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1" r:id="rId5"/>
    <p:sldId id="284" r:id="rId6"/>
    <p:sldId id="287" r:id="rId7"/>
    <p:sldId id="282" r:id="rId8"/>
    <p:sldId id="285" r:id="rId9"/>
    <p:sldId id="286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9625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128" y="504086"/>
            <a:ext cx="9144000" cy="2286000"/>
          </a:xfrm>
        </p:spPr>
        <p:txBody>
          <a:bodyPr/>
          <a:lstStyle/>
          <a:p>
            <a:br>
              <a:rPr lang="en-US" b="1" dirty="0"/>
            </a:br>
            <a:r>
              <a:rPr lang="en-US" b="1" dirty="0"/>
              <a:t>Loan management System</a:t>
            </a:r>
            <a:br>
              <a:rPr lang="en-US" b="1" dirty="0"/>
            </a:br>
            <a:r>
              <a:rPr lang="en-US" b="1" dirty="0" err="1"/>
              <a:t>Team:Group</a:t>
            </a:r>
            <a:r>
              <a:rPr lang="en-US" b="1" dirty="0"/>
              <a:t> Dart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6C50A-74D8-A4BA-FF5D-1BA315C3C32F}"/>
              </a:ext>
            </a:extLst>
          </p:cNvPr>
          <p:cNvSpPr txBox="1"/>
          <p:nvPr/>
        </p:nvSpPr>
        <p:spPr>
          <a:xfrm>
            <a:off x="8874493" y="4042611"/>
            <a:ext cx="2389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Varun </a:t>
            </a:r>
            <a:r>
              <a:rPr lang="en-US" dirty="0" err="1">
                <a:solidFill>
                  <a:schemeClr val="bg1"/>
                </a:solidFill>
              </a:rPr>
              <a:t>Tadepalli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Dhanuj</a:t>
            </a:r>
            <a:r>
              <a:rPr lang="en-US" dirty="0">
                <a:solidFill>
                  <a:schemeClr val="bg1"/>
                </a:solidFill>
              </a:rPr>
              <a:t> Reddy Goli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Lokesh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Krishna Teja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Jayanth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Yashwanth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B54A8-1AF0-285B-648A-B2632F2FC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E9160EC-BD0C-0A66-3360-9E0976F16E5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B0173E1-8101-211D-3815-C39BCB4A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6" y="1732547"/>
            <a:ext cx="9467127" cy="1896177"/>
          </a:xfrm>
        </p:spPr>
        <p:txBody>
          <a:bodyPr/>
          <a:lstStyle/>
          <a:p>
            <a:r>
              <a:rPr lang="en-US" sz="5000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159287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9B6E6-D801-706D-EA44-739ED4B8D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D6C9DAA5-1141-DF95-BE10-06DEB92D4A2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342BE7A-7BB7-B813-F642-6A08447A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191" y="2142658"/>
            <a:ext cx="9467127" cy="75454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898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664028"/>
            <a:ext cx="4837176" cy="1034143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>
          <a:xfrm>
            <a:off x="-28882" y="0"/>
            <a:ext cx="611505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732" y="1860804"/>
            <a:ext cx="4837174" cy="3865082"/>
          </a:xfrm>
          <a:noFill/>
        </p:spPr>
        <p:txBody>
          <a:bodyPr anchor="t">
            <a:noAutofit/>
          </a:bodyPr>
          <a:lstStyle/>
          <a:p>
            <a:r>
              <a:rPr lang="en-US" sz="2000" dirty="0"/>
              <a:t>INTRODUCTION TO PROJECT</a:t>
            </a:r>
          </a:p>
          <a:p>
            <a:r>
              <a:rPr lang="en-US" sz="2000" dirty="0"/>
              <a:t>Overview of Dart</a:t>
            </a:r>
          </a:p>
          <a:p>
            <a:r>
              <a:rPr lang="en-US" sz="2000" dirty="0"/>
              <a:t>Historic evolution</a:t>
            </a:r>
          </a:p>
          <a:p>
            <a:r>
              <a:rPr lang="en-US" sz="2000" dirty="0"/>
              <a:t>Features &amp; DIFFERENCES</a:t>
            </a:r>
          </a:p>
          <a:p>
            <a:r>
              <a:rPr lang="en-US" sz="2000" dirty="0"/>
              <a:t>Why it is chosen</a:t>
            </a:r>
          </a:p>
          <a:p>
            <a:r>
              <a:rPr lang="en-US" sz="2000" dirty="0"/>
              <a:t>Dart Best suited for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6E947-4D65-F06F-A022-003535FDE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14D8A498-E159-144A-5201-7D563CCF3F3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D951CA9-6957-C480-8BCA-91201164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69" y="139073"/>
            <a:ext cx="9467127" cy="938457"/>
          </a:xfrm>
        </p:spPr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CBA61-55F9-B764-5475-DA99E7CF21EF}"/>
              </a:ext>
            </a:extLst>
          </p:cNvPr>
          <p:cNvSpPr txBox="1"/>
          <p:nvPr/>
        </p:nvSpPr>
        <p:spPr>
          <a:xfrm>
            <a:off x="435428" y="2675664"/>
            <a:ext cx="102199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Tech specifications: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</a:t>
            </a:r>
            <a:r>
              <a:rPr lang="en-US" sz="2200" b="1" dirty="0">
                <a:solidFill>
                  <a:schemeClr val="bg1"/>
                </a:solidFill>
              </a:rPr>
              <a:t>Loan Management System</a:t>
            </a:r>
            <a:r>
              <a:rPr lang="en-US" sz="2200" dirty="0">
                <a:solidFill>
                  <a:schemeClr val="bg1"/>
                </a:solidFill>
              </a:rPr>
              <a:t> is a full-stack application with the following key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Frontend</a:t>
            </a:r>
            <a:r>
              <a:rPr lang="en-US" sz="2200" dirty="0">
                <a:solidFill>
                  <a:schemeClr val="bg1"/>
                </a:solidFill>
              </a:rPr>
              <a:t>: Built using </a:t>
            </a:r>
            <a:r>
              <a:rPr lang="en-US" sz="2200" b="1" dirty="0">
                <a:solidFill>
                  <a:schemeClr val="bg1"/>
                </a:solidFill>
              </a:rPr>
              <a:t>Flutter/Dart</a:t>
            </a:r>
            <a:r>
              <a:rPr lang="en-US" sz="2200" dirty="0">
                <a:solidFill>
                  <a:schemeClr val="bg1"/>
                </a:solidFill>
              </a:rPr>
              <a:t>, providing a rich and responsive mobile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Backend</a:t>
            </a:r>
            <a:r>
              <a:rPr lang="en-US" sz="2200" dirty="0">
                <a:solidFill>
                  <a:schemeClr val="bg1"/>
                </a:solidFill>
              </a:rPr>
              <a:t>: Developed using </a:t>
            </a:r>
            <a:r>
              <a:rPr lang="en-US" sz="2200" b="1" dirty="0">
                <a:solidFill>
                  <a:schemeClr val="bg1"/>
                </a:solidFill>
              </a:rPr>
              <a:t>Spring Boot</a:t>
            </a:r>
            <a:r>
              <a:rPr lang="en-US" sz="2200" dirty="0">
                <a:solidFill>
                  <a:schemeClr val="bg1"/>
                </a:solidFill>
              </a:rPr>
              <a:t> (Java), providing secure, scalable business logic and handling data interactions via </a:t>
            </a:r>
            <a:r>
              <a:rPr lang="en-US" sz="2200" b="1" dirty="0">
                <a:solidFill>
                  <a:schemeClr val="bg1"/>
                </a:solidFill>
              </a:rPr>
              <a:t>REST APIs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Database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  <a:r>
              <a:rPr lang="en-US" sz="2200" b="1" dirty="0">
                <a:solidFill>
                  <a:schemeClr val="bg1"/>
                </a:solidFill>
              </a:rPr>
              <a:t>SQL Server</a:t>
            </a:r>
            <a:r>
              <a:rPr lang="en-US" sz="2200" dirty="0">
                <a:solidFill>
                  <a:schemeClr val="bg1"/>
                </a:solidFill>
              </a:rPr>
              <a:t> stores structured data (user accounts, loans, payments), ensuring high data integrity.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3237E-7C13-B8FC-8029-F5C499142717}"/>
              </a:ext>
            </a:extLst>
          </p:cNvPr>
          <p:cNvSpPr txBox="1"/>
          <p:nvPr/>
        </p:nvSpPr>
        <p:spPr>
          <a:xfrm>
            <a:off x="435428" y="1398542"/>
            <a:ext cx="101352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Project aims to build a loan management system where customers can manage their loans on a mobile platform, using a </a:t>
            </a:r>
            <a:r>
              <a:rPr lang="en-US" sz="2200" b="1" dirty="0">
                <a:solidFill>
                  <a:schemeClr val="bg1"/>
                </a:solidFill>
              </a:rPr>
              <a:t>Flutter frontend</a:t>
            </a:r>
            <a:r>
              <a:rPr lang="en-US" sz="2200" dirty="0">
                <a:solidFill>
                  <a:schemeClr val="bg1"/>
                </a:solidFill>
              </a:rPr>
              <a:t> and a </a:t>
            </a:r>
            <a:r>
              <a:rPr lang="en-US" sz="2200" b="1" dirty="0">
                <a:solidFill>
                  <a:schemeClr val="bg1"/>
                </a:solidFill>
              </a:rPr>
              <a:t>Spring Boot backend</a:t>
            </a:r>
            <a:r>
              <a:rPr lang="en-US" sz="2200" dirty="0">
                <a:solidFill>
                  <a:schemeClr val="bg1"/>
                </a:solidFill>
              </a:rPr>
              <a:t> with </a:t>
            </a:r>
            <a:r>
              <a:rPr lang="en-US" sz="2200" b="1" dirty="0">
                <a:solidFill>
                  <a:schemeClr val="bg1"/>
                </a:solidFill>
              </a:rPr>
              <a:t>SQL Server</a:t>
            </a:r>
            <a:r>
              <a:rPr lang="en-US" sz="2200" dirty="0">
                <a:solidFill>
                  <a:schemeClr val="bg1"/>
                </a:solidFill>
              </a:rPr>
              <a:t> as the database.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2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772" y="337457"/>
            <a:ext cx="8554450" cy="870857"/>
          </a:xfrm>
        </p:spPr>
        <p:txBody>
          <a:bodyPr/>
          <a:lstStyle/>
          <a:p>
            <a:r>
              <a:rPr lang="en-US" dirty="0"/>
              <a:t>Language paradigm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21535-B8A7-8AC2-116E-320AB241AA54}"/>
              </a:ext>
            </a:extLst>
          </p:cNvPr>
          <p:cNvSpPr txBox="1"/>
          <p:nvPr/>
        </p:nvSpPr>
        <p:spPr>
          <a:xfrm>
            <a:off x="363811" y="1393372"/>
            <a:ext cx="1091837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is Dart?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Dart is an object-oriented, class-based programming language created by Google.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Used primarily for building mobile, web, and desktop applications with the Flutter framework.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It enables reactive programming, which is ideal for UI development in mobile applications.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8C33B-1639-0AF1-A749-510E44FC143F}"/>
              </a:ext>
            </a:extLst>
          </p:cNvPr>
          <p:cNvSpPr txBox="1"/>
          <p:nvPr/>
        </p:nvSpPr>
        <p:spPr>
          <a:xfrm>
            <a:off x="363811" y="3832807"/>
            <a:ext cx="109183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Paradigm:</a:t>
            </a:r>
          </a:p>
          <a:p>
            <a:r>
              <a:rPr lang="en-US" sz="2200" dirty="0">
                <a:solidFill>
                  <a:schemeClr val="bg1"/>
                </a:solidFill>
              </a:rPr>
              <a:t>Object-Oriented Programming (OOP): Dart supports classes, objects, inheritance, and polymorphism.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Reactive Programming: Dart is ideal for building user interfaces that respond to changes in real-time, as seen in Flutter’s UI model.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5843A-07F1-499F-1843-C15D0D39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1E5C1AAA-A7A2-A85E-C367-67464120EE3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15CDD0D-8128-210B-9F02-B547D391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6"/>
            <a:ext cx="9467127" cy="851372"/>
          </a:xfrm>
        </p:spPr>
        <p:txBody>
          <a:bodyPr/>
          <a:lstStyle/>
          <a:p>
            <a:r>
              <a:rPr lang="en-US" dirty="0"/>
              <a:t>HISTORY EVOLUTION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26851-19E1-192F-AF32-F14A3685FFAB}"/>
              </a:ext>
            </a:extLst>
          </p:cNvPr>
          <p:cNvSpPr txBox="1"/>
          <p:nvPr/>
        </p:nvSpPr>
        <p:spPr>
          <a:xfrm>
            <a:off x="234038" y="1391086"/>
            <a:ext cx="115395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Timeline of Dart and Flutter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2011</a:t>
            </a:r>
            <a:r>
              <a:rPr lang="en-US" sz="2200" dirty="0">
                <a:solidFill>
                  <a:schemeClr val="bg1"/>
                </a:solidFill>
              </a:rPr>
              <a:t>: Dart was introduced as an alternative to JavaScript, with the goal of improving web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2017</a:t>
            </a:r>
            <a:r>
              <a:rPr lang="en-US" sz="2200" dirty="0">
                <a:solidFill>
                  <a:schemeClr val="bg1"/>
                </a:solidFill>
              </a:rPr>
              <a:t>: Dart was adopted for mobile development with the introduction of Flutter, a framework for building cross-platform mobile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Today</a:t>
            </a:r>
            <a:r>
              <a:rPr lang="en-US" sz="2200" dirty="0">
                <a:solidFill>
                  <a:schemeClr val="bg1"/>
                </a:solidFill>
              </a:rPr>
              <a:t>: Dart, along with Flutter, has become one of the most popular frameworks for building mobile applications due to its speed, ease of use, and cross-platform capabilities.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3C439-E7F3-0110-87F3-B836A49987F1}"/>
              </a:ext>
            </a:extLst>
          </p:cNvPr>
          <p:cNvSpPr txBox="1"/>
          <p:nvPr/>
        </p:nvSpPr>
        <p:spPr>
          <a:xfrm>
            <a:off x="234037" y="3927469"/>
            <a:ext cx="115395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Evolution of Dart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r>
              <a:rPr lang="en-US" sz="2200" dirty="0">
                <a:solidFill>
                  <a:schemeClr val="bg1"/>
                </a:solidFill>
              </a:rPr>
              <a:t>Initially targeted web development, but became more focused on mobile development with Flutter.</a:t>
            </a:r>
          </a:p>
          <a:p>
            <a:r>
              <a:rPr lang="en-US" sz="2200" dirty="0">
                <a:solidFill>
                  <a:schemeClr val="bg1"/>
                </a:solidFill>
              </a:rPr>
              <a:t>Offers modern features like </a:t>
            </a:r>
            <a:r>
              <a:rPr lang="en-US" sz="2200" b="1" dirty="0">
                <a:solidFill>
                  <a:schemeClr val="bg1"/>
                </a:solidFill>
              </a:rPr>
              <a:t>async/await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b="1" dirty="0">
                <a:solidFill>
                  <a:schemeClr val="bg1"/>
                </a:solidFill>
              </a:rPr>
              <a:t>null safety</a:t>
            </a:r>
            <a:r>
              <a:rPr lang="en-US" sz="2200" dirty="0">
                <a:solidFill>
                  <a:schemeClr val="bg1"/>
                </a:solidFill>
              </a:rPr>
              <a:t>, and </a:t>
            </a:r>
            <a:r>
              <a:rPr lang="en-US" sz="2200" b="1" dirty="0">
                <a:solidFill>
                  <a:schemeClr val="bg1"/>
                </a:solidFill>
              </a:rPr>
              <a:t>strong typing</a:t>
            </a:r>
            <a:r>
              <a:rPr lang="en-US" sz="2200" dirty="0">
                <a:solidFill>
                  <a:schemeClr val="bg1"/>
                </a:solidFill>
              </a:rPr>
              <a:t>, making it highly suitable for mobile apps.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4668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1A0CB-0B29-1AEE-EBC5-128FE7B3A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94EB3A4F-6C49-EFE5-BE78-B5C9C169711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85BD577-997F-E1FB-AF0B-5703F946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380" y="204543"/>
            <a:ext cx="8467363" cy="927572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BEBA4D-B3CC-4094-8346-F5AB6781AAF5}"/>
              </a:ext>
            </a:extLst>
          </p:cNvPr>
          <p:cNvSpPr txBox="1"/>
          <p:nvPr/>
        </p:nvSpPr>
        <p:spPr>
          <a:xfrm>
            <a:off x="462014" y="1588168"/>
            <a:ext cx="106840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Declarative UI:</a:t>
            </a:r>
            <a:r>
              <a:rPr lang="en-US" sz="2200" dirty="0">
                <a:solidFill>
                  <a:schemeClr val="bg1"/>
                </a:solidFill>
              </a:rPr>
              <a:t> Building UIs in Flutter is declarative, making it simple to create complex and responsive user interfaces.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Rich Ecosystem:</a:t>
            </a:r>
            <a:r>
              <a:rPr lang="en-US" sz="2200" dirty="0">
                <a:solidFill>
                  <a:schemeClr val="bg1"/>
                </a:solidFill>
              </a:rPr>
              <a:t> Flutter has a large ecosystem of widgets and libraries for both material design and Cupertino (iOS) style apps.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Asynchronous Programming:</a:t>
            </a:r>
            <a:r>
              <a:rPr lang="en-US" sz="2200" dirty="0">
                <a:solidFill>
                  <a:schemeClr val="bg1"/>
                </a:solidFill>
              </a:rPr>
              <a:t> Dart’s asynchronous support allows non-blocking code, making the application responsive and fast.</a:t>
            </a:r>
          </a:p>
        </p:txBody>
      </p:sp>
    </p:spTree>
    <p:extLst>
      <p:ext uri="{BB962C8B-B14F-4D97-AF65-F5344CB8AC3E}">
        <p14:creationId xmlns:p14="http://schemas.microsoft.com/office/powerpoint/2010/main" val="116511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D8D36-6B50-D110-2331-82B3E1464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9B49169B-A2D9-88A4-C25B-63E258E2A54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AF8381-4D3D-66B5-6E2D-BE8A9BA5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35" y="236856"/>
            <a:ext cx="9467127" cy="754546"/>
          </a:xfrm>
        </p:spPr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A7C7A-8EF6-6FB1-ACBD-D284195E3DE5}"/>
              </a:ext>
            </a:extLst>
          </p:cNvPr>
          <p:cNvSpPr txBox="1"/>
          <p:nvPr/>
        </p:nvSpPr>
        <p:spPr>
          <a:xfrm>
            <a:off x="511172" y="1386038"/>
            <a:ext cx="1116965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Cross-Platform Development: </a:t>
            </a:r>
            <a:r>
              <a:rPr lang="en-US" sz="2200" dirty="0">
                <a:solidFill>
                  <a:schemeClr val="bg1"/>
                </a:solidFill>
              </a:rPr>
              <a:t>Unlike Java or Swift, Dart with Flutter allows developers to write one codebase for both Android and iOS applications.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Hot Reload</a:t>
            </a:r>
            <a:r>
              <a:rPr lang="en-US" sz="2200" dirty="0">
                <a:solidFill>
                  <a:schemeClr val="bg1"/>
                </a:solidFill>
              </a:rPr>
              <a:t>: Dart provides hot reload, allowing developers to see changes instantly without rebuilding the app.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Performance: </a:t>
            </a:r>
            <a:r>
              <a:rPr lang="en-US" sz="2200" dirty="0">
                <a:solidFill>
                  <a:schemeClr val="bg1"/>
                </a:solidFill>
              </a:rPr>
              <a:t>Dart compiles to native ARM code for both iOS and Android, which boosts performance compared to interpreted languages like JavaScript.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Unlike Java/Kotlin and Swift, which are platform-specific, Dart provides a </a:t>
            </a:r>
            <a:r>
              <a:rPr lang="en-US" sz="2400" b="1" dirty="0">
                <a:solidFill>
                  <a:schemeClr val="bg1"/>
                </a:solidFill>
              </a:rPr>
              <a:t>single codebase</a:t>
            </a:r>
            <a:r>
              <a:rPr lang="en-US" sz="2400" dirty="0">
                <a:solidFill>
                  <a:schemeClr val="bg1"/>
                </a:solidFill>
              </a:rPr>
              <a:t> for cross-platform mobile development, making it ideal for fast development and deployment.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3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4191-E43F-99F5-7019-6A2E8E416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C5A0A3F9-C067-2059-8EE9-534B399ABA4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5FB8D2-EA4F-9839-9E02-DF631523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35" y="236856"/>
            <a:ext cx="9467127" cy="754546"/>
          </a:xfrm>
        </p:spPr>
        <p:txBody>
          <a:bodyPr/>
          <a:lstStyle/>
          <a:p>
            <a:r>
              <a:rPr lang="en-US" dirty="0"/>
              <a:t>WHY IT IS CHOSEN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A31A5-413F-B532-A980-90C5B2B458B1}"/>
              </a:ext>
            </a:extLst>
          </p:cNvPr>
          <p:cNvSpPr txBox="1"/>
          <p:nvPr/>
        </p:nvSpPr>
        <p:spPr>
          <a:xfrm>
            <a:off x="729916" y="1140360"/>
            <a:ext cx="107321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It is  </a:t>
            </a:r>
            <a:r>
              <a:rPr lang="en-US" sz="2200" b="1" dirty="0">
                <a:solidFill>
                  <a:schemeClr val="bg1"/>
                </a:solidFill>
              </a:rPr>
              <a:t>fast, scalable, cross-platform mobile solution</a:t>
            </a:r>
            <a:r>
              <a:rPr lang="en-US" sz="2200" dirty="0">
                <a:solidFill>
                  <a:schemeClr val="bg1"/>
                </a:solidFill>
              </a:rPr>
              <a:t> with </a:t>
            </a:r>
            <a:r>
              <a:rPr lang="en-US" sz="2200" b="1" dirty="0">
                <a:solidFill>
                  <a:schemeClr val="bg1"/>
                </a:solidFill>
              </a:rPr>
              <a:t>minimal code duplication</a:t>
            </a:r>
            <a:r>
              <a:rPr lang="en-US" sz="2200" dirty="0">
                <a:solidFill>
                  <a:schemeClr val="bg1"/>
                </a:solidFill>
              </a:rPr>
              <a:t> and high </a:t>
            </a:r>
            <a:r>
              <a:rPr lang="en-US" sz="2200" b="1" dirty="0">
                <a:solidFill>
                  <a:schemeClr val="bg1"/>
                </a:solidFill>
              </a:rPr>
              <a:t>performance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075D1-832E-27B3-762D-A900E0A6DDE5}"/>
              </a:ext>
            </a:extLst>
          </p:cNvPr>
          <p:cNvSpPr txBox="1"/>
          <p:nvPr/>
        </p:nvSpPr>
        <p:spPr>
          <a:xfrm>
            <a:off x="232578" y="2291020"/>
            <a:ext cx="587628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Cross-Platform Development with Flutter</a:t>
            </a:r>
          </a:p>
          <a:p>
            <a:r>
              <a:rPr lang="en-US" sz="2200" dirty="0">
                <a:solidFill>
                  <a:schemeClr val="bg1"/>
                </a:solidFill>
              </a:rPr>
              <a:t>Single Codebase for both Android and iOS.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Faster development &amp; easier maintenance.</a:t>
            </a:r>
          </a:p>
          <a:p>
            <a:r>
              <a:rPr lang="en-US" sz="2200" dirty="0">
                <a:solidFill>
                  <a:schemeClr val="bg1"/>
                </a:solidFill>
              </a:rPr>
              <a:t>Consistency across both platforms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C0070-47DF-9192-DD04-FC2D5816ECB0}"/>
              </a:ext>
            </a:extLst>
          </p:cNvPr>
          <p:cNvSpPr txBox="1"/>
          <p:nvPr/>
        </p:nvSpPr>
        <p:spPr>
          <a:xfrm>
            <a:off x="6108867" y="2124499"/>
            <a:ext cx="60831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Native Compilation</a:t>
            </a:r>
            <a:r>
              <a:rPr lang="en-US" sz="2200" dirty="0">
                <a:solidFill>
                  <a:schemeClr val="bg1"/>
                </a:solidFill>
              </a:rPr>
              <a:t> to </a:t>
            </a:r>
            <a:r>
              <a:rPr lang="en-US" sz="2200" b="1" dirty="0">
                <a:solidFill>
                  <a:schemeClr val="bg1"/>
                </a:solidFill>
              </a:rPr>
              <a:t>ARM code</a:t>
            </a:r>
            <a:r>
              <a:rPr lang="en-US" sz="2200" dirty="0">
                <a:solidFill>
                  <a:schemeClr val="bg1"/>
                </a:solidFill>
              </a:rPr>
              <a:t> for fast execution.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Faster Rendering</a:t>
            </a:r>
            <a:r>
              <a:rPr lang="en-US" sz="2200" dirty="0">
                <a:solidFill>
                  <a:schemeClr val="bg1"/>
                </a:solidFill>
              </a:rPr>
              <a:t>: Smooth performance for resource-intensive tasks (loan management, payments)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7D1BD-C065-5720-E1B5-B5FA14EF756B}"/>
              </a:ext>
            </a:extLst>
          </p:cNvPr>
          <p:cNvSpPr txBox="1"/>
          <p:nvPr/>
        </p:nvSpPr>
        <p:spPr>
          <a:xfrm>
            <a:off x="2598821" y="4361383"/>
            <a:ext cx="727669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Rich Ecosystem &amp; </a:t>
            </a:r>
            <a:r>
              <a:rPr lang="en-US" sz="2800" b="1" dirty="0" err="1">
                <a:solidFill>
                  <a:schemeClr val="bg1"/>
                </a:solidFill>
              </a:rPr>
              <a:t>Librarie</a:t>
            </a:r>
            <a:r>
              <a:rPr lang="en-US" sz="2200" b="1" dirty="0" err="1">
                <a:solidFill>
                  <a:schemeClr val="bg1"/>
                </a:solidFill>
              </a:rPr>
              <a:t>S</a:t>
            </a:r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Built-in </a:t>
            </a:r>
            <a:r>
              <a:rPr lang="en-US" sz="2200" b="1" dirty="0">
                <a:solidFill>
                  <a:schemeClr val="bg1"/>
                </a:solidFill>
              </a:rPr>
              <a:t>UI Widgets</a:t>
            </a:r>
            <a:r>
              <a:rPr lang="en-US" sz="2200" dirty="0">
                <a:solidFill>
                  <a:schemeClr val="bg1"/>
                </a:solidFill>
              </a:rPr>
              <a:t> for fast development.</a:t>
            </a:r>
          </a:p>
          <a:p>
            <a:r>
              <a:rPr lang="en-US" sz="2200" dirty="0">
                <a:solidFill>
                  <a:schemeClr val="bg1"/>
                </a:solidFill>
              </a:rPr>
              <a:t>Access to </a:t>
            </a:r>
            <a:r>
              <a:rPr lang="en-US" sz="2200" b="1" dirty="0">
                <a:solidFill>
                  <a:schemeClr val="bg1"/>
                </a:solidFill>
              </a:rPr>
              <a:t>third-party libraries</a:t>
            </a:r>
            <a:r>
              <a:rPr lang="en-US" sz="2200" dirty="0">
                <a:solidFill>
                  <a:schemeClr val="bg1"/>
                </a:solidFill>
              </a:rPr>
              <a:t> for </a:t>
            </a:r>
            <a:r>
              <a:rPr lang="en-US" sz="2200" b="1" dirty="0">
                <a:solidFill>
                  <a:schemeClr val="bg1"/>
                </a:solidFill>
              </a:rPr>
              <a:t>financial calculations</a:t>
            </a:r>
            <a:r>
              <a:rPr lang="en-US" sz="2200" dirty="0">
                <a:solidFill>
                  <a:schemeClr val="bg1"/>
                </a:solidFill>
              </a:rPr>
              <a:t> (e.g., EMI calculator).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66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6D484-2FED-9D8E-AFBB-071BA17E4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E92582F0-1EB4-7BC4-0B5E-559F2B8197C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E956E9E-E652-3F0F-11BF-9EFF39CE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35" y="236856"/>
            <a:ext cx="9467127" cy="754546"/>
          </a:xfrm>
        </p:spPr>
        <p:txBody>
          <a:bodyPr/>
          <a:lstStyle/>
          <a:p>
            <a:r>
              <a:rPr lang="en-US" dirty="0"/>
              <a:t>DART best suited for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0D8F1-A9C1-25AD-9BF3-B0AFBA7E29EE}"/>
              </a:ext>
            </a:extLst>
          </p:cNvPr>
          <p:cNvSpPr txBox="1"/>
          <p:nvPr/>
        </p:nvSpPr>
        <p:spPr>
          <a:xfrm>
            <a:off x="1116531" y="1405289"/>
            <a:ext cx="1006802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Flutter + Dart</a:t>
            </a:r>
            <a:r>
              <a:rPr lang="en-US" sz="2200" dirty="0">
                <a:solidFill>
                  <a:schemeClr val="bg1"/>
                </a:solidFill>
              </a:rPr>
              <a:t> is best suited for developing </a:t>
            </a:r>
            <a:r>
              <a:rPr lang="en-US" sz="2200" b="1" dirty="0">
                <a:solidFill>
                  <a:schemeClr val="bg1"/>
                </a:solidFill>
              </a:rPr>
              <a:t>cross-platform mobile applications</a:t>
            </a:r>
          </a:p>
          <a:p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Suitable for applications that require a </a:t>
            </a:r>
            <a:r>
              <a:rPr lang="en-US" sz="2400" b="1" dirty="0">
                <a:solidFill>
                  <a:schemeClr val="bg1"/>
                </a:solidFill>
              </a:rPr>
              <a:t>highly customized, dynamic, and smooth user experience</a:t>
            </a:r>
            <a:r>
              <a:rPr lang="en-US" sz="2400" dirty="0">
                <a:solidFill>
                  <a:schemeClr val="bg1"/>
                </a:solidFill>
              </a:rPr>
              <a:t>, such as </a:t>
            </a:r>
            <a:r>
              <a:rPr lang="en-US" sz="2400" b="1" dirty="0">
                <a:solidFill>
                  <a:schemeClr val="bg1"/>
                </a:solidFill>
              </a:rPr>
              <a:t>financial applications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Dart is great for building applications that need </a:t>
            </a:r>
            <a:r>
              <a:rPr lang="en-US" sz="2400" b="1" dirty="0">
                <a:solidFill>
                  <a:schemeClr val="bg1"/>
                </a:solidFill>
              </a:rPr>
              <a:t>real-time interactions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Ideal for launching products in </a:t>
            </a:r>
            <a:r>
              <a:rPr lang="en-US" sz="2400" b="1" dirty="0">
                <a:solidFill>
                  <a:schemeClr val="bg1"/>
                </a:solidFill>
              </a:rPr>
              <a:t>short timeframes</a:t>
            </a:r>
            <a:r>
              <a:rPr lang="en-US" sz="2400" dirty="0">
                <a:solidFill>
                  <a:schemeClr val="bg1"/>
                </a:solidFill>
              </a:rPr>
              <a:t>, ensuring faster time-to-market with a </a:t>
            </a:r>
            <a:r>
              <a:rPr lang="en-US" sz="2400" b="1" dirty="0">
                <a:solidFill>
                  <a:schemeClr val="bg1"/>
                </a:solidFill>
              </a:rPr>
              <a:t>single codebase</a:t>
            </a:r>
            <a:r>
              <a:rPr lang="en-US" sz="2400" dirty="0">
                <a:solidFill>
                  <a:schemeClr val="bg1"/>
                </a:solidFill>
              </a:rPr>
              <a:t> for both Android and iOS.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Dart is also being explored for use in </a:t>
            </a:r>
            <a:r>
              <a:rPr lang="en-US" sz="2400" b="1" dirty="0">
                <a:solidFill>
                  <a:schemeClr val="bg1"/>
                </a:solidFill>
              </a:rPr>
              <a:t>IoT (Internet of Things)</a:t>
            </a:r>
            <a:r>
              <a:rPr lang="en-US" sz="2400" dirty="0">
                <a:solidFill>
                  <a:schemeClr val="bg1"/>
                </a:solidFill>
              </a:rPr>
              <a:t> devices, where you can build apps to manage devices.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591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{0A884497-8B11-49AC-B329-D1541D4DCD59}tf55661986_win32</Template>
  <TotalTime>190</TotalTime>
  <Words>730</Words>
  <Application>Microsoft Office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Wingdings</vt:lpstr>
      <vt:lpstr>Custom</vt:lpstr>
      <vt:lpstr> Loan management System Team:Group Dart</vt:lpstr>
      <vt:lpstr>AGENDA</vt:lpstr>
      <vt:lpstr>Introduction to project</vt:lpstr>
      <vt:lpstr>Language paradigm</vt:lpstr>
      <vt:lpstr>HISTORY EVOLUTION </vt:lpstr>
      <vt:lpstr>FEATURES</vt:lpstr>
      <vt:lpstr>DIFFERENCES</vt:lpstr>
      <vt:lpstr>WHY IT IS CHOSEN</vt:lpstr>
      <vt:lpstr>DART best suited for</vt:lpstr>
      <vt:lpstr>PROJECT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Reddy Devarapalli</dc:creator>
  <cp:lastModifiedBy>Gokul Reddy Devarapalli</cp:lastModifiedBy>
  <cp:revision>31</cp:revision>
  <dcterms:created xsi:type="dcterms:W3CDTF">2024-11-25T22:52:25Z</dcterms:created>
  <dcterms:modified xsi:type="dcterms:W3CDTF">2024-11-26T02:03:05Z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