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panose="020B0604020202020204" charset="0"/>
      <p:regular r:id="rId12"/>
    </p:embeddedFont>
    <p:embeddedFont>
      <p:font typeface="Hammersmith One" panose="02010703030501060504" pitchFamily="2" charset="0"/>
      <p:regular r:id="rId13"/>
    </p:embeddedFont>
    <p:embeddedFont>
      <p:font typeface="Manjari" panose="020B0604020202020204" charset="0"/>
      <p:regular r:id="rId14"/>
    </p:embeddedFont>
    <p:embeddedFont>
      <p:font typeface="Manjari Bold" panose="020B0604020202020204" charset="0"/>
      <p:regular r:id="rId15"/>
    </p:embeddedFont>
    <p:embeddedFont>
      <p:font typeface="Maven Pro"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51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23164" y="-2314800"/>
            <a:ext cx="8873564" cy="7428684"/>
          </a:xfrm>
          <a:custGeom>
            <a:avLst/>
            <a:gdLst/>
            <a:ahLst/>
            <a:cxnLst/>
            <a:rect l="l" t="t" r="r" b="b"/>
            <a:pathLst>
              <a:path w="8873564" h="7428684">
                <a:moveTo>
                  <a:pt x="0" y="0"/>
                </a:moveTo>
                <a:lnTo>
                  <a:pt x="8873564" y="0"/>
                </a:lnTo>
                <a:lnTo>
                  <a:pt x="8873564" y="7428684"/>
                </a:lnTo>
                <a:lnTo>
                  <a:pt x="0" y="74286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2125650" y="6741000"/>
            <a:ext cx="1551216" cy="2025908"/>
            <a:chOff x="0" y="0"/>
            <a:chExt cx="2068288" cy="2701211"/>
          </a:xfrm>
        </p:grpSpPr>
        <p:sp>
          <p:nvSpPr>
            <p:cNvPr id="4" name="Freeform 4"/>
            <p:cNvSpPr/>
            <p:nvPr/>
          </p:nvSpPr>
          <p:spPr>
            <a:xfrm>
              <a:off x="127" y="0"/>
              <a:ext cx="2068068" cy="2701290"/>
            </a:xfrm>
            <a:custGeom>
              <a:avLst/>
              <a:gdLst/>
              <a:ahLst/>
              <a:cxnLst/>
              <a:rect l="l" t="t" r="r" b="b"/>
              <a:pathLst>
                <a:path w="2068068" h="2701290">
                  <a:moveTo>
                    <a:pt x="1086104" y="0"/>
                  </a:moveTo>
                  <a:cubicBezTo>
                    <a:pt x="1024001" y="0"/>
                    <a:pt x="958723" y="7239"/>
                    <a:pt x="890651" y="22479"/>
                  </a:cubicBezTo>
                  <a:cubicBezTo>
                    <a:pt x="304292" y="153797"/>
                    <a:pt x="0" y="801116"/>
                    <a:pt x="6350" y="1509268"/>
                  </a:cubicBezTo>
                  <a:cubicBezTo>
                    <a:pt x="15875" y="2236597"/>
                    <a:pt x="477393" y="2656332"/>
                    <a:pt x="1028446" y="2701290"/>
                  </a:cubicBezTo>
                  <a:cubicBezTo>
                    <a:pt x="1752600" y="2643632"/>
                    <a:pt x="1957705" y="2201418"/>
                    <a:pt x="2015363" y="1473962"/>
                  </a:cubicBezTo>
                  <a:cubicBezTo>
                    <a:pt x="2068068" y="806450"/>
                    <a:pt x="1743710" y="0"/>
                    <a:pt x="1086104" y="0"/>
                  </a:cubicBezTo>
                  <a:close/>
                </a:path>
              </a:pathLst>
            </a:custGeom>
            <a:solidFill>
              <a:srgbClr val="A0A299"/>
            </a:solidFill>
          </p:spPr>
        </p:sp>
      </p:grpSp>
      <p:grpSp>
        <p:nvGrpSpPr>
          <p:cNvPr id="5" name="Group 5"/>
          <p:cNvGrpSpPr/>
          <p:nvPr/>
        </p:nvGrpSpPr>
        <p:grpSpPr>
          <a:xfrm>
            <a:off x="15210850" y="684350"/>
            <a:ext cx="4105200" cy="4105200"/>
            <a:chOff x="0" y="0"/>
            <a:chExt cx="5473600" cy="5473600"/>
          </a:xfrm>
        </p:grpSpPr>
        <p:sp>
          <p:nvSpPr>
            <p:cNvPr id="6" name="Freeform 6"/>
            <p:cNvSpPr/>
            <p:nvPr/>
          </p:nvSpPr>
          <p:spPr>
            <a:xfrm>
              <a:off x="0" y="0"/>
              <a:ext cx="5473700" cy="5473700"/>
            </a:xfrm>
            <a:custGeom>
              <a:avLst/>
              <a:gdLst/>
              <a:ahLst/>
              <a:cxnLst/>
              <a:rect l="l" t="t" r="r" b="b"/>
              <a:pathLst>
                <a:path w="5473700" h="5473700">
                  <a:moveTo>
                    <a:pt x="0" y="2736850"/>
                  </a:moveTo>
                  <a:cubicBezTo>
                    <a:pt x="0" y="1225296"/>
                    <a:pt x="1225296" y="0"/>
                    <a:pt x="2736850" y="0"/>
                  </a:cubicBezTo>
                  <a:cubicBezTo>
                    <a:pt x="4248404" y="0"/>
                    <a:pt x="5473700" y="1225296"/>
                    <a:pt x="5473700" y="2736850"/>
                  </a:cubicBezTo>
                  <a:cubicBezTo>
                    <a:pt x="5473700" y="4248404"/>
                    <a:pt x="4248404" y="5473700"/>
                    <a:pt x="2736850" y="5473700"/>
                  </a:cubicBezTo>
                  <a:cubicBezTo>
                    <a:pt x="1225296" y="5473700"/>
                    <a:pt x="0" y="4248277"/>
                    <a:pt x="0" y="2736850"/>
                  </a:cubicBezTo>
                  <a:close/>
                </a:path>
              </a:pathLst>
            </a:custGeom>
            <a:solidFill>
              <a:srgbClr val="C8A591"/>
            </a:solidFill>
          </p:spPr>
        </p:sp>
      </p:grpSp>
      <p:sp>
        <p:nvSpPr>
          <p:cNvPr id="7" name="Freeform 7"/>
          <p:cNvSpPr/>
          <p:nvPr/>
        </p:nvSpPr>
        <p:spPr>
          <a:xfrm>
            <a:off x="12825156" y="-1280138"/>
            <a:ext cx="3924964" cy="3906570"/>
          </a:xfrm>
          <a:custGeom>
            <a:avLst/>
            <a:gdLst/>
            <a:ahLst/>
            <a:cxnLst/>
            <a:rect l="l" t="t" r="r" b="b"/>
            <a:pathLst>
              <a:path w="3924964" h="3906570">
                <a:moveTo>
                  <a:pt x="0" y="0"/>
                </a:moveTo>
                <a:lnTo>
                  <a:pt x="3924964" y="0"/>
                </a:lnTo>
                <a:lnTo>
                  <a:pt x="3924964" y="3906570"/>
                </a:lnTo>
                <a:lnTo>
                  <a:pt x="0" y="39065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250" y="9198850"/>
            <a:ext cx="18288642" cy="1191100"/>
            <a:chOff x="0" y="0"/>
            <a:chExt cx="24384856" cy="1588133"/>
          </a:xfrm>
        </p:grpSpPr>
        <p:sp>
          <p:nvSpPr>
            <p:cNvPr id="9" name="Freeform 9"/>
            <p:cNvSpPr/>
            <p:nvPr/>
          </p:nvSpPr>
          <p:spPr>
            <a:xfrm>
              <a:off x="127" y="0"/>
              <a:ext cx="24384761" cy="1588135"/>
            </a:xfrm>
            <a:custGeom>
              <a:avLst/>
              <a:gdLst/>
              <a:ahLst/>
              <a:cxnLst/>
              <a:rect l="l" t="t" r="r" b="b"/>
              <a:pathLst>
                <a:path w="24384761" h="1588135">
                  <a:moveTo>
                    <a:pt x="0" y="0"/>
                  </a:moveTo>
                  <a:lnTo>
                    <a:pt x="0" y="1588135"/>
                  </a:lnTo>
                  <a:lnTo>
                    <a:pt x="24384761" y="1588135"/>
                  </a:lnTo>
                  <a:lnTo>
                    <a:pt x="24384761" y="0"/>
                  </a:lnTo>
                  <a:close/>
                </a:path>
              </a:pathLst>
            </a:custGeom>
            <a:solidFill>
              <a:srgbClr val="C8A591"/>
            </a:solidFill>
          </p:spPr>
        </p:sp>
      </p:grpSp>
      <p:sp>
        <p:nvSpPr>
          <p:cNvPr id="10" name="TextBox 10"/>
          <p:cNvSpPr txBox="1"/>
          <p:nvPr/>
        </p:nvSpPr>
        <p:spPr>
          <a:xfrm>
            <a:off x="2657613" y="3261525"/>
            <a:ext cx="12972750" cy="3333750"/>
          </a:xfrm>
          <a:prstGeom prst="rect">
            <a:avLst/>
          </a:prstGeom>
        </p:spPr>
        <p:txBody>
          <a:bodyPr lIns="0" tIns="0" rIns="0" bIns="0" rtlCol="0" anchor="t">
            <a:spAutoFit/>
          </a:bodyPr>
          <a:lstStyle/>
          <a:p>
            <a:pPr algn="ctr">
              <a:lnSpc>
                <a:spcPts val="13200"/>
              </a:lnSpc>
            </a:pPr>
            <a:r>
              <a:rPr lang="en-US" sz="11000">
                <a:solidFill>
                  <a:srgbClr val="40474B"/>
                </a:solidFill>
                <a:latin typeface="Hammersmith One"/>
                <a:ea typeface="Hammersmith One"/>
                <a:cs typeface="Hammersmith One"/>
                <a:sym typeface="Hammersmith One"/>
              </a:rPr>
              <a:t>MLSA : FULL STACK INTERNSHIP </a:t>
            </a:r>
          </a:p>
        </p:txBody>
      </p:sp>
      <p:sp>
        <p:nvSpPr>
          <p:cNvPr id="11" name="TextBox 11"/>
          <p:cNvSpPr txBox="1"/>
          <p:nvPr/>
        </p:nvSpPr>
        <p:spPr>
          <a:xfrm>
            <a:off x="2657625" y="6861625"/>
            <a:ext cx="12972750" cy="561975"/>
          </a:xfrm>
          <a:prstGeom prst="rect">
            <a:avLst/>
          </a:prstGeom>
        </p:spPr>
        <p:txBody>
          <a:bodyPr lIns="0" tIns="0" rIns="0" bIns="0" rtlCol="0" anchor="t">
            <a:spAutoFit/>
          </a:bodyPr>
          <a:lstStyle/>
          <a:p>
            <a:pPr algn="ctr">
              <a:lnSpc>
                <a:spcPts val="4319"/>
              </a:lnSpc>
            </a:pPr>
            <a:r>
              <a:rPr lang="en-US" sz="3599" dirty="0">
                <a:solidFill>
                  <a:srgbClr val="40474B"/>
                </a:solidFill>
                <a:latin typeface="Maven Pro"/>
                <a:ea typeface="Maven Pro"/>
                <a:cs typeface="Maven Pro"/>
                <a:sym typeface="Maven Pro"/>
              </a:rPr>
              <a:t>By Pratham </a:t>
            </a:r>
            <a:r>
              <a:rPr lang="en-US" sz="3599" dirty="0" err="1">
                <a:solidFill>
                  <a:srgbClr val="40474B"/>
                </a:solidFill>
                <a:latin typeface="Maven Pro"/>
                <a:ea typeface="Maven Pro"/>
                <a:cs typeface="Maven Pro"/>
                <a:sym typeface="Maven Pro"/>
              </a:rPr>
              <a:t>Jasuja</a:t>
            </a:r>
            <a:endParaRPr lang="en-US" sz="3599" dirty="0">
              <a:solidFill>
                <a:srgbClr val="40474B"/>
              </a:solidFill>
              <a:latin typeface="Maven Pro"/>
              <a:ea typeface="Maven Pro"/>
              <a:cs typeface="Maven Pro"/>
              <a:sym typeface="Maven Pro"/>
            </a:endParaRPr>
          </a:p>
        </p:txBody>
      </p:sp>
      <p:sp>
        <p:nvSpPr>
          <p:cNvPr id="12" name="TextBox 12"/>
          <p:cNvSpPr txBox="1"/>
          <p:nvPr/>
        </p:nvSpPr>
        <p:spPr>
          <a:xfrm>
            <a:off x="2657613" y="7463442"/>
            <a:ext cx="12972750" cy="561975"/>
          </a:xfrm>
          <a:prstGeom prst="rect">
            <a:avLst/>
          </a:prstGeom>
        </p:spPr>
        <p:txBody>
          <a:bodyPr lIns="0" tIns="0" rIns="0" bIns="0" rtlCol="0" anchor="t">
            <a:spAutoFit/>
          </a:bodyPr>
          <a:lstStyle/>
          <a:p>
            <a:pPr algn="ctr">
              <a:lnSpc>
                <a:spcPts val="4319"/>
              </a:lnSpc>
            </a:pPr>
            <a:r>
              <a:rPr lang="en-US" sz="3599" dirty="0">
                <a:solidFill>
                  <a:srgbClr val="40474B"/>
                </a:solidFill>
                <a:latin typeface="Maven Pro"/>
                <a:ea typeface="Maven Pro"/>
                <a:cs typeface="Maven Pro"/>
                <a:sym typeface="Maven Pro"/>
              </a:rPr>
              <a:t>2300290120166 || CS 2nd 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67350" y="-1460150"/>
            <a:ext cx="6060156" cy="6973374"/>
            <a:chOff x="0" y="0"/>
            <a:chExt cx="8080208" cy="9297832"/>
          </a:xfrm>
        </p:grpSpPr>
        <p:sp>
          <p:nvSpPr>
            <p:cNvPr id="3" name="Freeform 3"/>
            <p:cNvSpPr/>
            <p:nvPr/>
          </p:nvSpPr>
          <p:spPr>
            <a:xfrm>
              <a:off x="127" y="127"/>
              <a:ext cx="8080121" cy="9297670"/>
            </a:xfrm>
            <a:custGeom>
              <a:avLst/>
              <a:gdLst/>
              <a:ahLst/>
              <a:cxnLst/>
              <a:rect l="l" t="t" r="r" b="b"/>
              <a:pathLst>
                <a:path w="8080121" h="9297670">
                  <a:moveTo>
                    <a:pt x="5626227" y="350012"/>
                  </a:moveTo>
                  <a:cubicBezTo>
                    <a:pt x="6356096" y="700024"/>
                    <a:pt x="7171436" y="1128141"/>
                    <a:pt x="6776847" y="1966087"/>
                  </a:cubicBezTo>
                  <a:cubicBezTo>
                    <a:pt x="6382258" y="2804033"/>
                    <a:pt x="4981956" y="4691634"/>
                    <a:pt x="5909183" y="5071364"/>
                  </a:cubicBezTo>
                  <a:cubicBezTo>
                    <a:pt x="6832727" y="5447538"/>
                    <a:pt x="8080121" y="5391658"/>
                    <a:pt x="8024114" y="6467729"/>
                  </a:cubicBezTo>
                  <a:cubicBezTo>
                    <a:pt x="7964551" y="7543926"/>
                    <a:pt x="6099175" y="9297670"/>
                    <a:pt x="4475607" y="8504555"/>
                  </a:cubicBezTo>
                  <a:cubicBezTo>
                    <a:pt x="2852039" y="7711440"/>
                    <a:pt x="3946779" y="6009640"/>
                    <a:pt x="2342007" y="5596509"/>
                  </a:cubicBezTo>
                  <a:cubicBezTo>
                    <a:pt x="737235" y="5183378"/>
                    <a:pt x="0" y="2334641"/>
                    <a:pt x="774446" y="1504315"/>
                  </a:cubicBezTo>
                  <a:cubicBezTo>
                    <a:pt x="1548892" y="673989"/>
                    <a:pt x="4896358" y="0"/>
                    <a:pt x="5626227" y="350012"/>
                  </a:cubicBezTo>
                  <a:close/>
                </a:path>
              </a:pathLst>
            </a:custGeom>
            <a:solidFill>
              <a:srgbClr val="C8A591"/>
            </a:solidFill>
          </p:spPr>
        </p:sp>
      </p:grpSp>
      <p:grpSp>
        <p:nvGrpSpPr>
          <p:cNvPr id="4" name="Group 4"/>
          <p:cNvGrpSpPr/>
          <p:nvPr/>
        </p:nvGrpSpPr>
        <p:grpSpPr>
          <a:xfrm rot="2540379">
            <a:off x="-1442822" y="7005060"/>
            <a:ext cx="4537050" cy="3890650"/>
            <a:chOff x="0" y="0"/>
            <a:chExt cx="6049400" cy="5187533"/>
          </a:xfrm>
        </p:grpSpPr>
        <p:sp>
          <p:nvSpPr>
            <p:cNvPr id="5" name="Freeform 5"/>
            <p:cNvSpPr/>
            <p:nvPr/>
          </p:nvSpPr>
          <p:spPr>
            <a:xfrm>
              <a:off x="0" y="127"/>
              <a:ext cx="6049391" cy="5187315"/>
            </a:xfrm>
            <a:custGeom>
              <a:avLst/>
              <a:gdLst/>
              <a:ahLst/>
              <a:cxnLst/>
              <a:rect l="l" t="t" r="r" b="b"/>
              <a:pathLst>
                <a:path w="6049391" h="5187315">
                  <a:moveTo>
                    <a:pt x="1199769" y="252095"/>
                  </a:moveTo>
                  <a:cubicBezTo>
                    <a:pt x="1956054" y="509143"/>
                    <a:pt x="1703959" y="1643380"/>
                    <a:pt x="2838069" y="1214882"/>
                  </a:cubicBezTo>
                  <a:cubicBezTo>
                    <a:pt x="3972433" y="791464"/>
                    <a:pt x="4642866" y="569595"/>
                    <a:pt x="5348605" y="1214882"/>
                  </a:cubicBezTo>
                  <a:cubicBezTo>
                    <a:pt x="6049391" y="1865122"/>
                    <a:pt x="4476496" y="2177669"/>
                    <a:pt x="5136896" y="3125470"/>
                  </a:cubicBezTo>
                  <a:cubicBezTo>
                    <a:pt x="5797296" y="4068191"/>
                    <a:pt x="4158996" y="5187315"/>
                    <a:pt x="2994406" y="4612640"/>
                  </a:cubicBezTo>
                  <a:cubicBezTo>
                    <a:pt x="1829943" y="4037965"/>
                    <a:pt x="746125" y="3604387"/>
                    <a:pt x="378079" y="2510536"/>
                  </a:cubicBezTo>
                  <a:cubicBezTo>
                    <a:pt x="0" y="1391285"/>
                    <a:pt x="443738" y="0"/>
                    <a:pt x="1199769" y="252095"/>
                  </a:cubicBezTo>
                  <a:close/>
                </a:path>
              </a:pathLst>
            </a:custGeom>
            <a:solidFill>
              <a:srgbClr val="A0A299"/>
            </a:solidFill>
          </p:spPr>
        </p:sp>
      </p:grpSp>
      <p:sp>
        <p:nvSpPr>
          <p:cNvPr id="6" name="TextBox 6"/>
          <p:cNvSpPr txBox="1"/>
          <p:nvPr/>
        </p:nvSpPr>
        <p:spPr>
          <a:xfrm>
            <a:off x="7730775" y="6842250"/>
            <a:ext cx="383640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Brief description of projects i made and what tech i used in it</a:t>
            </a:r>
          </a:p>
        </p:txBody>
      </p:sp>
      <p:sp>
        <p:nvSpPr>
          <p:cNvPr id="7" name="TextBox 7"/>
          <p:cNvSpPr txBox="1"/>
          <p:nvPr/>
        </p:nvSpPr>
        <p:spPr>
          <a:xfrm>
            <a:off x="2873625" y="6842250"/>
            <a:ext cx="3664350" cy="981075"/>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List of projects I made</a:t>
            </a:r>
          </a:p>
        </p:txBody>
      </p:sp>
      <p:sp>
        <p:nvSpPr>
          <p:cNvPr id="8" name="TextBox 8"/>
          <p:cNvSpPr txBox="1"/>
          <p:nvPr/>
        </p:nvSpPr>
        <p:spPr>
          <a:xfrm>
            <a:off x="1517925" y="1137475"/>
            <a:ext cx="15252150" cy="900150"/>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Table of contents</a:t>
            </a:r>
          </a:p>
        </p:txBody>
      </p:sp>
      <p:sp>
        <p:nvSpPr>
          <p:cNvPr id="9" name="TextBox 9"/>
          <p:cNvSpPr txBox="1"/>
          <p:nvPr/>
        </p:nvSpPr>
        <p:spPr>
          <a:xfrm>
            <a:off x="2873625" y="2950850"/>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Introduction</a:t>
            </a:r>
          </a:p>
        </p:txBody>
      </p:sp>
      <p:sp>
        <p:nvSpPr>
          <p:cNvPr id="10" name="TextBox 10"/>
          <p:cNvSpPr txBox="1"/>
          <p:nvPr/>
        </p:nvSpPr>
        <p:spPr>
          <a:xfrm>
            <a:off x="7730775" y="2950850"/>
            <a:ext cx="403510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Website Preview</a:t>
            </a:r>
          </a:p>
        </p:txBody>
      </p:sp>
      <p:sp>
        <p:nvSpPr>
          <p:cNvPr id="11" name="TextBox 11"/>
          <p:cNvSpPr txBox="1"/>
          <p:nvPr/>
        </p:nvSpPr>
        <p:spPr>
          <a:xfrm>
            <a:off x="2873625" y="6066474"/>
            <a:ext cx="3664350" cy="735675"/>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Projects Made</a:t>
            </a:r>
          </a:p>
        </p:txBody>
      </p:sp>
      <p:sp>
        <p:nvSpPr>
          <p:cNvPr id="12" name="TextBox 12"/>
          <p:cNvSpPr txBox="1"/>
          <p:nvPr/>
        </p:nvSpPr>
        <p:spPr>
          <a:xfrm>
            <a:off x="7902825" y="6066474"/>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Description</a:t>
            </a:r>
          </a:p>
        </p:txBody>
      </p:sp>
      <p:sp>
        <p:nvSpPr>
          <p:cNvPr id="13" name="TextBox 13"/>
          <p:cNvSpPr txBox="1"/>
          <p:nvPr/>
        </p:nvSpPr>
        <p:spPr>
          <a:xfrm>
            <a:off x="2873625" y="3732318"/>
            <a:ext cx="3664350" cy="981075"/>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Basic preview what i have done</a:t>
            </a:r>
          </a:p>
        </p:txBody>
      </p:sp>
      <p:sp>
        <p:nvSpPr>
          <p:cNvPr id="14" name="TextBox 14"/>
          <p:cNvSpPr txBox="1"/>
          <p:nvPr/>
        </p:nvSpPr>
        <p:spPr>
          <a:xfrm>
            <a:off x="7902825" y="3732318"/>
            <a:ext cx="366435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Some preview of my project made by me</a:t>
            </a:r>
          </a:p>
        </p:txBody>
      </p:sp>
      <p:sp>
        <p:nvSpPr>
          <p:cNvPr id="15" name="TextBox 15"/>
          <p:cNvSpPr txBox="1"/>
          <p:nvPr/>
        </p:nvSpPr>
        <p:spPr>
          <a:xfrm>
            <a:off x="167577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01</a:t>
            </a:r>
          </a:p>
        </p:txBody>
      </p:sp>
      <p:sp>
        <p:nvSpPr>
          <p:cNvPr id="16" name="TextBox 16"/>
          <p:cNvSpPr txBox="1"/>
          <p:nvPr/>
        </p:nvSpPr>
        <p:spPr>
          <a:xfrm>
            <a:off x="672082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03</a:t>
            </a:r>
          </a:p>
        </p:txBody>
      </p:sp>
      <p:sp>
        <p:nvSpPr>
          <p:cNvPr id="17" name="TextBox 17"/>
          <p:cNvSpPr txBox="1"/>
          <p:nvPr/>
        </p:nvSpPr>
        <p:spPr>
          <a:xfrm>
            <a:off x="167577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02</a:t>
            </a:r>
          </a:p>
        </p:txBody>
      </p:sp>
      <p:sp>
        <p:nvSpPr>
          <p:cNvPr id="18" name="TextBox 18"/>
          <p:cNvSpPr txBox="1"/>
          <p:nvPr/>
        </p:nvSpPr>
        <p:spPr>
          <a:xfrm>
            <a:off x="672082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04</a:t>
            </a:r>
          </a:p>
        </p:txBody>
      </p:sp>
      <p:sp>
        <p:nvSpPr>
          <p:cNvPr id="19" name="TextBox 19"/>
          <p:cNvSpPr txBox="1"/>
          <p:nvPr/>
        </p:nvSpPr>
        <p:spPr>
          <a:xfrm>
            <a:off x="12947875" y="2950850"/>
            <a:ext cx="3664350" cy="609600"/>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Conclusion</a:t>
            </a:r>
          </a:p>
        </p:txBody>
      </p:sp>
      <p:sp>
        <p:nvSpPr>
          <p:cNvPr id="20" name="TextBox 20"/>
          <p:cNvSpPr txBox="1"/>
          <p:nvPr/>
        </p:nvSpPr>
        <p:spPr>
          <a:xfrm>
            <a:off x="12947875" y="6066474"/>
            <a:ext cx="3664350" cy="735675"/>
          </a:xfrm>
          <a:prstGeom prst="rect">
            <a:avLst/>
          </a:prstGeom>
        </p:spPr>
        <p:txBody>
          <a:bodyPr lIns="0" tIns="0" rIns="0" bIns="0" rtlCol="0" anchor="t">
            <a:spAutoFit/>
          </a:bodyPr>
          <a:lstStyle/>
          <a:p>
            <a:pPr algn="l">
              <a:lnSpc>
                <a:spcPts val="4800"/>
              </a:lnSpc>
            </a:pPr>
            <a:r>
              <a:rPr lang="en-US" sz="4000">
                <a:solidFill>
                  <a:srgbClr val="40474B"/>
                </a:solidFill>
                <a:latin typeface="Hammersmith One"/>
                <a:ea typeface="Hammersmith One"/>
                <a:cs typeface="Hammersmith One"/>
                <a:sym typeface="Hammersmith One"/>
              </a:rPr>
              <a:t>Thank You</a:t>
            </a:r>
          </a:p>
        </p:txBody>
      </p:sp>
      <p:sp>
        <p:nvSpPr>
          <p:cNvPr id="21" name="TextBox 21"/>
          <p:cNvSpPr txBox="1"/>
          <p:nvPr/>
        </p:nvSpPr>
        <p:spPr>
          <a:xfrm>
            <a:off x="12947875" y="3732318"/>
            <a:ext cx="3664350" cy="146685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Concluded the experience and outcome</a:t>
            </a:r>
          </a:p>
        </p:txBody>
      </p:sp>
      <p:sp>
        <p:nvSpPr>
          <p:cNvPr id="22" name="TextBox 22"/>
          <p:cNvSpPr txBox="1"/>
          <p:nvPr/>
        </p:nvSpPr>
        <p:spPr>
          <a:xfrm>
            <a:off x="11765875" y="2987800"/>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05</a:t>
            </a:r>
          </a:p>
        </p:txBody>
      </p:sp>
      <p:sp>
        <p:nvSpPr>
          <p:cNvPr id="23" name="TextBox 23"/>
          <p:cNvSpPr txBox="1"/>
          <p:nvPr/>
        </p:nvSpPr>
        <p:spPr>
          <a:xfrm>
            <a:off x="11765875" y="6103402"/>
            <a:ext cx="1009950" cy="612325"/>
          </a:xfrm>
          <a:prstGeom prst="rect">
            <a:avLst/>
          </a:prstGeom>
        </p:spPr>
        <p:txBody>
          <a:bodyPr lIns="0" tIns="0" rIns="0" bIns="0" rtlCol="0" anchor="t">
            <a:spAutoFit/>
          </a:bodyPr>
          <a:lstStyle/>
          <a:p>
            <a:pPr algn="ctr">
              <a:lnSpc>
                <a:spcPts val="5759"/>
              </a:lnSpc>
            </a:pPr>
            <a:r>
              <a:rPr lang="en-US" sz="4800">
                <a:solidFill>
                  <a:srgbClr val="A0A299"/>
                </a:solidFill>
                <a:latin typeface="Hammersmith One"/>
                <a:ea typeface="Hammersmith One"/>
                <a:cs typeface="Hammersmith One"/>
                <a:sym typeface="Hammersmith One"/>
              </a:rPr>
              <a:t>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6550" y="159840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sp>
        <p:nvSpPr>
          <p:cNvPr id="4" name="Freeform 4"/>
          <p:cNvSpPr/>
          <p:nvPr/>
        </p:nvSpPr>
        <p:spPr>
          <a:xfrm>
            <a:off x="13852600" y="-173900"/>
            <a:ext cx="8061608" cy="11999100"/>
          </a:xfrm>
          <a:custGeom>
            <a:avLst/>
            <a:gdLst/>
            <a:ahLst/>
            <a:cxnLst/>
            <a:rect l="l" t="t" r="r" b="b"/>
            <a:pathLst>
              <a:path w="8061608" h="11999100">
                <a:moveTo>
                  <a:pt x="0" y="0"/>
                </a:moveTo>
                <a:lnTo>
                  <a:pt x="8061608" y="0"/>
                </a:lnTo>
                <a:lnTo>
                  <a:pt x="8061608" y="11999100"/>
                </a:lnTo>
                <a:lnTo>
                  <a:pt x="0" y="11999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25400" y="6226076"/>
            <a:ext cx="3877634" cy="6611154"/>
          </a:xfrm>
          <a:custGeom>
            <a:avLst/>
            <a:gdLst/>
            <a:ahLst/>
            <a:cxnLst/>
            <a:rect l="l" t="t" r="r" b="b"/>
            <a:pathLst>
              <a:path w="3877634" h="6611154">
                <a:moveTo>
                  <a:pt x="0" y="0"/>
                </a:moveTo>
                <a:lnTo>
                  <a:pt x="3877634" y="0"/>
                </a:lnTo>
                <a:lnTo>
                  <a:pt x="3877634" y="6611154"/>
                </a:lnTo>
                <a:lnTo>
                  <a:pt x="0" y="6611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71095" y="2868252"/>
            <a:ext cx="11827350" cy="1095375"/>
          </a:xfrm>
          <a:prstGeom prst="rect">
            <a:avLst/>
          </a:prstGeom>
        </p:spPr>
        <p:txBody>
          <a:bodyPr lIns="0" tIns="0" rIns="0" bIns="0" rtlCol="0" anchor="t">
            <a:spAutoFit/>
          </a:bodyPr>
          <a:lstStyle/>
          <a:p>
            <a:pPr algn="ctr">
              <a:lnSpc>
                <a:spcPts val="8640"/>
              </a:lnSpc>
            </a:pPr>
            <a:r>
              <a:rPr lang="en-US" sz="7200">
                <a:solidFill>
                  <a:srgbClr val="40474B"/>
                </a:solidFill>
                <a:latin typeface="Hammersmith One"/>
                <a:ea typeface="Hammersmith One"/>
                <a:cs typeface="Hammersmith One"/>
                <a:sym typeface="Hammersmith One"/>
              </a:rPr>
              <a:t>Introduction</a:t>
            </a:r>
          </a:p>
        </p:txBody>
      </p:sp>
      <p:sp>
        <p:nvSpPr>
          <p:cNvPr id="7" name="TextBox 7"/>
          <p:cNvSpPr txBox="1"/>
          <p:nvPr/>
        </p:nvSpPr>
        <p:spPr>
          <a:xfrm>
            <a:off x="3899925" y="4623880"/>
            <a:ext cx="10488150" cy="2724150"/>
          </a:xfrm>
          <a:prstGeom prst="rect">
            <a:avLst/>
          </a:prstGeom>
        </p:spPr>
        <p:txBody>
          <a:bodyPr lIns="0" tIns="0" rIns="0" bIns="0" rtlCol="0" anchor="t">
            <a:spAutoFit/>
          </a:bodyPr>
          <a:lstStyle/>
          <a:p>
            <a:pPr algn="ctr">
              <a:lnSpc>
                <a:spcPts val="4320"/>
              </a:lnSpc>
            </a:pPr>
            <a:r>
              <a:rPr lang="en-US" sz="3600">
                <a:solidFill>
                  <a:srgbClr val="40474B"/>
                </a:solidFill>
                <a:latin typeface="Manjari"/>
                <a:ea typeface="Manjari"/>
                <a:cs typeface="Manjari"/>
                <a:sym typeface="Manjari"/>
              </a:rPr>
              <a:t>Most recently, I had the opportunity to participate in a MLSA Full-stack Web Development Internship, which allowed me to gain hands-on experience in building full-stack applications and integrating cloud technologies. </a:t>
            </a:r>
          </a:p>
        </p:txBody>
      </p:sp>
      <p:grpSp>
        <p:nvGrpSpPr>
          <p:cNvPr id="8" name="Group 8"/>
          <p:cNvGrpSpPr/>
          <p:nvPr/>
        </p:nvGrpSpPr>
        <p:grpSpPr>
          <a:xfrm>
            <a:off x="7763376" y="7982900"/>
            <a:ext cx="2761238" cy="105700"/>
            <a:chOff x="0" y="0"/>
            <a:chExt cx="3681651" cy="140933"/>
          </a:xfrm>
        </p:grpSpPr>
        <p:sp>
          <p:nvSpPr>
            <p:cNvPr id="9" name="Freeform 9"/>
            <p:cNvSpPr/>
            <p:nvPr/>
          </p:nvSpPr>
          <p:spPr>
            <a:xfrm>
              <a:off x="0" y="0"/>
              <a:ext cx="3681603" cy="140716"/>
            </a:xfrm>
            <a:custGeom>
              <a:avLst/>
              <a:gdLst/>
              <a:ahLst/>
              <a:cxnLst/>
              <a:rect l="l" t="t" r="r" b="b"/>
              <a:pathLst>
                <a:path w="3681603" h="140716">
                  <a:moveTo>
                    <a:pt x="0" y="0"/>
                  </a:moveTo>
                  <a:lnTo>
                    <a:pt x="0" y="140716"/>
                  </a:lnTo>
                  <a:lnTo>
                    <a:pt x="3681603" y="140716"/>
                  </a:lnTo>
                  <a:lnTo>
                    <a:pt x="3681603" y="0"/>
                  </a:lnTo>
                  <a:close/>
                </a:path>
              </a:pathLst>
            </a:custGeom>
            <a:solidFill>
              <a:srgbClr val="40474B"/>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79750" y="3545050"/>
            <a:ext cx="4105200" cy="4105200"/>
          </a:xfrm>
          <a:custGeom>
            <a:avLst/>
            <a:gdLst/>
            <a:ahLst/>
            <a:cxnLst/>
            <a:rect l="l" t="t" r="r" b="b"/>
            <a:pathLst>
              <a:path w="4105200" h="4105200">
                <a:moveTo>
                  <a:pt x="0" y="0"/>
                </a:moveTo>
                <a:lnTo>
                  <a:pt x="4105200" y="0"/>
                </a:lnTo>
                <a:lnTo>
                  <a:pt x="4105200" y="4105200"/>
                </a:lnTo>
                <a:lnTo>
                  <a:pt x="0" y="4105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635006" y="5150300"/>
            <a:ext cx="5081156" cy="7562986"/>
            <a:chOff x="0" y="0"/>
            <a:chExt cx="6774875" cy="10083981"/>
          </a:xfrm>
        </p:grpSpPr>
        <p:sp>
          <p:nvSpPr>
            <p:cNvPr id="4" name="Freeform 4"/>
            <p:cNvSpPr/>
            <p:nvPr/>
          </p:nvSpPr>
          <p:spPr>
            <a:xfrm>
              <a:off x="0" y="0"/>
              <a:ext cx="6774815" cy="10083927"/>
            </a:xfrm>
            <a:custGeom>
              <a:avLst/>
              <a:gdLst/>
              <a:ahLst/>
              <a:cxnLst/>
              <a:rect l="l" t="t" r="r" b="b"/>
              <a:pathLst>
                <a:path w="6774815" h="10083927">
                  <a:moveTo>
                    <a:pt x="2159762" y="0"/>
                  </a:moveTo>
                  <a:cubicBezTo>
                    <a:pt x="2258060" y="0"/>
                    <a:pt x="2368677" y="50546"/>
                    <a:pt x="2497201" y="152400"/>
                  </a:cubicBezTo>
                  <a:cubicBezTo>
                    <a:pt x="3151378" y="671830"/>
                    <a:pt x="2915920" y="1074674"/>
                    <a:pt x="2839593" y="2998216"/>
                  </a:cubicBezTo>
                  <a:cubicBezTo>
                    <a:pt x="2711069" y="6171946"/>
                    <a:pt x="6161659" y="4287901"/>
                    <a:pt x="6559931" y="7664958"/>
                  </a:cubicBezTo>
                  <a:cubicBezTo>
                    <a:pt x="6774815" y="9481185"/>
                    <a:pt x="6272784" y="10083927"/>
                    <a:pt x="4900422" y="10083927"/>
                  </a:cubicBezTo>
                  <a:cubicBezTo>
                    <a:pt x="4492371" y="10083927"/>
                    <a:pt x="4007485" y="10030714"/>
                    <a:pt x="3441573" y="9940163"/>
                  </a:cubicBezTo>
                  <a:cubicBezTo>
                    <a:pt x="971169" y="9547225"/>
                    <a:pt x="0" y="7481316"/>
                    <a:pt x="794258" y="4199001"/>
                  </a:cubicBezTo>
                  <a:cubicBezTo>
                    <a:pt x="1462913" y="1433830"/>
                    <a:pt x="1636268" y="0"/>
                    <a:pt x="2159762" y="0"/>
                  </a:cubicBezTo>
                  <a:close/>
                </a:path>
              </a:pathLst>
            </a:custGeom>
            <a:solidFill>
              <a:srgbClr val="A0A299"/>
            </a:solidFill>
          </p:spPr>
        </p:sp>
      </p:grpSp>
      <p:sp>
        <p:nvSpPr>
          <p:cNvPr id="5" name="TextBox 5"/>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PROJECTS MADE</a:t>
            </a:r>
          </a:p>
        </p:txBody>
      </p:sp>
      <p:sp>
        <p:nvSpPr>
          <p:cNvPr id="6" name="TextBox 6"/>
          <p:cNvSpPr txBox="1"/>
          <p:nvPr/>
        </p:nvSpPr>
        <p:spPr>
          <a:xfrm>
            <a:off x="1517875" y="2269400"/>
            <a:ext cx="14561875" cy="7190613"/>
          </a:xfrm>
          <a:prstGeom prst="rect">
            <a:avLst/>
          </a:prstGeom>
        </p:spPr>
        <p:txBody>
          <a:bodyPr lIns="0" tIns="0" rIns="0" bIns="0" rtlCol="0" anchor="t">
            <a:spAutoFit/>
          </a:bodyPr>
          <a:lstStyle/>
          <a:p>
            <a:pPr marL="1381761" lvl="2" indent="-460587" algn="l">
              <a:lnSpc>
                <a:spcPts val="4416"/>
              </a:lnSpc>
              <a:buFont typeface="Arial"/>
              <a:buChar char="⚬"/>
            </a:pPr>
            <a:r>
              <a:rPr lang="en-US" sz="3200" b="1">
                <a:solidFill>
                  <a:srgbClr val="806860"/>
                </a:solidFill>
                <a:latin typeface="Manjari Bold"/>
                <a:ea typeface="Manjari Bold"/>
                <a:cs typeface="Manjari Bold"/>
                <a:sym typeface="Manjari Bold"/>
              </a:rPr>
              <a:t>Style a basic webpage(Easy-Level Project)</a:t>
            </a:r>
            <a:r>
              <a:rPr lang="en-US" sz="3200">
                <a:solidFill>
                  <a:srgbClr val="806860"/>
                </a:solidFill>
                <a:latin typeface="Manjari"/>
                <a:ea typeface="Manjari"/>
                <a:cs typeface="Manjari"/>
                <a:sym typeface="Manjari"/>
              </a:rPr>
              <a:t>:I styled a basic webpage using CSS, adding color, fonts, and spacing to improve its look and readability. I organized elements with margin, padding, and border properties, creating a cleaner, more user-friendly layout. This easy project helped me understand CSS fundamentals in web design.</a:t>
            </a:r>
          </a:p>
          <a:p>
            <a:pPr marL="1381761" lvl="2" indent="-460587" algn="l">
              <a:lnSpc>
                <a:spcPts val="4416"/>
              </a:lnSpc>
              <a:buFont typeface="Arial"/>
              <a:buChar char="⚬"/>
            </a:pPr>
            <a:r>
              <a:rPr lang="en-US" sz="3200" b="1">
                <a:solidFill>
                  <a:srgbClr val="806860"/>
                </a:solidFill>
                <a:latin typeface="Manjari Bold"/>
                <a:ea typeface="Manjari Bold"/>
                <a:cs typeface="Manjari Bold"/>
                <a:sym typeface="Manjari Bold"/>
              </a:rPr>
              <a:t> Simple Calculator(Intermediate-Level Project)</a:t>
            </a:r>
            <a:r>
              <a:rPr lang="en-US" sz="3200">
                <a:solidFill>
                  <a:srgbClr val="806860"/>
                </a:solidFill>
                <a:latin typeface="Manjari"/>
                <a:ea typeface="Manjari"/>
                <a:cs typeface="Manjari"/>
                <a:sym typeface="Manjari"/>
              </a:rPr>
              <a:t>: I developed a basic calculator using JavaScript that performs essential arithmetic operations like addition, subtraction, multiplication, and division. It includes an interface where users input numbers and select the desired operation. Through JavaScript's decision-making structures, the app dynamically evaluates the inputs, executing the correct operation and displaying the result instantly.</a:t>
            </a:r>
          </a:p>
          <a:p>
            <a:pPr algn="l">
              <a:lnSpc>
                <a:spcPts val="4416"/>
              </a:lnSpc>
            </a:pPr>
            <a:endParaRPr lang="en-US" sz="3200">
              <a:solidFill>
                <a:srgbClr val="806860"/>
              </a:solidFill>
              <a:latin typeface="Manjari"/>
              <a:ea typeface="Manjari"/>
              <a:cs typeface="Manjari"/>
              <a:sym typeface="Manjari"/>
            </a:endParaRPr>
          </a:p>
        </p:txBody>
      </p:sp>
      <p:grpSp>
        <p:nvGrpSpPr>
          <p:cNvPr id="7" name="Group 7"/>
          <p:cNvGrpSpPr/>
          <p:nvPr/>
        </p:nvGrpSpPr>
        <p:grpSpPr>
          <a:xfrm>
            <a:off x="1625838" y="5039312"/>
            <a:ext cx="13838" cy="20802"/>
            <a:chOff x="0" y="0"/>
            <a:chExt cx="18451" cy="27736"/>
          </a:xfrm>
        </p:grpSpPr>
        <p:sp>
          <p:nvSpPr>
            <p:cNvPr id="8" name="Freeform 8"/>
            <p:cNvSpPr/>
            <p:nvPr/>
          </p:nvSpPr>
          <p:spPr>
            <a:xfrm>
              <a:off x="0" y="127"/>
              <a:ext cx="18415" cy="27432"/>
            </a:xfrm>
            <a:custGeom>
              <a:avLst/>
              <a:gdLst/>
              <a:ahLst/>
              <a:cxnLst/>
              <a:rect l="l" t="t" r="r" b="b"/>
              <a:pathLst>
                <a:path w="18415" h="27432">
                  <a:moveTo>
                    <a:pt x="9271" y="0"/>
                  </a:moveTo>
                  <a:lnTo>
                    <a:pt x="0" y="18288"/>
                  </a:lnTo>
                  <a:lnTo>
                    <a:pt x="15367" y="27432"/>
                  </a:lnTo>
                  <a:cubicBezTo>
                    <a:pt x="15367" y="18288"/>
                    <a:pt x="15367" y="12192"/>
                    <a:pt x="18415" y="2921"/>
                  </a:cubicBezTo>
                  <a:lnTo>
                    <a:pt x="9271" y="0"/>
                  </a:lnTo>
                  <a:close/>
                </a:path>
              </a:pathLst>
            </a:custGeom>
            <a:solidFill>
              <a:srgbClr val="80686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6800" y="797135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id="4" name="Group 4"/>
          <p:cNvGrpSpPr/>
          <p:nvPr/>
        </p:nvGrpSpPr>
        <p:grpSpPr>
          <a:xfrm rot="7619243">
            <a:off x="16425682" y="5837223"/>
            <a:ext cx="6421828" cy="6395202"/>
            <a:chOff x="0" y="0"/>
            <a:chExt cx="8562437" cy="8526936"/>
          </a:xfrm>
        </p:grpSpPr>
        <p:sp>
          <p:nvSpPr>
            <p:cNvPr id="5" name="Freeform 5"/>
            <p:cNvSpPr/>
            <p:nvPr/>
          </p:nvSpPr>
          <p:spPr>
            <a:xfrm>
              <a:off x="127" y="0"/>
              <a:ext cx="8562340" cy="8526780"/>
            </a:xfrm>
            <a:custGeom>
              <a:avLst/>
              <a:gdLst/>
              <a:ahLst/>
              <a:cxnLst/>
              <a:rect l="l" t="t" r="r" b="b"/>
              <a:pathLst>
                <a:path w="8562340" h="852678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id="6" name="Freeform 6"/>
          <p:cNvSpPr/>
          <p:nvPr/>
        </p:nvSpPr>
        <p:spPr>
          <a:xfrm>
            <a:off x="14590610" y="-1345938"/>
            <a:ext cx="4541870" cy="4520670"/>
          </a:xfrm>
          <a:custGeom>
            <a:avLst/>
            <a:gdLst/>
            <a:ahLst/>
            <a:cxnLst/>
            <a:rect l="l" t="t" r="r" b="b"/>
            <a:pathLst>
              <a:path w="4541870" h="45206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17925" y="9144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Website Preview</a:t>
            </a:r>
          </a:p>
        </p:txBody>
      </p:sp>
      <p:sp>
        <p:nvSpPr>
          <p:cNvPr id="9" name="TextBox 9"/>
          <p:cNvSpPr txBox="1"/>
          <p:nvPr/>
        </p:nvSpPr>
        <p:spPr>
          <a:xfrm>
            <a:off x="6856333" y="9135110"/>
            <a:ext cx="4575334" cy="580390"/>
          </a:xfrm>
          <a:prstGeom prst="rect">
            <a:avLst/>
          </a:prstGeom>
        </p:spPr>
        <p:txBody>
          <a:bodyPr lIns="0" tIns="0" rIns="0" bIns="0" rtlCol="0" anchor="t">
            <a:spAutoFit/>
          </a:bodyPr>
          <a:lstStyle/>
          <a:p>
            <a:pPr algn="ctr">
              <a:lnSpc>
                <a:spcPts val="4759"/>
              </a:lnSpc>
            </a:pPr>
            <a:r>
              <a:rPr lang="en-US" sz="3399" dirty="0">
                <a:solidFill>
                  <a:srgbClr val="40474B"/>
                </a:solidFill>
                <a:latin typeface="Canva Sans"/>
                <a:ea typeface="Canva Sans"/>
                <a:cs typeface="Canva Sans"/>
                <a:sym typeface="Canva Sans"/>
              </a:rPr>
              <a:t>Style a basic webpage</a:t>
            </a:r>
          </a:p>
        </p:txBody>
      </p:sp>
      <p:pic>
        <p:nvPicPr>
          <p:cNvPr id="11" name="Picture 10">
            <a:extLst>
              <a:ext uri="{FF2B5EF4-FFF2-40B4-BE49-F238E27FC236}">
                <a16:creationId xmlns:a16="http://schemas.microsoft.com/office/drawing/2014/main" id="{E8F8EDD3-B232-528A-9C80-9E1F152701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278" y="1637834"/>
            <a:ext cx="6291801" cy="74972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6800" y="7971350"/>
            <a:ext cx="3689090" cy="3254080"/>
            <a:chOff x="0" y="0"/>
            <a:chExt cx="4918787" cy="4338773"/>
          </a:xfrm>
        </p:grpSpPr>
        <p:sp>
          <p:nvSpPr>
            <p:cNvPr id="3" name="Freeform 3"/>
            <p:cNvSpPr/>
            <p:nvPr/>
          </p:nvSpPr>
          <p:spPr>
            <a:xfrm>
              <a:off x="381" y="381"/>
              <a:ext cx="4918075" cy="4338320"/>
            </a:xfrm>
            <a:custGeom>
              <a:avLst/>
              <a:gdLst/>
              <a:ahLst/>
              <a:cxnLst/>
              <a:rect l="l" t="t" r="r" b="b"/>
              <a:pathLst>
                <a:path w="4918075" h="4338320">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id="4" name="Group 4"/>
          <p:cNvGrpSpPr/>
          <p:nvPr/>
        </p:nvGrpSpPr>
        <p:grpSpPr>
          <a:xfrm rot="7619243">
            <a:off x="16425682" y="5837223"/>
            <a:ext cx="6421828" cy="6395202"/>
            <a:chOff x="0" y="0"/>
            <a:chExt cx="8562437" cy="8526936"/>
          </a:xfrm>
        </p:grpSpPr>
        <p:sp>
          <p:nvSpPr>
            <p:cNvPr id="5" name="Freeform 5"/>
            <p:cNvSpPr/>
            <p:nvPr/>
          </p:nvSpPr>
          <p:spPr>
            <a:xfrm>
              <a:off x="127" y="0"/>
              <a:ext cx="8562340" cy="8526780"/>
            </a:xfrm>
            <a:custGeom>
              <a:avLst/>
              <a:gdLst/>
              <a:ahLst/>
              <a:cxnLst/>
              <a:rect l="l" t="t" r="r" b="b"/>
              <a:pathLst>
                <a:path w="8562340" h="852678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id="6" name="Freeform 6"/>
          <p:cNvSpPr/>
          <p:nvPr/>
        </p:nvSpPr>
        <p:spPr>
          <a:xfrm>
            <a:off x="14590610" y="-1345938"/>
            <a:ext cx="4541870" cy="4520670"/>
          </a:xfrm>
          <a:custGeom>
            <a:avLst/>
            <a:gdLst/>
            <a:ahLst/>
            <a:cxnLst/>
            <a:rect l="l" t="t" r="r" b="b"/>
            <a:pathLst>
              <a:path w="4541870" h="45206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17925" y="365338"/>
            <a:ext cx="15252150" cy="923925"/>
          </a:xfrm>
          <a:prstGeom prst="rect">
            <a:avLst/>
          </a:prstGeom>
        </p:spPr>
        <p:txBody>
          <a:bodyPr lIns="0" tIns="0" rIns="0" bIns="0" rtlCol="0" anchor="t">
            <a:spAutoFit/>
          </a:bodyPr>
          <a:lstStyle/>
          <a:p>
            <a:pPr algn="ctr">
              <a:lnSpc>
                <a:spcPts val="7200"/>
              </a:lnSpc>
            </a:pPr>
            <a:r>
              <a:rPr lang="en-US" sz="6000" dirty="0">
                <a:solidFill>
                  <a:srgbClr val="40474B"/>
                </a:solidFill>
                <a:latin typeface="Hammersmith One"/>
                <a:ea typeface="Hammersmith One"/>
                <a:cs typeface="Hammersmith One"/>
                <a:sym typeface="Hammersmith One"/>
              </a:rPr>
              <a:t>Website Preview</a:t>
            </a:r>
          </a:p>
        </p:txBody>
      </p:sp>
      <p:sp>
        <p:nvSpPr>
          <p:cNvPr id="9" name="TextBox 9"/>
          <p:cNvSpPr txBox="1"/>
          <p:nvPr/>
        </p:nvSpPr>
        <p:spPr>
          <a:xfrm>
            <a:off x="7239000" y="9303172"/>
            <a:ext cx="4267200" cy="580390"/>
          </a:xfrm>
          <a:prstGeom prst="rect">
            <a:avLst/>
          </a:prstGeom>
        </p:spPr>
        <p:txBody>
          <a:bodyPr wrap="square" lIns="0" tIns="0" rIns="0" bIns="0" rtlCol="0" anchor="t">
            <a:spAutoFit/>
          </a:bodyPr>
          <a:lstStyle/>
          <a:p>
            <a:pPr algn="ctr">
              <a:lnSpc>
                <a:spcPts val="4759"/>
              </a:lnSpc>
            </a:pPr>
            <a:r>
              <a:rPr lang="en-US" sz="3399" dirty="0">
                <a:solidFill>
                  <a:srgbClr val="40474B"/>
                </a:solidFill>
                <a:latin typeface="Canva Sans"/>
                <a:ea typeface="Canva Sans"/>
                <a:cs typeface="Canva Sans"/>
                <a:sym typeface="Canva Sans"/>
              </a:rPr>
              <a:t>Simple calculator</a:t>
            </a:r>
          </a:p>
        </p:txBody>
      </p:sp>
      <p:pic>
        <p:nvPicPr>
          <p:cNvPr id="11" name="Picture 10">
            <a:extLst>
              <a:ext uri="{FF2B5EF4-FFF2-40B4-BE49-F238E27FC236}">
                <a16:creationId xmlns:a16="http://schemas.microsoft.com/office/drawing/2014/main" id="{32456394-1970-9A4C-4105-675020E3F7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555" y="1355736"/>
            <a:ext cx="6610890" cy="78809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 y="3240000"/>
            <a:ext cx="18287674" cy="4562400"/>
          </a:xfrm>
          <a:custGeom>
            <a:avLst/>
            <a:gdLst/>
            <a:ahLst/>
            <a:cxnLst/>
            <a:rect l="l" t="t" r="r" b="b"/>
            <a:pathLst>
              <a:path w="18287674" h="4562400">
                <a:moveTo>
                  <a:pt x="0" y="0"/>
                </a:moveTo>
                <a:lnTo>
                  <a:pt x="18287674" y="0"/>
                </a:lnTo>
                <a:lnTo>
                  <a:pt x="18287674" y="4562400"/>
                </a:lnTo>
                <a:lnTo>
                  <a:pt x="0" y="4562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2660169" y="-2240569"/>
            <a:ext cx="6059304" cy="7123566"/>
          </a:xfrm>
          <a:custGeom>
            <a:avLst/>
            <a:gdLst/>
            <a:ahLst/>
            <a:cxnLst/>
            <a:rect l="l" t="t" r="r" b="b"/>
            <a:pathLst>
              <a:path w="6059304" h="7123566">
                <a:moveTo>
                  <a:pt x="0" y="0"/>
                </a:moveTo>
                <a:lnTo>
                  <a:pt x="6059304" y="0"/>
                </a:lnTo>
                <a:lnTo>
                  <a:pt x="6059304" y="7123566"/>
                </a:lnTo>
                <a:lnTo>
                  <a:pt x="0" y="7123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4" name="Group 4"/>
          <p:cNvGrpSpPr/>
          <p:nvPr/>
        </p:nvGrpSpPr>
        <p:grpSpPr>
          <a:xfrm>
            <a:off x="15398600" y="5749750"/>
            <a:ext cx="2352178" cy="3071976"/>
            <a:chOff x="0" y="0"/>
            <a:chExt cx="3136237" cy="4095968"/>
          </a:xfrm>
        </p:grpSpPr>
        <p:sp>
          <p:nvSpPr>
            <p:cNvPr id="5" name="Freeform 5"/>
            <p:cNvSpPr/>
            <p:nvPr/>
          </p:nvSpPr>
          <p:spPr>
            <a:xfrm>
              <a:off x="127" y="0"/>
              <a:ext cx="3135884" cy="4096004"/>
            </a:xfrm>
            <a:custGeom>
              <a:avLst/>
              <a:gdLst/>
              <a:ahLst/>
              <a:cxnLst/>
              <a:rect l="l" t="t" r="r" b="b"/>
              <a:pathLst>
                <a:path w="3135884" h="4096004">
                  <a:moveTo>
                    <a:pt x="1647063" y="0"/>
                  </a:moveTo>
                  <a:cubicBezTo>
                    <a:pt x="1552829" y="0"/>
                    <a:pt x="1453896" y="10922"/>
                    <a:pt x="1350645" y="34163"/>
                  </a:cubicBezTo>
                  <a:cubicBezTo>
                    <a:pt x="461518" y="233299"/>
                    <a:pt x="0" y="1214755"/>
                    <a:pt x="9652" y="2288540"/>
                  </a:cubicBezTo>
                  <a:cubicBezTo>
                    <a:pt x="24130" y="3391535"/>
                    <a:pt x="723900" y="4027932"/>
                    <a:pt x="1559560" y="4096004"/>
                  </a:cubicBezTo>
                  <a:cubicBezTo>
                    <a:pt x="2657602" y="4008501"/>
                    <a:pt x="2968625" y="3337941"/>
                    <a:pt x="3056128" y="2234946"/>
                  </a:cubicBezTo>
                  <a:cubicBezTo>
                    <a:pt x="3135884" y="1222883"/>
                    <a:pt x="2644140" y="0"/>
                    <a:pt x="1647063" y="0"/>
                  </a:cubicBezTo>
                  <a:close/>
                </a:path>
              </a:pathLst>
            </a:custGeom>
            <a:solidFill>
              <a:srgbClr val="C8A591"/>
            </a:solidFill>
          </p:spPr>
        </p:sp>
      </p:grpSp>
      <p:sp>
        <p:nvSpPr>
          <p:cNvPr id="6" name="Freeform 6"/>
          <p:cNvSpPr/>
          <p:nvPr/>
        </p:nvSpPr>
        <p:spPr>
          <a:xfrm>
            <a:off x="6959513" y="5143489"/>
            <a:ext cx="6166916" cy="7603791"/>
          </a:xfrm>
          <a:custGeom>
            <a:avLst/>
            <a:gdLst/>
            <a:ahLst/>
            <a:cxnLst/>
            <a:rect l="l" t="t" r="r" b="b"/>
            <a:pathLst>
              <a:path w="6166916" h="7603791">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Description</a:t>
            </a:r>
          </a:p>
        </p:txBody>
      </p:sp>
      <p:grpSp>
        <p:nvGrpSpPr>
          <p:cNvPr id="8" name="Group 8"/>
          <p:cNvGrpSpPr/>
          <p:nvPr/>
        </p:nvGrpSpPr>
        <p:grpSpPr>
          <a:xfrm>
            <a:off x="2179000" y="3021300"/>
            <a:ext cx="6025200" cy="4999800"/>
            <a:chOff x="0" y="0"/>
            <a:chExt cx="8033600" cy="6666400"/>
          </a:xfrm>
        </p:grpSpPr>
        <p:sp>
          <p:nvSpPr>
            <p:cNvPr id="9" name="Freeform 9"/>
            <p:cNvSpPr/>
            <p:nvPr/>
          </p:nvSpPr>
          <p:spPr>
            <a:xfrm>
              <a:off x="0" y="0"/>
              <a:ext cx="8033639" cy="6666357"/>
            </a:xfrm>
            <a:custGeom>
              <a:avLst/>
              <a:gdLst/>
              <a:ahLst/>
              <a:cxnLst/>
              <a:rect l="l" t="t" r="r" b="b"/>
              <a:pathLst>
                <a:path w="8033639" h="6666357">
                  <a:moveTo>
                    <a:pt x="0" y="0"/>
                  </a:moveTo>
                  <a:lnTo>
                    <a:pt x="8033639" y="0"/>
                  </a:lnTo>
                  <a:lnTo>
                    <a:pt x="8033639" y="6666357"/>
                  </a:lnTo>
                  <a:lnTo>
                    <a:pt x="0" y="6666357"/>
                  </a:lnTo>
                  <a:close/>
                </a:path>
              </a:pathLst>
            </a:custGeom>
            <a:solidFill>
              <a:srgbClr val="A0A299"/>
            </a:solidFill>
          </p:spPr>
        </p:sp>
      </p:grpSp>
      <p:grpSp>
        <p:nvGrpSpPr>
          <p:cNvPr id="10" name="Group 10"/>
          <p:cNvGrpSpPr/>
          <p:nvPr/>
        </p:nvGrpSpPr>
        <p:grpSpPr>
          <a:xfrm>
            <a:off x="10083800" y="3021300"/>
            <a:ext cx="6025200" cy="4999800"/>
            <a:chOff x="0" y="0"/>
            <a:chExt cx="8033600" cy="6666400"/>
          </a:xfrm>
        </p:grpSpPr>
        <p:sp>
          <p:nvSpPr>
            <p:cNvPr id="11" name="Freeform 11"/>
            <p:cNvSpPr/>
            <p:nvPr/>
          </p:nvSpPr>
          <p:spPr>
            <a:xfrm>
              <a:off x="0" y="0"/>
              <a:ext cx="8033639" cy="6666357"/>
            </a:xfrm>
            <a:custGeom>
              <a:avLst/>
              <a:gdLst/>
              <a:ahLst/>
              <a:cxnLst/>
              <a:rect l="l" t="t" r="r" b="b"/>
              <a:pathLst>
                <a:path w="8033639" h="6666357">
                  <a:moveTo>
                    <a:pt x="0" y="0"/>
                  </a:moveTo>
                  <a:lnTo>
                    <a:pt x="8033639" y="0"/>
                  </a:lnTo>
                  <a:lnTo>
                    <a:pt x="8033639" y="6666357"/>
                  </a:lnTo>
                  <a:lnTo>
                    <a:pt x="0" y="6666357"/>
                  </a:lnTo>
                  <a:close/>
                </a:path>
              </a:pathLst>
            </a:custGeom>
            <a:solidFill>
              <a:srgbClr val="A0A299"/>
            </a:solidFill>
          </p:spPr>
        </p:sp>
      </p:grpSp>
      <p:sp>
        <p:nvSpPr>
          <p:cNvPr id="12" name="TextBox 12"/>
          <p:cNvSpPr txBox="1"/>
          <p:nvPr/>
        </p:nvSpPr>
        <p:spPr>
          <a:xfrm>
            <a:off x="2295375" y="4603750"/>
            <a:ext cx="5725950" cy="2924175"/>
          </a:xfrm>
          <a:prstGeom prst="rect">
            <a:avLst/>
          </a:prstGeom>
        </p:spPr>
        <p:txBody>
          <a:bodyPr lIns="0" tIns="0" rIns="0" bIns="0" rtlCol="0" anchor="t">
            <a:spAutoFit/>
          </a:bodyPr>
          <a:lstStyle/>
          <a:p>
            <a:pPr algn="l">
              <a:lnSpc>
                <a:spcPts val="3840"/>
              </a:lnSpc>
            </a:pPr>
            <a:r>
              <a:rPr lang="en-US" sz="3200">
                <a:solidFill>
                  <a:srgbClr val="FFFFFF"/>
                </a:solidFill>
                <a:latin typeface="Manjari"/>
                <a:ea typeface="Manjari"/>
                <a:cs typeface="Manjari"/>
                <a:sym typeface="Manjari"/>
              </a:rPr>
              <a:t>The project is made using plain HTML and CSS in Visual Studio Code. To complete this project I took stock images from freepik used MDN Guides for any help.</a:t>
            </a:r>
          </a:p>
        </p:txBody>
      </p:sp>
      <p:sp>
        <p:nvSpPr>
          <p:cNvPr id="13" name="TextBox 13"/>
          <p:cNvSpPr txBox="1"/>
          <p:nvPr/>
        </p:nvSpPr>
        <p:spPr>
          <a:xfrm>
            <a:off x="10233425" y="4603750"/>
            <a:ext cx="5725950" cy="2438400"/>
          </a:xfrm>
          <a:prstGeom prst="rect">
            <a:avLst/>
          </a:prstGeom>
        </p:spPr>
        <p:txBody>
          <a:bodyPr lIns="0" tIns="0" rIns="0" bIns="0" rtlCol="0" anchor="t">
            <a:spAutoFit/>
          </a:bodyPr>
          <a:lstStyle/>
          <a:p>
            <a:pPr algn="l">
              <a:lnSpc>
                <a:spcPts val="3840"/>
              </a:lnSpc>
            </a:pPr>
            <a:r>
              <a:rPr lang="en-US" sz="3200">
                <a:solidFill>
                  <a:srgbClr val="FFFFFF"/>
                </a:solidFill>
                <a:latin typeface="Manjari"/>
                <a:ea typeface="Manjari"/>
                <a:cs typeface="Manjari"/>
                <a:sym typeface="Manjari"/>
              </a:rPr>
              <a:t> This project is developed using a basic calculator using JavaScript that performs essential arithmetic operations </a:t>
            </a:r>
          </a:p>
        </p:txBody>
      </p:sp>
      <p:sp>
        <p:nvSpPr>
          <p:cNvPr id="14" name="TextBox 14"/>
          <p:cNvSpPr txBox="1"/>
          <p:nvPr/>
        </p:nvSpPr>
        <p:spPr>
          <a:xfrm>
            <a:off x="2253812" y="3259118"/>
            <a:ext cx="5875575" cy="662878"/>
          </a:xfrm>
          <a:prstGeom prst="rect">
            <a:avLst/>
          </a:prstGeom>
        </p:spPr>
        <p:txBody>
          <a:bodyPr lIns="0" tIns="0" rIns="0" bIns="0" rtlCol="0" anchor="t">
            <a:spAutoFit/>
          </a:bodyPr>
          <a:lstStyle/>
          <a:p>
            <a:pPr algn="ctr">
              <a:lnSpc>
                <a:spcPts val="5249"/>
              </a:lnSpc>
            </a:pPr>
            <a:r>
              <a:rPr lang="en-US" sz="4374">
                <a:solidFill>
                  <a:srgbClr val="FFFFFF"/>
                </a:solidFill>
                <a:latin typeface="Hammersmith One"/>
                <a:ea typeface="Hammersmith One"/>
                <a:cs typeface="Hammersmith One"/>
                <a:sym typeface="Hammersmith One"/>
              </a:rPr>
              <a:t>Style a basic webpage</a:t>
            </a:r>
          </a:p>
        </p:txBody>
      </p:sp>
      <p:sp>
        <p:nvSpPr>
          <p:cNvPr id="15" name="TextBox 15"/>
          <p:cNvSpPr txBox="1"/>
          <p:nvPr/>
        </p:nvSpPr>
        <p:spPr>
          <a:xfrm>
            <a:off x="10233425" y="3560312"/>
            <a:ext cx="5725950" cy="666750"/>
          </a:xfrm>
          <a:prstGeom prst="rect">
            <a:avLst/>
          </a:prstGeom>
        </p:spPr>
        <p:txBody>
          <a:bodyPr lIns="0" tIns="0" rIns="0" bIns="0" rtlCol="0" anchor="t">
            <a:spAutoFit/>
          </a:bodyPr>
          <a:lstStyle/>
          <a:p>
            <a:pPr algn="ctr">
              <a:lnSpc>
                <a:spcPts val="5280"/>
              </a:lnSpc>
            </a:pPr>
            <a:r>
              <a:rPr lang="en-US" sz="4400">
                <a:solidFill>
                  <a:srgbClr val="FFFFFF"/>
                </a:solidFill>
                <a:latin typeface="Hammersmith One"/>
                <a:ea typeface="Hammersmith One"/>
                <a:cs typeface="Hammersmith One"/>
                <a:sym typeface="Hammersmith One"/>
              </a:rPr>
              <a:t>Simple Calculator</a:t>
            </a:r>
          </a:p>
        </p:txBody>
      </p:sp>
      <p:sp>
        <p:nvSpPr>
          <p:cNvPr id="16" name="Freeform 16"/>
          <p:cNvSpPr/>
          <p:nvPr/>
        </p:nvSpPr>
        <p:spPr>
          <a:xfrm>
            <a:off x="6959513" y="5143489"/>
            <a:ext cx="6166916" cy="7603791"/>
          </a:xfrm>
          <a:custGeom>
            <a:avLst/>
            <a:gdLst/>
            <a:ahLst/>
            <a:cxnLst/>
            <a:rect l="l" t="t" r="r" b="b"/>
            <a:pathLst>
              <a:path w="6166916" h="7603791">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39220" y="-1590815"/>
            <a:ext cx="12814724" cy="12894400"/>
          </a:xfrm>
          <a:custGeom>
            <a:avLst/>
            <a:gdLst/>
            <a:ahLst/>
            <a:cxnLst/>
            <a:rect l="l" t="t" r="r" b="b"/>
            <a:pathLst>
              <a:path w="12814724" h="12894400">
                <a:moveTo>
                  <a:pt x="0" y="0"/>
                </a:moveTo>
                <a:lnTo>
                  <a:pt x="12814724" y="0"/>
                </a:lnTo>
                <a:lnTo>
                  <a:pt x="12814724" y="12894400"/>
                </a:lnTo>
                <a:lnTo>
                  <a:pt x="0" y="12894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3239500" y="2520200"/>
            <a:ext cx="2539374" cy="3316456"/>
            <a:chOff x="0" y="0"/>
            <a:chExt cx="3385832" cy="4421941"/>
          </a:xfrm>
        </p:grpSpPr>
        <p:sp>
          <p:nvSpPr>
            <p:cNvPr id="4" name="Freeform 4"/>
            <p:cNvSpPr/>
            <p:nvPr/>
          </p:nvSpPr>
          <p:spPr>
            <a:xfrm>
              <a:off x="254" y="0"/>
              <a:ext cx="3385439" cy="4421886"/>
            </a:xfrm>
            <a:custGeom>
              <a:avLst/>
              <a:gdLst/>
              <a:ahLst/>
              <a:cxnLst/>
              <a:rect l="l" t="t" r="r" b="b"/>
              <a:pathLst>
                <a:path w="3385439" h="4421886">
                  <a:moveTo>
                    <a:pt x="1778000" y="0"/>
                  </a:moveTo>
                  <a:cubicBezTo>
                    <a:pt x="1676273" y="0"/>
                    <a:pt x="1569466" y="11811"/>
                    <a:pt x="1457960" y="36830"/>
                  </a:cubicBezTo>
                  <a:cubicBezTo>
                    <a:pt x="498094" y="251841"/>
                    <a:pt x="0" y="1311402"/>
                    <a:pt x="10287" y="2470658"/>
                  </a:cubicBezTo>
                  <a:cubicBezTo>
                    <a:pt x="26035" y="3661410"/>
                    <a:pt x="781431" y="4348480"/>
                    <a:pt x="1683512" y="4421886"/>
                  </a:cubicBezTo>
                  <a:cubicBezTo>
                    <a:pt x="2868930" y="4327398"/>
                    <a:pt x="3204718" y="3603498"/>
                    <a:pt x="3299079" y="2412746"/>
                  </a:cubicBezTo>
                  <a:cubicBezTo>
                    <a:pt x="3385439" y="1320292"/>
                    <a:pt x="2854452" y="0"/>
                    <a:pt x="1778000" y="0"/>
                  </a:cubicBezTo>
                  <a:close/>
                </a:path>
              </a:pathLst>
            </a:custGeom>
            <a:solidFill>
              <a:srgbClr val="A0A299"/>
            </a:solidFill>
          </p:spPr>
        </p:sp>
      </p:grpSp>
      <p:grpSp>
        <p:nvGrpSpPr>
          <p:cNvPr id="5" name="Group 5"/>
          <p:cNvGrpSpPr/>
          <p:nvPr/>
        </p:nvGrpSpPr>
        <p:grpSpPr>
          <a:xfrm rot="1145765">
            <a:off x="-2852026" y="-1607522"/>
            <a:ext cx="6794706" cy="6766532"/>
            <a:chOff x="0" y="0"/>
            <a:chExt cx="9059608" cy="9022043"/>
          </a:xfrm>
        </p:grpSpPr>
        <p:sp>
          <p:nvSpPr>
            <p:cNvPr id="6" name="Freeform 6"/>
            <p:cNvSpPr/>
            <p:nvPr/>
          </p:nvSpPr>
          <p:spPr>
            <a:xfrm>
              <a:off x="0" y="0"/>
              <a:ext cx="9059418" cy="9021826"/>
            </a:xfrm>
            <a:custGeom>
              <a:avLst/>
              <a:gdLst/>
              <a:ahLst/>
              <a:cxnLst/>
              <a:rect l="l" t="t" r="r" b="b"/>
              <a:pathLst>
                <a:path w="9059418" h="9021826">
                  <a:moveTo>
                    <a:pt x="8351520" y="3264154"/>
                  </a:moveTo>
                  <a:cubicBezTo>
                    <a:pt x="7637272" y="3934460"/>
                    <a:pt x="7161149" y="3934460"/>
                    <a:pt x="5206492" y="4009771"/>
                  </a:cubicBezTo>
                  <a:cubicBezTo>
                    <a:pt x="3245485" y="4091051"/>
                    <a:pt x="5432044" y="6672326"/>
                    <a:pt x="3890772" y="7850378"/>
                  </a:cubicBezTo>
                  <a:cubicBezTo>
                    <a:pt x="2349500" y="9021826"/>
                    <a:pt x="0" y="7104761"/>
                    <a:pt x="0" y="5068570"/>
                  </a:cubicBezTo>
                  <a:cubicBezTo>
                    <a:pt x="0" y="3032379"/>
                    <a:pt x="2480945" y="0"/>
                    <a:pt x="5663819" y="162814"/>
                  </a:cubicBezTo>
                  <a:cubicBezTo>
                    <a:pt x="8846439" y="332105"/>
                    <a:pt x="9059418" y="2599944"/>
                    <a:pt x="8351520" y="3264154"/>
                  </a:cubicBezTo>
                  <a:close/>
                </a:path>
              </a:pathLst>
            </a:custGeom>
            <a:solidFill>
              <a:srgbClr val="A0A299"/>
            </a:solidFill>
          </p:spPr>
        </p:sp>
      </p:grpSp>
      <p:sp>
        <p:nvSpPr>
          <p:cNvPr id="7" name="Freeform 7"/>
          <p:cNvSpPr/>
          <p:nvPr/>
        </p:nvSpPr>
        <p:spPr>
          <a:xfrm>
            <a:off x="9553782" y="7144664"/>
            <a:ext cx="3393524" cy="3377656"/>
          </a:xfrm>
          <a:custGeom>
            <a:avLst/>
            <a:gdLst/>
            <a:ahLst/>
            <a:cxnLst/>
            <a:rect l="l" t="t" r="r" b="b"/>
            <a:pathLst>
              <a:path w="3393524" h="3377656">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904350" y="2807100"/>
            <a:ext cx="11227200" cy="5676600"/>
            <a:chOff x="0" y="0"/>
            <a:chExt cx="14969600" cy="7568800"/>
          </a:xfrm>
        </p:grpSpPr>
        <p:sp>
          <p:nvSpPr>
            <p:cNvPr id="9" name="Freeform 9"/>
            <p:cNvSpPr/>
            <p:nvPr/>
          </p:nvSpPr>
          <p:spPr>
            <a:xfrm>
              <a:off x="0" y="0"/>
              <a:ext cx="14969617" cy="7568819"/>
            </a:xfrm>
            <a:custGeom>
              <a:avLst/>
              <a:gdLst/>
              <a:ahLst/>
              <a:cxnLst/>
              <a:rect l="l" t="t" r="r" b="b"/>
              <a:pathLst>
                <a:path w="14969617" h="7568819">
                  <a:moveTo>
                    <a:pt x="0" y="0"/>
                  </a:moveTo>
                  <a:lnTo>
                    <a:pt x="14969617" y="0"/>
                  </a:lnTo>
                  <a:lnTo>
                    <a:pt x="14969617" y="7568819"/>
                  </a:lnTo>
                  <a:lnTo>
                    <a:pt x="0" y="7568819"/>
                  </a:lnTo>
                  <a:close/>
                </a:path>
              </a:pathLst>
            </a:custGeom>
            <a:solidFill>
              <a:srgbClr val="EDECDF"/>
            </a:solidFill>
          </p:spPr>
        </p:sp>
      </p:grpSp>
      <p:sp>
        <p:nvSpPr>
          <p:cNvPr id="10" name="TextBox 10"/>
          <p:cNvSpPr txBox="1"/>
          <p:nvPr/>
        </p:nvSpPr>
        <p:spPr>
          <a:xfrm>
            <a:off x="1517925" y="1113700"/>
            <a:ext cx="15252150" cy="923925"/>
          </a:xfrm>
          <a:prstGeom prst="rect">
            <a:avLst/>
          </a:prstGeom>
        </p:spPr>
        <p:txBody>
          <a:bodyPr lIns="0" tIns="0" rIns="0" bIns="0" rtlCol="0" anchor="t">
            <a:spAutoFit/>
          </a:bodyPr>
          <a:lstStyle/>
          <a:p>
            <a:pPr algn="ctr">
              <a:lnSpc>
                <a:spcPts val="7200"/>
              </a:lnSpc>
            </a:pPr>
            <a:r>
              <a:rPr lang="en-US" sz="6000">
                <a:solidFill>
                  <a:srgbClr val="40474B"/>
                </a:solidFill>
                <a:latin typeface="Hammersmith One"/>
                <a:ea typeface="Hammersmith One"/>
                <a:cs typeface="Hammersmith One"/>
                <a:sym typeface="Hammersmith One"/>
              </a:rPr>
              <a:t>Conclusion</a:t>
            </a:r>
          </a:p>
        </p:txBody>
      </p:sp>
      <p:sp>
        <p:nvSpPr>
          <p:cNvPr id="11" name="TextBox 11"/>
          <p:cNvSpPr txBox="1"/>
          <p:nvPr/>
        </p:nvSpPr>
        <p:spPr>
          <a:xfrm>
            <a:off x="1886775" y="3237600"/>
            <a:ext cx="9435750" cy="4381500"/>
          </a:xfrm>
          <a:prstGeom prst="rect">
            <a:avLst/>
          </a:prstGeom>
        </p:spPr>
        <p:txBody>
          <a:bodyPr lIns="0" tIns="0" rIns="0" bIns="0" rtlCol="0" anchor="t">
            <a:spAutoFit/>
          </a:bodyPr>
          <a:lstStyle/>
          <a:p>
            <a:pPr algn="l">
              <a:lnSpc>
                <a:spcPts val="3840"/>
              </a:lnSpc>
            </a:pPr>
            <a:r>
              <a:rPr lang="en-US" sz="3200">
                <a:solidFill>
                  <a:srgbClr val="40474B"/>
                </a:solidFill>
                <a:latin typeface="Manjari"/>
                <a:ea typeface="Manjari"/>
                <a:cs typeface="Manjari"/>
                <a:sym typeface="Manjari"/>
              </a:rPr>
              <a:t>Overall, the Full-stack Web Development Internship was an enriching experience that significantly improved my technical skills. I gained practical knowledge in both frontend and backend development, cloud integration with Azure, and completed challenging projects. This internship has equipped me with the confidence and expertise to take on more complex full-stack development tasks in the future.</a:t>
            </a:r>
          </a:p>
        </p:txBody>
      </p:sp>
      <p:sp>
        <p:nvSpPr>
          <p:cNvPr id="12" name="Freeform 12"/>
          <p:cNvSpPr/>
          <p:nvPr/>
        </p:nvSpPr>
        <p:spPr>
          <a:xfrm>
            <a:off x="9553782" y="7144664"/>
            <a:ext cx="3393524" cy="3377656"/>
          </a:xfrm>
          <a:custGeom>
            <a:avLst/>
            <a:gdLst/>
            <a:ahLst/>
            <a:cxnLst/>
            <a:rect l="l" t="t" r="r" b="b"/>
            <a:pathLst>
              <a:path w="3393524" h="3377656">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855510">
            <a:off x="4555180" y="653912"/>
            <a:ext cx="9958212" cy="8208890"/>
            <a:chOff x="0" y="0"/>
            <a:chExt cx="13277616" cy="10945187"/>
          </a:xfrm>
        </p:grpSpPr>
        <p:sp>
          <p:nvSpPr>
            <p:cNvPr id="3" name="Freeform 3"/>
            <p:cNvSpPr/>
            <p:nvPr/>
          </p:nvSpPr>
          <p:spPr>
            <a:xfrm>
              <a:off x="0" y="0"/>
              <a:ext cx="13277596" cy="10944987"/>
            </a:xfrm>
            <a:custGeom>
              <a:avLst/>
              <a:gdLst/>
              <a:ahLst/>
              <a:cxnLst/>
              <a:rect l="l" t="t" r="r" b="b"/>
              <a:pathLst>
                <a:path w="13277596" h="10944987">
                  <a:moveTo>
                    <a:pt x="7192010" y="2018665"/>
                  </a:moveTo>
                  <a:cubicBezTo>
                    <a:pt x="5749163" y="2018665"/>
                    <a:pt x="6107938" y="2070862"/>
                    <a:pt x="4739894" y="1136523"/>
                  </a:cubicBezTo>
                  <a:cubicBezTo>
                    <a:pt x="3364230" y="201930"/>
                    <a:pt x="1682242" y="0"/>
                    <a:pt x="844931" y="1136523"/>
                  </a:cubicBezTo>
                  <a:cubicBezTo>
                    <a:pt x="0" y="2265426"/>
                    <a:pt x="2788793" y="3663442"/>
                    <a:pt x="2796159" y="5038979"/>
                  </a:cubicBezTo>
                  <a:cubicBezTo>
                    <a:pt x="2803525" y="6414643"/>
                    <a:pt x="2347722" y="10944987"/>
                    <a:pt x="6922897" y="10944987"/>
                  </a:cubicBezTo>
                  <a:cubicBezTo>
                    <a:pt x="11498326" y="10944987"/>
                    <a:pt x="13277596" y="5061331"/>
                    <a:pt x="11266551" y="3140202"/>
                  </a:cubicBezTo>
                  <a:cubicBezTo>
                    <a:pt x="9255506" y="1226185"/>
                    <a:pt x="8634984" y="2018665"/>
                    <a:pt x="7192010" y="2018665"/>
                  </a:cubicBezTo>
                  <a:close/>
                </a:path>
              </a:pathLst>
            </a:custGeom>
            <a:solidFill>
              <a:srgbClr val="EDECDF"/>
            </a:solidFill>
          </p:spPr>
        </p:sp>
      </p:grpSp>
      <p:grpSp>
        <p:nvGrpSpPr>
          <p:cNvPr id="4" name="Group 4"/>
          <p:cNvGrpSpPr/>
          <p:nvPr/>
        </p:nvGrpSpPr>
        <p:grpSpPr>
          <a:xfrm rot="-458900">
            <a:off x="-2100020" y="2402402"/>
            <a:ext cx="6738644" cy="7754104"/>
            <a:chOff x="0" y="0"/>
            <a:chExt cx="8984859" cy="10338805"/>
          </a:xfrm>
        </p:grpSpPr>
        <p:sp>
          <p:nvSpPr>
            <p:cNvPr id="5" name="Freeform 5"/>
            <p:cNvSpPr/>
            <p:nvPr/>
          </p:nvSpPr>
          <p:spPr>
            <a:xfrm>
              <a:off x="127" y="127"/>
              <a:ext cx="8984742" cy="10338689"/>
            </a:xfrm>
            <a:custGeom>
              <a:avLst/>
              <a:gdLst/>
              <a:ahLst/>
              <a:cxnLst/>
              <a:rect l="l" t="t" r="r" b="b"/>
              <a:pathLst>
                <a:path w="8984742" h="10338689">
                  <a:moveTo>
                    <a:pt x="6256147" y="389255"/>
                  </a:moveTo>
                  <a:cubicBezTo>
                    <a:pt x="7067677" y="778383"/>
                    <a:pt x="7974457" y="1254506"/>
                    <a:pt x="7535672" y="2186178"/>
                  </a:cubicBezTo>
                  <a:cubicBezTo>
                    <a:pt x="7096887" y="3117850"/>
                    <a:pt x="5539740" y="5216906"/>
                    <a:pt x="6570726" y="5639181"/>
                  </a:cubicBezTo>
                  <a:cubicBezTo>
                    <a:pt x="7597648" y="6057519"/>
                    <a:pt x="8984742" y="5995289"/>
                    <a:pt x="8922512" y="7191883"/>
                  </a:cubicBezTo>
                  <a:cubicBezTo>
                    <a:pt x="8856218" y="8388604"/>
                    <a:pt x="6781927" y="10338689"/>
                    <a:pt x="4976749" y="9456801"/>
                  </a:cubicBezTo>
                  <a:cubicBezTo>
                    <a:pt x="3171571" y="8574913"/>
                    <a:pt x="4388739" y="6682613"/>
                    <a:pt x="2604262" y="6223127"/>
                  </a:cubicBezTo>
                  <a:cubicBezTo>
                    <a:pt x="819785" y="5763641"/>
                    <a:pt x="0" y="2596007"/>
                    <a:pt x="861187" y="1672717"/>
                  </a:cubicBezTo>
                  <a:cubicBezTo>
                    <a:pt x="1722374" y="749427"/>
                    <a:pt x="5444617" y="0"/>
                    <a:pt x="6256147" y="389255"/>
                  </a:cubicBezTo>
                  <a:close/>
                </a:path>
              </a:pathLst>
            </a:custGeom>
            <a:solidFill>
              <a:srgbClr val="C8A591"/>
            </a:solidFill>
          </p:spPr>
        </p:sp>
      </p:grpSp>
      <p:sp>
        <p:nvSpPr>
          <p:cNvPr id="6" name="Freeform 6"/>
          <p:cNvSpPr/>
          <p:nvPr/>
        </p:nvSpPr>
        <p:spPr>
          <a:xfrm>
            <a:off x="11400449" y="-3225957"/>
            <a:ext cx="9679100" cy="10398076"/>
          </a:xfrm>
          <a:custGeom>
            <a:avLst/>
            <a:gdLst/>
            <a:ahLst/>
            <a:cxnLst/>
            <a:rect l="l" t="t" r="r" b="b"/>
            <a:pathLst>
              <a:path w="9679100" h="10398076">
                <a:moveTo>
                  <a:pt x="0" y="0"/>
                </a:moveTo>
                <a:lnTo>
                  <a:pt x="9679100" y="0"/>
                </a:lnTo>
                <a:lnTo>
                  <a:pt x="9679100" y="10398076"/>
                </a:lnTo>
                <a:lnTo>
                  <a:pt x="0" y="103980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4663076" y="-3139175"/>
            <a:ext cx="7668023" cy="7940409"/>
          </a:xfrm>
          <a:custGeom>
            <a:avLst/>
            <a:gdLst/>
            <a:ahLst/>
            <a:cxnLst/>
            <a:rect l="l" t="t" r="r" b="b"/>
            <a:pathLst>
              <a:path w="7668023" h="7940409">
                <a:moveTo>
                  <a:pt x="0" y="0"/>
                </a:moveTo>
                <a:lnTo>
                  <a:pt x="7668024" y="0"/>
                </a:lnTo>
                <a:lnTo>
                  <a:pt x="7668024" y="7940408"/>
                </a:lnTo>
                <a:lnTo>
                  <a:pt x="0" y="794040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14036900" y="6663702"/>
            <a:ext cx="2041968" cy="2666840"/>
            <a:chOff x="0" y="0"/>
            <a:chExt cx="2722624" cy="3555787"/>
          </a:xfrm>
        </p:grpSpPr>
        <p:sp>
          <p:nvSpPr>
            <p:cNvPr id="9" name="Freeform 9"/>
            <p:cNvSpPr/>
            <p:nvPr/>
          </p:nvSpPr>
          <p:spPr>
            <a:xfrm>
              <a:off x="127" y="0"/>
              <a:ext cx="2722372" cy="3555746"/>
            </a:xfrm>
            <a:custGeom>
              <a:avLst/>
              <a:gdLst/>
              <a:ahLst/>
              <a:cxnLst/>
              <a:rect l="l" t="t" r="r" b="b"/>
              <a:pathLst>
                <a:path w="2722372" h="3555746">
                  <a:moveTo>
                    <a:pt x="1429766" y="0"/>
                  </a:moveTo>
                  <a:cubicBezTo>
                    <a:pt x="1347978" y="0"/>
                    <a:pt x="1262126" y="9398"/>
                    <a:pt x="1172464" y="29591"/>
                  </a:cubicBezTo>
                  <a:cubicBezTo>
                    <a:pt x="400558" y="202438"/>
                    <a:pt x="0" y="1054608"/>
                    <a:pt x="8382" y="1986661"/>
                  </a:cubicBezTo>
                  <a:cubicBezTo>
                    <a:pt x="20955" y="2944114"/>
                    <a:pt x="628523" y="3496691"/>
                    <a:pt x="1353820" y="3555746"/>
                  </a:cubicBezTo>
                  <a:cubicBezTo>
                    <a:pt x="2307082" y="3479800"/>
                    <a:pt x="2576957" y="2897632"/>
                    <a:pt x="2652903" y="1940179"/>
                  </a:cubicBezTo>
                  <a:cubicBezTo>
                    <a:pt x="2722372" y="1061720"/>
                    <a:pt x="2295398" y="0"/>
                    <a:pt x="1429766" y="0"/>
                  </a:cubicBezTo>
                  <a:close/>
                </a:path>
              </a:pathLst>
            </a:custGeom>
            <a:solidFill>
              <a:srgbClr val="A0A299"/>
            </a:solidFill>
          </p:spPr>
        </p:sp>
      </p:grpSp>
      <p:sp>
        <p:nvSpPr>
          <p:cNvPr id="10" name="TextBox 10"/>
          <p:cNvSpPr txBox="1"/>
          <p:nvPr/>
        </p:nvSpPr>
        <p:spPr>
          <a:xfrm>
            <a:off x="2867625" y="2952750"/>
            <a:ext cx="12552750" cy="4381500"/>
          </a:xfrm>
          <a:prstGeom prst="rect">
            <a:avLst/>
          </a:prstGeom>
        </p:spPr>
        <p:txBody>
          <a:bodyPr lIns="0" tIns="0" rIns="0" bIns="0" rtlCol="0" anchor="t">
            <a:spAutoFit/>
          </a:bodyPr>
          <a:lstStyle/>
          <a:p>
            <a:pPr algn="ctr">
              <a:lnSpc>
                <a:spcPts val="17280"/>
              </a:lnSpc>
            </a:pPr>
            <a:r>
              <a:rPr lang="en-US" sz="14400">
                <a:solidFill>
                  <a:srgbClr val="40474B"/>
                </a:solidFill>
                <a:latin typeface="Hammersmith One"/>
                <a:ea typeface="Hammersmith One"/>
                <a:cs typeface="Hammersmith One"/>
                <a:sym typeface="Hammersmith One"/>
              </a:rPr>
              <a:t>Thank </a:t>
            </a:r>
          </a:p>
          <a:p>
            <a:pPr algn="ctr">
              <a:lnSpc>
                <a:spcPts val="17280"/>
              </a:lnSpc>
            </a:pPr>
            <a:r>
              <a:rPr lang="en-US" sz="14400">
                <a:solidFill>
                  <a:srgbClr val="40474B"/>
                </a:solidFill>
                <a:latin typeface="Hammersmith One"/>
                <a:ea typeface="Hammersmith One"/>
                <a:cs typeface="Hammersmith One"/>
                <a:sym typeface="Hammersmith One"/>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377</Words>
  <Application>Microsoft Office PowerPoint</Application>
  <PresentationFormat>Custom</PresentationFormat>
  <Paragraphs>57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Manjari</vt:lpstr>
      <vt:lpstr>Hammersmith One</vt:lpstr>
      <vt:lpstr>Manjari Bold</vt:lpstr>
      <vt:lpstr>Arial</vt:lpstr>
      <vt:lpstr>Maven Pro</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Prince Singh</dc:creator>
  <cp:lastModifiedBy>Prince Singh</cp:lastModifiedBy>
  <cp:revision>2</cp:revision>
  <dcterms:created xsi:type="dcterms:W3CDTF">2006-08-16T00:00:00Z</dcterms:created>
  <dcterms:modified xsi:type="dcterms:W3CDTF">2024-10-30T14:56:38Z</dcterms:modified>
  <dc:identifier>DAGU5gkQ2Po</dc:identifier>
</cp:coreProperties>
</file>