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4" r:id="rId5"/>
    <p:sldId id="310" r:id="rId6"/>
    <p:sldId id="309" r:id="rId7"/>
    <p:sldId id="307" r:id="rId8"/>
    <p:sldId id="308" r:id="rId9"/>
    <p:sldId id="318" r:id="rId10"/>
    <p:sldId id="312" r:id="rId11"/>
    <p:sldId id="313" r:id="rId12"/>
    <p:sldId id="262" r:id="rId13"/>
    <p:sldId id="314" r:id="rId14"/>
    <p:sldId id="315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FF2E9-0947-5958-76A4-3CEE868CB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1B74F-3426-0ABF-46FC-8EF2CA77E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DB6B6-42C4-9FDE-0191-2509542FF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E7F68-82B5-F808-26C7-96F794845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45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74F1-EFB6-F227-313A-FFE1F96F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3947D-36DE-3C2A-DB14-BB39E6195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7D344-17FC-B4A2-C2C7-F685A9D46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480F-47C3-9602-F665-62C1A1B6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86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C1BAB-81B2-7EF0-567E-7486FA502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0A1A3-95FE-1266-6926-D41C9323F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83C88-8F25-23A4-1322-6783EFD49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F743F-9C75-A0CA-3832-7C3EBDF35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9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7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DC72CB96-DB82-4F1C-B994-5D5B147800D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38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892" y="2900783"/>
            <a:ext cx="10225530" cy="147501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PERSONALIZED NUTRITION RECOMMENDATION ENGINE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NUTRIFY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5448F-F4A0-F912-1041-4148313B21CE}"/>
              </a:ext>
            </a:extLst>
          </p:cNvPr>
          <p:cNvSpPr txBox="1"/>
          <p:nvPr/>
        </p:nvSpPr>
        <p:spPr>
          <a:xfrm>
            <a:off x="255638" y="5053781"/>
            <a:ext cx="6056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</a:t>
            </a:r>
          </a:p>
          <a:p>
            <a:pPr lvl="1"/>
            <a:r>
              <a:rPr lang="en-US" dirty="0"/>
              <a:t>JASWANTH SARAVANAN     -CB.SC.U4AIE24324</a:t>
            </a:r>
          </a:p>
          <a:p>
            <a:pPr lvl="1"/>
            <a:r>
              <a:rPr lang="en-US" dirty="0"/>
              <a:t>MAHAKISORE                      -CB.SC.U4AIE24333</a:t>
            </a:r>
          </a:p>
          <a:p>
            <a:pPr lvl="1"/>
            <a:r>
              <a:rPr lang="en-US" dirty="0"/>
              <a:t>RAVISHANMUGAM              -CB.SC.U4AIE24347</a:t>
            </a:r>
          </a:p>
          <a:p>
            <a:pPr lvl="1"/>
            <a:r>
              <a:rPr lang="en-IN" dirty="0"/>
              <a:t>SHARVESH SIVAGNANAM  </a:t>
            </a:r>
            <a:r>
              <a:rPr lang="en-US" dirty="0"/>
              <a:t>-CB.SC</a:t>
            </a:r>
            <a:r>
              <a:rPr lang="en-US"/>
              <a:t>.U4AIE24355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86CB0D-A91B-EF3C-EEE4-5E0614C8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12" y="326891"/>
            <a:ext cx="4807975" cy="1085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D41561-47EF-5AC6-6CDD-916C59387833}"/>
              </a:ext>
            </a:extLst>
          </p:cNvPr>
          <p:cNvSpPr txBox="1"/>
          <p:nvPr/>
        </p:nvSpPr>
        <p:spPr>
          <a:xfrm>
            <a:off x="2880852" y="1759974"/>
            <a:ext cx="868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22AIE 111  -</a:t>
            </a:r>
            <a:r>
              <a:rPr lang="en-US" sz="1800" b="1" i="0" u="none" strike="noStrike" baseline="0" dirty="0">
                <a:latin typeface="TimesNewRomanPS-BoldMT"/>
              </a:rPr>
              <a:t>OBJECT ORIENTED PROGRAMMING IN JAVA</a:t>
            </a:r>
            <a:endParaRPr lang="en-US" dirty="0"/>
          </a:p>
          <a:p>
            <a:r>
              <a:rPr lang="en-US" dirty="0"/>
              <a:t>22AIE 112  - </a:t>
            </a:r>
            <a:r>
              <a:rPr lang="en-IN" sz="1800" b="1" i="0" u="none" strike="noStrike" baseline="0" dirty="0">
                <a:latin typeface="TimesNewRomanPS-BoldMT"/>
              </a:rPr>
              <a:t>DATA STRUCTURES &amp; ALGORITHMS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89ABC-BB46-A685-10DA-AE4C87933F90}"/>
              </a:ext>
            </a:extLst>
          </p:cNvPr>
          <p:cNvSpPr txBox="1"/>
          <p:nvPr/>
        </p:nvSpPr>
        <p:spPr>
          <a:xfrm>
            <a:off x="398205" y="593387"/>
            <a:ext cx="1139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JARO AND JARO WINKLER SIMILARITY OVERVIEW: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D7F75-C322-4F64-E865-A58DEFDF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" y="1097797"/>
            <a:ext cx="10461523" cy="57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0659B-22F5-8D47-42F0-091C97A1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0F95B-2DB9-824A-3270-60CE8655426E}"/>
              </a:ext>
            </a:extLst>
          </p:cNvPr>
          <p:cNvSpPr txBox="1"/>
          <p:nvPr/>
        </p:nvSpPr>
        <p:spPr>
          <a:xfrm>
            <a:off x="398206" y="570272"/>
            <a:ext cx="1139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JARO AND JARO WINKLER SIMILARITY OVERVIEW: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39D52-579E-3C6B-CA8A-EBDF3BF5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90" y="1031937"/>
            <a:ext cx="8999030" cy="4503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98C6D-187D-4342-0C45-111C0A6971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4"/>
          <a:stretch/>
        </p:blipFill>
        <p:spPr>
          <a:xfrm>
            <a:off x="172064" y="5448103"/>
            <a:ext cx="1154219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BA135-6C16-9460-799E-77864FCFD74D}"/>
              </a:ext>
            </a:extLst>
          </p:cNvPr>
          <p:cNvSpPr txBox="1"/>
          <p:nvPr/>
        </p:nvSpPr>
        <p:spPr>
          <a:xfrm>
            <a:off x="570271" y="668594"/>
            <a:ext cx="665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TOOLS USED: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05D0F-EB53-E0EE-7866-CDAE6812B4DD}"/>
              </a:ext>
            </a:extLst>
          </p:cNvPr>
          <p:cNvSpPr txBox="1"/>
          <p:nvPr/>
        </p:nvSpPr>
        <p:spPr>
          <a:xfrm>
            <a:off x="916940" y="1492042"/>
            <a:ext cx="7833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</a:t>
            </a:r>
            <a:r>
              <a:rPr lang="en-US" b="1" dirty="0"/>
              <a:t>   </a:t>
            </a:r>
            <a:r>
              <a:rPr lang="en-US" b="1" dirty="0">
                <a:latin typeface="Arial Black" panose="020B0A04020102020204" pitchFamily="34" charset="0"/>
              </a:rPr>
              <a:t>HTML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IN" b="1" dirty="0">
                <a:latin typeface="Arial Black" panose="020B0A04020102020204" pitchFamily="34" charset="0"/>
              </a:rPr>
              <a:t>CSS</a:t>
            </a:r>
          </a:p>
          <a:p>
            <a:r>
              <a:rPr lang="en-IN" dirty="0"/>
              <a:t>                          </a:t>
            </a:r>
          </a:p>
          <a:p>
            <a:r>
              <a:rPr lang="en-IN" dirty="0"/>
              <a:t>                       </a:t>
            </a:r>
          </a:p>
          <a:p>
            <a:r>
              <a:rPr lang="en-IN" dirty="0"/>
              <a:t>                   </a:t>
            </a:r>
          </a:p>
          <a:p>
            <a:pPr algn="just"/>
            <a:r>
              <a:rPr lang="en-IN" dirty="0">
                <a:latin typeface="Arial Black" panose="020B0A04020102020204" pitchFamily="34" charset="0"/>
              </a:rPr>
              <a:t>               J</a:t>
            </a:r>
            <a:r>
              <a:rPr lang="en-IN" b="1" dirty="0">
                <a:latin typeface="Arial Black" panose="020B0A04020102020204" pitchFamily="34" charset="0"/>
              </a:rPr>
              <a:t>AVA SCRIPT </a:t>
            </a:r>
          </a:p>
          <a:p>
            <a:r>
              <a:rPr lang="en-IN" dirty="0"/>
              <a:t>                       </a:t>
            </a:r>
          </a:p>
          <a:p>
            <a:r>
              <a:rPr lang="en-IN" dirty="0"/>
              <a:t>                        </a:t>
            </a:r>
          </a:p>
          <a:p>
            <a:r>
              <a:rPr lang="en-IN" dirty="0"/>
              <a:t>                           </a:t>
            </a:r>
          </a:p>
          <a:p>
            <a:r>
              <a:rPr lang="en-IN" dirty="0"/>
              <a:t>                     </a:t>
            </a:r>
            <a:r>
              <a:rPr lang="en-IN" b="1" dirty="0">
                <a:latin typeface="Arial Black" panose="020B0A04020102020204" pitchFamily="34" charset="0"/>
              </a:rPr>
              <a:t>PYTHON FLASK </a:t>
            </a:r>
          </a:p>
          <a:p>
            <a:r>
              <a:rPr lang="en-IN" dirty="0"/>
              <a:t>                               </a:t>
            </a:r>
          </a:p>
          <a:p>
            <a:r>
              <a:rPr lang="en-IN" dirty="0"/>
              <a:t>                       </a:t>
            </a:r>
          </a:p>
          <a:p>
            <a:r>
              <a:rPr lang="en-IN" dirty="0"/>
              <a:t>                      </a:t>
            </a:r>
            <a:r>
              <a:rPr lang="en-IN" b="1" dirty="0">
                <a:latin typeface="Arial Black" panose="020B0A04020102020204" pitchFamily="34" charset="0"/>
              </a:rPr>
              <a:t>SQL lite 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7561E-87DD-322D-33F8-F68B0AE7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69" r="15905" b="7303"/>
          <a:stretch/>
        </p:blipFill>
        <p:spPr>
          <a:xfrm>
            <a:off x="983228" y="1523999"/>
            <a:ext cx="727586" cy="661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841C4-0CB9-3090-9F2C-6B132270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" y="2351921"/>
            <a:ext cx="860162" cy="814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24B53-B075-4D31-81D1-E18F012E5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28" y="3338702"/>
            <a:ext cx="817293" cy="814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801B5-5EB5-6A59-B633-A03C27004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46" y="4327728"/>
            <a:ext cx="1000350" cy="947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FABE81-9CF1-8B15-03B1-1B138F376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228" y="5472012"/>
            <a:ext cx="1147834" cy="6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75904-C659-BDAE-56A7-AF39E02D6FF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5500" y="1330532"/>
            <a:ext cx="11061000" cy="530856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DF877F-761D-5BBA-A348-886153BB8D41}"/>
              </a:ext>
            </a:extLst>
          </p:cNvPr>
          <p:cNvSpPr txBox="1"/>
          <p:nvPr/>
        </p:nvSpPr>
        <p:spPr>
          <a:xfrm>
            <a:off x="555812" y="717176"/>
            <a:ext cx="402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72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72" y="-78658"/>
            <a:ext cx="11029616" cy="1188720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A9F4B-0D1A-FE06-21E6-E495B73F49B0}"/>
              </a:ext>
            </a:extLst>
          </p:cNvPr>
          <p:cNvSpPr txBox="1"/>
          <p:nvPr/>
        </p:nvSpPr>
        <p:spPr>
          <a:xfrm>
            <a:off x="521110" y="1504335"/>
            <a:ext cx="1018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Maintaining a healthy lifestyle is a significant challenge in today’s fast-paced environment, especially for individuals with limited access to varied food options and structured fitness routines.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project, the </a:t>
            </a:r>
            <a:r>
              <a:rPr lang="en-US" b="1" dirty="0"/>
              <a:t>Personalized Nutrition  Recommendation Engine</a:t>
            </a:r>
            <a:r>
              <a:rPr lang="en-US" dirty="0"/>
              <a:t>, aims to address this challenge by integrating customized diet plans with tailored workout routines into a unified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is particularly designed for individuals in controlled environments, such as hostels or other institutions, where food accessibility is predefined.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38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DC4B4-F7AC-9B0D-7124-887C126B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7D-5EE3-9A92-D90B-CFD129BD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72" y="-78658"/>
            <a:ext cx="11029616" cy="1188720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3B00A-1B76-E557-2AD0-861506FA097A}"/>
              </a:ext>
            </a:extLst>
          </p:cNvPr>
          <p:cNvSpPr txBox="1"/>
          <p:nvPr/>
        </p:nvSpPr>
        <p:spPr>
          <a:xfrm>
            <a:off x="521110" y="1504335"/>
            <a:ext cx="10186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Problem:</a:t>
            </a:r>
            <a:r>
              <a:rPr lang="en-US" dirty="0"/>
              <a:t> Many students struggle to track their daily nutrition and make informed food choices, leading to poor dietary habits.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Nutrify helps users analyze their BMI, track food intake, and receive optimized meal recommendations based on calorie/protein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User profile (age, weight, height, activity level), food items available.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Outputs:</a:t>
            </a:r>
            <a:r>
              <a:rPr lang="en-US" dirty="0"/>
              <a:t> BMI calculation, recommended food list, downloadable nutrition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72" y="-78658"/>
            <a:ext cx="11029616" cy="1188720"/>
          </a:xfrm>
        </p:spPr>
        <p:txBody>
          <a:bodyPr/>
          <a:lstStyle/>
          <a:p>
            <a:r>
              <a:rPr lang="en-US" dirty="0"/>
              <a:t>Abstract: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A9F4B-0D1A-FE06-21E6-E495B73F49B0}"/>
              </a:ext>
            </a:extLst>
          </p:cNvPr>
          <p:cNvSpPr txBox="1"/>
          <p:nvPr/>
        </p:nvSpPr>
        <p:spPr>
          <a:xfrm>
            <a:off x="521110" y="1504335"/>
            <a:ext cx="101862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Nutrify is a </a:t>
            </a:r>
            <a:r>
              <a:rPr lang="en-US" b="1" dirty="0"/>
              <a:t>Personalized Nutrition Recommendation Engine</a:t>
            </a:r>
            <a:r>
              <a:rPr lang="en-US" dirty="0"/>
              <a:t> designed to help users, particularly students, make informed dietary choices. The system leverages </a:t>
            </a:r>
            <a:r>
              <a:rPr lang="en-US" b="1" dirty="0"/>
              <a:t>Python, SQL, and advanced algorithms</a:t>
            </a:r>
            <a:r>
              <a:rPr lang="en-US" dirty="0"/>
              <a:t> to provide meal recommendations based on user-specific parameters such as age, weight, height, and activity level.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 err="1"/>
              <a:t>Trie</a:t>
            </a:r>
            <a:r>
              <a:rPr lang="en-US" b="1" dirty="0"/>
              <a:t> for fast food search, Knapsack Algorithm for optimized meal selection, and BMI calculations</a:t>
            </a:r>
            <a:r>
              <a:rPr lang="en-US" dirty="0"/>
              <a:t>, Nutrify offers a comprehensive approach to </a:t>
            </a:r>
            <a:r>
              <a:rPr lang="en-US" b="1" dirty="0"/>
              <a:t>tracking nutrition and optimizing food intake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Users can </a:t>
            </a:r>
            <a:r>
              <a:rPr lang="en-US" b="1" dirty="0"/>
              <a:t>upload the food items available to them for each day of the week</a:t>
            </a:r>
            <a:r>
              <a:rPr lang="en-US" dirty="0"/>
              <a:t>, and Nutrify will generate </a:t>
            </a:r>
            <a:r>
              <a:rPr lang="en-US" b="1" dirty="0"/>
              <a:t>personalized meal recommendations based on their accessibility and nutritional needs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platform features an </a:t>
            </a:r>
            <a:r>
              <a:rPr lang="en-US" b="1" dirty="0"/>
              <a:t>efficient SQL database, a Flask-based backend, and a user-friendly frontend built with HTML and CSS for seamless interaction</a:t>
            </a:r>
            <a:r>
              <a:rPr lang="en-US" dirty="0"/>
              <a:t>. Future enhancements include </a:t>
            </a:r>
            <a:r>
              <a:rPr lang="en-US" b="1" dirty="0"/>
              <a:t>AI-powered meal recommendations, mobile integration, and food image recognition</a:t>
            </a:r>
            <a:r>
              <a:rPr lang="en-US" dirty="0"/>
              <a:t> for an even smarter dietary planning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F8D53-F19D-6588-6384-EF1DBA21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7415-46E8-BE3A-8DF4-483EF3FB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-152549"/>
            <a:ext cx="11029616" cy="1188720"/>
          </a:xfrm>
        </p:spPr>
        <p:txBody>
          <a:bodyPr/>
          <a:lstStyle/>
          <a:p>
            <a:r>
              <a:rPr lang="en-US" dirty="0"/>
              <a:t>Dsa and oops concept used: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86FAB3-E019-C8C8-713C-FA265CED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94474"/>
              </p:ext>
            </p:extLst>
          </p:nvPr>
        </p:nvGraphicFramePr>
        <p:xfrm>
          <a:off x="1780988" y="3607545"/>
          <a:ext cx="812799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37663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1578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93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ALGORITHM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TIME COMPLEXITY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SPACE COMPLEXITY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9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 CALCULATION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O(1)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6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JARO WINKLER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O(NM)(N,M – Length of first and second 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O(N+M)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8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KNAPSACK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O(NW)(N-No. of samples and W-weight of the sample)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O(NW)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1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GREEDY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O(NlogN)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24445"/>
                  </a:ext>
                </a:extLst>
              </a:tr>
            </a:tbl>
          </a:graphicData>
        </a:graphic>
      </p:graphicFrame>
      <p:pic>
        <p:nvPicPr>
          <p:cNvPr id="3" name="table">
            <a:extLst>
              <a:ext uri="{FF2B5EF4-FFF2-40B4-BE49-F238E27FC236}">
                <a16:creationId xmlns:a16="http://schemas.microsoft.com/office/drawing/2014/main" id="{DF76BB66-AD0A-78FA-1979-76A9548CF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988" y="1515463"/>
            <a:ext cx="8128000" cy="14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7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0A810802-6BE4-A7F1-3218-C06D532D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23" y="1268476"/>
            <a:ext cx="8128000" cy="5486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FEBC7-B8CB-6671-678B-38E724C6C17B}"/>
              </a:ext>
            </a:extLst>
          </p:cNvPr>
          <p:cNvSpPr txBox="1"/>
          <p:nvPr/>
        </p:nvSpPr>
        <p:spPr>
          <a:xfrm>
            <a:off x="708212" y="644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OOPS CONCEPT USED: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3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E9D77-25A5-D3B7-3824-5BB5D00C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66779-21DB-3FAA-A1FD-540F7E82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8903"/>
          <a:stretch/>
        </p:blipFill>
        <p:spPr>
          <a:xfrm>
            <a:off x="417957" y="946230"/>
            <a:ext cx="4804317" cy="4870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19EF0-9D3C-8D56-6A6B-938F81C1FF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1266"/>
          <a:stretch/>
        </p:blipFill>
        <p:spPr>
          <a:xfrm>
            <a:off x="6159001" y="1863524"/>
            <a:ext cx="5007006" cy="321776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7686BF0-E822-F2BF-F886-8D17F3C2E1F6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 flipH="1" flipV="1">
            <a:off x="3764933" y="918707"/>
            <a:ext cx="3952754" cy="5842388"/>
          </a:xfrm>
          <a:prstGeom prst="bentConnector5">
            <a:avLst>
              <a:gd name="adj1" fmla="val -5783"/>
              <a:gd name="adj2" fmla="val 49133"/>
              <a:gd name="adj3" fmla="val 1057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0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FE8168-B6AF-30D0-F26A-A38D32E4B88D}"/>
              </a:ext>
            </a:extLst>
          </p:cNvPr>
          <p:cNvSpPr txBox="1"/>
          <p:nvPr/>
        </p:nvSpPr>
        <p:spPr>
          <a:xfrm>
            <a:off x="422788" y="599768"/>
            <a:ext cx="7256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NUTRIFY ARCHITECHTURE: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E86D0-3953-269B-F643-E242C46A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1" y="1738037"/>
            <a:ext cx="11663417" cy="41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7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1673970" y="599760"/>
            <a:ext cx="9379511" cy="3317386"/>
          </a:xfrm>
          <a:prstGeom prst="rect">
            <a:avLst/>
          </a:prstGeom>
          <a:ln w="0">
            <a:noFill/>
          </a:ln>
        </p:spPr>
      </p:pic>
      <p:sp>
        <p:nvSpPr>
          <p:cNvPr id="119" name="TextBox 6"/>
          <p:cNvSpPr/>
          <p:nvPr/>
        </p:nvSpPr>
        <p:spPr>
          <a:xfrm>
            <a:off x="422640" y="599760"/>
            <a:ext cx="7255800" cy="10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15313-9DAF-1570-E615-C1A9BB5FC05E}"/>
              </a:ext>
            </a:extLst>
          </p:cNvPr>
          <p:cNvSpPr txBox="1"/>
          <p:nvPr/>
        </p:nvSpPr>
        <p:spPr>
          <a:xfrm>
            <a:off x="3048000" y="413456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Ensures single source of truth for each model’s data.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Reduces memory usage by avoiding multiple repository instances.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Enables centralized and consistent data access across controllers.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{A3365A5F-9474-42C8-9DC3-D455503684CF}tf56535239_win32</Template>
  <TotalTime>2035</TotalTime>
  <Words>537</Words>
  <Application>Microsoft Office PowerPoint</Application>
  <PresentationFormat>Widescreen</PresentationFormat>
  <Paragraphs>76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Franklin Gothic</vt:lpstr>
      <vt:lpstr>Franklin Gothic Book</vt:lpstr>
      <vt:lpstr>Franklin Gothic Demi</vt:lpstr>
      <vt:lpstr>TimesNewRomanPS-BoldMT</vt:lpstr>
      <vt:lpstr>Wingdings 2</vt:lpstr>
      <vt:lpstr>DividendVTI</vt:lpstr>
      <vt:lpstr>PERSONALIZED NUTRITION RECOMMENDATION ENGINE NUTRIFY</vt:lpstr>
      <vt:lpstr>INTRODUCTION:</vt:lpstr>
      <vt:lpstr>Problem statement:</vt:lpstr>
      <vt:lpstr>Abstract:</vt:lpstr>
      <vt:lpstr>Dsa and oops concept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MAHAKISORE M - [CB.SC.U4AIE24333]</dc:creator>
  <cp:lastModifiedBy>MAHAKISORE M - [CB.SC.U4AIE24333]</cp:lastModifiedBy>
  <cp:revision>17</cp:revision>
  <dcterms:created xsi:type="dcterms:W3CDTF">2025-02-09T15:02:25Z</dcterms:created>
  <dcterms:modified xsi:type="dcterms:W3CDTF">2025-04-23T04:45:26Z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