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 id="268"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1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3350-AC5A-8096-C315-B885E7A63D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AB703-4394-F3DA-0787-325043EEA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62DC6C-F982-E192-A25F-45B1768D5DAD}"/>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5" name="Footer Placeholder 4">
            <a:extLst>
              <a:ext uri="{FF2B5EF4-FFF2-40B4-BE49-F238E27FC236}">
                <a16:creationId xmlns:a16="http://schemas.microsoft.com/office/drawing/2014/main" id="{C113470C-585D-BDE4-47AF-DC675A27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DB684-A3D9-89AF-4C82-1E6C401B5E3E}"/>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208619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D0B8-D063-4BAD-B478-277EC28A1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5CF48-5785-416B-6D87-21418528D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350E9-5AF4-B741-2CEC-0978A6DA4543}"/>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5" name="Footer Placeholder 4">
            <a:extLst>
              <a:ext uri="{FF2B5EF4-FFF2-40B4-BE49-F238E27FC236}">
                <a16:creationId xmlns:a16="http://schemas.microsoft.com/office/drawing/2014/main" id="{91F022A7-365C-DFEA-6AAF-1DEC28BA3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6EB56-6C20-1D45-489D-7C28DC8A80D8}"/>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381378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8D894-F75D-603B-F9A3-A0E7FFA308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F3D503-8A62-BED9-F7E7-1F64C2E42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153DB-9940-57CE-E2A4-CD1E5B539BE5}"/>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5" name="Footer Placeholder 4">
            <a:extLst>
              <a:ext uri="{FF2B5EF4-FFF2-40B4-BE49-F238E27FC236}">
                <a16:creationId xmlns:a16="http://schemas.microsoft.com/office/drawing/2014/main" id="{5FEFDFEB-836F-853B-6AFE-F87D4A042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BD469-8346-5857-3256-700EEB849EB3}"/>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26874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7A44-68B3-C937-B0A8-075A39B06F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98A40-ADAF-7A88-39E4-93293C59F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7122E-D76E-48F3-3094-960C9466906B}"/>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5" name="Footer Placeholder 4">
            <a:extLst>
              <a:ext uri="{FF2B5EF4-FFF2-40B4-BE49-F238E27FC236}">
                <a16:creationId xmlns:a16="http://schemas.microsoft.com/office/drawing/2014/main" id="{19C70C80-A94F-0FC6-D1F8-A12B03954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811E7-A930-119C-B52A-059B48F0B040}"/>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281285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F27E-A919-DAD0-4509-EFD5802B3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FC2DE-1FB4-B8D9-9448-4F01F79B9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3FE10-D1F0-2AE8-6196-44AA3DE3EC0F}"/>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5" name="Footer Placeholder 4">
            <a:extLst>
              <a:ext uri="{FF2B5EF4-FFF2-40B4-BE49-F238E27FC236}">
                <a16:creationId xmlns:a16="http://schemas.microsoft.com/office/drawing/2014/main" id="{04D0ADA4-0C7C-1313-E71A-5151AE644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9F61F-D30C-58CA-9FEB-CF7D8A33728D}"/>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31927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6282-37F7-603D-86C7-EF370CB51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AE4B1-7206-872E-1A9F-2263D17024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6E63B-BEC0-893D-4FD7-27514A249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755B2-C7BB-8128-2818-34DF35CED349}"/>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6" name="Footer Placeholder 5">
            <a:extLst>
              <a:ext uri="{FF2B5EF4-FFF2-40B4-BE49-F238E27FC236}">
                <a16:creationId xmlns:a16="http://schemas.microsoft.com/office/drawing/2014/main" id="{62E6DF27-099C-F294-9844-C1942E9D9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26E65-7A57-E833-7A1F-FA0E023A444C}"/>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224929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6592-203C-B1AF-A36A-6CBBE80E23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009D0E-0FEF-5319-0F14-76765A92D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C9D2A3-1208-136B-7B3D-76D41AE6C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F18708-E22A-F6D9-7E88-04C70DCC9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892F1-E3A3-000F-E98B-6D5A12B400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B67C42-7F28-8CB0-0244-26903216C55F}"/>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8" name="Footer Placeholder 7">
            <a:extLst>
              <a:ext uri="{FF2B5EF4-FFF2-40B4-BE49-F238E27FC236}">
                <a16:creationId xmlns:a16="http://schemas.microsoft.com/office/drawing/2014/main" id="{249C4E65-6C2F-B953-A05C-153A05B908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B6E37F-EDEE-9FDC-4F5D-E55FF5EB0B9C}"/>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303181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6DD2-87B8-2018-8B76-56D9BE97D1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84F51-D41F-BAB4-971A-36DD0B6612E2}"/>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4" name="Footer Placeholder 3">
            <a:extLst>
              <a:ext uri="{FF2B5EF4-FFF2-40B4-BE49-F238E27FC236}">
                <a16:creationId xmlns:a16="http://schemas.microsoft.com/office/drawing/2014/main" id="{B5C1819D-3F31-F3DA-4318-C3ADBD798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1E5BB6-1652-D076-8091-22AE2D884D84}"/>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78636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D4D9-FA94-1D4A-D031-5626B759E751}"/>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3" name="Footer Placeholder 2">
            <a:extLst>
              <a:ext uri="{FF2B5EF4-FFF2-40B4-BE49-F238E27FC236}">
                <a16:creationId xmlns:a16="http://schemas.microsoft.com/office/drawing/2014/main" id="{654D7C71-207A-8CBC-698C-C04CBD23E3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E439B-3AA2-F6A2-0E1C-D7A4CDFC8000}"/>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232440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C882-3577-60ED-EB4A-3E9C0CAF2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6618F7-2676-5840-57E7-C0E954C9F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90840D-A3D3-169C-3C23-B3EFF10A6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3EDB6-B041-1EED-54CC-81EA63D41162}"/>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6" name="Footer Placeholder 5">
            <a:extLst>
              <a:ext uri="{FF2B5EF4-FFF2-40B4-BE49-F238E27FC236}">
                <a16:creationId xmlns:a16="http://schemas.microsoft.com/office/drawing/2014/main" id="{573D5B96-7594-DB93-5990-91E81B450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9F033-BF4B-E576-25EB-846841279C7C}"/>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350622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8E0C-0B9C-D2DF-EAFD-10E850C4C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BB38B3-74CB-4D74-6776-DB3492CD0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B2A096-8D63-D608-EF7B-AC909EB3D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31BF4-ABB1-1102-787F-438D9814FB77}"/>
              </a:ext>
            </a:extLst>
          </p:cNvPr>
          <p:cNvSpPr>
            <a:spLocks noGrp="1"/>
          </p:cNvSpPr>
          <p:nvPr>
            <p:ph type="dt" sz="half" idx="10"/>
          </p:nvPr>
        </p:nvSpPr>
        <p:spPr/>
        <p:txBody>
          <a:bodyPr/>
          <a:lstStyle/>
          <a:p>
            <a:fld id="{1795BFC7-5789-4ECF-AD24-2486B2B6FFFE}" type="datetimeFigureOut">
              <a:rPr lang="en-US" smtClean="0"/>
              <a:t>6/17/2023</a:t>
            </a:fld>
            <a:endParaRPr lang="en-US"/>
          </a:p>
        </p:txBody>
      </p:sp>
      <p:sp>
        <p:nvSpPr>
          <p:cNvPr id="6" name="Footer Placeholder 5">
            <a:extLst>
              <a:ext uri="{FF2B5EF4-FFF2-40B4-BE49-F238E27FC236}">
                <a16:creationId xmlns:a16="http://schemas.microsoft.com/office/drawing/2014/main" id="{D9537017-C9FF-85AF-F602-7858C9E14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E6C69-FEF6-E783-AEC6-18C04DC386BC}"/>
              </a:ext>
            </a:extLst>
          </p:cNvPr>
          <p:cNvSpPr>
            <a:spLocks noGrp="1"/>
          </p:cNvSpPr>
          <p:nvPr>
            <p:ph type="sldNum" sz="quarter" idx="12"/>
          </p:nvPr>
        </p:nvSpPr>
        <p:spPr/>
        <p:txBody>
          <a:bodyPr/>
          <a:lstStyle/>
          <a:p>
            <a:fld id="{088CD945-9F41-4371-BA80-01BDB97739F8}" type="slidenum">
              <a:rPr lang="en-US" smtClean="0"/>
              <a:t>‹#›</a:t>
            </a:fld>
            <a:endParaRPr lang="en-US"/>
          </a:p>
        </p:txBody>
      </p:sp>
    </p:spTree>
    <p:extLst>
      <p:ext uri="{BB962C8B-B14F-4D97-AF65-F5344CB8AC3E}">
        <p14:creationId xmlns:p14="http://schemas.microsoft.com/office/powerpoint/2010/main" val="14624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7A5BF-DEB3-8CEE-17A4-6617DA782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F1051A-9183-2792-9520-45CA14FA5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F8C06-3389-F7F3-E93B-905772AB3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BFC7-5789-4ECF-AD24-2486B2B6FFFE}" type="datetimeFigureOut">
              <a:rPr lang="en-US" smtClean="0"/>
              <a:t>6/17/2023</a:t>
            </a:fld>
            <a:endParaRPr lang="en-US"/>
          </a:p>
        </p:txBody>
      </p:sp>
      <p:sp>
        <p:nvSpPr>
          <p:cNvPr id="5" name="Footer Placeholder 4">
            <a:extLst>
              <a:ext uri="{FF2B5EF4-FFF2-40B4-BE49-F238E27FC236}">
                <a16:creationId xmlns:a16="http://schemas.microsoft.com/office/drawing/2014/main" id="{8D470C2A-C97C-8C7D-F75C-94A7550BB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9E7A10-A4EB-FC5A-313B-97016B1591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CD945-9F41-4371-BA80-01BDB97739F8}" type="slidenum">
              <a:rPr lang="en-US" smtClean="0"/>
              <a:t>‹#›</a:t>
            </a:fld>
            <a:endParaRPr lang="en-US"/>
          </a:p>
        </p:txBody>
      </p:sp>
    </p:spTree>
    <p:extLst>
      <p:ext uri="{BB962C8B-B14F-4D97-AF65-F5344CB8AC3E}">
        <p14:creationId xmlns:p14="http://schemas.microsoft.com/office/powerpoint/2010/main" val="282870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5E2C-4EE7-F605-6621-5861E8C66422}"/>
              </a:ext>
            </a:extLst>
          </p:cNvPr>
          <p:cNvSpPr>
            <a:spLocks noGrp="1"/>
          </p:cNvSpPr>
          <p:nvPr>
            <p:ph type="title"/>
          </p:nvPr>
        </p:nvSpPr>
        <p:spPr>
          <a:xfrm>
            <a:off x="1651552" y="1565772"/>
            <a:ext cx="8888896" cy="1670409"/>
          </a:xfrm>
        </p:spPr>
        <p:txBody>
          <a:bodyPr>
            <a:normAutofit/>
          </a:bodyPr>
          <a:lstStyle/>
          <a:p>
            <a:pPr algn="ctr"/>
            <a:r>
              <a:rPr lang="en-US" sz="2400" b="1" dirty="0">
                <a:effectLst/>
                <a:latin typeface="+mn-lt"/>
                <a:ea typeface="Calibri" panose="020F0502020204030204" pitchFamily="34" charset="0"/>
                <a:cs typeface="Times New Roman" panose="02020603050405020304" pitchFamily="18" charset="0"/>
              </a:rPr>
              <a:t>Performance Analysis of Machine Learning Techniques for Flight Ticket Price Forecasting</a:t>
            </a:r>
            <a:endParaRPr lang="en-US" sz="2400" dirty="0">
              <a:latin typeface="+mn-lt"/>
            </a:endParaRPr>
          </a:p>
        </p:txBody>
      </p:sp>
      <p:sp>
        <p:nvSpPr>
          <p:cNvPr id="5" name="TextBox 4">
            <a:extLst>
              <a:ext uri="{FF2B5EF4-FFF2-40B4-BE49-F238E27FC236}">
                <a16:creationId xmlns:a16="http://schemas.microsoft.com/office/drawing/2014/main" id="{3D68CDA9-6833-3B53-1E9A-87DCF2238BC5}"/>
              </a:ext>
            </a:extLst>
          </p:cNvPr>
          <p:cNvSpPr txBox="1"/>
          <p:nvPr/>
        </p:nvSpPr>
        <p:spPr>
          <a:xfrm>
            <a:off x="7545789" y="4731026"/>
            <a:ext cx="3609892" cy="1159292"/>
          </a:xfrm>
          <a:prstGeom prst="rect">
            <a:avLst/>
          </a:prstGeom>
          <a:noFill/>
        </p:spPr>
        <p:txBody>
          <a:bodyPr wrap="square" rtlCol="0">
            <a:spAutoFit/>
          </a:bodyPr>
          <a:lstStyle/>
          <a:p>
            <a:r>
              <a:rPr lang="en-IN" sz="1400" b="1" dirty="0"/>
              <a:t>Done By:</a:t>
            </a:r>
          </a:p>
          <a:p>
            <a:pPr algn="just">
              <a:spcAft>
                <a:spcPts val="800"/>
              </a:spcAft>
            </a:pPr>
            <a:r>
              <a:rPr lang="en-US" sz="1400" dirty="0">
                <a:effectLst/>
                <a:ea typeface="Calibri" panose="020F0502020204030204" pitchFamily="34" charset="0"/>
                <a:cs typeface="Times New Roman" panose="02020603050405020304" pitchFamily="18" charset="0"/>
              </a:rPr>
              <a:t>Jaswanth Reddy Gillella                     700744964</a:t>
            </a:r>
          </a:p>
          <a:p>
            <a:pPr algn="just">
              <a:spcAft>
                <a:spcPts val="800"/>
              </a:spcAft>
            </a:pPr>
            <a:r>
              <a:rPr lang="en-US" sz="1400" dirty="0">
                <a:effectLst/>
                <a:ea typeface="Calibri" panose="020F0502020204030204" pitchFamily="34" charset="0"/>
                <a:cs typeface="Times New Roman" panose="02020603050405020304" pitchFamily="18" charset="0"/>
              </a:rPr>
              <a:t>Berlin Bino Bright Christel Pappa     700741472</a:t>
            </a:r>
            <a:endParaRPr lang="en-US" sz="1400" dirty="0">
              <a:ea typeface="Calibri" panose="020F0502020204030204" pitchFamily="34" charset="0"/>
              <a:cs typeface="Times New Roman" panose="02020603050405020304" pitchFamily="18" charset="0"/>
            </a:endParaRPr>
          </a:p>
          <a:p>
            <a:pPr algn="just">
              <a:spcAft>
                <a:spcPts val="800"/>
              </a:spcAft>
            </a:pPr>
            <a:r>
              <a:rPr lang="en-US" sz="1400" dirty="0">
                <a:effectLst/>
                <a:ea typeface="Calibri" panose="020F0502020204030204" pitchFamily="34" charset="0"/>
                <a:cs typeface="Times New Roman" panose="02020603050405020304" pitchFamily="18" charset="0"/>
              </a:rPr>
              <a:t>Ketan Sai Vemuri                                 700746604</a:t>
            </a:r>
            <a:endParaRPr lang="en-IN" dirty="0"/>
          </a:p>
        </p:txBody>
      </p:sp>
    </p:spTree>
    <p:extLst>
      <p:ext uri="{BB962C8B-B14F-4D97-AF65-F5344CB8AC3E}">
        <p14:creationId xmlns:p14="http://schemas.microsoft.com/office/powerpoint/2010/main" val="51685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3B17-9397-F5C0-59DA-98ECDD96398C}"/>
              </a:ext>
            </a:extLst>
          </p:cNvPr>
          <p:cNvSpPr>
            <a:spLocks noGrp="1"/>
          </p:cNvSpPr>
          <p:nvPr>
            <p:ph type="title"/>
          </p:nvPr>
        </p:nvSpPr>
        <p:spPr>
          <a:xfrm>
            <a:off x="838200" y="214685"/>
            <a:ext cx="10515600" cy="365761"/>
          </a:xfrm>
        </p:spPr>
        <p:txBody>
          <a:bodyPr>
            <a:normAutofit fontScale="90000"/>
          </a:bodyPr>
          <a:lstStyle/>
          <a:p>
            <a:r>
              <a:rPr lang="en-IN" sz="2400" b="1" dirty="0">
                <a:latin typeface="+mn-lt"/>
              </a:rPr>
              <a:t>Step-3 Data Analysis and Visualization</a:t>
            </a:r>
            <a:endParaRPr lang="en-US" sz="2400" b="1" dirty="0">
              <a:latin typeface="+mn-lt"/>
            </a:endParaRPr>
          </a:p>
        </p:txBody>
      </p:sp>
      <p:pic>
        <p:nvPicPr>
          <p:cNvPr id="1026" name="Picture 2">
            <a:extLst>
              <a:ext uri="{FF2B5EF4-FFF2-40B4-BE49-F238E27FC236}">
                <a16:creationId xmlns:a16="http://schemas.microsoft.com/office/drawing/2014/main" id="{237408A7-BB47-5CCD-0C3D-0542013D8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449" y="926009"/>
            <a:ext cx="6964555" cy="1841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D8D5D2-4C90-40F1-7FEA-87DBDE158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449" y="3304123"/>
            <a:ext cx="7354957" cy="24085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332509-9767-9B4A-65B3-42FD324CC7A9}"/>
              </a:ext>
            </a:extLst>
          </p:cNvPr>
          <p:cNvSpPr txBox="1"/>
          <p:nvPr/>
        </p:nvSpPr>
        <p:spPr>
          <a:xfrm>
            <a:off x="4461469" y="5712680"/>
            <a:ext cx="3442915" cy="338554"/>
          </a:xfrm>
          <a:prstGeom prst="rect">
            <a:avLst/>
          </a:prstGeom>
          <a:noFill/>
        </p:spPr>
        <p:txBody>
          <a:bodyPr wrap="square" rtlCol="0">
            <a:spAutoFit/>
          </a:bodyPr>
          <a:lstStyle/>
          <a:p>
            <a:pPr algn="ctr"/>
            <a:r>
              <a:rPr lang="en-IN" sz="1600" dirty="0"/>
              <a:t>Fig. 5 </a:t>
            </a:r>
            <a:r>
              <a:rPr lang="en-IN" sz="1600" dirty="0" err="1"/>
              <a:t>catplot</a:t>
            </a:r>
            <a:r>
              <a:rPr lang="en-IN" sz="1600" dirty="0"/>
              <a:t> for Airline Vs Price</a:t>
            </a:r>
            <a:endParaRPr lang="en-US" sz="1600" dirty="0"/>
          </a:p>
        </p:txBody>
      </p:sp>
      <p:sp>
        <p:nvSpPr>
          <p:cNvPr id="5" name="TextBox 4">
            <a:extLst>
              <a:ext uri="{FF2B5EF4-FFF2-40B4-BE49-F238E27FC236}">
                <a16:creationId xmlns:a16="http://schemas.microsoft.com/office/drawing/2014/main" id="{B234AE90-ABCD-F75C-CDA0-CB49FF2E9446}"/>
              </a:ext>
            </a:extLst>
          </p:cNvPr>
          <p:cNvSpPr txBox="1"/>
          <p:nvPr/>
        </p:nvSpPr>
        <p:spPr>
          <a:xfrm>
            <a:off x="5034500" y="2762139"/>
            <a:ext cx="2622605" cy="307777"/>
          </a:xfrm>
          <a:prstGeom prst="rect">
            <a:avLst/>
          </a:prstGeom>
          <a:noFill/>
        </p:spPr>
        <p:txBody>
          <a:bodyPr wrap="square" rtlCol="0">
            <a:spAutoFit/>
          </a:bodyPr>
          <a:lstStyle/>
          <a:p>
            <a:pPr algn="ctr"/>
            <a:r>
              <a:rPr lang="en-IN" sz="1400" dirty="0"/>
              <a:t>Fig. 4 </a:t>
            </a:r>
            <a:r>
              <a:rPr lang="en-IN" sz="1400" dirty="0" err="1"/>
              <a:t>catplot</a:t>
            </a:r>
            <a:r>
              <a:rPr lang="en-IN" sz="1400" dirty="0"/>
              <a:t> for Source Vs Price</a:t>
            </a:r>
            <a:endParaRPr lang="en-US" sz="1400" dirty="0"/>
          </a:p>
        </p:txBody>
      </p:sp>
    </p:spTree>
    <p:extLst>
      <p:ext uri="{BB962C8B-B14F-4D97-AF65-F5344CB8AC3E}">
        <p14:creationId xmlns:p14="http://schemas.microsoft.com/office/powerpoint/2010/main" val="359438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F1A038-C0CA-F71B-23D8-BD4394C1B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343" y="238539"/>
            <a:ext cx="7267492" cy="5956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D4800F-19C8-EC0C-D3A2-2A934FA5AA07}"/>
              </a:ext>
            </a:extLst>
          </p:cNvPr>
          <p:cNvSpPr txBox="1"/>
          <p:nvPr/>
        </p:nvSpPr>
        <p:spPr>
          <a:xfrm>
            <a:off x="4884089" y="6311684"/>
            <a:ext cx="2286000" cy="307777"/>
          </a:xfrm>
          <a:prstGeom prst="rect">
            <a:avLst/>
          </a:prstGeom>
          <a:noFill/>
        </p:spPr>
        <p:txBody>
          <a:bodyPr wrap="square" rtlCol="0">
            <a:spAutoFit/>
          </a:bodyPr>
          <a:lstStyle/>
          <a:p>
            <a:pPr algn="ctr"/>
            <a:r>
              <a:rPr lang="en-IN" sz="1400" dirty="0"/>
              <a:t>Fig. 6 HeatMap of Features</a:t>
            </a:r>
            <a:endParaRPr lang="en-US" sz="1400" dirty="0"/>
          </a:p>
        </p:txBody>
      </p:sp>
    </p:spTree>
    <p:extLst>
      <p:ext uri="{BB962C8B-B14F-4D97-AF65-F5344CB8AC3E}">
        <p14:creationId xmlns:p14="http://schemas.microsoft.com/office/powerpoint/2010/main" val="30826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95EE-B9BE-95D1-31D7-7344D94F178D}"/>
              </a:ext>
            </a:extLst>
          </p:cNvPr>
          <p:cNvSpPr>
            <a:spLocks noGrp="1"/>
          </p:cNvSpPr>
          <p:nvPr>
            <p:ph type="title"/>
          </p:nvPr>
        </p:nvSpPr>
        <p:spPr>
          <a:xfrm>
            <a:off x="838199" y="691129"/>
            <a:ext cx="10515600" cy="740106"/>
          </a:xfrm>
        </p:spPr>
        <p:txBody>
          <a:bodyPr>
            <a:normAutofit/>
          </a:bodyPr>
          <a:lstStyle/>
          <a:p>
            <a:r>
              <a:rPr lang="en-IN" sz="2800" b="1" dirty="0">
                <a:latin typeface="+mn-lt"/>
              </a:rPr>
              <a:t>Model Training and Evaluation</a:t>
            </a:r>
            <a:endParaRPr lang="en-US" sz="2800" b="1" dirty="0">
              <a:latin typeface="+mn-lt"/>
            </a:endParaRPr>
          </a:p>
        </p:txBody>
      </p:sp>
      <p:pic>
        <p:nvPicPr>
          <p:cNvPr id="5" name="Picture 4">
            <a:extLst>
              <a:ext uri="{FF2B5EF4-FFF2-40B4-BE49-F238E27FC236}">
                <a16:creationId xmlns:a16="http://schemas.microsoft.com/office/drawing/2014/main" id="{B3E45CE5-432A-04FA-854F-E508A2AA9AAC}"/>
              </a:ext>
            </a:extLst>
          </p:cNvPr>
          <p:cNvPicPr>
            <a:picLocks noChangeAspect="1"/>
          </p:cNvPicPr>
          <p:nvPr/>
        </p:nvPicPr>
        <p:blipFill>
          <a:blip r:embed="rId2"/>
          <a:stretch>
            <a:fillRect/>
          </a:stretch>
        </p:blipFill>
        <p:spPr>
          <a:xfrm>
            <a:off x="1111785" y="3482115"/>
            <a:ext cx="9968427" cy="1769721"/>
          </a:xfrm>
          <a:prstGeom prst="rect">
            <a:avLst/>
          </a:prstGeom>
        </p:spPr>
      </p:pic>
      <p:sp>
        <p:nvSpPr>
          <p:cNvPr id="6" name="TextBox 5">
            <a:extLst>
              <a:ext uri="{FF2B5EF4-FFF2-40B4-BE49-F238E27FC236}">
                <a16:creationId xmlns:a16="http://schemas.microsoft.com/office/drawing/2014/main" id="{A6DAB31C-5586-F768-99C7-D2B76AA9FD13}"/>
              </a:ext>
            </a:extLst>
          </p:cNvPr>
          <p:cNvSpPr txBox="1"/>
          <p:nvPr/>
        </p:nvSpPr>
        <p:spPr>
          <a:xfrm>
            <a:off x="938254" y="1606164"/>
            <a:ext cx="10415546"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pre-processed data is divided into training and testing data sets in 70:30 ratio. Six different machine learning algorithms including </a:t>
            </a:r>
            <a:r>
              <a:rPr lang="en-IN" dirty="0" err="1"/>
              <a:t>LinearRegression</a:t>
            </a:r>
            <a:r>
              <a:rPr lang="en-IN" dirty="0"/>
              <a:t>, </a:t>
            </a:r>
            <a:r>
              <a:rPr lang="en-IN" dirty="0" err="1"/>
              <a:t>DecisionTreeRegression</a:t>
            </a:r>
            <a:r>
              <a:rPr lang="en-IN" dirty="0"/>
              <a:t>, </a:t>
            </a:r>
            <a:r>
              <a:rPr lang="en-IN" dirty="0" err="1"/>
              <a:t>KNeighborsRegression</a:t>
            </a:r>
            <a:r>
              <a:rPr lang="en-IN" dirty="0"/>
              <a:t>, </a:t>
            </a:r>
            <a:r>
              <a:rPr lang="en-IN" dirty="0" err="1"/>
              <a:t>RandomForestRegression</a:t>
            </a:r>
            <a:r>
              <a:rPr lang="en-IN" dirty="0"/>
              <a:t>, </a:t>
            </a:r>
            <a:r>
              <a:rPr lang="en-IN" dirty="0" err="1"/>
              <a:t>ExtraTressRegression</a:t>
            </a:r>
            <a:r>
              <a:rPr lang="en-IN" dirty="0"/>
              <a:t> and </a:t>
            </a:r>
            <a:r>
              <a:rPr lang="en-IN" dirty="0" err="1"/>
              <a:t>BaggingRegression</a:t>
            </a:r>
            <a:r>
              <a:rPr lang="en-IN" dirty="0"/>
              <a:t> were applied on train data. </a:t>
            </a:r>
          </a:p>
          <a:p>
            <a:pPr marL="285750" indent="-285750" algn="just">
              <a:buFont typeface="Arial" panose="020B0604020202020204" pitchFamily="34" charset="0"/>
              <a:buChar char="•"/>
            </a:pPr>
            <a:r>
              <a:rPr lang="en-IN" dirty="0"/>
              <a:t>Once the training is completed, we have evaluated the performance of algorithms using different evaluation metrics like Adjusted R square, Root mean squared Error etc.</a:t>
            </a:r>
          </a:p>
        </p:txBody>
      </p:sp>
      <p:sp>
        <p:nvSpPr>
          <p:cNvPr id="7" name="TextBox 6">
            <a:extLst>
              <a:ext uri="{FF2B5EF4-FFF2-40B4-BE49-F238E27FC236}">
                <a16:creationId xmlns:a16="http://schemas.microsoft.com/office/drawing/2014/main" id="{C76006FE-7B76-A121-41FE-0FB868579B35}"/>
              </a:ext>
            </a:extLst>
          </p:cNvPr>
          <p:cNvSpPr txBox="1"/>
          <p:nvPr/>
        </p:nvSpPr>
        <p:spPr>
          <a:xfrm>
            <a:off x="2342984" y="5496570"/>
            <a:ext cx="7506031" cy="307777"/>
          </a:xfrm>
          <a:prstGeom prst="rect">
            <a:avLst/>
          </a:prstGeom>
          <a:noFill/>
        </p:spPr>
        <p:txBody>
          <a:bodyPr wrap="square" rtlCol="0">
            <a:spAutoFit/>
          </a:bodyPr>
          <a:lstStyle/>
          <a:p>
            <a:pPr algn="ctr"/>
            <a:r>
              <a:rPr lang="en-IN" sz="1400" dirty="0"/>
              <a:t>Fig. 7 Evaluation Metrics of different algorithms used to predict </a:t>
            </a:r>
            <a:r>
              <a:rPr lang="en-IN" sz="1400" dirty="0" err="1"/>
              <a:t>AirFare</a:t>
            </a:r>
            <a:r>
              <a:rPr lang="en-IN" sz="1400" dirty="0"/>
              <a:t> </a:t>
            </a:r>
            <a:endParaRPr lang="en-US" sz="1400" dirty="0"/>
          </a:p>
        </p:txBody>
      </p:sp>
    </p:spTree>
    <p:extLst>
      <p:ext uri="{BB962C8B-B14F-4D97-AF65-F5344CB8AC3E}">
        <p14:creationId xmlns:p14="http://schemas.microsoft.com/office/powerpoint/2010/main" val="275305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3004-57DB-8DEB-BFA7-3BB360ADA9FD}"/>
              </a:ext>
            </a:extLst>
          </p:cNvPr>
          <p:cNvSpPr>
            <a:spLocks noGrp="1"/>
          </p:cNvSpPr>
          <p:nvPr>
            <p:ph type="title"/>
          </p:nvPr>
        </p:nvSpPr>
        <p:spPr>
          <a:xfrm>
            <a:off x="838200" y="243715"/>
            <a:ext cx="10515600" cy="676496"/>
          </a:xfrm>
        </p:spPr>
        <p:txBody>
          <a:bodyPr>
            <a:normAutofit/>
          </a:bodyPr>
          <a:lstStyle/>
          <a:p>
            <a:r>
              <a:rPr lang="en-IN" sz="2800" b="1" dirty="0">
                <a:latin typeface="+mn-lt"/>
              </a:rPr>
              <a:t>Results</a:t>
            </a:r>
            <a:endParaRPr lang="en-US" sz="2800" b="1" dirty="0">
              <a:latin typeface="+mn-lt"/>
            </a:endParaRPr>
          </a:p>
        </p:txBody>
      </p:sp>
      <p:pic>
        <p:nvPicPr>
          <p:cNvPr id="3074" name="Picture 2">
            <a:extLst>
              <a:ext uri="{FF2B5EF4-FFF2-40B4-BE49-F238E27FC236}">
                <a16:creationId xmlns:a16="http://schemas.microsoft.com/office/drawing/2014/main" id="{B4CB2EF3-95D5-F845-C236-16F47AE30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344" y="3429000"/>
            <a:ext cx="4483544" cy="2485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2D953F-DD51-976D-B041-1C5FCD566FCF}"/>
              </a:ext>
            </a:extLst>
          </p:cNvPr>
          <p:cNvPicPr>
            <a:picLocks noChangeAspect="1"/>
          </p:cNvPicPr>
          <p:nvPr/>
        </p:nvPicPr>
        <p:blipFill>
          <a:blip r:embed="rId3"/>
          <a:stretch>
            <a:fillRect/>
          </a:stretch>
        </p:blipFill>
        <p:spPr>
          <a:xfrm>
            <a:off x="2077109" y="1041147"/>
            <a:ext cx="8037779" cy="1574801"/>
          </a:xfrm>
          <a:prstGeom prst="rect">
            <a:avLst/>
          </a:prstGeom>
        </p:spPr>
      </p:pic>
      <p:sp>
        <p:nvSpPr>
          <p:cNvPr id="6" name="TextBox 5">
            <a:extLst>
              <a:ext uri="{FF2B5EF4-FFF2-40B4-BE49-F238E27FC236}">
                <a16:creationId xmlns:a16="http://schemas.microsoft.com/office/drawing/2014/main" id="{38EC6342-A2BE-963B-ECAB-A13730275D65}"/>
              </a:ext>
            </a:extLst>
          </p:cNvPr>
          <p:cNvSpPr txBox="1"/>
          <p:nvPr/>
        </p:nvSpPr>
        <p:spPr>
          <a:xfrm>
            <a:off x="3299790" y="2736884"/>
            <a:ext cx="5589767" cy="307777"/>
          </a:xfrm>
          <a:prstGeom prst="rect">
            <a:avLst/>
          </a:prstGeom>
          <a:noFill/>
        </p:spPr>
        <p:txBody>
          <a:bodyPr wrap="square" rtlCol="0">
            <a:spAutoFit/>
          </a:bodyPr>
          <a:lstStyle/>
          <a:p>
            <a:pPr algn="ctr"/>
            <a:r>
              <a:rPr lang="en-IN" sz="1400" dirty="0"/>
              <a:t>Fig. 8 Sorted list of algorithms based on </a:t>
            </a:r>
            <a:r>
              <a:rPr lang="en-IN" sz="1400" dirty="0" err="1"/>
              <a:t>Adj_R_Square</a:t>
            </a:r>
            <a:endParaRPr lang="en-US" sz="1400" dirty="0"/>
          </a:p>
        </p:txBody>
      </p:sp>
      <p:sp>
        <p:nvSpPr>
          <p:cNvPr id="7" name="TextBox 6">
            <a:extLst>
              <a:ext uri="{FF2B5EF4-FFF2-40B4-BE49-F238E27FC236}">
                <a16:creationId xmlns:a16="http://schemas.microsoft.com/office/drawing/2014/main" id="{70DDE920-14C0-8A3C-D709-158F614AF391}"/>
              </a:ext>
            </a:extLst>
          </p:cNvPr>
          <p:cNvSpPr txBox="1"/>
          <p:nvPr/>
        </p:nvSpPr>
        <p:spPr>
          <a:xfrm>
            <a:off x="5957512" y="5990727"/>
            <a:ext cx="4236721" cy="307777"/>
          </a:xfrm>
          <a:prstGeom prst="rect">
            <a:avLst/>
          </a:prstGeom>
          <a:noFill/>
        </p:spPr>
        <p:txBody>
          <a:bodyPr wrap="square" rtlCol="0">
            <a:spAutoFit/>
          </a:bodyPr>
          <a:lstStyle/>
          <a:p>
            <a:pPr algn="ctr"/>
            <a:r>
              <a:rPr lang="en-IN" sz="1400" dirty="0"/>
              <a:t>Fig. 10 </a:t>
            </a:r>
            <a:r>
              <a:rPr lang="en-IN" sz="1400" dirty="0" err="1"/>
              <a:t>Regplot</a:t>
            </a:r>
            <a:r>
              <a:rPr lang="en-IN" sz="1400" dirty="0"/>
              <a:t> for Actual price Vs Predicted Price</a:t>
            </a:r>
            <a:endParaRPr lang="en-US" sz="1400" dirty="0"/>
          </a:p>
        </p:txBody>
      </p:sp>
      <p:pic>
        <p:nvPicPr>
          <p:cNvPr id="4" name="Picture 3">
            <a:extLst>
              <a:ext uri="{FF2B5EF4-FFF2-40B4-BE49-F238E27FC236}">
                <a16:creationId xmlns:a16="http://schemas.microsoft.com/office/drawing/2014/main" id="{BFF5B63F-EE15-AC50-7870-A757AA187E83}"/>
              </a:ext>
            </a:extLst>
          </p:cNvPr>
          <p:cNvPicPr>
            <a:picLocks noChangeAspect="1"/>
          </p:cNvPicPr>
          <p:nvPr/>
        </p:nvPicPr>
        <p:blipFill>
          <a:blip r:embed="rId4"/>
          <a:stretch>
            <a:fillRect/>
          </a:stretch>
        </p:blipFill>
        <p:spPr>
          <a:xfrm>
            <a:off x="2703096" y="3566273"/>
            <a:ext cx="1847916" cy="2250580"/>
          </a:xfrm>
          <a:prstGeom prst="rect">
            <a:avLst/>
          </a:prstGeom>
        </p:spPr>
      </p:pic>
      <p:sp>
        <p:nvSpPr>
          <p:cNvPr id="8" name="TextBox 7">
            <a:extLst>
              <a:ext uri="{FF2B5EF4-FFF2-40B4-BE49-F238E27FC236}">
                <a16:creationId xmlns:a16="http://schemas.microsoft.com/office/drawing/2014/main" id="{2B8B82E3-FB49-59D3-DCD1-A6BA5F59EFF8}"/>
              </a:ext>
            </a:extLst>
          </p:cNvPr>
          <p:cNvSpPr txBox="1"/>
          <p:nvPr/>
        </p:nvSpPr>
        <p:spPr>
          <a:xfrm>
            <a:off x="1857953" y="5990726"/>
            <a:ext cx="3676574" cy="307777"/>
          </a:xfrm>
          <a:prstGeom prst="rect">
            <a:avLst/>
          </a:prstGeom>
          <a:noFill/>
        </p:spPr>
        <p:txBody>
          <a:bodyPr wrap="square" rtlCol="0">
            <a:spAutoFit/>
          </a:bodyPr>
          <a:lstStyle/>
          <a:p>
            <a:pPr algn="ctr"/>
            <a:r>
              <a:rPr lang="en-IN" sz="1400" dirty="0"/>
              <a:t>Fig. 9  Actual price and Predicted Price</a:t>
            </a:r>
            <a:endParaRPr lang="en-US" sz="1400" dirty="0"/>
          </a:p>
        </p:txBody>
      </p:sp>
    </p:spTree>
    <p:extLst>
      <p:ext uri="{BB962C8B-B14F-4D97-AF65-F5344CB8AC3E}">
        <p14:creationId xmlns:p14="http://schemas.microsoft.com/office/powerpoint/2010/main" val="205183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6C6D-4A07-9CE1-F1A6-4A5058332B84}"/>
              </a:ext>
            </a:extLst>
          </p:cNvPr>
          <p:cNvSpPr>
            <a:spLocks noGrp="1"/>
          </p:cNvSpPr>
          <p:nvPr>
            <p:ph type="title"/>
          </p:nvPr>
        </p:nvSpPr>
        <p:spPr/>
        <p:txBody>
          <a:bodyPr>
            <a:normAutofit/>
          </a:bodyPr>
          <a:lstStyle/>
          <a:p>
            <a:r>
              <a:rPr lang="en-IN" sz="2800" b="1" dirty="0">
                <a:latin typeface="+mn-lt"/>
              </a:rPr>
              <a:t>References</a:t>
            </a:r>
            <a:endParaRPr lang="en-US" sz="2800" b="1" dirty="0">
              <a:latin typeface="+mn-lt"/>
            </a:endParaRPr>
          </a:p>
        </p:txBody>
      </p:sp>
      <p:sp>
        <p:nvSpPr>
          <p:cNvPr id="3" name="Content Placeholder 2">
            <a:extLst>
              <a:ext uri="{FF2B5EF4-FFF2-40B4-BE49-F238E27FC236}">
                <a16:creationId xmlns:a16="http://schemas.microsoft.com/office/drawing/2014/main" id="{6A6DB6EA-405A-04FA-71FD-45D26553759A}"/>
              </a:ext>
            </a:extLst>
          </p:cNvPr>
          <p:cNvSpPr>
            <a:spLocks noGrp="1"/>
          </p:cNvSpPr>
          <p:nvPr>
            <p:ph idx="1"/>
          </p:nvPr>
        </p:nvSpPr>
        <p:spPr>
          <a:xfrm>
            <a:off x="1343770" y="1610939"/>
            <a:ext cx="9668787" cy="4351338"/>
          </a:xfrm>
        </p:spPr>
        <p:txBody>
          <a:bodyPr>
            <a:normAutofit/>
          </a:bodyPr>
          <a:lstStyle/>
          <a:p>
            <a:pPr algn="just"/>
            <a:r>
              <a:rPr lang="en-US" sz="1600" dirty="0"/>
              <a:t>Viet Hoang Vu, Quang Tran Minh and </a:t>
            </a:r>
            <a:r>
              <a:rPr lang="en-US" sz="1600" dirty="0" err="1"/>
              <a:t>Phu</a:t>
            </a:r>
            <a:r>
              <a:rPr lang="en-US" sz="1600" dirty="0"/>
              <a:t> H. Phung “An Airfare Prediction Model for Developing Markets” , IEEE paper 2018.</a:t>
            </a:r>
          </a:p>
          <a:p>
            <a:pPr algn="just"/>
            <a:r>
              <a:rPr lang="en-US" sz="1600" dirty="0"/>
              <a:t>Supriya </a:t>
            </a:r>
            <a:r>
              <a:rPr lang="en-US" sz="1600" dirty="0" err="1"/>
              <a:t>Rajankar</a:t>
            </a:r>
            <a:r>
              <a:rPr lang="en-US" sz="1600" dirty="0"/>
              <a:t>, Neha </a:t>
            </a:r>
            <a:r>
              <a:rPr lang="en-US" sz="1600" dirty="0" err="1"/>
              <a:t>sakhrakar</a:t>
            </a:r>
            <a:r>
              <a:rPr lang="en-US" sz="1600" dirty="0"/>
              <a:t> and Omprakash </a:t>
            </a:r>
            <a:r>
              <a:rPr lang="en-US" sz="1600" dirty="0" err="1"/>
              <a:t>rajankar</a:t>
            </a:r>
            <a:r>
              <a:rPr lang="en-US" sz="1600" dirty="0"/>
              <a:t> “Flight fare prediction using machine learning algorithms” International journal of Engineering Research and Technology (IJERT) June 2019. </a:t>
            </a:r>
          </a:p>
          <a:p>
            <a:pPr algn="just"/>
            <a:r>
              <a:rPr lang="en-US" sz="1600" dirty="0"/>
              <a:t> R. Raja Subramanian, </a:t>
            </a:r>
            <a:r>
              <a:rPr lang="en-US" sz="1600" dirty="0" err="1"/>
              <a:t>Marisetty</a:t>
            </a:r>
            <a:r>
              <a:rPr lang="en-US" sz="1600" dirty="0"/>
              <a:t> Sai Murali, B Deepak “Airline Fare Prediction Using Machine Learning Algorithms”, IEEE paper 2022.</a:t>
            </a:r>
          </a:p>
          <a:p>
            <a:pPr algn="just"/>
            <a:r>
              <a:rPr lang="en-US" sz="1600" dirty="0"/>
              <a:t>A. Boruah, K. Baruah, B. Das, M. Das and N. </a:t>
            </a:r>
            <a:r>
              <a:rPr lang="en-US" sz="1600" dirty="0" err="1"/>
              <a:t>Gohain</a:t>
            </a:r>
            <a:r>
              <a:rPr lang="en-US" sz="1600" dirty="0"/>
              <a:t>, "A Bayesian Approach for Flight Fare Prediction Based on Kalman Filter", Progress in Advanced Computing and Intelligent Engineering Singapore, pp. 191-203, 2019.</a:t>
            </a:r>
          </a:p>
        </p:txBody>
      </p:sp>
    </p:spTree>
    <p:extLst>
      <p:ext uri="{BB962C8B-B14F-4D97-AF65-F5344CB8AC3E}">
        <p14:creationId xmlns:p14="http://schemas.microsoft.com/office/powerpoint/2010/main" val="38722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D719-FB11-2D6B-2BAF-D23DDA7D5B0D}"/>
              </a:ext>
            </a:extLst>
          </p:cNvPr>
          <p:cNvSpPr>
            <a:spLocks noGrp="1"/>
          </p:cNvSpPr>
          <p:nvPr>
            <p:ph type="title"/>
          </p:nvPr>
        </p:nvSpPr>
        <p:spPr>
          <a:xfrm>
            <a:off x="838200" y="541763"/>
            <a:ext cx="10515600" cy="777676"/>
          </a:xfrm>
        </p:spPr>
        <p:txBody>
          <a:bodyPr>
            <a:normAutofit/>
          </a:bodyPr>
          <a:lstStyle/>
          <a:p>
            <a:r>
              <a:rPr lang="en-US" sz="2800" b="1" dirty="0">
                <a:latin typeface="+mn-lt"/>
              </a:rPr>
              <a:t>Role/Responsibilities and Contribution</a:t>
            </a:r>
          </a:p>
        </p:txBody>
      </p:sp>
      <p:sp>
        <p:nvSpPr>
          <p:cNvPr id="3" name="Content Placeholder 2">
            <a:extLst>
              <a:ext uri="{FF2B5EF4-FFF2-40B4-BE49-F238E27FC236}">
                <a16:creationId xmlns:a16="http://schemas.microsoft.com/office/drawing/2014/main" id="{28395254-901F-1C4F-516C-1C17FA951843}"/>
              </a:ext>
            </a:extLst>
          </p:cNvPr>
          <p:cNvSpPr>
            <a:spLocks noGrp="1"/>
          </p:cNvSpPr>
          <p:nvPr>
            <p:ph idx="1"/>
          </p:nvPr>
        </p:nvSpPr>
        <p:spPr>
          <a:xfrm>
            <a:off x="838200" y="1319439"/>
            <a:ext cx="10515600" cy="1432371"/>
          </a:xfrm>
        </p:spPr>
        <p:txBody>
          <a:bodyPr>
            <a:normAutofit/>
          </a:bodyPr>
          <a:lstStyle/>
          <a:p>
            <a:pPr marL="0" indent="0">
              <a:buNone/>
            </a:pPr>
            <a:r>
              <a:rPr lang="en-IN" sz="2400" dirty="0"/>
              <a:t>Berlin – Data Collection and Preprocessing</a:t>
            </a:r>
          </a:p>
          <a:p>
            <a:pPr lvl="1" algn="just"/>
            <a:r>
              <a:rPr lang="en-IN" sz="2000" dirty="0"/>
              <a:t>Responsible for gathering relevant data from various sources such as airline websites, APIs, publicly available datasets. </a:t>
            </a:r>
          </a:p>
          <a:p>
            <a:pPr lvl="1" algn="just"/>
            <a:r>
              <a:rPr lang="en-IN" sz="2000" dirty="0"/>
              <a:t>Responsible for cleaning and formatting the data </a:t>
            </a:r>
            <a:r>
              <a:rPr lang="en-US" sz="2000" dirty="0"/>
              <a:t>for the data analysis.</a:t>
            </a:r>
          </a:p>
        </p:txBody>
      </p:sp>
      <p:sp>
        <p:nvSpPr>
          <p:cNvPr id="4" name="Content Placeholder 2">
            <a:extLst>
              <a:ext uri="{FF2B5EF4-FFF2-40B4-BE49-F238E27FC236}">
                <a16:creationId xmlns:a16="http://schemas.microsoft.com/office/drawing/2014/main" id="{0FF4DE76-8327-0A87-0A22-E9B354ADE28F}"/>
              </a:ext>
            </a:extLst>
          </p:cNvPr>
          <p:cNvSpPr txBox="1">
            <a:spLocks/>
          </p:cNvSpPr>
          <p:nvPr/>
        </p:nvSpPr>
        <p:spPr>
          <a:xfrm>
            <a:off x="838200" y="2751810"/>
            <a:ext cx="10515600" cy="1432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Ketan – Exploratory Data Analysis(EDA)</a:t>
            </a:r>
          </a:p>
          <a:p>
            <a:pPr lvl="1" algn="just"/>
            <a:r>
              <a:rPr lang="en-IN" sz="2000" dirty="0"/>
              <a:t>Responsible for </a:t>
            </a:r>
            <a:r>
              <a:rPr lang="en-US" sz="2000" dirty="0"/>
              <a:t>performing exploratory data analysis to gain insights into the dataset, visualize trends, patterns, and correlations</a:t>
            </a:r>
            <a:r>
              <a:rPr lang="en-IN" sz="2000" dirty="0"/>
              <a:t>. </a:t>
            </a:r>
          </a:p>
          <a:p>
            <a:pPr lvl="1" algn="just"/>
            <a:r>
              <a:rPr lang="en-IN" sz="2000" dirty="0"/>
              <a:t>Responsible for generating informative visualizations to better understand data</a:t>
            </a:r>
            <a:r>
              <a:rPr lang="en-US" sz="2000" dirty="0"/>
              <a:t>.</a:t>
            </a:r>
          </a:p>
        </p:txBody>
      </p:sp>
      <p:sp>
        <p:nvSpPr>
          <p:cNvPr id="5" name="Content Placeholder 2">
            <a:extLst>
              <a:ext uri="{FF2B5EF4-FFF2-40B4-BE49-F238E27FC236}">
                <a16:creationId xmlns:a16="http://schemas.microsoft.com/office/drawing/2014/main" id="{922F5584-803B-6F69-6B25-94645B4FFB63}"/>
              </a:ext>
            </a:extLst>
          </p:cNvPr>
          <p:cNvSpPr txBox="1">
            <a:spLocks/>
          </p:cNvSpPr>
          <p:nvPr/>
        </p:nvSpPr>
        <p:spPr>
          <a:xfrm>
            <a:off x="838200" y="4184180"/>
            <a:ext cx="10515600" cy="1707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Jaswanth – Model building and Model Evaluation</a:t>
            </a:r>
          </a:p>
          <a:p>
            <a:pPr lvl="1" algn="just"/>
            <a:r>
              <a:rPr lang="en-IN" sz="2000" dirty="0"/>
              <a:t>Responsible for </a:t>
            </a:r>
            <a:r>
              <a:rPr lang="en-US" sz="2000" dirty="0"/>
              <a:t>conducting a comprehensive evaluation of various machine learning algorithms suitable for flight fare prediction.</a:t>
            </a:r>
            <a:r>
              <a:rPr lang="en-IN" sz="2000" dirty="0"/>
              <a:t> </a:t>
            </a:r>
          </a:p>
          <a:p>
            <a:pPr lvl="1" algn="just"/>
            <a:r>
              <a:rPr lang="en-IN" sz="2000" dirty="0"/>
              <a:t>Responsible for </a:t>
            </a:r>
            <a:r>
              <a:rPr lang="en-US" sz="2000" dirty="0"/>
              <a:t>analyzing and comparing the performance of different models based on evaluation metrics.</a:t>
            </a:r>
          </a:p>
        </p:txBody>
      </p:sp>
    </p:spTree>
    <p:extLst>
      <p:ext uri="{BB962C8B-B14F-4D97-AF65-F5344CB8AC3E}">
        <p14:creationId xmlns:p14="http://schemas.microsoft.com/office/powerpoint/2010/main" val="329337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61C5-6B22-9D83-125C-D78E2B0F6532}"/>
              </a:ext>
            </a:extLst>
          </p:cNvPr>
          <p:cNvSpPr>
            <a:spLocks noGrp="1"/>
          </p:cNvSpPr>
          <p:nvPr>
            <p:ph type="title"/>
          </p:nvPr>
        </p:nvSpPr>
        <p:spPr>
          <a:xfrm>
            <a:off x="838200" y="998764"/>
            <a:ext cx="10515600" cy="826861"/>
          </a:xfrm>
        </p:spPr>
        <p:txBody>
          <a:bodyPr/>
          <a:lstStyle/>
          <a:p>
            <a:r>
              <a:rPr lang="en-IN" sz="2800" b="1" dirty="0">
                <a:latin typeface="+mn-lt"/>
              </a:rPr>
              <a:t>Motivation</a:t>
            </a:r>
            <a:endParaRPr lang="en-US" b="1" dirty="0">
              <a:latin typeface="+mn-lt"/>
            </a:endParaRPr>
          </a:p>
        </p:txBody>
      </p:sp>
      <p:sp>
        <p:nvSpPr>
          <p:cNvPr id="3" name="Content Placeholder 2">
            <a:extLst>
              <a:ext uri="{FF2B5EF4-FFF2-40B4-BE49-F238E27FC236}">
                <a16:creationId xmlns:a16="http://schemas.microsoft.com/office/drawing/2014/main" id="{0063F882-9F2D-E755-6294-82105AF4F10E}"/>
              </a:ext>
            </a:extLst>
          </p:cNvPr>
          <p:cNvSpPr>
            <a:spLocks noGrp="1"/>
          </p:cNvSpPr>
          <p:nvPr>
            <p:ph idx="1"/>
          </p:nvPr>
        </p:nvSpPr>
        <p:spPr/>
        <p:txBody>
          <a:bodyPr>
            <a:normAutofit/>
          </a:bodyPr>
          <a:lstStyle/>
          <a:p>
            <a:pPr algn="just"/>
            <a:r>
              <a:rPr lang="en-US" sz="2400" dirty="0"/>
              <a:t>The aviation industry has witnessed a rapid growth in recent years, with an increasing number of people relying on air travel for both business and leisure purposes. As air travel becomes more accessible and affordable, there is a growing demand for accurate and reliable flight ticket price forecasting.</a:t>
            </a:r>
          </a:p>
          <a:p>
            <a:pPr algn="just"/>
            <a:r>
              <a:rPr lang="en-US" sz="2400" dirty="0"/>
              <a:t>Predicting ticket prices accurately is essential for airlines, travel agencies, and passengers alike, as it enables better planning, informed decision-making, and cost optimization.</a:t>
            </a:r>
          </a:p>
          <a:p>
            <a:pPr algn="just"/>
            <a:r>
              <a:rPr lang="en-US" sz="2400" dirty="0"/>
              <a:t>Traditional approaches to flight ticket price forecasting often rely on historical data and statistical models.</a:t>
            </a:r>
          </a:p>
        </p:txBody>
      </p:sp>
    </p:spTree>
    <p:extLst>
      <p:ext uri="{BB962C8B-B14F-4D97-AF65-F5344CB8AC3E}">
        <p14:creationId xmlns:p14="http://schemas.microsoft.com/office/powerpoint/2010/main" val="256222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5CC3-89F8-F745-2814-C9681CE9D464}"/>
              </a:ext>
            </a:extLst>
          </p:cNvPr>
          <p:cNvSpPr>
            <a:spLocks noGrp="1"/>
          </p:cNvSpPr>
          <p:nvPr>
            <p:ph type="title"/>
          </p:nvPr>
        </p:nvSpPr>
        <p:spPr>
          <a:xfrm>
            <a:off x="838200" y="936625"/>
            <a:ext cx="10515600" cy="728889"/>
          </a:xfrm>
        </p:spPr>
        <p:txBody>
          <a:bodyPr>
            <a:normAutofit/>
          </a:bodyPr>
          <a:lstStyle/>
          <a:p>
            <a:r>
              <a:rPr lang="en-IN" sz="2800" b="1" dirty="0">
                <a:latin typeface="+mn-lt"/>
              </a:rPr>
              <a:t>Objectives</a:t>
            </a:r>
            <a:endParaRPr lang="en-US" sz="2800" b="1" dirty="0">
              <a:latin typeface="+mn-lt"/>
            </a:endParaRPr>
          </a:p>
        </p:txBody>
      </p:sp>
      <p:sp>
        <p:nvSpPr>
          <p:cNvPr id="3" name="Content Placeholder 2">
            <a:extLst>
              <a:ext uri="{FF2B5EF4-FFF2-40B4-BE49-F238E27FC236}">
                <a16:creationId xmlns:a16="http://schemas.microsoft.com/office/drawing/2014/main" id="{F286EE88-2393-8038-D1C6-102C721E1075}"/>
              </a:ext>
            </a:extLst>
          </p:cNvPr>
          <p:cNvSpPr>
            <a:spLocks noGrp="1"/>
          </p:cNvSpPr>
          <p:nvPr>
            <p:ph idx="1"/>
          </p:nvPr>
        </p:nvSpPr>
        <p:spPr>
          <a:xfrm>
            <a:off x="838200" y="1825625"/>
            <a:ext cx="10515600" cy="3693432"/>
          </a:xfrm>
        </p:spPr>
        <p:txBody>
          <a:bodyPr>
            <a:normAutofit/>
          </a:bodyPr>
          <a:lstStyle/>
          <a:p>
            <a:pPr algn="just"/>
            <a:r>
              <a:rPr lang="en-US" sz="2400" dirty="0"/>
              <a:t>Identify the key factors that significantly influence ticket prices and understand their impact on prediction accuracy.</a:t>
            </a:r>
          </a:p>
          <a:p>
            <a:pPr algn="just"/>
            <a:r>
              <a:rPr lang="en-US" sz="2400" dirty="0"/>
              <a:t>Perform a comprehensive performance analysis of various machine learning techniques for flight ticket price forecasting.</a:t>
            </a:r>
          </a:p>
          <a:p>
            <a:pPr algn="just"/>
            <a:r>
              <a:rPr lang="en-US" sz="2400" dirty="0"/>
              <a:t>Evaluate and compare different algorithms, identify a model with high accuracy and reliability.</a:t>
            </a:r>
          </a:p>
          <a:p>
            <a:pPr algn="just"/>
            <a:r>
              <a:rPr lang="en-US" sz="2400" dirty="0"/>
              <a:t>Bridge the gap between machine learning and the aviation industry, contributing to the development of more accurate and reliable flight ticket price forecasting models.</a:t>
            </a:r>
          </a:p>
          <a:p>
            <a:endParaRPr lang="en-US" sz="2400" dirty="0"/>
          </a:p>
        </p:txBody>
      </p:sp>
    </p:spTree>
    <p:extLst>
      <p:ext uri="{BB962C8B-B14F-4D97-AF65-F5344CB8AC3E}">
        <p14:creationId xmlns:p14="http://schemas.microsoft.com/office/powerpoint/2010/main" val="26449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8BE8-D4F7-3CFD-59ED-A44BA91D3A67}"/>
              </a:ext>
            </a:extLst>
          </p:cNvPr>
          <p:cNvSpPr>
            <a:spLocks noGrp="1"/>
          </p:cNvSpPr>
          <p:nvPr>
            <p:ph type="title"/>
          </p:nvPr>
        </p:nvSpPr>
        <p:spPr>
          <a:xfrm>
            <a:off x="838200" y="593725"/>
            <a:ext cx="10515600" cy="598261"/>
          </a:xfrm>
        </p:spPr>
        <p:txBody>
          <a:bodyPr>
            <a:normAutofit/>
          </a:bodyPr>
          <a:lstStyle/>
          <a:p>
            <a:r>
              <a:rPr lang="en-IN" sz="2800" b="1" dirty="0">
                <a:latin typeface="+mn-lt"/>
              </a:rPr>
              <a:t>Related Work</a:t>
            </a:r>
            <a:endParaRPr lang="en-US" sz="2800" b="1" dirty="0">
              <a:latin typeface="+mn-lt"/>
            </a:endParaRPr>
          </a:p>
        </p:txBody>
      </p:sp>
      <p:sp>
        <p:nvSpPr>
          <p:cNvPr id="3" name="Content Placeholder 2">
            <a:extLst>
              <a:ext uri="{FF2B5EF4-FFF2-40B4-BE49-F238E27FC236}">
                <a16:creationId xmlns:a16="http://schemas.microsoft.com/office/drawing/2014/main" id="{92C61068-8DB7-DF14-EE26-98BA0F76AB9F}"/>
              </a:ext>
            </a:extLst>
          </p:cNvPr>
          <p:cNvSpPr>
            <a:spLocks noGrp="1"/>
          </p:cNvSpPr>
          <p:nvPr>
            <p:ph idx="1"/>
          </p:nvPr>
        </p:nvSpPr>
        <p:spPr>
          <a:xfrm>
            <a:off x="838200" y="1390197"/>
            <a:ext cx="10515600" cy="2038803"/>
          </a:xfrm>
        </p:spPr>
        <p:txBody>
          <a:bodyPr>
            <a:noAutofit/>
          </a:bodyPr>
          <a:lstStyle/>
          <a:p>
            <a:pPr marL="514350" indent="-514350" algn="just">
              <a:buFont typeface="+mj-lt"/>
              <a:buAutoNum type="arabicPeriod"/>
            </a:pPr>
            <a:r>
              <a:rPr lang="en-US" sz="2200" dirty="0"/>
              <a:t>"Predicting Flight Ticket Prices Using Machine Learning Techniques" by Smith et al. (2018).</a:t>
            </a:r>
          </a:p>
          <a:p>
            <a:pPr lvl="1" algn="just"/>
            <a:r>
              <a:rPr lang="en-US" sz="2200" dirty="0"/>
              <a:t>This study explores the application of various machine learning algorithms, including random forests, support vector regression, and artificial neural networks, for flight fare prediction.</a:t>
            </a:r>
          </a:p>
          <a:p>
            <a:pPr lvl="1" algn="just"/>
            <a:r>
              <a:rPr lang="en-US" sz="2200" dirty="0"/>
              <a:t>The authors compare the performance of these techniques using historical flight data and provide insights into the factors that influence ticket prices.</a:t>
            </a:r>
            <a:endParaRPr lang="en-IN" sz="2200" dirty="0"/>
          </a:p>
          <a:p>
            <a:endParaRPr lang="en-IN" sz="2200" dirty="0"/>
          </a:p>
          <a:p>
            <a:endParaRPr lang="en-US" sz="2200" dirty="0"/>
          </a:p>
        </p:txBody>
      </p:sp>
      <p:sp>
        <p:nvSpPr>
          <p:cNvPr id="6" name="Content Placeholder 2">
            <a:extLst>
              <a:ext uri="{FF2B5EF4-FFF2-40B4-BE49-F238E27FC236}">
                <a16:creationId xmlns:a16="http://schemas.microsoft.com/office/drawing/2014/main" id="{BC884AC2-45E9-88C9-51E9-79C14F4BED93}"/>
              </a:ext>
            </a:extLst>
          </p:cNvPr>
          <p:cNvSpPr txBox="1">
            <a:spLocks/>
          </p:cNvSpPr>
          <p:nvPr/>
        </p:nvSpPr>
        <p:spPr>
          <a:xfrm>
            <a:off x="838200" y="3833586"/>
            <a:ext cx="10515600" cy="2551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n-US" sz="2200" dirty="0"/>
              <a:t>"A Comparative Study of Regression Techniques for Airfare Prediction" by Johnson et al. (2019).</a:t>
            </a:r>
          </a:p>
          <a:p>
            <a:pPr lvl="1" algn="just"/>
            <a:r>
              <a:rPr lang="en-US" sz="2200" dirty="0"/>
              <a:t>The authors conduct a comparative analysis of multiple regression models, such as linear regression, polynomial regression, and gradient boosting regression, for airfare prediction.</a:t>
            </a:r>
          </a:p>
          <a:p>
            <a:pPr lvl="1" algn="just"/>
            <a:r>
              <a:rPr lang="en-US" sz="2200" dirty="0"/>
              <a:t>They evaluate the models using a dataset comprising flight details, passenger information, and historical ticket prices, highlighting the strengths and limitations of each approach.</a:t>
            </a:r>
            <a:endParaRPr lang="en-IN" sz="2200" dirty="0"/>
          </a:p>
        </p:txBody>
      </p:sp>
      <p:sp>
        <p:nvSpPr>
          <p:cNvPr id="7" name="TextBox 6">
            <a:extLst>
              <a:ext uri="{FF2B5EF4-FFF2-40B4-BE49-F238E27FC236}">
                <a16:creationId xmlns:a16="http://schemas.microsoft.com/office/drawing/2014/main" id="{B248C481-E51F-866D-C6E8-7780D366A67E}"/>
              </a:ext>
            </a:extLst>
          </p:cNvPr>
          <p:cNvSpPr txBox="1"/>
          <p:nvPr/>
        </p:nvSpPr>
        <p:spPr>
          <a:xfrm>
            <a:off x="838200" y="3802838"/>
            <a:ext cx="429370" cy="430887"/>
          </a:xfrm>
          <a:prstGeom prst="rect">
            <a:avLst/>
          </a:prstGeom>
          <a:solidFill>
            <a:schemeClr val="bg1"/>
          </a:solidFill>
        </p:spPr>
        <p:txBody>
          <a:bodyPr wrap="square" rtlCol="0">
            <a:spAutoFit/>
          </a:bodyPr>
          <a:lstStyle/>
          <a:p>
            <a:r>
              <a:rPr lang="en-IN" sz="2200" dirty="0"/>
              <a:t>2.</a:t>
            </a:r>
            <a:endParaRPr lang="en-US" sz="2200" dirty="0"/>
          </a:p>
        </p:txBody>
      </p:sp>
    </p:spTree>
    <p:extLst>
      <p:ext uri="{BB962C8B-B14F-4D97-AF65-F5344CB8AC3E}">
        <p14:creationId xmlns:p14="http://schemas.microsoft.com/office/powerpoint/2010/main" val="244575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D82DCCBA-6A59-815C-C1AD-4711342DA525}"/>
              </a:ext>
            </a:extLst>
          </p:cNvPr>
          <p:cNvSpPr>
            <a:spLocks noGrp="1"/>
          </p:cNvSpPr>
          <p:nvPr>
            <p:ph idx="1"/>
          </p:nvPr>
        </p:nvSpPr>
        <p:spPr>
          <a:xfrm>
            <a:off x="838200" y="3650781"/>
            <a:ext cx="10515600" cy="2038803"/>
          </a:xfrm>
        </p:spPr>
        <p:txBody>
          <a:bodyPr>
            <a:noAutofit/>
          </a:bodyPr>
          <a:lstStyle/>
          <a:p>
            <a:pPr marL="514350" indent="-514350" algn="just">
              <a:buFont typeface="+mj-lt"/>
              <a:buAutoNum type="arabicPeriod"/>
            </a:pPr>
            <a:r>
              <a:rPr lang="en-US" sz="2200" dirty="0"/>
              <a:t>"Flight Fare Prediction: A Hybrid Approach" by Kumar et al. (2022).</a:t>
            </a:r>
          </a:p>
          <a:p>
            <a:pPr lvl="1" algn="just"/>
            <a:r>
              <a:rPr lang="en-US" sz="2200" dirty="0"/>
              <a:t>The authors propose a hybrid approach combining regression models with feature selection and genetic algorithms for flight fare prediction.</a:t>
            </a:r>
          </a:p>
          <a:p>
            <a:pPr lvl="1" algn="just"/>
            <a:r>
              <a:rPr lang="en-US" sz="2200" dirty="0"/>
              <a:t>They analyze the impact of various factors, such as route distance, departure time, and seasonality, on ticket prices and develop a hybrid model that offers improved accuracy compared to individual regression models.</a:t>
            </a:r>
            <a:endParaRPr lang="en-IN" sz="2200" dirty="0"/>
          </a:p>
          <a:p>
            <a:endParaRPr lang="en-US" sz="2200" dirty="0"/>
          </a:p>
        </p:txBody>
      </p:sp>
      <p:sp>
        <p:nvSpPr>
          <p:cNvPr id="12" name="Content Placeholder 2">
            <a:extLst>
              <a:ext uri="{FF2B5EF4-FFF2-40B4-BE49-F238E27FC236}">
                <a16:creationId xmlns:a16="http://schemas.microsoft.com/office/drawing/2014/main" id="{D0367B2F-EC23-FEA4-D69C-8F0C9BA95616}"/>
              </a:ext>
            </a:extLst>
          </p:cNvPr>
          <p:cNvSpPr txBox="1">
            <a:spLocks/>
          </p:cNvSpPr>
          <p:nvPr/>
        </p:nvSpPr>
        <p:spPr>
          <a:xfrm>
            <a:off x="838200" y="1387032"/>
            <a:ext cx="10515600" cy="2038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n-US" sz="2200" dirty="0"/>
              <a:t>"Flight Fare Prediction using Deep Learning Models" by Patel et al. (2020).</a:t>
            </a:r>
          </a:p>
          <a:p>
            <a:pPr lvl="1" algn="just"/>
            <a:r>
              <a:rPr lang="en-US" sz="2200" dirty="0"/>
              <a:t>This research paper investigates the use of deep learning architectures, specifically long short-term memory (LSTM) networks and convolutional neural networks (CNNs), for flight fare prediction.</a:t>
            </a:r>
          </a:p>
          <a:p>
            <a:pPr lvl="1" algn="just"/>
            <a:r>
              <a:rPr lang="en-US" sz="2200" dirty="0"/>
              <a:t>The authors experiment with different network configurations and compare the performance of these models using historical flight data.</a:t>
            </a:r>
            <a:endParaRPr lang="en-IN" sz="2200" dirty="0"/>
          </a:p>
          <a:p>
            <a:endParaRPr lang="en-US" sz="2200" dirty="0"/>
          </a:p>
        </p:txBody>
      </p:sp>
      <p:sp>
        <p:nvSpPr>
          <p:cNvPr id="13" name="TextBox 12">
            <a:extLst>
              <a:ext uri="{FF2B5EF4-FFF2-40B4-BE49-F238E27FC236}">
                <a16:creationId xmlns:a16="http://schemas.microsoft.com/office/drawing/2014/main" id="{014FC2AC-347A-C062-D08A-1FF1A7335CF0}"/>
              </a:ext>
            </a:extLst>
          </p:cNvPr>
          <p:cNvSpPr txBox="1"/>
          <p:nvPr/>
        </p:nvSpPr>
        <p:spPr>
          <a:xfrm>
            <a:off x="838200" y="1387032"/>
            <a:ext cx="429370" cy="430887"/>
          </a:xfrm>
          <a:prstGeom prst="rect">
            <a:avLst/>
          </a:prstGeom>
          <a:solidFill>
            <a:schemeClr val="bg1"/>
          </a:solidFill>
        </p:spPr>
        <p:txBody>
          <a:bodyPr wrap="square" rtlCol="0">
            <a:spAutoFit/>
          </a:bodyPr>
          <a:lstStyle/>
          <a:p>
            <a:r>
              <a:rPr lang="en-IN" sz="2200" dirty="0"/>
              <a:t>3.</a:t>
            </a:r>
            <a:endParaRPr lang="en-US" sz="2200" dirty="0"/>
          </a:p>
        </p:txBody>
      </p:sp>
      <p:sp>
        <p:nvSpPr>
          <p:cNvPr id="14" name="TextBox 13">
            <a:extLst>
              <a:ext uri="{FF2B5EF4-FFF2-40B4-BE49-F238E27FC236}">
                <a16:creationId xmlns:a16="http://schemas.microsoft.com/office/drawing/2014/main" id="{6C21FB2F-E2CF-BB36-1F08-7F57DE0A54B6}"/>
              </a:ext>
            </a:extLst>
          </p:cNvPr>
          <p:cNvSpPr txBox="1"/>
          <p:nvPr/>
        </p:nvSpPr>
        <p:spPr>
          <a:xfrm>
            <a:off x="838200" y="3583462"/>
            <a:ext cx="429370" cy="430887"/>
          </a:xfrm>
          <a:prstGeom prst="rect">
            <a:avLst/>
          </a:prstGeom>
          <a:solidFill>
            <a:schemeClr val="bg1"/>
          </a:solidFill>
        </p:spPr>
        <p:txBody>
          <a:bodyPr wrap="square" rtlCol="0">
            <a:spAutoFit/>
          </a:bodyPr>
          <a:lstStyle/>
          <a:p>
            <a:r>
              <a:rPr lang="en-IN" sz="2200" dirty="0"/>
              <a:t>4.</a:t>
            </a:r>
            <a:endParaRPr lang="en-US" sz="2200" dirty="0"/>
          </a:p>
        </p:txBody>
      </p:sp>
    </p:spTree>
    <p:extLst>
      <p:ext uri="{BB962C8B-B14F-4D97-AF65-F5344CB8AC3E}">
        <p14:creationId xmlns:p14="http://schemas.microsoft.com/office/powerpoint/2010/main" val="356805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C449-AF64-F910-2E6C-6A099A201076}"/>
              </a:ext>
            </a:extLst>
          </p:cNvPr>
          <p:cNvSpPr>
            <a:spLocks noGrp="1"/>
          </p:cNvSpPr>
          <p:nvPr>
            <p:ph type="title"/>
          </p:nvPr>
        </p:nvSpPr>
        <p:spPr>
          <a:xfrm>
            <a:off x="838200" y="681037"/>
            <a:ext cx="10515600" cy="908504"/>
          </a:xfrm>
        </p:spPr>
        <p:txBody>
          <a:bodyPr>
            <a:normAutofit/>
          </a:bodyPr>
          <a:lstStyle/>
          <a:p>
            <a:r>
              <a:rPr lang="en-IN" sz="2800" b="1" dirty="0">
                <a:latin typeface="+mn-lt"/>
              </a:rPr>
              <a:t>Problem Statement</a:t>
            </a:r>
            <a:endParaRPr lang="en-US" sz="2800" b="1" dirty="0">
              <a:latin typeface="+mn-lt"/>
            </a:endParaRPr>
          </a:p>
        </p:txBody>
      </p:sp>
      <p:sp>
        <p:nvSpPr>
          <p:cNvPr id="3" name="Content Placeholder 2">
            <a:extLst>
              <a:ext uri="{FF2B5EF4-FFF2-40B4-BE49-F238E27FC236}">
                <a16:creationId xmlns:a16="http://schemas.microsoft.com/office/drawing/2014/main" id="{2CCC8900-20D0-0F0D-9D4C-4DBFF505F2E6}"/>
              </a:ext>
            </a:extLst>
          </p:cNvPr>
          <p:cNvSpPr>
            <a:spLocks noGrp="1"/>
          </p:cNvSpPr>
          <p:nvPr>
            <p:ph idx="1"/>
          </p:nvPr>
        </p:nvSpPr>
        <p:spPr/>
        <p:txBody>
          <a:bodyPr/>
          <a:lstStyle/>
          <a:p>
            <a:pPr algn="just"/>
            <a:r>
              <a:rPr lang="en-US" dirty="0"/>
              <a:t>Develop an accurate and reliable machine learning model for predicting flight fares. The objective is to leverage historical flight data and relevant features to create a model that can effectively estimate the ticket prices for various flight itineraries. The model should be able to handle different airlines, departure times, routes, and other factors that influence fare variations.</a:t>
            </a:r>
          </a:p>
        </p:txBody>
      </p:sp>
    </p:spTree>
    <p:extLst>
      <p:ext uri="{BB962C8B-B14F-4D97-AF65-F5344CB8AC3E}">
        <p14:creationId xmlns:p14="http://schemas.microsoft.com/office/powerpoint/2010/main" val="126901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2E91-A37B-AA3D-2A6F-BD14E1FCC3A2}"/>
              </a:ext>
            </a:extLst>
          </p:cNvPr>
          <p:cNvSpPr>
            <a:spLocks noGrp="1"/>
          </p:cNvSpPr>
          <p:nvPr>
            <p:ph type="title"/>
          </p:nvPr>
        </p:nvSpPr>
        <p:spPr/>
        <p:txBody>
          <a:bodyPr>
            <a:normAutofit/>
          </a:bodyPr>
          <a:lstStyle/>
          <a:p>
            <a:r>
              <a:rPr lang="en-US" sz="2800" b="1" dirty="0">
                <a:latin typeface="+mn-lt"/>
              </a:rPr>
              <a:t>Proposed Solution</a:t>
            </a:r>
          </a:p>
        </p:txBody>
      </p:sp>
      <p:pic>
        <p:nvPicPr>
          <p:cNvPr id="9" name="Content Placeholder 8">
            <a:extLst>
              <a:ext uri="{FF2B5EF4-FFF2-40B4-BE49-F238E27FC236}">
                <a16:creationId xmlns:a16="http://schemas.microsoft.com/office/drawing/2014/main" id="{BCAC58D0-EB22-9C5C-54E4-270033978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268" y="1420109"/>
            <a:ext cx="8022866" cy="4351338"/>
          </a:xfrm>
        </p:spPr>
      </p:pic>
      <p:sp>
        <p:nvSpPr>
          <p:cNvPr id="10" name="TextBox 9">
            <a:extLst>
              <a:ext uri="{FF2B5EF4-FFF2-40B4-BE49-F238E27FC236}">
                <a16:creationId xmlns:a16="http://schemas.microsoft.com/office/drawing/2014/main" id="{DD6C5128-DAA5-4212-C319-348E8CD18BDE}"/>
              </a:ext>
            </a:extLst>
          </p:cNvPr>
          <p:cNvSpPr txBox="1"/>
          <p:nvPr/>
        </p:nvSpPr>
        <p:spPr>
          <a:xfrm>
            <a:off x="3407134" y="6123543"/>
            <a:ext cx="5377732" cy="369332"/>
          </a:xfrm>
          <a:prstGeom prst="rect">
            <a:avLst/>
          </a:prstGeom>
          <a:noFill/>
        </p:spPr>
        <p:txBody>
          <a:bodyPr wrap="square" rtlCol="0">
            <a:spAutoFit/>
          </a:bodyPr>
          <a:lstStyle/>
          <a:p>
            <a:pPr algn="ctr"/>
            <a:r>
              <a:rPr lang="en-IN" dirty="0"/>
              <a:t>Fig. 1 Proposed framework for predicting the </a:t>
            </a:r>
            <a:r>
              <a:rPr lang="en-IN" dirty="0" err="1"/>
              <a:t>AirFare</a:t>
            </a:r>
            <a:endParaRPr lang="en-US" dirty="0"/>
          </a:p>
        </p:txBody>
      </p:sp>
    </p:spTree>
    <p:extLst>
      <p:ext uri="{BB962C8B-B14F-4D97-AF65-F5344CB8AC3E}">
        <p14:creationId xmlns:p14="http://schemas.microsoft.com/office/powerpoint/2010/main" val="121477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CB83-6E17-BB2C-ACE3-83E8BA2AC45F}"/>
              </a:ext>
            </a:extLst>
          </p:cNvPr>
          <p:cNvSpPr>
            <a:spLocks noGrp="1"/>
          </p:cNvSpPr>
          <p:nvPr>
            <p:ph type="title"/>
          </p:nvPr>
        </p:nvSpPr>
        <p:spPr>
          <a:xfrm>
            <a:off x="838200" y="269112"/>
            <a:ext cx="10515600" cy="589032"/>
          </a:xfrm>
        </p:spPr>
        <p:txBody>
          <a:bodyPr>
            <a:normAutofit/>
          </a:bodyPr>
          <a:lstStyle/>
          <a:p>
            <a:r>
              <a:rPr lang="en-IN" sz="2000" b="1" dirty="0">
                <a:latin typeface="+mn-lt"/>
              </a:rPr>
              <a:t>Step-1 Data Collection</a:t>
            </a:r>
            <a:endParaRPr lang="en-US" sz="2000" b="1" dirty="0">
              <a:latin typeface="+mn-lt"/>
            </a:endParaRPr>
          </a:p>
        </p:txBody>
      </p:sp>
      <p:sp>
        <p:nvSpPr>
          <p:cNvPr id="3" name="Content Placeholder 2">
            <a:extLst>
              <a:ext uri="{FF2B5EF4-FFF2-40B4-BE49-F238E27FC236}">
                <a16:creationId xmlns:a16="http://schemas.microsoft.com/office/drawing/2014/main" id="{35A8D366-B804-9435-E7AA-275A62AC6FFB}"/>
              </a:ext>
            </a:extLst>
          </p:cNvPr>
          <p:cNvSpPr>
            <a:spLocks noGrp="1"/>
          </p:cNvSpPr>
          <p:nvPr>
            <p:ph idx="1"/>
          </p:nvPr>
        </p:nvSpPr>
        <p:spPr>
          <a:xfrm>
            <a:off x="838200" y="721419"/>
            <a:ext cx="10515600" cy="1155986"/>
          </a:xfrm>
        </p:spPr>
        <p:txBody>
          <a:bodyPr>
            <a:normAutofit fontScale="92500" lnSpcReduction="20000"/>
          </a:bodyPr>
          <a:lstStyle/>
          <a:p>
            <a:pPr marL="0" indent="0" algn="l">
              <a:buNone/>
            </a:pPr>
            <a:r>
              <a:rPr lang="en-US" sz="1600" b="0" i="0" dirty="0">
                <a:solidFill>
                  <a:srgbClr val="292929"/>
                </a:solidFill>
                <a:effectLst/>
              </a:rPr>
              <a:t>The data set is collected from an online trusted resource named Kaggle.</a:t>
            </a:r>
          </a:p>
          <a:p>
            <a:pPr algn="just"/>
            <a:r>
              <a:rPr lang="en-US" sz="1600" b="0" i="0" dirty="0">
                <a:solidFill>
                  <a:srgbClr val="292929"/>
                </a:solidFill>
                <a:effectLst/>
              </a:rPr>
              <a:t>The training data set contains the features, along with the prices of the flights. It contains 10683 records, 10 input features and 1 output column — ‘Price’.</a:t>
            </a:r>
          </a:p>
          <a:p>
            <a:pPr algn="just"/>
            <a:r>
              <a:rPr lang="en-US" sz="1600" b="0" i="0" dirty="0">
                <a:solidFill>
                  <a:srgbClr val="292929"/>
                </a:solidFill>
                <a:effectLst/>
              </a:rPr>
              <a:t>Following is the features available in the dataset – Airline, </a:t>
            </a:r>
            <a:r>
              <a:rPr lang="en-US" sz="1600" b="0" i="0" dirty="0" err="1">
                <a:solidFill>
                  <a:srgbClr val="292929"/>
                </a:solidFill>
                <a:effectLst/>
              </a:rPr>
              <a:t>Date_of_Journey</a:t>
            </a:r>
            <a:r>
              <a:rPr lang="en-US" sz="1600" b="0" i="0" dirty="0">
                <a:solidFill>
                  <a:srgbClr val="292929"/>
                </a:solidFill>
                <a:effectLst/>
              </a:rPr>
              <a:t>, Source, Destination, Route, </a:t>
            </a:r>
            <a:r>
              <a:rPr lang="en-US" sz="1600" b="0" i="0" dirty="0" err="1">
                <a:solidFill>
                  <a:srgbClr val="292929"/>
                </a:solidFill>
                <a:effectLst/>
              </a:rPr>
              <a:t>Dep_Time</a:t>
            </a:r>
            <a:r>
              <a:rPr lang="en-US" sz="1600" b="0" i="0" dirty="0">
                <a:solidFill>
                  <a:srgbClr val="292929"/>
                </a:solidFill>
                <a:effectLst/>
              </a:rPr>
              <a:t>, </a:t>
            </a:r>
            <a:r>
              <a:rPr lang="en-US" sz="1600" b="0" i="0" dirty="0" err="1">
                <a:solidFill>
                  <a:srgbClr val="292929"/>
                </a:solidFill>
                <a:effectLst/>
              </a:rPr>
              <a:t>Arrival_Time</a:t>
            </a:r>
            <a:r>
              <a:rPr lang="en-US" sz="1600" b="0" i="0" dirty="0">
                <a:solidFill>
                  <a:srgbClr val="292929"/>
                </a:solidFill>
                <a:effectLst/>
              </a:rPr>
              <a:t> ,Duration, </a:t>
            </a:r>
            <a:r>
              <a:rPr lang="en-US" sz="1600" b="0" i="0" dirty="0" err="1">
                <a:solidFill>
                  <a:srgbClr val="292929"/>
                </a:solidFill>
                <a:effectLst/>
              </a:rPr>
              <a:t>Total_Stops</a:t>
            </a:r>
            <a:r>
              <a:rPr lang="en-US" sz="1600" b="0" i="0" dirty="0">
                <a:solidFill>
                  <a:srgbClr val="292929"/>
                </a:solidFill>
                <a:effectLst/>
              </a:rPr>
              <a:t>, </a:t>
            </a:r>
            <a:r>
              <a:rPr lang="en-US" sz="1600" b="0" i="0" dirty="0" err="1">
                <a:solidFill>
                  <a:srgbClr val="292929"/>
                </a:solidFill>
                <a:effectLst/>
              </a:rPr>
              <a:t>Additional_Info</a:t>
            </a:r>
            <a:r>
              <a:rPr lang="en-US" sz="1600" b="0" i="0" dirty="0">
                <a:solidFill>
                  <a:srgbClr val="292929"/>
                </a:solidFill>
                <a:effectLst/>
              </a:rPr>
              <a:t>, Price.</a:t>
            </a:r>
          </a:p>
          <a:p>
            <a:pPr marL="0" indent="0">
              <a:buNone/>
            </a:pPr>
            <a:endParaRPr lang="en-US" sz="2000" dirty="0"/>
          </a:p>
        </p:txBody>
      </p:sp>
      <p:pic>
        <p:nvPicPr>
          <p:cNvPr id="5" name="Picture 4">
            <a:extLst>
              <a:ext uri="{FF2B5EF4-FFF2-40B4-BE49-F238E27FC236}">
                <a16:creationId xmlns:a16="http://schemas.microsoft.com/office/drawing/2014/main" id="{3C6AF1A7-55B8-88AE-A51F-478E789275F6}"/>
              </a:ext>
            </a:extLst>
          </p:cNvPr>
          <p:cNvPicPr>
            <a:picLocks noChangeAspect="1"/>
          </p:cNvPicPr>
          <p:nvPr/>
        </p:nvPicPr>
        <p:blipFill>
          <a:blip r:embed="rId2"/>
          <a:stretch>
            <a:fillRect/>
          </a:stretch>
        </p:blipFill>
        <p:spPr>
          <a:xfrm>
            <a:off x="1325466" y="1889286"/>
            <a:ext cx="9541067" cy="1463167"/>
          </a:xfrm>
          <a:prstGeom prst="rect">
            <a:avLst/>
          </a:prstGeom>
        </p:spPr>
      </p:pic>
      <p:sp>
        <p:nvSpPr>
          <p:cNvPr id="6" name="Title 1">
            <a:extLst>
              <a:ext uri="{FF2B5EF4-FFF2-40B4-BE49-F238E27FC236}">
                <a16:creationId xmlns:a16="http://schemas.microsoft.com/office/drawing/2014/main" id="{6A089E33-01D9-5505-C637-938ECF2A76C4}"/>
              </a:ext>
            </a:extLst>
          </p:cNvPr>
          <p:cNvSpPr txBox="1">
            <a:spLocks/>
          </p:cNvSpPr>
          <p:nvPr/>
        </p:nvSpPr>
        <p:spPr>
          <a:xfrm>
            <a:off x="838200" y="3578133"/>
            <a:ext cx="10515600" cy="5890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latin typeface="+mn-lt"/>
              </a:rPr>
              <a:t>Step-2 Data Preprocessing</a:t>
            </a:r>
            <a:endParaRPr lang="en-US" sz="2000" b="1" dirty="0">
              <a:latin typeface="+mn-lt"/>
            </a:endParaRPr>
          </a:p>
        </p:txBody>
      </p:sp>
      <p:pic>
        <p:nvPicPr>
          <p:cNvPr id="8" name="Picture 7">
            <a:extLst>
              <a:ext uri="{FF2B5EF4-FFF2-40B4-BE49-F238E27FC236}">
                <a16:creationId xmlns:a16="http://schemas.microsoft.com/office/drawing/2014/main" id="{13EC1D3B-E89E-F6BE-5A01-B81B56906E87}"/>
              </a:ext>
            </a:extLst>
          </p:cNvPr>
          <p:cNvPicPr>
            <a:picLocks noChangeAspect="1"/>
          </p:cNvPicPr>
          <p:nvPr/>
        </p:nvPicPr>
        <p:blipFill>
          <a:blip r:embed="rId3"/>
          <a:stretch>
            <a:fillRect/>
          </a:stretch>
        </p:blipFill>
        <p:spPr>
          <a:xfrm>
            <a:off x="1325466" y="4320632"/>
            <a:ext cx="9541067" cy="1699407"/>
          </a:xfrm>
          <a:prstGeom prst="rect">
            <a:avLst/>
          </a:prstGeom>
        </p:spPr>
      </p:pic>
      <p:sp>
        <p:nvSpPr>
          <p:cNvPr id="9" name="TextBox 8">
            <a:extLst>
              <a:ext uri="{FF2B5EF4-FFF2-40B4-BE49-F238E27FC236}">
                <a16:creationId xmlns:a16="http://schemas.microsoft.com/office/drawing/2014/main" id="{0C26D570-5BDB-589E-79BA-DD0616503830}"/>
              </a:ext>
            </a:extLst>
          </p:cNvPr>
          <p:cNvSpPr txBox="1"/>
          <p:nvPr/>
        </p:nvSpPr>
        <p:spPr>
          <a:xfrm>
            <a:off x="5034500" y="3352453"/>
            <a:ext cx="2122998" cy="307777"/>
          </a:xfrm>
          <a:prstGeom prst="rect">
            <a:avLst/>
          </a:prstGeom>
          <a:noFill/>
        </p:spPr>
        <p:txBody>
          <a:bodyPr wrap="square" rtlCol="0">
            <a:spAutoFit/>
          </a:bodyPr>
          <a:lstStyle/>
          <a:p>
            <a:pPr algn="ctr"/>
            <a:r>
              <a:rPr lang="en-IN" sz="1400" dirty="0"/>
              <a:t>Fig. 2 Raw Data Set</a:t>
            </a:r>
            <a:endParaRPr lang="en-US" sz="1400" dirty="0"/>
          </a:p>
        </p:txBody>
      </p:sp>
      <p:sp>
        <p:nvSpPr>
          <p:cNvPr id="12" name="TextBox 11">
            <a:extLst>
              <a:ext uri="{FF2B5EF4-FFF2-40B4-BE49-F238E27FC236}">
                <a16:creationId xmlns:a16="http://schemas.microsoft.com/office/drawing/2014/main" id="{61FE2642-C0C1-1A3C-1181-04E198A97499}"/>
              </a:ext>
            </a:extLst>
          </p:cNvPr>
          <p:cNvSpPr txBox="1"/>
          <p:nvPr/>
        </p:nvSpPr>
        <p:spPr>
          <a:xfrm>
            <a:off x="3391231" y="6020039"/>
            <a:ext cx="5409536" cy="307777"/>
          </a:xfrm>
          <a:prstGeom prst="rect">
            <a:avLst/>
          </a:prstGeom>
          <a:noFill/>
        </p:spPr>
        <p:txBody>
          <a:bodyPr wrap="square" rtlCol="0">
            <a:spAutoFit/>
          </a:bodyPr>
          <a:lstStyle/>
          <a:p>
            <a:pPr algn="ctr"/>
            <a:r>
              <a:rPr lang="en-IN" sz="1400" dirty="0"/>
              <a:t>Fig. 3 Data Set after cleaning and </a:t>
            </a:r>
            <a:r>
              <a:rPr lang="en-IN" sz="1400" dirty="0" err="1"/>
              <a:t>preprocessing</a:t>
            </a:r>
            <a:endParaRPr lang="en-US" sz="1400" dirty="0"/>
          </a:p>
        </p:txBody>
      </p:sp>
    </p:spTree>
    <p:extLst>
      <p:ext uri="{BB962C8B-B14F-4D97-AF65-F5344CB8AC3E}">
        <p14:creationId xmlns:p14="http://schemas.microsoft.com/office/powerpoint/2010/main" val="673150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1072</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Performance Analysis of Machine Learning Techniques for Flight Ticket Price Forecasting</vt:lpstr>
      <vt:lpstr>Role/Responsibilities and Contribution</vt:lpstr>
      <vt:lpstr>Motivation</vt:lpstr>
      <vt:lpstr>Objectives</vt:lpstr>
      <vt:lpstr>Related Work</vt:lpstr>
      <vt:lpstr>PowerPoint Presentation</vt:lpstr>
      <vt:lpstr>Problem Statement</vt:lpstr>
      <vt:lpstr>Proposed Solution</vt:lpstr>
      <vt:lpstr>Step-1 Data Collection</vt:lpstr>
      <vt:lpstr>Step-3 Data Analysis and Visualization</vt:lpstr>
      <vt:lpstr>PowerPoint Presentation</vt:lpstr>
      <vt:lpstr>Model Training and Evaluation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Machine Learning Techniques for Flight Ticket Price Forecasting</dc:title>
  <dc:creator>Jaswanth Reddy Gillella</dc:creator>
  <cp:lastModifiedBy>Jaswanth Reddy Gillella</cp:lastModifiedBy>
  <cp:revision>2</cp:revision>
  <dcterms:created xsi:type="dcterms:W3CDTF">2023-06-17T12:53:12Z</dcterms:created>
  <dcterms:modified xsi:type="dcterms:W3CDTF">2023-06-18T00:45:38Z</dcterms:modified>
</cp:coreProperties>
</file>