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2011967-8CCE-42D0-9AD9-E0589C06358B}" type="datetimeFigureOut">
              <a:rPr lang="en-IN" smtClean="0"/>
              <a:t>05-01-2022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7E83B2A-EBA1-4898-B95E-AB36BD2F61DC}" type="slidenum">
              <a:rPr lang="en-IN" smtClean="0"/>
              <a:t>‹#›</a:t>
            </a:fld>
            <a:endParaRPr lang="en-IN"/>
          </a:p>
        </p:txBody>
      </p:sp>
    </p:spTree>
    <p:extLst>
      <p:ext uri="{BB962C8B-B14F-4D97-AF65-F5344CB8AC3E}">
        <p14:creationId xmlns:p14="http://schemas.microsoft.com/office/powerpoint/2010/main" val="2709175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E83B2A-EBA1-4898-B95E-AB36BD2F61DC}" type="slidenum">
              <a:rPr lang="en-IN" smtClean="0"/>
              <a:t>9</a:t>
            </a:fld>
            <a:endParaRPr lang="en-IN"/>
          </a:p>
        </p:txBody>
      </p:sp>
    </p:spTree>
    <p:extLst>
      <p:ext uri="{BB962C8B-B14F-4D97-AF65-F5344CB8AC3E}">
        <p14:creationId xmlns:p14="http://schemas.microsoft.com/office/powerpoint/2010/main" val="556658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E83B2A-EBA1-4898-B95E-AB36BD2F61DC}" type="slidenum">
              <a:rPr lang="en-IN" smtClean="0"/>
              <a:t>10</a:t>
            </a:fld>
            <a:endParaRPr lang="en-IN"/>
          </a:p>
        </p:txBody>
      </p:sp>
    </p:spTree>
    <p:extLst>
      <p:ext uri="{BB962C8B-B14F-4D97-AF65-F5344CB8AC3E}">
        <p14:creationId xmlns:p14="http://schemas.microsoft.com/office/powerpoint/2010/main" val="2523995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E83B2A-EBA1-4898-B95E-AB36BD2F61DC}" type="slidenum">
              <a:rPr lang="en-IN" smtClean="0"/>
              <a:t>11</a:t>
            </a:fld>
            <a:endParaRPr lang="en-IN"/>
          </a:p>
        </p:txBody>
      </p:sp>
    </p:spTree>
    <p:extLst>
      <p:ext uri="{BB962C8B-B14F-4D97-AF65-F5344CB8AC3E}">
        <p14:creationId xmlns:p14="http://schemas.microsoft.com/office/powerpoint/2010/main" val="3846222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E83B2A-EBA1-4898-B95E-AB36BD2F61DC}" type="slidenum">
              <a:rPr lang="en-IN" smtClean="0"/>
              <a:t>12</a:t>
            </a:fld>
            <a:endParaRPr lang="en-IN"/>
          </a:p>
        </p:txBody>
      </p:sp>
    </p:spTree>
    <p:extLst>
      <p:ext uri="{BB962C8B-B14F-4D97-AF65-F5344CB8AC3E}">
        <p14:creationId xmlns:p14="http://schemas.microsoft.com/office/powerpoint/2010/main" val="1040606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E83B2A-EBA1-4898-B95E-AB36BD2F61DC}" type="slidenum">
              <a:rPr lang="en-IN" smtClean="0"/>
              <a:t>13</a:t>
            </a:fld>
            <a:endParaRPr lang="en-IN"/>
          </a:p>
        </p:txBody>
      </p:sp>
    </p:spTree>
    <p:extLst>
      <p:ext uri="{BB962C8B-B14F-4D97-AF65-F5344CB8AC3E}">
        <p14:creationId xmlns:p14="http://schemas.microsoft.com/office/powerpoint/2010/main" val="461556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E83B2A-EBA1-4898-B95E-AB36BD2F61DC}" type="slidenum">
              <a:rPr lang="en-IN" smtClean="0"/>
              <a:t>14</a:t>
            </a:fld>
            <a:endParaRPr lang="en-IN"/>
          </a:p>
        </p:txBody>
      </p:sp>
    </p:spTree>
    <p:extLst>
      <p:ext uri="{BB962C8B-B14F-4D97-AF65-F5344CB8AC3E}">
        <p14:creationId xmlns:p14="http://schemas.microsoft.com/office/powerpoint/2010/main" val="2942600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E83B2A-EBA1-4898-B95E-AB36BD2F61DC}" type="slidenum">
              <a:rPr lang="en-IN" smtClean="0"/>
              <a:t>15</a:t>
            </a:fld>
            <a:endParaRPr lang="en-IN"/>
          </a:p>
        </p:txBody>
      </p:sp>
    </p:spTree>
    <p:extLst>
      <p:ext uri="{BB962C8B-B14F-4D97-AF65-F5344CB8AC3E}">
        <p14:creationId xmlns:p14="http://schemas.microsoft.com/office/powerpoint/2010/main" val="2226530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E83B2A-EBA1-4898-B95E-AB36BD2F61DC}" type="slidenum">
              <a:rPr lang="en-IN" smtClean="0"/>
              <a:t>16</a:t>
            </a:fld>
            <a:endParaRPr lang="en-IN"/>
          </a:p>
        </p:txBody>
      </p:sp>
    </p:spTree>
    <p:extLst>
      <p:ext uri="{BB962C8B-B14F-4D97-AF65-F5344CB8AC3E}">
        <p14:creationId xmlns:p14="http://schemas.microsoft.com/office/powerpoint/2010/main" val="1518022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E83B2A-EBA1-4898-B95E-AB36BD2F61DC}" type="slidenum">
              <a:rPr lang="en-IN" smtClean="0"/>
              <a:t>17</a:t>
            </a:fld>
            <a:endParaRPr lang="en-IN"/>
          </a:p>
        </p:txBody>
      </p:sp>
    </p:spTree>
    <p:extLst>
      <p:ext uri="{BB962C8B-B14F-4D97-AF65-F5344CB8AC3E}">
        <p14:creationId xmlns:p14="http://schemas.microsoft.com/office/powerpoint/2010/main" val="3422646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200" b="1" i="0">
                <a:solidFill>
                  <a:schemeClr val="tx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448543" y="326136"/>
            <a:ext cx="1447800" cy="380999"/>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171604" y="196004"/>
            <a:ext cx="943825" cy="634270"/>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353974" y="902665"/>
            <a:ext cx="2658110" cy="636905"/>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83819" y="1512634"/>
            <a:ext cx="10833735" cy="4638675"/>
          </a:xfrm>
          <a:prstGeom prst="rect">
            <a:avLst/>
          </a:prstGeom>
        </p:spPr>
        <p:txBody>
          <a:bodyPr wrap="square" lIns="0" tIns="0" rIns="0" bIns="0">
            <a:spAutoFit/>
          </a:bodyPr>
          <a:lstStyle>
            <a:lvl1pPr>
              <a:defRPr sz="2200" b="1" i="0">
                <a:solidFill>
                  <a:schemeClr val="tx1"/>
                </a:solidFill>
                <a:latin typeface="Carlito"/>
                <a:cs typeface="Carlito"/>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1/5/2022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4003" y="2853385"/>
            <a:ext cx="5261610" cy="636905"/>
          </a:xfrm>
          <a:prstGeom prst="rect">
            <a:avLst/>
          </a:prstGeom>
        </p:spPr>
        <p:txBody>
          <a:bodyPr vert="horz" wrap="square" lIns="0" tIns="13970" rIns="0" bIns="0" rtlCol="0">
            <a:spAutoFit/>
          </a:bodyPr>
          <a:lstStyle/>
          <a:p>
            <a:pPr marL="12700">
              <a:lnSpc>
                <a:spcPct val="100000"/>
              </a:lnSpc>
              <a:spcBef>
                <a:spcPts val="110"/>
              </a:spcBef>
            </a:pPr>
            <a:r>
              <a:rPr b="0" spc="5" dirty="0">
                <a:latin typeface="Times New Roman"/>
                <a:cs typeface="Times New Roman"/>
              </a:rPr>
              <a:t>Lending </a:t>
            </a:r>
            <a:r>
              <a:rPr b="0" dirty="0">
                <a:latin typeface="Times New Roman"/>
                <a:cs typeface="Times New Roman"/>
              </a:rPr>
              <a:t>Club </a:t>
            </a:r>
            <a:r>
              <a:rPr b="0" spc="-5" dirty="0">
                <a:latin typeface="Times New Roman"/>
                <a:cs typeface="Times New Roman"/>
              </a:rPr>
              <a:t>Case</a:t>
            </a:r>
            <a:r>
              <a:rPr b="0" spc="-155" dirty="0">
                <a:latin typeface="Times New Roman"/>
                <a:cs typeface="Times New Roman"/>
              </a:rPr>
              <a:t> </a:t>
            </a:r>
            <a:r>
              <a:rPr b="0" spc="5" dirty="0">
                <a:latin typeface="Times New Roman"/>
                <a:cs typeface="Times New Roman"/>
              </a:rPr>
              <a:t>Study</a:t>
            </a:r>
          </a:p>
        </p:txBody>
      </p:sp>
      <p:sp>
        <p:nvSpPr>
          <p:cNvPr id="3" name="object 3"/>
          <p:cNvSpPr txBox="1"/>
          <p:nvPr/>
        </p:nvSpPr>
        <p:spPr>
          <a:xfrm>
            <a:off x="6172200" y="4718687"/>
            <a:ext cx="4760721" cy="1109983"/>
          </a:xfrm>
          <a:prstGeom prst="rect">
            <a:avLst/>
          </a:prstGeom>
        </p:spPr>
        <p:txBody>
          <a:bodyPr vert="horz" wrap="square" lIns="0" tIns="113664" rIns="0" bIns="0" rtlCol="0">
            <a:spAutoFit/>
          </a:bodyPr>
          <a:lstStyle/>
          <a:p>
            <a:pPr marL="1274445">
              <a:lnSpc>
                <a:spcPct val="100000"/>
              </a:lnSpc>
              <a:spcBef>
                <a:spcPts val="894"/>
              </a:spcBef>
            </a:pPr>
            <a:r>
              <a:rPr sz="1800" spc="-5" dirty="0">
                <a:latin typeface="Times New Roman"/>
                <a:cs typeface="Times New Roman"/>
              </a:rPr>
              <a:t>Submitted</a:t>
            </a:r>
            <a:r>
              <a:rPr sz="1800" spc="-20" dirty="0">
                <a:latin typeface="Times New Roman"/>
                <a:cs typeface="Times New Roman"/>
              </a:rPr>
              <a:t> </a:t>
            </a:r>
            <a:r>
              <a:rPr sz="1800" spc="-15" dirty="0">
                <a:latin typeface="Times New Roman"/>
                <a:cs typeface="Times New Roman"/>
              </a:rPr>
              <a:t>By:</a:t>
            </a:r>
            <a:endParaRPr sz="1800" dirty="0">
              <a:latin typeface="Times New Roman"/>
              <a:cs typeface="Times New Roman"/>
            </a:endParaRPr>
          </a:p>
          <a:p>
            <a:pPr marL="12700" marR="5080" indent="484505">
              <a:lnSpc>
                <a:spcPct val="136800"/>
              </a:lnSpc>
            </a:pPr>
            <a:r>
              <a:rPr sz="1800" spc="-5" dirty="0">
                <a:latin typeface="Times New Roman"/>
                <a:cs typeface="Times New Roman"/>
              </a:rPr>
              <a:t>Group Facilitator </a:t>
            </a:r>
            <a:r>
              <a:rPr sz="1800" dirty="0">
                <a:latin typeface="Times New Roman"/>
                <a:cs typeface="Times New Roman"/>
              </a:rPr>
              <a:t>– </a:t>
            </a:r>
            <a:r>
              <a:rPr lang="en-US" sz="1800" spc="-5" dirty="0">
                <a:latin typeface="Times New Roman"/>
                <a:cs typeface="Times New Roman"/>
              </a:rPr>
              <a:t>Sareddy Jaswanth Reddy</a:t>
            </a:r>
          </a:p>
          <a:p>
            <a:pPr marL="12700" marR="5080" indent="484505">
              <a:lnSpc>
                <a:spcPct val="136800"/>
              </a:lnSpc>
            </a:pPr>
            <a:r>
              <a:rPr sz="1800" spc="-5" dirty="0">
                <a:latin typeface="Times New Roman"/>
                <a:cs typeface="Times New Roman"/>
              </a:rPr>
              <a:t>Group </a:t>
            </a:r>
            <a:r>
              <a:rPr sz="1800" spc="-10" dirty="0">
                <a:latin typeface="Times New Roman"/>
                <a:cs typeface="Times New Roman"/>
              </a:rPr>
              <a:t>Member </a:t>
            </a:r>
            <a:r>
              <a:rPr lang="en-US" sz="1800" spc="-10" dirty="0">
                <a:latin typeface="Times New Roman"/>
                <a:cs typeface="Times New Roman"/>
              </a:rPr>
              <a:t> </a:t>
            </a:r>
            <a:r>
              <a:rPr sz="1800" dirty="0">
                <a:latin typeface="Times New Roman"/>
                <a:cs typeface="Times New Roman"/>
              </a:rPr>
              <a:t>– </a:t>
            </a:r>
            <a:r>
              <a:rPr lang="en-US" sz="1800" dirty="0">
                <a:latin typeface="Times New Roman"/>
                <a:cs typeface="Times New Roman"/>
              </a:rPr>
              <a:t>   Sareddy Jaswanth Reddy</a:t>
            </a:r>
            <a:endParaRPr sz="18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983708A2-A5E8-4680-9888-06326B2D61CD}"/>
              </a:ext>
            </a:extLst>
          </p:cNvPr>
          <p:cNvSpPr txBox="1">
            <a:spLocks/>
          </p:cNvSpPr>
          <p:nvPr/>
        </p:nvSpPr>
        <p:spPr>
          <a:xfrm>
            <a:off x="685800" y="1045286"/>
            <a:ext cx="7687105" cy="444994"/>
          </a:xfrm>
          <a:prstGeom prst="rect">
            <a:avLst/>
          </a:prstGeom>
        </p:spPr>
        <p:txBody>
          <a:bodyPr vert="horz" wrap="square" lIns="0" tIns="13970" rIns="0" bIns="0" rtlCol="0">
            <a:spAutoFit/>
          </a:bodyPr>
          <a:lstStyle>
            <a:lvl1pPr>
              <a:defRPr>
                <a:latin typeface="+mj-lt"/>
                <a:ea typeface="+mj-ea"/>
                <a:cs typeface="+mj-cs"/>
              </a:defRPr>
            </a:lvl1pPr>
          </a:lstStyle>
          <a:p>
            <a:pPr marL="12700">
              <a:spcBef>
                <a:spcPts val="110"/>
              </a:spcBef>
            </a:pPr>
            <a:r>
              <a:rPr lang="en-IN" sz="2800" b="1" kern="0" dirty="0">
                <a:solidFill>
                  <a:sysClr val="windowText" lastClr="000000"/>
                </a:solidFill>
              </a:rPr>
              <a:t>Analysis</a:t>
            </a:r>
          </a:p>
        </p:txBody>
      </p:sp>
      <p:sp>
        <p:nvSpPr>
          <p:cNvPr id="7" name="Rectangle 6">
            <a:extLst>
              <a:ext uri="{FF2B5EF4-FFF2-40B4-BE49-F238E27FC236}">
                <a16:creationId xmlns:a16="http://schemas.microsoft.com/office/drawing/2014/main" id="{F96D75AE-4137-4652-93DA-053478B5425C}"/>
              </a:ext>
            </a:extLst>
          </p:cNvPr>
          <p:cNvSpPr/>
          <p:nvPr/>
        </p:nvSpPr>
        <p:spPr>
          <a:xfrm>
            <a:off x="1219200" y="5157189"/>
            <a:ext cx="4554718" cy="1059003"/>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r>
              <a:rPr lang="en-US" dirty="0"/>
              <a:t>Most of the Loans are paid by borrowers.</a:t>
            </a:r>
          </a:p>
          <a:p>
            <a:pPr marL="285750" indent="-285750">
              <a:buFont typeface="Arial" panose="020B0604020202020204" pitchFamily="34" charset="0"/>
              <a:buChar char="•"/>
            </a:pPr>
            <a:r>
              <a:rPr lang="en-US" dirty="0"/>
              <a:t>Few borrowers have skipped paying loans.</a:t>
            </a:r>
          </a:p>
        </p:txBody>
      </p:sp>
      <p:sp>
        <p:nvSpPr>
          <p:cNvPr id="8" name="Rectangle 7">
            <a:extLst>
              <a:ext uri="{FF2B5EF4-FFF2-40B4-BE49-F238E27FC236}">
                <a16:creationId xmlns:a16="http://schemas.microsoft.com/office/drawing/2014/main" id="{477828CA-4AC7-4EFA-8DA2-8A2D8FBDC1F0}"/>
              </a:ext>
            </a:extLst>
          </p:cNvPr>
          <p:cNvSpPr/>
          <p:nvPr/>
        </p:nvSpPr>
        <p:spPr>
          <a:xfrm>
            <a:off x="6558924" y="5139121"/>
            <a:ext cx="4794875" cy="1059003"/>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r>
              <a:rPr lang="en-US" dirty="0"/>
              <a:t>Most of the Borrowers Income was not verified by LC.</a:t>
            </a:r>
            <a:endParaRPr lang="en-IN" dirty="0"/>
          </a:p>
        </p:txBody>
      </p:sp>
      <p:pic>
        <p:nvPicPr>
          <p:cNvPr id="4" name="Picture 3">
            <a:extLst>
              <a:ext uri="{FF2B5EF4-FFF2-40B4-BE49-F238E27FC236}">
                <a16:creationId xmlns:a16="http://schemas.microsoft.com/office/drawing/2014/main" id="{E3505FB9-E5A9-4E09-B89F-FEFA5E013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1828019"/>
            <a:ext cx="4785846" cy="3429782"/>
          </a:xfrm>
          <a:prstGeom prst="rect">
            <a:avLst/>
          </a:prstGeom>
        </p:spPr>
      </p:pic>
      <p:pic>
        <p:nvPicPr>
          <p:cNvPr id="9" name="Picture 8">
            <a:extLst>
              <a:ext uri="{FF2B5EF4-FFF2-40B4-BE49-F238E27FC236}">
                <a16:creationId xmlns:a16="http://schemas.microsoft.com/office/drawing/2014/main" id="{3ADE72C9-2E7A-4376-A6EA-BA80AA18D8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7955" y="1802095"/>
            <a:ext cx="4358231" cy="3355094"/>
          </a:xfrm>
          <a:prstGeom prst="rect">
            <a:avLst/>
          </a:prstGeom>
        </p:spPr>
      </p:pic>
    </p:spTree>
    <p:extLst>
      <p:ext uri="{BB962C8B-B14F-4D97-AF65-F5344CB8AC3E}">
        <p14:creationId xmlns:p14="http://schemas.microsoft.com/office/powerpoint/2010/main" val="3652325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983708A2-A5E8-4680-9888-06326B2D61CD}"/>
              </a:ext>
            </a:extLst>
          </p:cNvPr>
          <p:cNvSpPr txBox="1">
            <a:spLocks/>
          </p:cNvSpPr>
          <p:nvPr/>
        </p:nvSpPr>
        <p:spPr>
          <a:xfrm>
            <a:off x="685800" y="1045286"/>
            <a:ext cx="7687105" cy="444994"/>
          </a:xfrm>
          <a:prstGeom prst="rect">
            <a:avLst/>
          </a:prstGeom>
        </p:spPr>
        <p:txBody>
          <a:bodyPr vert="horz" wrap="square" lIns="0" tIns="13970" rIns="0" bIns="0" rtlCol="0">
            <a:spAutoFit/>
          </a:bodyPr>
          <a:lstStyle>
            <a:lvl1pPr>
              <a:defRPr>
                <a:latin typeface="+mj-lt"/>
                <a:ea typeface="+mj-ea"/>
                <a:cs typeface="+mj-cs"/>
              </a:defRPr>
            </a:lvl1pPr>
          </a:lstStyle>
          <a:p>
            <a:pPr marL="12700">
              <a:spcBef>
                <a:spcPts val="110"/>
              </a:spcBef>
            </a:pPr>
            <a:r>
              <a:rPr lang="en-IN" sz="2800" b="1" kern="0" dirty="0">
                <a:solidFill>
                  <a:sysClr val="windowText" lastClr="000000"/>
                </a:solidFill>
              </a:rPr>
              <a:t>Analysis</a:t>
            </a:r>
          </a:p>
        </p:txBody>
      </p:sp>
      <p:sp>
        <p:nvSpPr>
          <p:cNvPr id="7" name="Rectangle 6">
            <a:extLst>
              <a:ext uri="{FF2B5EF4-FFF2-40B4-BE49-F238E27FC236}">
                <a16:creationId xmlns:a16="http://schemas.microsoft.com/office/drawing/2014/main" id="{F96D75AE-4137-4652-93DA-053478B5425C}"/>
              </a:ext>
            </a:extLst>
          </p:cNvPr>
          <p:cNvSpPr/>
          <p:nvPr/>
        </p:nvSpPr>
        <p:spPr>
          <a:xfrm>
            <a:off x="1219200" y="5157189"/>
            <a:ext cx="4554718" cy="1059003"/>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r>
              <a:rPr lang="en-US" dirty="0"/>
              <a:t>Most of the Borrowers annual income lies around 60,000.</a:t>
            </a:r>
          </a:p>
        </p:txBody>
      </p:sp>
      <p:sp>
        <p:nvSpPr>
          <p:cNvPr id="8" name="Rectangle 7">
            <a:extLst>
              <a:ext uri="{FF2B5EF4-FFF2-40B4-BE49-F238E27FC236}">
                <a16:creationId xmlns:a16="http://schemas.microsoft.com/office/drawing/2014/main" id="{477828CA-4AC7-4EFA-8DA2-8A2D8FBDC1F0}"/>
              </a:ext>
            </a:extLst>
          </p:cNvPr>
          <p:cNvSpPr/>
          <p:nvPr/>
        </p:nvSpPr>
        <p:spPr>
          <a:xfrm>
            <a:off x="6558924" y="5139121"/>
            <a:ext cx="4794875" cy="1059003"/>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r>
              <a:rPr lang="en-US" dirty="0"/>
              <a:t>Most of the Borrowers loan amount lies between 4000 to 6000 range.</a:t>
            </a:r>
            <a:endParaRPr lang="en-IN" dirty="0"/>
          </a:p>
        </p:txBody>
      </p:sp>
      <p:pic>
        <p:nvPicPr>
          <p:cNvPr id="16" name="Picture 15">
            <a:extLst>
              <a:ext uri="{FF2B5EF4-FFF2-40B4-BE49-F238E27FC236}">
                <a16:creationId xmlns:a16="http://schemas.microsoft.com/office/drawing/2014/main" id="{B741B299-CC98-4DA6-A1ED-26F420A54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820" y="1828800"/>
            <a:ext cx="4725477" cy="3480593"/>
          </a:xfrm>
          <a:prstGeom prst="rect">
            <a:avLst/>
          </a:prstGeom>
        </p:spPr>
      </p:pic>
      <p:pic>
        <p:nvPicPr>
          <p:cNvPr id="18" name="Picture 17">
            <a:extLst>
              <a:ext uri="{FF2B5EF4-FFF2-40B4-BE49-F238E27FC236}">
                <a16:creationId xmlns:a16="http://schemas.microsoft.com/office/drawing/2014/main" id="{AFDF571E-AC2D-49B0-90E8-784D168970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4836" y="1898665"/>
            <a:ext cx="5043049" cy="3340861"/>
          </a:xfrm>
          <a:prstGeom prst="rect">
            <a:avLst/>
          </a:prstGeom>
        </p:spPr>
      </p:pic>
    </p:spTree>
    <p:extLst>
      <p:ext uri="{BB962C8B-B14F-4D97-AF65-F5344CB8AC3E}">
        <p14:creationId xmlns:p14="http://schemas.microsoft.com/office/powerpoint/2010/main" val="512903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983708A2-A5E8-4680-9888-06326B2D61CD}"/>
              </a:ext>
            </a:extLst>
          </p:cNvPr>
          <p:cNvSpPr txBox="1">
            <a:spLocks/>
          </p:cNvSpPr>
          <p:nvPr/>
        </p:nvSpPr>
        <p:spPr>
          <a:xfrm>
            <a:off x="685800" y="1045286"/>
            <a:ext cx="7687105" cy="444994"/>
          </a:xfrm>
          <a:prstGeom prst="rect">
            <a:avLst/>
          </a:prstGeom>
        </p:spPr>
        <p:txBody>
          <a:bodyPr vert="horz" wrap="square" lIns="0" tIns="13970" rIns="0" bIns="0" rtlCol="0">
            <a:spAutoFit/>
          </a:bodyPr>
          <a:lstStyle>
            <a:lvl1pPr>
              <a:defRPr>
                <a:latin typeface="+mj-lt"/>
                <a:ea typeface="+mj-ea"/>
                <a:cs typeface="+mj-cs"/>
              </a:defRPr>
            </a:lvl1pPr>
          </a:lstStyle>
          <a:p>
            <a:pPr marL="12700">
              <a:spcBef>
                <a:spcPts val="110"/>
              </a:spcBef>
            </a:pPr>
            <a:r>
              <a:rPr lang="en-IN" sz="2800" b="1" kern="0" dirty="0">
                <a:solidFill>
                  <a:sysClr val="windowText" lastClr="000000"/>
                </a:solidFill>
              </a:rPr>
              <a:t>Analysis</a:t>
            </a:r>
          </a:p>
        </p:txBody>
      </p:sp>
      <p:sp>
        <p:nvSpPr>
          <p:cNvPr id="11" name="Rectangle 10">
            <a:extLst>
              <a:ext uri="{FF2B5EF4-FFF2-40B4-BE49-F238E27FC236}">
                <a16:creationId xmlns:a16="http://schemas.microsoft.com/office/drawing/2014/main" id="{27976AAF-C5A3-4FBA-B69F-BFDC9E6ED27A}"/>
              </a:ext>
            </a:extLst>
          </p:cNvPr>
          <p:cNvSpPr/>
          <p:nvPr/>
        </p:nvSpPr>
        <p:spPr>
          <a:xfrm>
            <a:off x="1219200" y="5410200"/>
            <a:ext cx="9906000" cy="950908"/>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r>
              <a:rPr lang="en-US" dirty="0"/>
              <a:t>More number of installments leads to high chance of loan default</a:t>
            </a:r>
          </a:p>
          <a:p>
            <a:pPr marL="285750" indent="-285750">
              <a:buFont typeface="Arial" panose="020B0604020202020204" pitchFamily="34" charset="0"/>
              <a:buChar char="•"/>
            </a:pPr>
            <a:r>
              <a:rPr lang="en-US" dirty="0"/>
              <a:t>More number of interest rate leads to high chance of loan default</a:t>
            </a:r>
          </a:p>
          <a:p>
            <a:pPr marL="285750" indent="-285750">
              <a:buFont typeface="Arial" panose="020B0604020202020204" pitchFamily="34" charset="0"/>
              <a:buChar char="•"/>
            </a:pPr>
            <a:r>
              <a:rPr lang="en-US" dirty="0"/>
              <a:t>More number of </a:t>
            </a:r>
            <a:r>
              <a:rPr lang="en-US" dirty="0" err="1"/>
              <a:t>revoling</a:t>
            </a:r>
            <a:r>
              <a:rPr lang="en-US" dirty="0"/>
              <a:t> balance leads to high chance of loan default</a:t>
            </a:r>
            <a:endParaRPr lang="en-IN" dirty="0"/>
          </a:p>
        </p:txBody>
      </p:sp>
      <p:pic>
        <p:nvPicPr>
          <p:cNvPr id="13" name="Picture 12">
            <a:extLst>
              <a:ext uri="{FF2B5EF4-FFF2-40B4-BE49-F238E27FC236}">
                <a16:creationId xmlns:a16="http://schemas.microsoft.com/office/drawing/2014/main" id="{2A2266C3-2EC6-4790-B36D-E6CF11C2F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758571"/>
            <a:ext cx="2971799" cy="3270630"/>
          </a:xfrm>
          <a:prstGeom prst="rect">
            <a:avLst/>
          </a:prstGeom>
        </p:spPr>
      </p:pic>
      <p:pic>
        <p:nvPicPr>
          <p:cNvPr id="15" name="Picture 14">
            <a:extLst>
              <a:ext uri="{FF2B5EF4-FFF2-40B4-BE49-F238E27FC236}">
                <a16:creationId xmlns:a16="http://schemas.microsoft.com/office/drawing/2014/main" id="{07817993-DE9F-4167-BE97-07DCE82F0F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7928" y="1758572"/>
            <a:ext cx="3311951" cy="3270630"/>
          </a:xfrm>
          <a:prstGeom prst="rect">
            <a:avLst/>
          </a:prstGeom>
        </p:spPr>
      </p:pic>
      <p:pic>
        <p:nvPicPr>
          <p:cNvPr id="19" name="Picture 18">
            <a:extLst>
              <a:ext uri="{FF2B5EF4-FFF2-40B4-BE49-F238E27FC236}">
                <a16:creationId xmlns:a16="http://schemas.microsoft.com/office/drawing/2014/main" id="{E9831E04-D423-4424-AF1B-9A603FEBBD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1000" y="1742544"/>
            <a:ext cx="3508531" cy="3270631"/>
          </a:xfrm>
          <a:prstGeom prst="rect">
            <a:avLst/>
          </a:prstGeom>
        </p:spPr>
      </p:pic>
    </p:spTree>
    <p:extLst>
      <p:ext uri="{BB962C8B-B14F-4D97-AF65-F5344CB8AC3E}">
        <p14:creationId xmlns:p14="http://schemas.microsoft.com/office/powerpoint/2010/main" val="2674625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983708A2-A5E8-4680-9888-06326B2D61CD}"/>
              </a:ext>
            </a:extLst>
          </p:cNvPr>
          <p:cNvSpPr txBox="1">
            <a:spLocks/>
          </p:cNvSpPr>
          <p:nvPr/>
        </p:nvSpPr>
        <p:spPr>
          <a:xfrm>
            <a:off x="685800" y="1045286"/>
            <a:ext cx="7687105" cy="444994"/>
          </a:xfrm>
          <a:prstGeom prst="rect">
            <a:avLst/>
          </a:prstGeom>
        </p:spPr>
        <p:txBody>
          <a:bodyPr vert="horz" wrap="square" lIns="0" tIns="13970" rIns="0" bIns="0" rtlCol="0">
            <a:spAutoFit/>
          </a:bodyPr>
          <a:lstStyle>
            <a:lvl1pPr>
              <a:defRPr>
                <a:latin typeface="+mj-lt"/>
                <a:ea typeface="+mj-ea"/>
                <a:cs typeface="+mj-cs"/>
              </a:defRPr>
            </a:lvl1pPr>
          </a:lstStyle>
          <a:p>
            <a:pPr marL="12700">
              <a:spcBef>
                <a:spcPts val="110"/>
              </a:spcBef>
            </a:pPr>
            <a:r>
              <a:rPr lang="en-IN" sz="2800" b="1" kern="0" dirty="0">
                <a:solidFill>
                  <a:sysClr val="windowText" lastClr="000000"/>
                </a:solidFill>
              </a:rPr>
              <a:t>Analysis</a:t>
            </a:r>
          </a:p>
        </p:txBody>
      </p:sp>
      <p:pic>
        <p:nvPicPr>
          <p:cNvPr id="4" name="Picture 3">
            <a:extLst>
              <a:ext uri="{FF2B5EF4-FFF2-40B4-BE49-F238E27FC236}">
                <a16:creationId xmlns:a16="http://schemas.microsoft.com/office/drawing/2014/main" id="{FF5BFD23-5DE7-49F9-93A1-52BEC0088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735740"/>
            <a:ext cx="2895600" cy="2760060"/>
          </a:xfrm>
          <a:prstGeom prst="rect">
            <a:avLst/>
          </a:prstGeom>
        </p:spPr>
      </p:pic>
      <p:pic>
        <p:nvPicPr>
          <p:cNvPr id="6" name="Picture 5">
            <a:extLst>
              <a:ext uri="{FF2B5EF4-FFF2-40B4-BE49-F238E27FC236}">
                <a16:creationId xmlns:a16="http://schemas.microsoft.com/office/drawing/2014/main" id="{54B1BB78-B7CF-43DB-90E4-A484220CA4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7200" y="1656916"/>
            <a:ext cx="2895600" cy="2838884"/>
          </a:xfrm>
          <a:prstGeom prst="rect">
            <a:avLst/>
          </a:prstGeom>
        </p:spPr>
      </p:pic>
      <p:pic>
        <p:nvPicPr>
          <p:cNvPr id="10" name="Picture 9">
            <a:extLst>
              <a:ext uri="{FF2B5EF4-FFF2-40B4-BE49-F238E27FC236}">
                <a16:creationId xmlns:a16="http://schemas.microsoft.com/office/drawing/2014/main" id="{E190AD45-175B-48D0-B51C-9C3EB23080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0499" y="1753022"/>
            <a:ext cx="2895600" cy="2742778"/>
          </a:xfrm>
          <a:prstGeom prst="rect">
            <a:avLst/>
          </a:prstGeom>
        </p:spPr>
      </p:pic>
      <p:sp>
        <p:nvSpPr>
          <p:cNvPr id="11" name="Rectangle 10">
            <a:extLst>
              <a:ext uri="{FF2B5EF4-FFF2-40B4-BE49-F238E27FC236}">
                <a16:creationId xmlns:a16="http://schemas.microsoft.com/office/drawing/2014/main" id="{27976AAF-C5A3-4FBA-B69F-BFDC9E6ED27A}"/>
              </a:ext>
            </a:extLst>
          </p:cNvPr>
          <p:cNvSpPr/>
          <p:nvPr/>
        </p:nvSpPr>
        <p:spPr>
          <a:xfrm>
            <a:off x="1143000" y="5029200"/>
            <a:ext cx="10134600" cy="9906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Funded amount, Funded amount invested, Loan amount are correlated to each other and they are negatively correlated to loan status . Due to which as more the amount then more chance of loan defaults.</a:t>
            </a:r>
            <a:endParaRPr lang="en-IN" dirty="0"/>
          </a:p>
        </p:txBody>
      </p:sp>
    </p:spTree>
    <p:extLst>
      <p:ext uri="{BB962C8B-B14F-4D97-AF65-F5344CB8AC3E}">
        <p14:creationId xmlns:p14="http://schemas.microsoft.com/office/powerpoint/2010/main" val="1379066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983708A2-A5E8-4680-9888-06326B2D61CD}"/>
              </a:ext>
            </a:extLst>
          </p:cNvPr>
          <p:cNvSpPr txBox="1">
            <a:spLocks/>
          </p:cNvSpPr>
          <p:nvPr/>
        </p:nvSpPr>
        <p:spPr>
          <a:xfrm>
            <a:off x="685800" y="1045286"/>
            <a:ext cx="7687105" cy="444994"/>
          </a:xfrm>
          <a:prstGeom prst="rect">
            <a:avLst/>
          </a:prstGeom>
        </p:spPr>
        <p:txBody>
          <a:bodyPr vert="horz" wrap="square" lIns="0" tIns="13970" rIns="0" bIns="0" rtlCol="0">
            <a:spAutoFit/>
          </a:bodyPr>
          <a:lstStyle>
            <a:lvl1pPr>
              <a:defRPr>
                <a:latin typeface="+mj-lt"/>
                <a:ea typeface="+mj-ea"/>
                <a:cs typeface="+mj-cs"/>
              </a:defRPr>
            </a:lvl1pPr>
          </a:lstStyle>
          <a:p>
            <a:pPr marL="12700">
              <a:spcBef>
                <a:spcPts val="110"/>
              </a:spcBef>
            </a:pPr>
            <a:r>
              <a:rPr lang="en-IN" sz="2800" b="1" kern="0" dirty="0">
                <a:solidFill>
                  <a:sysClr val="windowText" lastClr="000000"/>
                </a:solidFill>
              </a:rPr>
              <a:t>Analysis</a:t>
            </a:r>
          </a:p>
        </p:txBody>
      </p:sp>
      <p:sp>
        <p:nvSpPr>
          <p:cNvPr id="11" name="Rectangle 10">
            <a:extLst>
              <a:ext uri="{FF2B5EF4-FFF2-40B4-BE49-F238E27FC236}">
                <a16:creationId xmlns:a16="http://schemas.microsoft.com/office/drawing/2014/main" id="{27976AAF-C5A3-4FBA-B69F-BFDC9E6ED27A}"/>
              </a:ext>
            </a:extLst>
          </p:cNvPr>
          <p:cNvSpPr/>
          <p:nvPr/>
        </p:nvSpPr>
        <p:spPr>
          <a:xfrm>
            <a:off x="1269317" y="5535498"/>
            <a:ext cx="10134600" cy="9906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r>
              <a:rPr lang="en-US" dirty="0"/>
              <a:t>Higher </a:t>
            </a:r>
            <a:r>
              <a:rPr lang="en-US" dirty="0" err="1"/>
              <a:t>Dti</a:t>
            </a:r>
            <a:r>
              <a:rPr lang="en-US" dirty="0"/>
              <a:t> &amp; Dti_2yrs based borrowers are more loan defaulters</a:t>
            </a:r>
          </a:p>
          <a:p>
            <a:pPr marL="285750" indent="-285750">
              <a:buFont typeface="Arial" panose="020B0604020202020204" pitchFamily="34" charset="0"/>
              <a:buChar char="•"/>
            </a:pPr>
            <a:r>
              <a:rPr lang="en-US" dirty="0"/>
              <a:t>Borrowers who didn’t disclose their employee role are more loan defaulters</a:t>
            </a:r>
          </a:p>
          <a:p>
            <a:pPr marL="285750" indent="-285750">
              <a:buFont typeface="Arial" panose="020B0604020202020204" pitchFamily="34" charset="0"/>
              <a:buChar char="•"/>
            </a:pPr>
            <a:r>
              <a:rPr lang="en-US" dirty="0"/>
              <a:t>Borrowers who choose more term to pay ,they are high loan defaulters</a:t>
            </a:r>
            <a:endParaRPr lang="en-IN" dirty="0"/>
          </a:p>
        </p:txBody>
      </p:sp>
      <p:pic>
        <p:nvPicPr>
          <p:cNvPr id="5" name="Picture 4">
            <a:extLst>
              <a:ext uri="{FF2B5EF4-FFF2-40B4-BE49-F238E27FC236}">
                <a16:creationId xmlns:a16="http://schemas.microsoft.com/office/drawing/2014/main" id="{7DD4B4F1-CF89-4799-8248-672D793680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6274" y="3379902"/>
            <a:ext cx="3062699" cy="2133600"/>
          </a:xfrm>
          <a:prstGeom prst="rect">
            <a:avLst/>
          </a:prstGeom>
        </p:spPr>
      </p:pic>
      <p:pic>
        <p:nvPicPr>
          <p:cNvPr id="8" name="Picture 7">
            <a:extLst>
              <a:ext uri="{FF2B5EF4-FFF2-40B4-BE49-F238E27FC236}">
                <a16:creationId xmlns:a16="http://schemas.microsoft.com/office/drawing/2014/main" id="{3ECB48D8-0CF9-41E3-8A4C-153B6D6E66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1866" y="3401898"/>
            <a:ext cx="3159465" cy="2133600"/>
          </a:xfrm>
          <a:prstGeom prst="rect">
            <a:avLst/>
          </a:prstGeom>
        </p:spPr>
      </p:pic>
      <p:pic>
        <p:nvPicPr>
          <p:cNvPr id="12" name="Picture 11">
            <a:extLst>
              <a:ext uri="{FF2B5EF4-FFF2-40B4-BE49-F238E27FC236}">
                <a16:creationId xmlns:a16="http://schemas.microsoft.com/office/drawing/2014/main" id="{BE63DC6D-5D03-4D3B-99A4-A3EE810F28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4600" y="1141626"/>
            <a:ext cx="3062699" cy="2028602"/>
          </a:xfrm>
          <a:prstGeom prst="rect">
            <a:avLst/>
          </a:prstGeom>
        </p:spPr>
      </p:pic>
      <p:pic>
        <p:nvPicPr>
          <p:cNvPr id="14" name="Picture 13">
            <a:extLst>
              <a:ext uri="{FF2B5EF4-FFF2-40B4-BE49-F238E27FC236}">
                <a16:creationId xmlns:a16="http://schemas.microsoft.com/office/drawing/2014/main" id="{449F65C7-CA49-4961-BBA3-F0F9040F56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41555" y="1043203"/>
            <a:ext cx="3062700" cy="2206440"/>
          </a:xfrm>
          <a:prstGeom prst="rect">
            <a:avLst/>
          </a:prstGeom>
        </p:spPr>
      </p:pic>
    </p:spTree>
    <p:extLst>
      <p:ext uri="{BB962C8B-B14F-4D97-AF65-F5344CB8AC3E}">
        <p14:creationId xmlns:p14="http://schemas.microsoft.com/office/powerpoint/2010/main" val="3022224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983708A2-A5E8-4680-9888-06326B2D61CD}"/>
              </a:ext>
            </a:extLst>
          </p:cNvPr>
          <p:cNvSpPr txBox="1">
            <a:spLocks/>
          </p:cNvSpPr>
          <p:nvPr/>
        </p:nvSpPr>
        <p:spPr>
          <a:xfrm>
            <a:off x="685800" y="1045286"/>
            <a:ext cx="7687105" cy="444994"/>
          </a:xfrm>
          <a:prstGeom prst="rect">
            <a:avLst/>
          </a:prstGeom>
        </p:spPr>
        <p:txBody>
          <a:bodyPr vert="horz" wrap="square" lIns="0" tIns="13970" rIns="0" bIns="0" rtlCol="0">
            <a:spAutoFit/>
          </a:bodyPr>
          <a:lstStyle>
            <a:lvl1pPr>
              <a:defRPr>
                <a:latin typeface="+mj-lt"/>
                <a:ea typeface="+mj-ea"/>
                <a:cs typeface="+mj-cs"/>
              </a:defRPr>
            </a:lvl1pPr>
          </a:lstStyle>
          <a:p>
            <a:pPr marL="12700">
              <a:spcBef>
                <a:spcPts val="110"/>
              </a:spcBef>
            </a:pPr>
            <a:r>
              <a:rPr lang="en-IN" sz="2800" b="1" kern="0" dirty="0">
                <a:solidFill>
                  <a:sysClr val="windowText" lastClr="000000"/>
                </a:solidFill>
              </a:rPr>
              <a:t>Analysis</a:t>
            </a:r>
          </a:p>
        </p:txBody>
      </p:sp>
      <p:sp>
        <p:nvSpPr>
          <p:cNvPr id="11" name="Rectangle 10">
            <a:extLst>
              <a:ext uri="{FF2B5EF4-FFF2-40B4-BE49-F238E27FC236}">
                <a16:creationId xmlns:a16="http://schemas.microsoft.com/office/drawing/2014/main" id="{27976AAF-C5A3-4FBA-B69F-BFDC9E6ED27A}"/>
              </a:ext>
            </a:extLst>
          </p:cNvPr>
          <p:cNvSpPr/>
          <p:nvPr/>
        </p:nvSpPr>
        <p:spPr>
          <a:xfrm>
            <a:off x="1269317" y="5535498"/>
            <a:ext cx="10134600" cy="9906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r>
              <a:rPr lang="en-US" dirty="0"/>
              <a:t>High chance of loan defaults for giving loans to NE addressed state.</a:t>
            </a:r>
          </a:p>
          <a:p>
            <a:pPr marL="285750" indent="-285750">
              <a:buFont typeface="Arial" panose="020B0604020202020204" pitchFamily="34" charset="0"/>
              <a:buChar char="•"/>
            </a:pPr>
            <a:r>
              <a:rPr lang="en-US" dirty="0"/>
              <a:t>High chance of loan defaults for giving loans to F5 sub graded borrowers.</a:t>
            </a:r>
          </a:p>
          <a:p>
            <a:pPr marL="285750" indent="-285750">
              <a:buFont typeface="Arial" panose="020B0604020202020204" pitchFamily="34" charset="0"/>
              <a:buChar char="•"/>
            </a:pPr>
            <a:r>
              <a:rPr lang="en-US" dirty="0"/>
              <a:t>High chance of loan defaults for giving loans to Small business. </a:t>
            </a:r>
            <a:endParaRPr lang="en-IN" dirty="0"/>
          </a:p>
        </p:txBody>
      </p:sp>
      <p:pic>
        <p:nvPicPr>
          <p:cNvPr id="4" name="Picture 3">
            <a:extLst>
              <a:ext uri="{FF2B5EF4-FFF2-40B4-BE49-F238E27FC236}">
                <a16:creationId xmlns:a16="http://schemas.microsoft.com/office/drawing/2014/main" id="{6519E0F9-6520-46E4-B353-87756F16B3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396" y="1714109"/>
            <a:ext cx="3861923" cy="3429781"/>
          </a:xfrm>
          <a:prstGeom prst="rect">
            <a:avLst/>
          </a:prstGeom>
        </p:spPr>
      </p:pic>
      <p:pic>
        <p:nvPicPr>
          <p:cNvPr id="7" name="Picture 6">
            <a:extLst>
              <a:ext uri="{FF2B5EF4-FFF2-40B4-BE49-F238E27FC236}">
                <a16:creationId xmlns:a16="http://schemas.microsoft.com/office/drawing/2014/main" id="{0F125142-44D1-4D05-B24D-D5F8EF9801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8119" y="1714109"/>
            <a:ext cx="2862048" cy="3200400"/>
          </a:xfrm>
          <a:prstGeom prst="rect">
            <a:avLst/>
          </a:prstGeom>
        </p:spPr>
      </p:pic>
      <p:pic>
        <p:nvPicPr>
          <p:cNvPr id="10" name="Picture 9">
            <a:extLst>
              <a:ext uri="{FF2B5EF4-FFF2-40B4-BE49-F238E27FC236}">
                <a16:creationId xmlns:a16="http://schemas.microsoft.com/office/drawing/2014/main" id="{0BCD4F1B-1962-46DA-849E-01E8EFE2C8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5683" y="1754876"/>
            <a:ext cx="3391834" cy="3389014"/>
          </a:xfrm>
          <a:prstGeom prst="rect">
            <a:avLst/>
          </a:prstGeom>
        </p:spPr>
      </p:pic>
    </p:spTree>
    <p:extLst>
      <p:ext uri="{BB962C8B-B14F-4D97-AF65-F5344CB8AC3E}">
        <p14:creationId xmlns:p14="http://schemas.microsoft.com/office/powerpoint/2010/main" val="2311334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983708A2-A5E8-4680-9888-06326B2D61CD}"/>
              </a:ext>
            </a:extLst>
          </p:cNvPr>
          <p:cNvSpPr txBox="1">
            <a:spLocks/>
          </p:cNvSpPr>
          <p:nvPr/>
        </p:nvSpPr>
        <p:spPr>
          <a:xfrm>
            <a:off x="685800" y="1045286"/>
            <a:ext cx="7687105" cy="444994"/>
          </a:xfrm>
          <a:prstGeom prst="rect">
            <a:avLst/>
          </a:prstGeom>
        </p:spPr>
        <p:txBody>
          <a:bodyPr vert="horz" wrap="square" lIns="0" tIns="13970" rIns="0" bIns="0" rtlCol="0">
            <a:spAutoFit/>
          </a:bodyPr>
          <a:lstStyle>
            <a:lvl1pPr>
              <a:defRPr>
                <a:latin typeface="+mj-lt"/>
                <a:ea typeface="+mj-ea"/>
                <a:cs typeface="+mj-cs"/>
              </a:defRPr>
            </a:lvl1pPr>
          </a:lstStyle>
          <a:p>
            <a:pPr marL="12700">
              <a:spcBef>
                <a:spcPts val="110"/>
              </a:spcBef>
            </a:pPr>
            <a:r>
              <a:rPr lang="en-IN" sz="2800" b="1" kern="0" dirty="0">
                <a:solidFill>
                  <a:sysClr val="windowText" lastClr="000000"/>
                </a:solidFill>
              </a:rPr>
              <a:t>Analysis</a:t>
            </a:r>
          </a:p>
        </p:txBody>
      </p:sp>
      <p:sp>
        <p:nvSpPr>
          <p:cNvPr id="11" name="Rectangle 10">
            <a:extLst>
              <a:ext uri="{FF2B5EF4-FFF2-40B4-BE49-F238E27FC236}">
                <a16:creationId xmlns:a16="http://schemas.microsoft.com/office/drawing/2014/main" id="{27976AAF-C5A3-4FBA-B69F-BFDC9E6ED27A}"/>
              </a:ext>
            </a:extLst>
          </p:cNvPr>
          <p:cNvSpPr/>
          <p:nvPr/>
        </p:nvSpPr>
        <p:spPr>
          <a:xfrm>
            <a:off x="1269317" y="5535498"/>
            <a:ext cx="10134600" cy="9906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r>
              <a:rPr lang="en-US" dirty="0"/>
              <a:t>High chance of loan defaults for giving loans to low annual income.</a:t>
            </a:r>
          </a:p>
          <a:p>
            <a:pPr marL="285750" indent="-285750">
              <a:buFont typeface="Arial" panose="020B0604020202020204" pitchFamily="34" charset="0"/>
              <a:buChar char="•"/>
            </a:pPr>
            <a:r>
              <a:rPr lang="en-US" dirty="0"/>
              <a:t>High chance of loan defaults for giving loans to not known home ownership borrowers.</a:t>
            </a:r>
          </a:p>
          <a:p>
            <a:pPr marL="285750" indent="-285750">
              <a:buFont typeface="Arial" panose="020B0604020202020204" pitchFamily="34" charset="0"/>
              <a:buChar char="•"/>
            </a:pPr>
            <a:r>
              <a:rPr lang="en-US" dirty="0"/>
              <a:t>High chance of loan defaults for giving loans to G &amp; F grades category. </a:t>
            </a:r>
            <a:endParaRPr lang="en-IN" dirty="0"/>
          </a:p>
        </p:txBody>
      </p:sp>
      <p:pic>
        <p:nvPicPr>
          <p:cNvPr id="5" name="Picture 4">
            <a:extLst>
              <a:ext uri="{FF2B5EF4-FFF2-40B4-BE49-F238E27FC236}">
                <a16:creationId xmlns:a16="http://schemas.microsoft.com/office/drawing/2014/main" id="{1BC54E22-02A9-4A10-B5DE-FB28C37D88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850314"/>
            <a:ext cx="3352801" cy="3340861"/>
          </a:xfrm>
          <a:prstGeom prst="rect">
            <a:avLst/>
          </a:prstGeom>
        </p:spPr>
      </p:pic>
      <p:pic>
        <p:nvPicPr>
          <p:cNvPr id="8" name="Picture 7">
            <a:extLst>
              <a:ext uri="{FF2B5EF4-FFF2-40B4-BE49-F238E27FC236}">
                <a16:creationId xmlns:a16="http://schemas.microsoft.com/office/drawing/2014/main" id="{7132D341-4F70-4671-9E9D-B254C77E34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8368" y="1850314"/>
            <a:ext cx="3477933" cy="3340861"/>
          </a:xfrm>
          <a:prstGeom prst="rect">
            <a:avLst/>
          </a:prstGeom>
        </p:spPr>
      </p:pic>
      <p:pic>
        <p:nvPicPr>
          <p:cNvPr id="12" name="Picture 11">
            <a:extLst>
              <a:ext uri="{FF2B5EF4-FFF2-40B4-BE49-F238E27FC236}">
                <a16:creationId xmlns:a16="http://schemas.microsoft.com/office/drawing/2014/main" id="{3ED12725-3674-4476-83E4-52EDD61041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6200" y="1850314"/>
            <a:ext cx="3352800" cy="3340861"/>
          </a:xfrm>
          <a:prstGeom prst="rect">
            <a:avLst/>
          </a:prstGeom>
        </p:spPr>
      </p:pic>
    </p:spTree>
    <p:extLst>
      <p:ext uri="{BB962C8B-B14F-4D97-AF65-F5344CB8AC3E}">
        <p14:creationId xmlns:p14="http://schemas.microsoft.com/office/powerpoint/2010/main" val="272746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983708A2-A5E8-4680-9888-06326B2D61CD}"/>
              </a:ext>
            </a:extLst>
          </p:cNvPr>
          <p:cNvSpPr txBox="1">
            <a:spLocks/>
          </p:cNvSpPr>
          <p:nvPr/>
        </p:nvSpPr>
        <p:spPr>
          <a:xfrm>
            <a:off x="685800" y="1045286"/>
            <a:ext cx="7687105" cy="444994"/>
          </a:xfrm>
          <a:prstGeom prst="rect">
            <a:avLst/>
          </a:prstGeom>
        </p:spPr>
        <p:txBody>
          <a:bodyPr vert="horz" wrap="square" lIns="0" tIns="13970" rIns="0" bIns="0" rtlCol="0">
            <a:spAutoFit/>
          </a:bodyPr>
          <a:lstStyle>
            <a:lvl1pPr>
              <a:defRPr>
                <a:latin typeface="+mj-lt"/>
                <a:ea typeface="+mj-ea"/>
                <a:cs typeface="+mj-cs"/>
              </a:defRPr>
            </a:lvl1pPr>
          </a:lstStyle>
          <a:p>
            <a:pPr marL="12700">
              <a:spcBef>
                <a:spcPts val="110"/>
              </a:spcBef>
            </a:pPr>
            <a:r>
              <a:rPr lang="en-IN" sz="2800" b="1" kern="0" dirty="0">
                <a:solidFill>
                  <a:sysClr val="windowText" lastClr="000000"/>
                </a:solidFill>
              </a:rPr>
              <a:t>Analysis</a:t>
            </a:r>
          </a:p>
        </p:txBody>
      </p:sp>
      <p:sp>
        <p:nvSpPr>
          <p:cNvPr id="11" name="Rectangle 10">
            <a:extLst>
              <a:ext uri="{FF2B5EF4-FFF2-40B4-BE49-F238E27FC236}">
                <a16:creationId xmlns:a16="http://schemas.microsoft.com/office/drawing/2014/main" id="{27976AAF-C5A3-4FBA-B69F-BFDC9E6ED27A}"/>
              </a:ext>
            </a:extLst>
          </p:cNvPr>
          <p:cNvSpPr/>
          <p:nvPr/>
        </p:nvSpPr>
        <p:spPr>
          <a:xfrm>
            <a:off x="1269317" y="5535498"/>
            <a:ext cx="10134600" cy="9906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buFont typeface="Arial" panose="020B0604020202020204" pitchFamily="34" charset="0"/>
              <a:buChar char="•"/>
            </a:pPr>
            <a:r>
              <a:rPr lang="en-US" sz="1600" b="0" i="0" dirty="0">
                <a:effectLst/>
                <a:cs typeface="Times New Roman" panose="02020603050405020304" pitchFamily="18" charset="0"/>
              </a:rPr>
              <a:t>Among all parameters annual income highly corelates in positive direction and interest rate in negative direction with loan status.</a:t>
            </a:r>
          </a:p>
          <a:p>
            <a:pPr algn="just">
              <a:buFont typeface="Arial" panose="020B0604020202020204" pitchFamily="34" charset="0"/>
              <a:buChar char="•"/>
            </a:pPr>
            <a:r>
              <a:rPr lang="en-US" sz="1600" dirty="0">
                <a:cs typeface="Times New Roman" panose="02020603050405020304" pitchFamily="18" charset="0"/>
              </a:rPr>
              <a:t>L</a:t>
            </a:r>
            <a:r>
              <a:rPr lang="en-US" sz="1600" b="0" i="0" dirty="0">
                <a:effectLst/>
                <a:cs typeface="Times New Roman" panose="02020603050405020304" pitchFamily="18" charset="0"/>
              </a:rPr>
              <a:t>oan amount, funded amount, funded amount, installment are highly correlated to each other.</a:t>
            </a:r>
          </a:p>
          <a:p>
            <a:pPr algn="just">
              <a:buFont typeface="Arial" panose="020B0604020202020204" pitchFamily="34" charset="0"/>
              <a:buChar char="•"/>
            </a:pPr>
            <a:r>
              <a:rPr lang="en-US" sz="1600" dirty="0">
                <a:cs typeface="Times New Roman" panose="02020603050405020304" pitchFamily="18" charset="0"/>
              </a:rPr>
              <a:t>L</a:t>
            </a:r>
            <a:r>
              <a:rPr lang="en-US" sz="1600" b="0" i="0" dirty="0">
                <a:effectLst/>
                <a:cs typeface="Times New Roman" panose="02020603050405020304" pitchFamily="18" charset="0"/>
              </a:rPr>
              <a:t>oan amount, funded amount, funded amount, installment, interest rate are negatively correlated to loan status.</a:t>
            </a:r>
          </a:p>
          <a:p>
            <a:pPr algn="just">
              <a:buFont typeface="Arial" panose="020B0604020202020204" pitchFamily="34" charset="0"/>
              <a:buChar char="•"/>
            </a:pPr>
            <a:r>
              <a:rPr lang="en-US" sz="1600" b="0" i="0" dirty="0">
                <a:effectLst/>
                <a:cs typeface="Times New Roman" panose="02020603050405020304" pitchFamily="18" charset="0"/>
              </a:rPr>
              <a:t>As a overall most of the columns are negatively correlated to loan status.</a:t>
            </a:r>
          </a:p>
          <a:p>
            <a:endParaRPr lang="en-IN" dirty="0"/>
          </a:p>
        </p:txBody>
      </p:sp>
      <p:pic>
        <p:nvPicPr>
          <p:cNvPr id="4" name="Picture 3">
            <a:extLst>
              <a:ext uri="{FF2B5EF4-FFF2-40B4-BE49-F238E27FC236}">
                <a16:creationId xmlns:a16="http://schemas.microsoft.com/office/drawing/2014/main" id="{27E79B74-F785-4C6A-AC94-30DAA45DC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267783"/>
            <a:ext cx="8077200" cy="3913817"/>
          </a:xfrm>
          <a:prstGeom prst="rect">
            <a:avLst/>
          </a:prstGeom>
        </p:spPr>
      </p:pic>
    </p:spTree>
    <p:extLst>
      <p:ext uri="{BB962C8B-B14F-4D97-AF65-F5344CB8AC3E}">
        <p14:creationId xmlns:p14="http://schemas.microsoft.com/office/powerpoint/2010/main" val="457024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3819" y="874598"/>
            <a:ext cx="5916981" cy="629660"/>
          </a:xfrm>
          <a:prstGeom prst="rect">
            <a:avLst/>
          </a:prstGeom>
        </p:spPr>
        <p:txBody>
          <a:bodyPr vert="horz" wrap="square" lIns="0" tIns="13970" rIns="0" bIns="0" rtlCol="0">
            <a:spAutoFit/>
          </a:bodyPr>
          <a:lstStyle/>
          <a:p>
            <a:pPr marL="12700">
              <a:lnSpc>
                <a:spcPct val="100000"/>
              </a:lnSpc>
              <a:spcBef>
                <a:spcPts val="110"/>
              </a:spcBef>
            </a:pPr>
            <a:r>
              <a:rPr lang="en-US" spc="-30" dirty="0"/>
              <a:t>Conclusions</a:t>
            </a:r>
            <a:endParaRPr spc="-30" dirty="0"/>
          </a:p>
        </p:txBody>
      </p:sp>
      <p:sp>
        <p:nvSpPr>
          <p:cNvPr id="5" name="TextBox 4">
            <a:extLst>
              <a:ext uri="{FF2B5EF4-FFF2-40B4-BE49-F238E27FC236}">
                <a16:creationId xmlns:a16="http://schemas.microsoft.com/office/drawing/2014/main" id="{36F1E8CC-2225-48C3-9C36-D82E7CF52576}"/>
              </a:ext>
            </a:extLst>
          </p:cNvPr>
          <p:cNvSpPr txBox="1"/>
          <p:nvPr/>
        </p:nvSpPr>
        <p:spPr>
          <a:xfrm>
            <a:off x="685800" y="2057400"/>
            <a:ext cx="10591800" cy="3139321"/>
          </a:xfrm>
          <a:prstGeom prst="rect">
            <a:avLst/>
          </a:prstGeom>
          <a:noFill/>
        </p:spPr>
        <p:txBody>
          <a:bodyPr wrap="square">
            <a:spAutoFit/>
          </a:bodyPr>
          <a:lstStyle/>
          <a:p>
            <a:r>
              <a:rPr lang="en-US" b="0" i="0" dirty="0">
                <a:solidFill>
                  <a:srgbClr val="000000"/>
                </a:solidFill>
                <a:effectLst/>
                <a:latin typeface="Helvetica Neue"/>
              </a:rPr>
              <a:t>Lending Loans to below categories would lead to loan defaults:</a:t>
            </a:r>
          </a:p>
          <a:p>
            <a:pPr marL="285750" indent="-285750">
              <a:buFont typeface="Arial" panose="020B0604020202020204" pitchFamily="34" charset="0"/>
              <a:buChar char="•"/>
            </a:pPr>
            <a:r>
              <a:rPr lang="en-US" b="0" i="0" dirty="0">
                <a:solidFill>
                  <a:srgbClr val="000000"/>
                </a:solidFill>
                <a:effectLst/>
                <a:latin typeface="Helvetica Neue"/>
              </a:rPr>
              <a:t>Not disclosing employee type</a:t>
            </a:r>
          </a:p>
          <a:p>
            <a:pPr marL="285750" indent="-285750">
              <a:buFont typeface="Arial" panose="020B0604020202020204" pitchFamily="34" charset="0"/>
              <a:buChar char="•"/>
            </a:pPr>
            <a:r>
              <a:rPr lang="en-US" b="0" i="0" dirty="0">
                <a:solidFill>
                  <a:srgbClr val="000000"/>
                </a:solidFill>
                <a:effectLst/>
                <a:latin typeface="Helvetica Neue"/>
              </a:rPr>
              <a:t>Low annual income </a:t>
            </a:r>
          </a:p>
          <a:p>
            <a:pPr marL="285750" indent="-285750">
              <a:buFont typeface="Arial" panose="020B0604020202020204" pitchFamily="34" charset="0"/>
              <a:buChar char="•"/>
            </a:pPr>
            <a:r>
              <a:rPr lang="en-US" b="0" i="0" dirty="0">
                <a:solidFill>
                  <a:srgbClr val="000000"/>
                </a:solidFill>
                <a:effectLst/>
                <a:latin typeface="Helvetica Neue"/>
              </a:rPr>
              <a:t>Home Ownership status is None</a:t>
            </a:r>
          </a:p>
          <a:p>
            <a:pPr marL="285750" indent="-285750">
              <a:buFont typeface="Arial" panose="020B0604020202020204" pitchFamily="34" charset="0"/>
              <a:buChar char="•"/>
            </a:pPr>
            <a:r>
              <a:rPr lang="en-US" b="0" i="0" dirty="0">
                <a:solidFill>
                  <a:srgbClr val="000000"/>
                </a:solidFill>
                <a:effectLst/>
                <a:latin typeface="Helvetica Neue"/>
              </a:rPr>
              <a:t>NE stated addressed state</a:t>
            </a:r>
            <a:endParaRPr lang="en-US" dirty="0">
              <a:solidFill>
                <a:srgbClr val="000000"/>
              </a:solidFill>
              <a:latin typeface="Helvetica Neue"/>
            </a:endParaRPr>
          </a:p>
          <a:p>
            <a:pPr marL="285750" indent="-285750">
              <a:buFont typeface="Arial" panose="020B0604020202020204" pitchFamily="34" charset="0"/>
              <a:buChar char="•"/>
            </a:pPr>
            <a:r>
              <a:rPr lang="en-US" b="0" i="0" dirty="0">
                <a:solidFill>
                  <a:srgbClr val="000000"/>
                </a:solidFill>
                <a:effectLst/>
                <a:latin typeface="Helvetica Neue"/>
              </a:rPr>
              <a:t>Small Business Purpose</a:t>
            </a:r>
          </a:p>
          <a:p>
            <a:pPr marL="285750" indent="-285750">
              <a:buFont typeface="Arial" panose="020B0604020202020204" pitchFamily="34" charset="0"/>
              <a:buChar char="•"/>
            </a:pPr>
            <a:r>
              <a:rPr lang="en-US" b="0" i="0" dirty="0">
                <a:solidFill>
                  <a:srgbClr val="000000"/>
                </a:solidFill>
                <a:effectLst/>
                <a:latin typeface="Helvetica Neue"/>
              </a:rPr>
              <a:t>High number of installments</a:t>
            </a:r>
          </a:p>
          <a:p>
            <a:pPr marL="285750" indent="-285750">
              <a:buFont typeface="Arial" panose="020B0604020202020204" pitchFamily="34" charset="0"/>
              <a:buChar char="•"/>
            </a:pPr>
            <a:r>
              <a:rPr lang="en-US" b="0" i="0" dirty="0">
                <a:solidFill>
                  <a:srgbClr val="000000"/>
                </a:solidFill>
                <a:effectLst/>
                <a:latin typeface="Helvetica Neue"/>
              </a:rPr>
              <a:t>G,F grades especially F5 sub grade category</a:t>
            </a:r>
          </a:p>
          <a:p>
            <a:pPr marL="285750" indent="-285750">
              <a:buFont typeface="Arial" panose="020B0604020202020204" pitchFamily="34" charset="0"/>
              <a:buChar char="•"/>
            </a:pPr>
            <a:r>
              <a:rPr lang="en-US" b="0" i="0" dirty="0">
                <a:solidFill>
                  <a:srgbClr val="000000"/>
                </a:solidFill>
                <a:effectLst/>
                <a:latin typeface="Helvetica Neue"/>
              </a:rPr>
              <a:t>High number of tenure months(60) to repay loan leads to loan defaults</a:t>
            </a:r>
          </a:p>
          <a:p>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402651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3819" y="874598"/>
            <a:ext cx="6143625" cy="636905"/>
          </a:xfrm>
          <a:prstGeom prst="rect">
            <a:avLst/>
          </a:prstGeom>
        </p:spPr>
        <p:txBody>
          <a:bodyPr vert="horz" wrap="square" lIns="0" tIns="13970" rIns="0" bIns="0" rtlCol="0">
            <a:spAutoFit/>
          </a:bodyPr>
          <a:lstStyle/>
          <a:p>
            <a:pPr marL="12700">
              <a:lnSpc>
                <a:spcPct val="100000"/>
              </a:lnSpc>
              <a:spcBef>
                <a:spcPts val="110"/>
              </a:spcBef>
            </a:pPr>
            <a:r>
              <a:rPr dirty="0"/>
              <a:t>Objective of the </a:t>
            </a:r>
            <a:r>
              <a:rPr spc="5" dirty="0"/>
              <a:t>Case</a:t>
            </a:r>
            <a:r>
              <a:rPr spc="-114" dirty="0"/>
              <a:t> </a:t>
            </a:r>
            <a:r>
              <a:rPr spc="-30" dirty="0"/>
              <a:t>Study</a:t>
            </a:r>
          </a:p>
        </p:txBody>
      </p:sp>
      <p:sp>
        <p:nvSpPr>
          <p:cNvPr id="3" name="object 3"/>
          <p:cNvSpPr txBox="1"/>
          <p:nvPr/>
        </p:nvSpPr>
        <p:spPr>
          <a:xfrm>
            <a:off x="1093419" y="2184907"/>
            <a:ext cx="9996170" cy="2624436"/>
          </a:xfrm>
          <a:prstGeom prst="rect">
            <a:avLst/>
          </a:prstGeom>
        </p:spPr>
        <p:txBody>
          <a:bodyPr vert="horz" wrap="square" lIns="0" tIns="13335" rIns="0" bIns="0" rtlCol="0">
            <a:spAutoFit/>
          </a:bodyPr>
          <a:lstStyle/>
          <a:p>
            <a:pPr marL="241300" marR="497840" indent="-229235" algn="just">
              <a:lnSpc>
                <a:spcPct val="100000"/>
              </a:lnSpc>
              <a:spcBef>
                <a:spcPts val="105"/>
              </a:spcBef>
              <a:buFont typeface="Arial"/>
              <a:buChar char="•"/>
              <a:tabLst>
                <a:tab pos="241935" algn="l"/>
              </a:tabLst>
            </a:pPr>
            <a:r>
              <a:rPr lang="en-US" sz="2800" b="0" i="0" dirty="0">
                <a:effectLst/>
                <a:latin typeface="Times New Roman" panose="02020603050405020304" pitchFamily="18" charset="0"/>
                <a:cs typeface="Times New Roman" panose="02020603050405020304" pitchFamily="18" charset="0"/>
              </a:rPr>
              <a:t>Understanding of risk analytics in Banking and Financial services.</a:t>
            </a:r>
          </a:p>
          <a:p>
            <a:pPr marL="241300" marR="497840" indent="-229235" algn="just">
              <a:lnSpc>
                <a:spcPct val="100000"/>
              </a:lnSpc>
              <a:spcBef>
                <a:spcPts val="105"/>
              </a:spcBef>
              <a:buFont typeface="Arial"/>
              <a:buChar char="•"/>
              <a:tabLst>
                <a:tab pos="241935" algn="l"/>
              </a:tabLst>
            </a:pPr>
            <a:r>
              <a:rPr lang="en-US" sz="2800" b="0" i="0" dirty="0">
                <a:effectLst/>
                <a:latin typeface="Times New Roman" panose="02020603050405020304" pitchFamily="18" charset="0"/>
                <a:cs typeface="Times New Roman" panose="02020603050405020304" pitchFamily="18" charset="0"/>
              </a:rPr>
              <a:t>Understand how data is used to minimize the risk of losing money while lending loans to customers.</a:t>
            </a:r>
          </a:p>
          <a:p>
            <a:pPr marL="241300" marR="497840" indent="-229235" algn="just">
              <a:lnSpc>
                <a:spcPct val="100000"/>
              </a:lnSpc>
              <a:spcBef>
                <a:spcPts val="105"/>
              </a:spcBef>
              <a:buFont typeface="Arial"/>
              <a:buChar char="•"/>
              <a:tabLst>
                <a:tab pos="241935" algn="l"/>
              </a:tabLst>
            </a:pPr>
            <a:r>
              <a:rPr lang="en-US" sz="2800" dirty="0">
                <a:latin typeface="Times New Roman" panose="02020603050405020304" pitchFamily="18" charset="0"/>
                <a:cs typeface="Times New Roman" panose="02020603050405020304" pitchFamily="18" charset="0"/>
              </a:rPr>
              <a:t>Identification of Loan applicants that tend to </a:t>
            </a:r>
            <a:r>
              <a:rPr lang="en-US" sz="2800" dirty="0">
                <a:latin typeface="Times New Roman"/>
                <a:cs typeface="Times New Roman"/>
              </a:rPr>
              <a:t>‘default’ for paying loans.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3819" y="874598"/>
            <a:ext cx="5916981" cy="629660"/>
          </a:xfrm>
          <a:prstGeom prst="rect">
            <a:avLst/>
          </a:prstGeom>
        </p:spPr>
        <p:txBody>
          <a:bodyPr vert="horz" wrap="square" lIns="0" tIns="13970" rIns="0" bIns="0" rtlCol="0">
            <a:spAutoFit/>
          </a:bodyPr>
          <a:lstStyle/>
          <a:p>
            <a:pPr marL="12700">
              <a:lnSpc>
                <a:spcPct val="100000"/>
              </a:lnSpc>
              <a:spcBef>
                <a:spcPts val="110"/>
              </a:spcBef>
            </a:pPr>
            <a:r>
              <a:rPr lang="en-US" spc="-30" dirty="0"/>
              <a:t>CASE STUDY DETAILS</a:t>
            </a:r>
            <a:endParaRPr spc="-30" dirty="0"/>
          </a:p>
        </p:txBody>
      </p:sp>
      <p:sp>
        <p:nvSpPr>
          <p:cNvPr id="5" name="TextBox 4">
            <a:extLst>
              <a:ext uri="{FF2B5EF4-FFF2-40B4-BE49-F238E27FC236}">
                <a16:creationId xmlns:a16="http://schemas.microsoft.com/office/drawing/2014/main" id="{36F1E8CC-2225-48C3-9C36-D82E7CF52576}"/>
              </a:ext>
            </a:extLst>
          </p:cNvPr>
          <p:cNvSpPr txBox="1"/>
          <p:nvPr/>
        </p:nvSpPr>
        <p:spPr>
          <a:xfrm>
            <a:off x="533400" y="2057400"/>
            <a:ext cx="10591800" cy="4247317"/>
          </a:xfrm>
          <a:prstGeom prst="rect">
            <a:avLst/>
          </a:prstGeom>
          <a:noFill/>
        </p:spPr>
        <p:txBody>
          <a:bodyPr wrap="square">
            <a:spAutoFit/>
          </a:bodyPr>
          <a:lstStyle/>
          <a:p>
            <a:pPr marL="285750" indent="-285750"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Lending Club is a Consumer Finance Company which facilitates loans to Customers like  Personal Loans, Business Loans , Financial Loans and so on.</a:t>
            </a:r>
          </a:p>
          <a:p>
            <a:pPr marL="285750" indent="-285750" algn="just">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For the EDA analysis Lending Club case study is taken where in order to solve,  following need to be considered.  </a:t>
            </a:r>
          </a:p>
          <a:p>
            <a:pPr marL="514350" indent="-514350" algn="just">
              <a:buAutoNum type="arabicPeriod"/>
            </a:pPr>
            <a:r>
              <a:rPr lang="en-IN" sz="2600" dirty="0">
                <a:latin typeface="Times New Roman" panose="02020603050405020304" pitchFamily="18" charset="0"/>
                <a:cs typeface="Times New Roman" panose="02020603050405020304" pitchFamily="18" charset="0"/>
              </a:rPr>
              <a:t>Business Understanding </a:t>
            </a:r>
          </a:p>
          <a:p>
            <a:pPr marL="514350" indent="-514350" algn="just">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Risks</a:t>
            </a:r>
          </a:p>
          <a:p>
            <a:pPr marL="514350" indent="-514350" algn="just">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Decision</a:t>
            </a:r>
          </a:p>
          <a:p>
            <a:r>
              <a:rPr lang="en-IN" sz="2600" dirty="0">
                <a:latin typeface="Times New Roman" panose="02020603050405020304" pitchFamily="18" charset="0"/>
                <a:cs typeface="Times New Roman" panose="02020603050405020304" pitchFamily="18" charset="0"/>
              </a:rPr>
              <a:t>2. Business Objective</a:t>
            </a:r>
          </a:p>
          <a:p>
            <a:endParaRPr lang="en-IN"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1" y="1864309"/>
            <a:ext cx="11125200" cy="3461204"/>
          </a:xfrm>
          <a:prstGeom prst="rect">
            <a:avLst/>
          </a:prstGeom>
        </p:spPr>
        <p:txBody>
          <a:bodyPr vert="horz" wrap="square" lIns="0" tIns="13970" rIns="0" bIns="0" rtlCol="0">
            <a:spAutoFit/>
          </a:bodyPr>
          <a:lstStyle/>
          <a:p>
            <a:pPr algn="just" rtl="0"/>
            <a:endParaRPr lang="en-US" sz="2800" b="0" i="0" dirty="0">
              <a:effectLst/>
              <a:latin typeface="Times New Roman" panose="02020603050405020304" pitchFamily="18" charset="0"/>
              <a:cs typeface="Times New Roman" panose="02020603050405020304" pitchFamily="18" charset="0"/>
            </a:endParaRPr>
          </a:p>
          <a:p>
            <a:pPr algn="just" rtl="0"/>
            <a:r>
              <a:rPr lang="en-US" sz="2800" b="0" i="0" dirty="0">
                <a:effectLst/>
                <a:latin typeface="Times New Roman" panose="02020603050405020304" pitchFamily="18" charset="0"/>
                <a:cs typeface="Times New Roman" panose="02020603050405020304" pitchFamily="18" charset="0"/>
              </a:rPr>
              <a:t> </a:t>
            </a:r>
            <a:r>
              <a:rPr lang="en-US" sz="2800" b="1" i="0" dirty="0">
                <a:effectLst/>
                <a:latin typeface="Times New Roman" panose="02020603050405020304" pitchFamily="18" charset="0"/>
                <a:cs typeface="Times New Roman" panose="02020603050405020304" pitchFamily="18" charset="0"/>
              </a:rPr>
              <a:t>Two types of risks are associated with the bank’s decision</a:t>
            </a:r>
            <a:r>
              <a:rPr lang="en-US" sz="2800" b="0" i="0" dirty="0">
                <a:effectLst/>
                <a:latin typeface="Times New Roman" panose="02020603050405020304" pitchFamily="18" charset="0"/>
                <a:cs typeface="Times New Roman" panose="02020603050405020304" pitchFamily="18" charset="0"/>
              </a:rPr>
              <a:t>:</a:t>
            </a:r>
          </a:p>
          <a:p>
            <a:pPr algn="just" rtl="0"/>
            <a:endParaRPr lang="en-US" sz="2800" b="0" i="0" dirty="0">
              <a:effectLst/>
              <a:latin typeface="Times New Roman" panose="02020603050405020304" pitchFamily="18" charset="0"/>
              <a:cs typeface="Times New Roman" panose="02020603050405020304" pitchFamily="18" charset="0"/>
            </a:endParaRPr>
          </a:p>
          <a:p>
            <a:pPr marL="514350" indent="-514350" algn="just" rtl="0">
              <a:buFont typeface="+mj-lt"/>
              <a:buAutoNum type="arabicPeriod"/>
            </a:pPr>
            <a:r>
              <a:rPr lang="en-US" sz="2800" b="0" i="0" dirty="0">
                <a:effectLst/>
                <a:latin typeface="Times New Roman" panose="02020603050405020304" pitchFamily="18" charset="0"/>
                <a:cs typeface="Times New Roman" panose="02020603050405020304" pitchFamily="18" charset="0"/>
              </a:rPr>
              <a:t>If the applicant is</a:t>
            </a:r>
            <a:r>
              <a:rPr lang="en-US" sz="2800" i="0" dirty="0">
                <a:effectLst/>
                <a:latin typeface="Times New Roman" panose="02020603050405020304" pitchFamily="18" charset="0"/>
                <a:cs typeface="Times New Roman" panose="02020603050405020304" pitchFamily="18" charset="0"/>
              </a:rPr>
              <a:t> likely to repay the loan, </a:t>
            </a:r>
            <a:r>
              <a:rPr lang="en-US" sz="2800" b="0" i="0" dirty="0">
                <a:effectLst/>
                <a:latin typeface="Times New Roman" panose="02020603050405020304" pitchFamily="18" charset="0"/>
                <a:cs typeface="Times New Roman" panose="02020603050405020304" pitchFamily="18" charset="0"/>
              </a:rPr>
              <a:t>then not approving the loan results in a</a:t>
            </a:r>
            <a:r>
              <a:rPr lang="en-US" sz="2800" i="0" dirty="0">
                <a:effectLst/>
                <a:latin typeface="Times New Roman" panose="02020603050405020304" pitchFamily="18" charset="0"/>
                <a:cs typeface="Times New Roman" panose="02020603050405020304" pitchFamily="18" charset="0"/>
              </a:rPr>
              <a:t> loss of business </a:t>
            </a:r>
            <a:r>
              <a:rPr lang="en-US" sz="2800" b="0" i="0" dirty="0">
                <a:effectLst/>
                <a:latin typeface="Times New Roman" panose="02020603050405020304" pitchFamily="18" charset="0"/>
                <a:cs typeface="Times New Roman" panose="02020603050405020304" pitchFamily="18" charset="0"/>
              </a:rPr>
              <a:t>to the company.</a:t>
            </a:r>
          </a:p>
          <a:p>
            <a:pPr marL="514350" indent="-514350" algn="just" rtl="0">
              <a:buFont typeface="+mj-lt"/>
              <a:buAutoNum type="arabicPeriod"/>
            </a:pPr>
            <a:r>
              <a:rPr lang="en-US" sz="2800" b="0" i="0" dirty="0">
                <a:effectLst/>
                <a:latin typeface="Times New Roman" panose="02020603050405020304" pitchFamily="18" charset="0"/>
                <a:cs typeface="Times New Roman" panose="02020603050405020304" pitchFamily="18" charset="0"/>
              </a:rPr>
              <a:t>If the applicant is </a:t>
            </a:r>
            <a:r>
              <a:rPr lang="en-US" sz="2800" i="0" dirty="0">
                <a:effectLst/>
                <a:latin typeface="Times New Roman" panose="02020603050405020304" pitchFamily="18" charset="0"/>
                <a:cs typeface="Times New Roman" panose="02020603050405020304" pitchFamily="18" charset="0"/>
              </a:rPr>
              <a:t>not likely to repay the loan, </a:t>
            </a:r>
            <a:r>
              <a:rPr lang="en-US" sz="2800" b="0" i="0" dirty="0">
                <a:effectLst/>
                <a:latin typeface="Times New Roman" panose="02020603050405020304" pitchFamily="18" charset="0"/>
                <a:cs typeface="Times New Roman" panose="02020603050405020304" pitchFamily="18" charset="0"/>
              </a:rPr>
              <a:t>i.e. he/she is likely to  default, then approving the loan may lead to a </a:t>
            </a:r>
            <a:r>
              <a:rPr lang="en-US" sz="2800" i="0" dirty="0">
                <a:effectLst/>
                <a:latin typeface="Times New Roman" panose="02020603050405020304" pitchFamily="18" charset="0"/>
                <a:cs typeface="Times New Roman" panose="02020603050405020304" pitchFamily="18" charset="0"/>
              </a:rPr>
              <a:t>financial loss </a:t>
            </a:r>
            <a:r>
              <a:rPr lang="en-US" sz="2800" b="0" i="0" dirty="0">
                <a:effectLst/>
                <a:latin typeface="Times New Roman" panose="02020603050405020304" pitchFamily="18" charset="0"/>
                <a:cs typeface="Times New Roman" panose="02020603050405020304" pitchFamily="18" charset="0"/>
              </a:rPr>
              <a:t>for the company</a:t>
            </a:r>
          </a:p>
        </p:txBody>
      </p:sp>
      <p:sp>
        <p:nvSpPr>
          <p:cNvPr id="3" name="object 3"/>
          <p:cNvSpPr txBox="1">
            <a:spLocks noGrp="1"/>
          </p:cNvSpPr>
          <p:nvPr>
            <p:ph type="title"/>
          </p:nvPr>
        </p:nvSpPr>
        <p:spPr>
          <a:xfrm>
            <a:off x="483819" y="874598"/>
            <a:ext cx="6907581" cy="1245213"/>
          </a:xfrm>
          <a:prstGeom prst="rect">
            <a:avLst/>
          </a:prstGeom>
        </p:spPr>
        <p:txBody>
          <a:bodyPr vert="horz" wrap="square" lIns="0" tIns="13970" rIns="0" bIns="0" rtlCol="0">
            <a:spAutoFit/>
          </a:bodyPr>
          <a:lstStyle/>
          <a:p>
            <a:pPr marL="12700" algn="just" rtl="0">
              <a:spcBef>
                <a:spcPts val="110"/>
              </a:spcBef>
            </a:pPr>
            <a:r>
              <a:rPr dirty="0"/>
              <a:t>Business</a:t>
            </a:r>
            <a:r>
              <a:rPr spc="-20" dirty="0"/>
              <a:t> </a:t>
            </a:r>
            <a:r>
              <a:rPr dirty="0"/>
              <a:t>Understanding</a:t>
            </a:r>
            <a:r>
              <a:rPr lang="en-US" dirty="0"/>
              <a:t>- </a:t>
            </a:r>
            <a:r>
              <a:rPr lang="en-US" sz="4000" b="1" i="0" dirty="0">
                <a:effectLst/>
                <a:latin typeface="Times New Roman" panose="02020603050405020304" pitchFamily="18" charset="0"/>
                <a:cs typeface="Times New Roman" panose="02020603050405020304" pitchFamily="18" charset="0"/>
              </a:rPr>
              <a:t>Risks</a:t>
            </a:r>
            <a:br>
              <a:rPr lang="en-US" sz="4000" b="1" i="0" dirty="0">
                <a:effectLst/>
                <a:latin typeface="Times New Roman" panose="02020603050405020304" pitchFamily="18" charset="0"/>
                <a:cs typeface="Times New Roman" panose="02020603050405020304" pitchFamily="18" charset="0"/>
              </a:rPr>
            </a:b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2860" y="2000376"/>
            <a:ext cx="9698940" cy="1345881"/>
          </a:xfrm>
          <a:prstGeom prst="rect">
            <a:avLst/>
          </a:prstGeom>
        </p:spPr>
        <p:txBody>
          <a:bodyPr vert="horz" wrap="square" lIns="0" tIns="37465" rIns="0" bIns="0" rtlCol="0">
            <a:spAutoFit/>
          </a:bodyPr>
          <a:lstStyle/>
          <a:p>
            <a:pPr marL="12700">
              <a:lnSpc>
                <a:spcPct val="100000"/>
              </a:lnSpc>
              <a:spcBef>
                <a:spcPts val="295"/>
              </a:spcBef>
            </a:pPr>
            <a:r>
              <a:rPr lang="en-US" sz="2000" b="0" i="0" dirty="0">
                <a:effectLst/>
                <a:latin typeface="Times New Roman" panose="02020603050405020304" pitchFamily="18" charset="0"/>
                <a:cs typeface="Times New Roman" panose="02020603050405020304" pitchFamily="18" charset="0"/>
              </a:rPr>
              <a:t>When the company receives a loan application, the company has to make a decision for loan approval based on the applicant’s profile. </a:t>
            </a:r>
          </a:p>
          <a:p>
            <a:pPr marL="298450" indent="-285750">
              <a:lnSpc>
                <a:spcPct val="100000"/>
              </a:lnSpc>
              <a:spcBef>
                <a:spcPts val="295"/>
              </a:spcBef>
              <a:buFont typeface="Arial" panose="020B0604020202020204" pitchFamily="34" charset="0"/>
              <a:buChar char="•"/>
            </a:pPr>
            <a:r>
              <a:rPr lang="en-US" sz="2000" spc="-60" dirty="0">
                <a:latin typeface="Times New Roman" panose="02020603050405020304" pitchFamily="18" charset="0"/>
                <a:cs typeface="Times New Roman" panose="02020603050405020304" pitchFamily="18" charset="0"/>
              </a:rPr>
              <a:t>Loan Accepted</a:t>
            </a:r>
          </a:p>
          <a:p>
            <a:pPr marL="298450" indent="-285750">
              <a:lnSpc>
                <a:spcPct val="100000"/>
              </a:lnSpc>
              <a:spcBef>
                <a:spcPts val="295"/>
              </a:spcBef>
              <a:buFont typeface="Arial" panose="020B0604020202020204" pitchFamily="34" charset="0"/>
              <a:buChar char="•"/>
            </a:pPr>
            <a:r>
              <a:rPr lang="en-US" sz="2000" spc="-60" dirty="0">
                <a:latin typeface="Times New Roman" panose="02020603050405020304" pitchFamily="18" charset="0"/>
                <a:cs typeface="Times New Roman" panose="02020603050405020304" pitchFamily="18" charset="0"/>
              </a:rPr>
              <a:t>Loan Rejected</a:t>
            </a:r>
          </a:p>
        </p:txBody>
      </p:sp>
      <p:sp>
        <p:nvSpPr>
          <p:cNvPr id="3" name="object 3"/>
          <p:cNvSpPr/>
          <p:nvPr/>
        </p:nvSpPr>
        <p:spPr>
          <a:xfrm>
            <a:off x="1505236" y="3276698"/>
            <a:ext cx="8108368" cy="291938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685800" y="1045286"/>
            <a:ext cx="7687105" cy="629660"/>
          </a:xfrm>
          <a:prstGeom prst="rect">
            <a:avLst/>
          </a:prstGeom>
        </p:spPr>
        <p:txBody>
          <a:bodyPr vert="horz" wrap="square" lIns="0" tIns="13970" rIns="0" bIns="0" rtlCol="0">
            <a:spAutoFit/>
          </a:bodyPr>
          <a:lstStyle/>
          <a:p>
            <a:pPr marL="12700">
              <a:lnSpc>
                <a:spcPct val="100000"/>
              </a:lnSpc>
              <a:spcBef>
                <a:spcPts val="110"/>
              </a:spcBef>
            </a:pPr>
            <a:r>
              <a:rPr lang="en-IN" dirty="0"/>
              <a:t>Business</a:t>
            </a:r>
            <a:r>
              <a:rPr lang="en-IN" spc="-20" dirty="0"/>
              <a:t> </a:t>
            </a:r>
            <a:r>
              <a:rPr lang="en-IN" dirty="0"/>
              <a:t>Understanding- Decision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5883" y="2523903"/>
            <a:ext cx="10365105" cy="3247684"/>
          </a:xfrm>
          <a:prstGeom prst="rect">
            <a:avLst/>
          </a:prstGeom>
        </p:spPr>
        <p:txBody>
          <a:bodyPr vert="horz" wrap="square" lIns="0" tIns="76835" rIns="0" bIns="0" rtlCol="0">
            <a:spAutoFit/>
          </a:bodyPr>
          <a:lstStyle/>
          <a:p>
            <a:pPr marL="241300" indent="-229235" algn="just">
              <a:lnSpc>
                <a:spcPct val="100000"/>
              </a:lnSpc>
              <a:spcBef>
                <a:spcPts val="605"/>
              </a:spcBef>
              <a:buFont typeface="Arial"/>
              <a:buChar char="•"/>
              <a:tabLst>
                <a:tab pos="241935" algn="l"/>
              </a:tabLst>
            </a:pPr>
            <a:r>
              <a:rPr lang="en-US" sz="2800" dirty="0">
                <a:latin typeface="Times New Roman" panose="02020603050405020304" pitchFamily="18" charset="0"/>
                <a:cs typeface="Times New Roman" panose="02020603050405020304" pitchFamily="18" charset="0"/>
              </a:rPr>
              <a:t>L</a:t>
            </a:r>
            <a:r>
              <a:rPr lang="en-US" sz="2800" b="0" i="0" dirty="0">
                <a:effectLst/>
                <a:latin typeface="Times New Roman" panose="02020603050405020304" pitchFamily="18" charset="0"/>
                <a:cs typeface="Times New Roman" panose="02020603050405020304" pitchFamily="18" charset="0"/>
              </a:rPr>
              <a:t>ending loans to ‘risky’ applicants is the largest source of financial loss (called credit loss).</a:t>
            </a:r>
          </a:p>
          <a:p>
            <a:pPr marL="241300" indent="-229235" algn="just">
              <a:lnSpc>
                <a:spcPct val="100000"/>
              </a:lnSpc>
              <a:spcBef>
                <a:spcPts val="605"/>
              </a:spcBef>
              <a:buFont typeface="Arial"/>
              <a:buChar char="•"/>
              <a:tabLst>
                <a:tab pos="241935" algn="l"/>
              </a:tabLst>
            </a:pPr>
            <a:r>
              <a:rPr lang="en-US" sz="2800" b="0" i="0" dirty="0">
                <a:effectLst/>
                <a:latin typeface="Times New Roman" panose="02020603050405020304" pitchFamily="18" charset="0"/>
                <a:cs typeface="Times New Roman" panose="02020603050405020304" pitchFamily="18" charset="0"/>
              </a:rPr>
              <a:t>If one is able to identify these risky loan applicants, then such loans can be reduced thereby cutting down the amount of credit loss. Identification of such applicants using EDA is the aim of this case study.</a:t>
            </a:r>
          </a:p>
          <a:p>
            <a:pPr marL="241300" indent="-229235" algn="just">
              <a:lnSpc>
                <a:spcPct val="100000"/>
              </a:lnSpc>
              <a:spcBef>
                <a:spcPts val="605"/>
              </a:spcBef>
              <a:buFont typeface="Arial"/>
              <a:buChar char="•"/>
              <a:tabLst>
                <a:tab pos="241935" algn="l"/>
              </a:tabLst>
            </a:pPr>
            <a:r>
              <a:rPr lang="en-US" sz="2800" dirty="0">
                <a:latin typeface="Times New Roman" panose="02020603050405020304" pitchFamily="18" charset="0"/>
                <a:cs typeface="Times New Roman" panose="02020603050405020304" pitchFamily="18" charset="0"/>
              </a:rPr>
              <a:t>T</a:t>
            </a:r>
            <a:r>
              <a:rPr lang="en-US" sz="2800" b="0" i="0" dirty="0">
                <a:effectLst/>
                <a:latin typeface="Times New Roman" panose="02020603050405020304" pitchFamily="18" charset="0"/>
                <a:cs typeface="Times New Roman" panose="02020603050405020304" pitchFamily="18" charset="0"/>
              </a:rPr>
              <a:t>o understand the </a:t>
            </a:r>
            <a:r>
              <a:rPr lang="en-US" sz="2800" i="0" dirty="0">
                <a:effectLst/>
                <a:latin typeface="Times New Roman" panose="02020603050405020304" pitchFamily="18" charset="0"/>
                <a:cs typeface="Times New Roman" panose="02020603050405020304" pitchFamily="18" charset="0"/>
              </a:rPr>
              <a:t>driving factors/variables </a:t>
            </a:r>
            <a:r>
              <a:rPr lang="en-US" sz="2800" b="0" i="0" dirty="0">
                <a:effectLst/>
                <a:latin typeface="Times New Roman" panose="02020603050405020304" pitchFamily="18" charset="0"/>
                <a:cs typeface="Times New Roman" panose="02020603050405020304" pitchFamily="18" charset="0"/>
              </a:rPr>
              <a:t>behind loan default.</a:t>
            </a:r>
            <a:endParaRPr sz="28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511251" y="1066622"/>
            <a:ext cx="4365550" cy="1245213"/>
          </a:xfrm>
          <a:prstGeom prst="rect">
            <a:avLst/>
          </a:prstGeom>
        </p:spPr>
        <p:txBody>
          <a:bodyPr vert="horz" wrap="square" lIns="0" tIns="13970" rIns="0" bIns="0" rtlCol="0">
            <a:spAutoFit/>
          </a:bodyPr>
          <a:lstStyle/>
          <a:p>
            <a:pPr marL="12700">
              <a:lnSpc>
                <a:spcPct val="100000"/>
              </a:lnSpc>
              <a:spcBef>
                <a:spcPts val="110"/>
              </a:spcBef>
            </a:pPr>
            <a:r>
              <a:rPr lang="en-IN" dirty="0"/>
              <a:t>Business Objective</a:t>
            </a:r>
            <a:br>
              <a:rPr lang="en-IN" sz="4000" b="1" i="0" dirty="0">
                <a:effectLst/>
                <a:latin typeface="Times New Roman" panose="02020603050405020304" pitchFamily="18" charset="0"/>
                <a:cs typeface="Times New Roman" panose="02020603050405020304" pitchFamily="18" charset="0"/>
              </a:rPr>
            </a:b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
            <a:extLst>
              <a:ext uri="{FF2B5EF4-FFF2-40B4-BE49-F238E27FC236}">
                <a16:creationId xmlns:a16="http://schemas.microsoft.com/office/drawing/2014/main" id="{B7C2B14C-929F-4146-9C73-7360DD852913}"/>
              </a:ext>
            </a:extLst>
          </p:cNvPr>
          <p:cNvSpPr txBox="1">
            <a:spLocks/>
          </p:cNvSpPr>
          <p:nvPr/>
        </p:nvSpPr>
        <p:spPr>
          <a:xfrm>
            <a:off x="685800" y="1045286"/>
            <a:ext cx="7687105" cy="629660"/>
          </a:xfrm>
          <a:prstGeom prst="rect">
            <a:avLst/>
          </a:prstGeom>
        </p:spPr>
        <p:txBody>
          <a:bodyPr vert="horz" wrap="square" lIns="0" tIns="13970" rIns="0" bIns="0" rtlCol="0">
            <a:spAutoFit/>
          </a:bodyPr>
          <a:lstStyle>
            <a:lvl1pPr>
              <a:defRPr>
                <a:latin typeface="+mj-lt"/>
                <a:ea typeface="+mj-ea"/>
                <a:cs typeface="+mj-cs"/>
              </a:defRPr>
            </a:lvl1pPr>
          </a:lstStyle>
          <a:p>
            <a:pPr marL="12700">
              <a:spcBef>
                <a:spcPts val="110"/>
              </a:spcBef>
            </a:pPr>
            <a:r>
              <a:rPr lang="en-US" sz="4000" b="1" kern="0" dirty="0">
                <a:solidFill>
                  <a:sysClr val="windowText" lastClr="000000"/>
                </a:solidFill>
                <a:latin typeface="Times New Roman" panose="02020603050405020304" pitchFamily="18" charset="0"/>
                <a:cs typeface="Times New Roman" panose="02020603050405020304" pitchFamily="18" charset="0"/>
              </a:rPr>
              <a:t>Dataset A</a:t>
            </a:r>
            <a:r>
              <a:rPr lang="en-IN" sz="4000" b="1" kern="0" dirty="0" err="1">
                <a:solidFill>
                  <a:sysClr val="windowText" lastClr="000000"/>
                </a:solidFill>
                <a:latin typeface="Times New Roman" panose="02020603050405020304" pitchFamily="18" charset="0"/>
                <a:cs typeface="Times New Roman" panose="02020603050405020304" pitchFamily="18" charset="0"/>
              </a:rPr>
              <a:t>nalysis</a:t>
            </a:r>
            <a:r>
              <a:rPr lang="en-IN" sz="4000" b="1" kern="0" dirty="0">
                <a:solidFill>
                  <a:sysClr val="windowText" lastClr="000000"/>
                </a:solidFill>
                <a:latin typeface="Times New Roman" panose="02020603050405020304" pitchFamily="18" charset="0"/>
                <a:cs typeface="Times New Roman" panose="02020603050405020304" pitchFamily="18" charset="0"/>
              </a:rPr>
              <a:t> Approach</a:t>
            </a:r>
          </a:p>
        </p:txBody>
      </p:sp>
      <p:sp>
        <p:nvSpPr>
          <p:cNvPr id="5" name="Arrow: Chevron 4">
            <a:extLst>
              <a:ext uri="{FF2B5EF4-FFF2-40B4-BE49-F238E27FC236}">
                <a16:creationId xmlns:a16="http://schemas.microsoft.com/office/drawing/2014/main" id="{B2864378-73F2-4129-9138-180B62C144A3}"/>
              </a:ext>
            </a:extLst>
          </p:cNvPr>
          <p:cNvSpPr/>
          <p:nvPr/>
        </p:nvSpPr>
        <p:spPr>
          <a:xfrm>
            <a:off x="3581400" y="2895600"/>
            <a:ext cx="2514600" cy="1066800"/>
          </a:xfrm>
          <a:prstGeom prst="chevr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tx1"/>
                </a:solidFill>
              </a:rPr>
              <a:t>Univariate &amp; Segmented Analysis</a:t>
            </a:r>
            <a:endParaRPr lang="en-IN" dirty="0">
              <a:solidFill>
                <a:schemeClr val="tx1"/>
              </a:solidFill>
            </a:endParaRPr>
          </a:p>
        </p:txBody>
      </p:sp>
      <p:sp>
        <p:nvSpPr>
          <p:cNvPr id="6" name="Arrow: Chevron 5">
            <a:extLst>
              <a:ext uri="{FF2B5EF4-FFF2-40B4-BE49-F238E27FC236}">
                <a16:creationId xmlns:a16="http://schemas.microsoft.com/office/drawing/2014/main" id="{DDE8A490-4BD1-4727-8C76-1AB9ECD33AE5}"/>
              </a:ext>
            </a:extLst>
          </p:cNvPr>
          <p:cNvSpPr/>
          <p:nvPr/>
        </p:nvSpPr>
        <p:spPr>
          <a:xfrm>
            <a:off x="5731499" y="2895600"/>
            <a:ext cx="2514600" cy="1066800"/>
          </a:xfrm>
          <a:prstGeom prst="chevr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tx1"/>
                </a:solidFill>
              </a:rPr>
              <a:t>Bivariate Analysis</a:t>
            </a:r>
            <a:endParaRPr lang="en-IN" dirty="0">
              <a:solidFill>
                <a:schemeClr val="tx1"/>
              </a:solidFill>
            </a:endParaRPr>
          </a:p>
        </p:txBody>
      </p:sp>
      <p:sp>
        <p:nvSpPr>
          <p:cNvPr id="7" name="Arrow: Chevron 6">
            <a:extLst>
              <a:ext uri="{FF2B5EF4-FFF2-40B4-BE49-F238E27FC236}">
                <a16:creationId xmlns:a16="http://schemas.microsoft.com/office/drawing/2014/main" id="{08EC7078-71D0-4F84-862C-6DE327A55B7D}"/>
              </a:ext>
            </a:extLst>
          </p:cNvPr>
          <p:cNvSpPr/>
          <p:nvPr/>
        </p:nvSpPr>
        <p:spPr>
          <a:xfrm>
            <a:off x="7880025" y="2895600"/>
            <a:ext cx="2514600" cy="1066800"/>
          </a:xfrm>
          <a:prstGeom prst="chevr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tx1"/>
                </a:solidFill>
              </a:rPr>
              <a:t>Summary</a:t>
            </a:r>
            <a:endParaRPr lang="en-IN" dirty="0">
              <a:solidFill>
                <a:schemeClr val="tx1"/>
              </a:solidFill>
            </a:endParaRPr>
          </a:p>
        </p:txBody>
      </p:sp>
      <p:sp>
        <p:nvSpPr>
          <p:cNvPr id="8" name="Arrow: Chevron 7">
            <a:extLst>
              <a:ext uri="{FF2B5EF4-FFF2-40B4-BE49-F238E27FC236}">
                <a16:creationId xmlns:a16="http://schemas.microsoft.com/office/drawing/2014/main" id="{EC88B190-88CF-4C08-85EC-825B5ECEE877}"/>
              </a:ext>
            </a:extLst>
          </p:cNvPr>
          <p:cNvSpPr/>
          <p:nvPr/>
        </p:nvSpPr>
        <p:spPr>
          <a:xfrm>
            <a:off x="1423447" y="2866534"/>
            <a:ext cx="2514600" cy="1066800"/>
          </a:xfrm>
          <a:prstGeom prst="chevr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tx1"/>
                </a:solidFill>
              </a:rPr>
              <a:t>Data Cleaning</a:t>
            </a:r>
            <a:endParaRPr lang="en-IN" dirty="0">
              <a:solidFill>
                <a:schemeClr val="tx1"/>
              </a:solidFill>
            </a:endParaRPr>
          </a:p>
        </p:txBody>
      </p:sp>
      <p:cxnSp>
        <p:nvCxnSpPr>
          <p:cNvPr id="13" name="Straight Arrow Connector 12">
            <a:extLst>
              <a:ext uri="{FF2B5EF4-FFF2-40B4-BE49-F238E27FC236}">
                <a16:creationId xmlns:a16="http://schemas.microsoft.com/office/drawing/2014/main" id="{70E208B4-BAC9-4AA5-86C5-F48DB45E1C07}"/>
              </a:ext>
            </a:extLst>
          </p:cNvPr>
          <p:cNvCxnSpPr/>
          <p:nvPr/>
        </p:nvCxnSpPr>
        <p:spPr>
          <a:xfrm>
            <a:off x="2667000" y="3933334"/>
            <a:ext cx="0" cy="562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3245BFF-6A42-48E0-9BBE-CC587FE1E130}"/>
              </a:ext>
            </a:extLst>
          </p:cNvPr>
          <p:cNvCxnSpPr>
            <a:cxnSpLocks/>
          </p:cNvCxnSpPr>
          <p:nvPr/>
        </p:nvCxnSpPr>
        <p:spPr>
          <a:xfrm>
            <a:off x="4817100" y="3991466"/>
            <a:ext cx="0" cy="504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D8E37BF-440C-4DBC-A3D2-8A764A2FDD86}"/>
              </a:ext>
            </a:extLst>
          </p:cNvPr>
          <p:cNvCxnSpPr/>
          <p:nvPr/>
        </p:nvCxnSpPr>
        <p:spPr>
          <a:xfrm flipV="1">
            <a:off x="6801048" y="25146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1C6908B-9BEF-463B-AF19-E7AD17B31C81}"/>
              </a:ext>
            </a:extLst>
          </p:cNvPr>
          <p:cNvCxnSpPr/>
          <p:nvPr/>
        </p:nvCxnSpPr>
        <p:spPr>
          <a:xfrm flipV="1">
            <a:off x="9677400" y="2485534"/>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07FF370-E82F-4F92-AEA5-86F69076A7B8}"/>
              </a:ext>
            </a:extLst>
          </p:cNvPr>
          <p:cNvSpPr/>
          <p:nvPr/>
        </p:nvSpPr>
        <p:spPr>
          <a:xfrm>
            <a:off x="1423447" y="4495800"/>
            <a:ext cx="2157953" cy="13716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r>
              <a:rPr lang="en-US" sz="1600" dirty="0"/>
              <a:t>Fix Rows &amp; Columns</a:t>
            </a:r>
          </a:p>
          <a:p>
            <a:pPr marL="285750" indent="-285750">
              <a:buFont typeface="Arial" panose="020B0604020202020204" pitchFamily="34" charset="0"/>
              <a:buChar char="•"/>
            </a:pPr>
            <a:r>
              <a:rPr lang="en-US" sz="1600" dirty="0"/>
              <a:t>Fix Missing values</a:t>
            </a:r>
          </a:p>
          <a:p>
            <a:pPr marL="285750" indent="-285750">
              <a:buFont typeface="Arial" panose="020B0604020202020204" pitchFamily="34" charset="0"/>
              <a:buChar char="•"/>
            </a:pPr>
            <a:r>
              <a:rPr lang="en-US" sz="1600" dirty="0"/>
              <a:t>Standardize values</a:t>
            </a:r>
          </a:p>
          <a:p>
            <a:pPr marL="285750" indent="-285750">
              <a:buFont typeface="Arial" panose="020B0604020202020204" pitchFamily="34" charset="0"/>
              <a:buChar char="•"/>
            </a:pPr>
            <a:r>
              <a:rPr lang="en-US" sz="1600" dirty="0"/>
              <a:t>Fix Invalid values</a:t>
            </a:r>
          </a:p>
          <a:p>
            <a:pPr marL="285750" indent="-285750">
              <a:buFont typeface="Arial" panose="020B0604020202020204" pitchFamily="34" charset="0"/>
              <a:buChar char="•"/>
            </a:pPr>
            <a:r>
              <a:rPr lang="en-US" sz="1600" dirty="0"/>
              <a:t>Filtering Data</a:t>
            </a:r>
          </a:p>
        </p:txBody>
      </p:sp>
      <p:sp>
        <p:nvSpPr>
          <p:cNvPr id="24" name="Rectangle 23">
            <a:extLst>
              <a:ext uri="{FF2B5EF4-FFF2-40B4-BE49-F238E27FC236}">
                <a16:creationId xmlns:a16="http://schemas.microsoft.com/office/drawing/2014/main" id="{CC33EA97-8539-483A-A361-A20C38134638}"/>
              </a:ext>
            </a:extLst>
          </p:cNvPr>
          <p:cNvSpPr/>
          <p:nvPr/>
        </p:nvSpPr>
        <p:spPr>
          <a:xfrm>
            <a:off x="3738123" y="4495800"/>
            <a:ext cx="2281677" cy="13716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r>
              <a:rPr lang="en-US" sz="1600" dirty="0"/>
              <a:t>Analysis of individual columns separately</a:t>
            </a:r>
          </a:p>
          <a:p>
            <a:pPr marL="285750" indent="-285750">
              <a:buFont typeface="Arial" panose="020B0604020202020204" pitchFamily="34" charset="0"/>
              <a:buChar char="•"/>
            </a:pPr>
            <a:r>
              <a:rPr lang="en-US" sz="1600" dirty="0"/>
              <a:t>Check distribution of each columns</a:t>
            </a:r>
          </a:p>
          <a:p>
            <a:pPr marL="285750" indent="-285750">
              <a:buFont typeface="Arial" panose="020B0604020202020204" pitchFamily="34" charset="0"/>
              <a:buChar char="•"/>
            </a:pPr>
            <a:r>
              <a:rPr lang="en-US" sz="1600" dirty="0"/>
              <a:t>Analysis of grouped categories.</a:t>
            </a:r>
          </a:p>
        </p:txBody>
      </p:sp>
      <p:sp>
        <p:nvSpPr>
          <p:cNvPr id="26" name="Rectangle 25">
            <a:extLst>
              <a:ext uri="{FF2B5EF4-FFF2-40B4-BE49-F238E27FC236}">
                <a16:creationId xmlns:a16="http://schemas.microsoft.com/office/drawing/2014/main" id="{5DA1CADA-051D-4983-A3B2-DDFA11C54744}"/>
              </a:ext>
            </a:extLst>
          </p:cNvPr>
          <p:cNvSpPr/>
          <p:nvPr/>
        </p:nvSpPr>
        <p:spPr>
          <a:xfrm>
            <a:off x="6209847" y="1826294"/>
            <a:ext cx="2157953" cy="62966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r>
              <a:rPr lang="en-US" sz="1600" dirty="0"/>
              <a:t>Analysis of  two individual columns and there correlation</a:t>
            </a:r>
          </a:p>
        </p:txBody>
      </p:sp>
      <p:sp>
        <p:nvSpPr>
          <p:cNvPr id="27" name="Rectangle 26">
            <a:extLst>
              <a:ext uri="{FF2B5EF4-FFF2-40B4-BE49-F238E27FC236}">
                <a16:creationId xmlns:a16="http://schemas.microsoft.com/office/drawing/2014/main" id="{46DCA4D7-F380-48F8-892F-763375A1FD53}"/>
              </a:ext>
            </a:extLst>
          </p:cNvPr>
          <p:cNvSpPr/>
          <p:nvPr/>
        </p:nvSpPr>
        <p:spPr>
          <a:xfrm>
            <a:off x="8915400" y="1891814"/>
            <a:ext cx="2157953" cy="62966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r>
              <a:rPr lang="en-US" sz="1600" dirty="0"/>
              <a:t>Insights and Observations</a:t>
            </a:r>
          </a:p>
        </p:txBody>
      </p:sp>
    </p:spTree>
    <p:extLst>
      <p:ext uri="{BB962C8B-B14F-4D97-AF65-F5344CB8AC3E}">
        <p14:creationId xmlns:p14="http://schemas.microsoft.com/office/powerpoint/2010/main" val="3501576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983708A2-A5E8-4680-9888-06326B2D61CD}"/>
              </a:ext>
            </a:extLst>
          </p:cNvPr>
          <p:cNvSpPr txBox="1">
            <a:spLocks/>
          </p:cNvSpPr>
          <p:nvPr/>
        </p:nvSpPr>
        <p:spPr>
          <a:xfrm>
            <a:off x="685800" y="1045286"/>
            <a:ext cx="7687105" cy="444994"/>
          </a:xfrm>
          <a:prstGeom prst="rect">
            <a:avLst/>
          </a:prstGeom>
        </p:spPr>
        <p:txBody>
          <a:bodyPr vert="horz" wrap="square" lIns="0" tIns="13970" rIns="0" bIns="0" rtlCol="0">
            <a:spAutoFit/>
          </a:bodyPr>
          <a:lstStyle>
            <a:lvl1pPr>
              <a:defRPr>
                <a:latin typeface="+mj-lt"/>
                <a:ea typeface="+mj-ea"/>
                <a:cs typeface="+mj-cs"/>
              </a:defRPr>
            </a:lvl1pPr>
          </a:lstStyle>
          <a:p>
            <a:pPr marL="12700">
              <a:spcBef>
                <a:spcPts val="110"/>
              </a:spcBef>
            </a:pPr>
            <a:r>
              <a:rPr lang="en-IN" sz="2800" b="1" kern="0" dirty="0">
                <a:solidFill>
                  <a:sysClr val="windowText" lastClr="000000"/>
                </a:solidFill>
              </a:rPr>
              <a:t>Analysis</a:t>
            </a:r>
          </a:p>
        </p:txBody>
      </p:sp>
      <p:pic>
        <p:nvPicPr>
          <p:cNvPr id="4" name="Picture 3">
            <a:extLst>
              <a:ext uri="{FF2B5EF4-FFF2-40B4-BE49-F238E27FC236}">
                <a16:creationId xmlns:a16="http://schemas.microsoft.com/office/drawing/2014/main" id="{68CA4AAF-12FA-46D8-A2CA-6A48927E4E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1" y="1600200"/>
            <a:ext cx="4876800" cy="3429001"/>
          </a:xfrm>
          <a:prstGeom prst="rect">
            <a:avLst/>
          </a:prstGeom>
        </p:spPr>
      </p:pic>
      <p:pic>
        <p:nvPicPr>
          <p:cNvPr id="6" name="Picture 5">
            <a:extLst>
              <a:ext uri="{FF2B5EF4-FFF2-40B4-BE49-F238E27FC236}">
                <a16:creationId xmlns:a16="http://schemas.microsoft.com/office/drawing/2014/main" id="{7E3F0D4B-85AF-4DFB-9F98-9971B5F04B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00200"/>
            <a:ext cx="5017643" cy="3429001"/>
          </a:xfrm>
          <a:prstGeom prst="rect">
            <a:avLst/>
          </a:prstGeom>
        </p:spPr>
      </p:pic>
      <p:sp>
        <p:nvSpPr>
          <p:cNvPr id="7" name="Rectangle 6">
            <a:extLst>
              <a:ext uri="{FF2B5EF4-FFF2-40B4-BE49-F238E27FC236}">
                <a16:creationId xmlns:a16="http://schemas.microsoft.com/office/drawing/2014/main" id="{F96D75AE-4137-4652-93DA-053478B5425C}"/>
              </a:ext>
            </a:extLst>
          </p:cNvPr>
          <p:cNvSpPr/>
          <p:nvPr/>
        </p:nvSpPr>
        <p:spPr>
          <a:xfrm>
            <a:off x="1219200" y="5157189"/>
            <a:ext cx="4554718" cy="1059003"/>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r>
              <a:rPr lang="en-US" dirty="0"/>
              <a:t>Most of the Loans are taken for Debt Consolidation purpose.</a:t>
            </a:r>
          </a:p>
          <a:p>
            <a:pPr marL="285750" indent="-285750">
              <a:buFont typeface="Arial" panose="020B0604020202020204" pitchFamily="34" charset="0"/>
              <a:buChar char="•"/>
            </a:pPr>
            <a:r>
              <a:rPr lang="en-US" dirty="0"/>
              <a:t>Less Loans are taken for Renewable Energy.</a:t>
            </a:r>
            <a:endParaRPr lang="en-IN" dirty="0"/>
          </a:p>
        </p:txBody>
      </p:sp>
      <p:sp>
        <p:nvSpPr>
          <p:cNvPr id="8" name="Rectangle 7">
            <a:extLst>
              <a:ext uri="{FF2B5EF4-FFF2-40B4-BE49-F238E27FC236}">
                <a16:creationId xmlns:a16="http://schemas.microsoft.com/office/drawing/2014/main" id="{477828CA-4AC7-4EFA-8DA2-8A2D8FBDC1F0}"/>
              </a:ext>
            </a:extLst>
          </p:cNvPr>
          <p:cNvSpPr/>
          <p:nvPr/>
        </p:nvSpPr>
        <p:spPr>
          <a:xfrm>
            <a:off x="6558924" y="5139121"/>
            <a:ext cx="4794875" cy="1059003"/>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r>
              <a:rPr lang="en-US" dirty="0"/>
              <a:t>Most of the Loans are held by 10+ years of job experience applicants.</a:t>
            </a:r>
          </a:p>
          <a:p>
            <a:pPr marL="285750" indent="-285750">
              <a:buFont typeface="Arial" panose="020B0604020202020204" pitchFamily="34" charset="0"/>
              <a:buChar char="•"/>
            </a:pPr>
            <a:r>
              <a:rPr lang="en-US" dirty="0"/>
              <a:t>Less Loans are held by 9 years of job experience applicants.</a:t>
            </a:r>
            <a:endParaRPr lang="en-IN" dirty="0"/>
          </a:p>
        </p:txBody>
      </p:sp>
    </p:spTree>
    <p:extLst>
      <p:ext uri="{BB962C8B-B14F-4D97-AF65-F5344CB8AC3E}">
        <p14:creationId xmlns:p14="http://schemas.microsoft.com/office/powerpoint/2010/main" val="67033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983708A2-A5E8-4680-9888-06326B2D61CD}"/>
              </a:ext>
            </a:extLst>
          </p:cNvPr>
          <p:cNvSpPr txBox="1">
            <a:spLocks/>
          </p:cNvSpPr>
          <p:nvPr/>
        </p:nvSpPr>
        <p:spPr>
          <a:xfrm>
            <a:off x="685800" y="1045286"/>
            <a:ext cx="7687105" cy="444994"/>
          </a:xfrm>
          <a:prstGeom prst="rect">
            <a:avLst/>
          </a:prstGeom>
        </p:spPr>
        <p:txBody>
          <a:bodyPr vert="horz" wrap="square" lIns="0" tIns="13970" rIns="0" bIns="0" rtlCol="0">
            <a:spAutoFit/>
          </a:bodyPr>
          <a:lstStyle>
            <a:lvl1pPr>
              <a:defRPr>
                <a:latin typeface="+mj-lt"/>
                <a:ea typeface="+mj-ea"/>
                <a:cs typeface="+mj-cs"/>
              </a:defRPr>
            </a:lvl1pPr>
          </a:lstStyle>
          <a:p>
            <a:pPr marL="12700">
              <a:spcBef>
                <a:spcPts val="110"/>
              </a:spcBef>
            </a:pPr>
            <a:r>
              <a:rPr lang="en-IN" sz="2800" b="1" kern="0" dirty="0">
                <a:solidFill>
                  <a:sysClr val="windowText" lastClr="000000"/>
                </a:solidFill>
              </a:rPr>
              <a:t>Analysis</a:t>
            </a:r>
          </a:p>
        </p:txBody>
      </p:sp>
      <p:sp>
        <p:nvSpPr>
          <p:cNvPr id="7" name="Rectangle 6">
            <a:extLst>
              <a:ext uri="{FF2B5EF4-FFF2-40B4-BE49-F238E27FC236}">
                <a16:creationId xmlns:a16="http://schemas.microsoft.com/office/drawing/2014/main" id="{F96D75AE-4137-4652-93DA-053478B5425C}"/>
              </a:ext>
            </a:extLst>
          </p:cNvPr>
          <p:cNvSpPr/>
          <p:nvPr/>
        </p:nvSpPr>
        <p:spPr>
          <a:xfrm>
            <a:off x="1219200" y="5157189"/>
            <a:ext cx="4554718" cy="1059003"/>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r>
              <a:rPr lang="en-US" dirty="0"/>
              <a:t>Most of the Loans are held by B grade applicants.</a:t>
            </a:r>
          </a:p>
          <a:p>
            <a:pPr marL="285750" indent="-285750">
              <a:buFont typeface="Arial" panose="020B0604020202020204" pitchFamily="34" charset="0"/>
              <a:buChar char="•"/>
            </a:pPr>
            <a:r>
              <a:rPr lang="en-US" dirty="0"/>
              <a:t>Less Loans are held by G grade applicants.</a:t>
            </a:r>
            <a:endParaRPr lang="en-IN" dirty="0"/>
          </a:p>
        </p:txBody>
      </p:sp>
      <p:sp>
        <p:nvSpPr>
          <p:cNvPr id="8" name="Rectangle 7">
            <a:extLst>
              <a:ext uri="{FF2B5EF4-FFF2-40B4-BE49-F238E27FC236}">
                <a16:creationId xmlns:a16="http://schemas.microsoft.com/office/drawing/2014/main" id="{477828CA-4AC7-4EFA-8DA2-8A2D8FBDC1F0}"/>
              </a:ext>
            </a:extLst>
          </p:cNvPr>
          <p:cNvSpPr/>
          <p:nvPr/>
        </p:nvSpPr>
        <p:spPr>
          <a:xfrm>
            <a:off x="6558924" y="5139121"/>
            <a:ext cx="4794875" cy="1059003"/>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r>
              <a:rPr lang="en-US" dirty="0"/>
              <a:t>Most of the Loans are held by A4 sub grade applicants.</a:t>
            </a:r>
          </a:p>
          <a:p>
            <a:pPr marL="285750" indent="-285750">
              <a:buFont typeface="Arial" panose="020B0604020202020204" pitchFamily="34" charset="0"/>
              <a:buChar char="•"/>
            </a:pPr>
            <a:r>
              <a:rPr lang="en-US" dirty="0"/>
              <a:t>Less Loans are held by G5 sub grade applicants.</a:t>
            </a:r>
            <a:endParaRPr lang="en-IN" dirty="0"/>
          </a:p>
        </p:txBody>
      </p:sp>
      <p:pic>
        <p:nvPicPr>
          <p:cNvPr id="5" name="Picture 4">
            <a:extLst>
              <a:ext uri="{FF2B5EF4-FFF2-40B4-BE49-F238E27FC236}">
                <a16:creationId xmlns:a16="http://schemas.microsoft.com/office/drawing/2014/main" id="{45976AFE-8207-407D-93E0-6C1BCCAE6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677071"/>
            <a:ext cx="5106563" cy="3302752"/>
          </a:xfrm>
          <a:prstGeom prst="rect">
            <a:avLst/>
          </a:prstGeom>
        </p:spPr>
      </p:pic>
      <p:pic>
        <p:nvPicPr>
          <p:cNvPr id="10" name="Picture 9">
            <a:extLst>
              <a:ext uri="{FF2B5EF4-FFF2-40B4-BE49-F238E27FC236}">
                <a16:creationId xmlns:a16="http://schemas.microsoft.com/office/drawing/2014/main" id="{A1AC90E1-5548-4276-8A2C-4464E947D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8994" y="1599810"/>
            <a:ext cx="5017643" cy="3429781"/>
          </a:xfrm>
          <a:prstGeom prst="rect">
            <a:avLst/>
          </a:prstGeom>
        </p:spPr>
      </p:pic>
    </p:spTree>
    <p:extLst>
      <p:ext uri="{BB962C8B-B14F-4D97-AF65-F5344CB8AC3E}">
        <p14:creationId xmlns:p14="http://schemas.microsoft.com/office/powerpoint/2010/main" val="1806998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TotalTime>
  <Words>836</Words>
  <Application>Microsoft Office PowerPoint</Application>
  <PresentationFormat>Widescreen</PresentationFormat>
  <Paragraphs>103</Paragraphs>
  <Slides>18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Carlito</vt:lpstr>
      <vt:lpstr>Helvetica Neue</vt:lpstr>
      <vt:lpstr>Times New Roman</vt:lpstr>
      <vt:lpstr>Office Theme</vt:lpstr>
      <vt:lpstr>Lending Club Case Study</vt:lpstr>
      <vt:lpstr>Objective of the Case Study</vt:lpstr>
      <vt:lpstr>CASE STUDY DETAILS</vt:lpstr>
      <vt:lpstr>Business Understanding- Risks </vt:lpstr>
      <vt:lpstr>Business Understanding- Decision</vt:lpstr>
      <vt:lpstr>Business Objective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Jaswanth Reddy</dc:creator>
  <cp:lastModifiedBy>Jaswanth Reddy Sareddy</cp:lastModifiedBy>
  <cp:revision>6</cp:revision>
  <dcterms:created xsi:type="dcterms:W3CDTF">2022-01-05T12:10:35Z</dcterms:created>
  <dcterms:modified xsi:type="dcterms:W3CDTF">2022-01-05T16:19:37Z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2021-11-10T00:00:00Z</vt:filetime>
  </property>
  <property fmtid="{D5CDD505-2E9C-101B-9397-08002B2CF9AE}" pid="3" name="Creator">
    <vt:lpwstr>Microsoft® PowerPoint® 2016</vt:lpwstr>
  </property>
  <property fmtid="{D5CDD505-2E9C-101B-9397-08002B2CF9AE}" pid="4" name="LastSaved">
    <vt:filetime>2022-01-05T00:00:00Z</vt:filetime>
  </property>
</Properties>
</file>