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63"/>
  </p:normalViewPr>
  <p:slideViewPr>
    <p:cSldViewPr snapToGrid="0" snapToObjects="1">
      <p:cViewPr varScale="1">
        <p:scale>
          <a:sx n="96" d="100"/>
          <a:sy n="96"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92AB6-7E49-4214-8A0B-71C4BD422BD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5DBF03C-B2B1-4316-BEE6-D532AAA65392}">
      <dgm:prSet/>
      <dgm:spPr/>
      <dgm:t>
        <a:bodyPr/>
        <a:lstStyle/>
        <a:p>
          <a:r>
            <a:rPr lang="en-US"/>
            <a:t>This dataset we have choosen have lot of data that is nulls which impacted our predictions </a:t>
          </a:r>
        </a:p>
      </dgm:t>
    </dgm:pt>
    <dgm:pt modelId="{80F0D7A8-9C7C-47A7-9D3C-40A3AE0179B3}" type="parTrans" cxnId="{08B7C400-02B3-4FFD-AA3F-D108DE7BB07B}">
      <dgm:prSet/>
      <dgm:spPr/>
      <dgm:t>
        <a:bodyPr/>
        <a:lstStyle/>
        <a:p>
          <a:endParaRPr lang="en-US"/>
        </a:p>
      </dgm:t>
    </dgm:pt>
    <dgm:pt modelId="{75CC2C96-3139-4484-8917-CACBE435AB17}" type="sibTrans" cxnId="{08B7C400-02B3-4FFD-AA3F-D108DE7BB07B}">
      <dgm:prSet/>
      <dgm:spPr/>
      <dgm:t>
        <a:bodyPr/>
        <a:lstStyle/>
        <a:p>
          <a:endParaRPr lang="en-US"/>
        </a:p>
      </dgm:t>
    </dgm:pt>
    <dgm:pt modelId="{2D76AEC9-88E7-4885-8F32-622F18DD3CD0}">
      <dgm:prSet/>
      <dgm:spPr/>
      <dgm:t>
        <a:bodyPr/>
        <a:lstStyle/>
        <a:p>
          <a:r>
            <a:rPr lang="en-US"/>
            <a:t>Also, the uneven distribution of target variable did not help in our cause.</a:t>
          </a:r>
        </a:p>
      </dgm:t>
    </dgm:pt>
    <dgm:pt modelId="{DCEF2AD2-5930-4898-8095-EA50BBAA00F3}" type="parTrans" cxnId="{FB445B57-9F87-4651-AE0B-3F588162915C}">
      <dgm:prSet/>
      <dgm:spPr/>
      <dgm:t>
        <a:bodyPr/>
        <a:lstStyle/>
        <a:p>
          <a:endParaRPr lang="en-US"/>
        </a:p>
      </dgm:t>
    </dgm:pt>
    <dgm:pt modelId="{D959C4B7-8446-49E7-9AC7-68AD9E508D70}" type="sibTrans" cxnId="{FB445B57-9F87-4651-AE0B-3F588162915C}">
      <dgm:prSet/>
      <dgm:spPr/>
      <dgm:t>
        <a:bodyPr/>
        <a:lstStyle/>
        <a:p>
          <a:endParaRPr lang="en-US"/>
        </a:p>
      </dgm:t>
    </dgm:pt>
    <dgm:pt modelId="{44651A1E-F70F-4F84-9FE8-BE9788ACA284}">
      <dgm:prSet/>
      <dgm:spPr/>
      <dgm:t>
        <a:bodyPr/>
        <a:lstStyle/>
        <a:p>
          <a:r>
            <a:rPr lang="en-US"/>
            <a:t>Better data would have helped us in creating more estimations like age group of people who are most frequently committing violations.</a:t>
          </a:r>
        </a:p>
      </dgm:t>
    </dgm:pt>
    <dgm:pt modelId="{544DED7B-98DE-4168-9744-94CF142E03B1}" type="parTrans" cxnId="{C1A3E50B-AE13-4159-BC30-E992A6F2D7F2}">
      <dgm:prSet/>
      <dgm:spPr/>
      <dgm:t>
        <a:bodyPr/>
        <a:lstStyle/>
        <a:p>
          <a:endParaRPr lang="en-US"/>
        </a:p>
      </dgm:t>
    </dgm:pt>
    <dgm:pt modelId="{0CBF2AFA-352A-4746-B7B2-D1DE27DA9416}" type="sibTrans" cxnId="{C1A3E50B-AE13-4159-BC30-E992A6F2D7F2}">
      <dgm:prSet/>
      <dgm:spPr/>
      <dgm:t>
        <a:bodyPr/>
        <a:lstStyle/>
        <a:p>
          <a:endParaRPr lang="en-US"/>
        </a:p>
      </dgm:t>
    </dgm:pt>
    <dgm:pt modelId="{8EB6E878-F3BD-4F0A-9B29-4025170040F6}">
      <dgm:prSet/>
      <dgm:spPr/>
      <dgm:t>
        <a:bodyPr/>
        <a:lstStyle/>
        <a:p>
          <a:r>
            <a:rPr lang="en-US"/>
            <a:t>It would also help us in identifying repeated violators and would help control them.</a:t>
          </a:r>
        </a:p>
      </dgm:t>
    </dgm:pt>
    <dgm:pt modelId="{1B5CB2EE-9F21-4E6B-A541-AFF0AA5C0669}" type="parTrans" cxnId="{DDA35661-8F84-4D98-9C80-A077D2D66C08}">
      <dgm:prSet/>
      <dgm:spPr/>
      <dgm:t>
        <a:bodyPr/>
        <a:lstStyle/>
        <a:p>
          <a:endParaRPr lang="en-US"/>
        </a:p>
      </dgm:t>
    </dgm:pt>
    <dgm:pt modelId="{D41830D5-F860-4E2E-9B4C-30E5D237E935}" type="sibTrans" cxnId="{DDA35661-8F84-4D98-9C80-A077D2D66C08}">
      <dgm:prSet/>
      <dgm:spPr/>
      <dgm:t>
        <a:bodyPr/>
        <a:lstStyle/>
        <a:p>
          <a:endParaRPr lang="en-US"/>
        </a:p>
      </dgm:t>
    </dgm:pt>
    <dgm:pt modelId="{490E59E8-E562-694F-BB5D-D37B570E80FF}" type="pres">
      <dgm:prSet presAssocID="{24992AB6-7E49-4214-8A0B-71C4BD422BD4}" presName="linear" presStyleCnt="0">
        <dgm:presLayoutVars>
          <dgm:animLvl val="lvl"/>
          <dgm:resizeHandles val="exact"/>
        </dgm:presLayoutVars>
      </dgm:prSet>
      <dgm:spPr/>
    </dgm:pt>
    <dgm:pt modelId="{F6656856-B0C9-ED49-AF32-29E8A0CE0D45}" type="pres">
      <dgm:prSet presAssocID="{85DBF03C-B2B1-4316-BEE6-D532AAA65392}" presName="parentText" presStyleLbl="node1" presStyleIdx="0" presStyleCnt="4">
        <dgm:presLayoutVars>
          <dgm:chMax val="0"/>
          <dgm:bulletEnabled val="1"/>
        </dgm:presLayoutVars>
      </dgm:prSet>
      <dgm:spPr/>
    </dgm:pt>
    <dgm:pt modelId="{B34D2B6B-FCC9-3147-8403-05A362A85FAB}" type="pres">
      <dgm:prSet presAssocID="{75CC2C96-3139-4484-8917-CACBE435AB17}" presName="spacer" presStyleCnt="0"/>
      <dgm:spPr/>
    </dgm:pt>
    <dgm:pt modelId="{06DAFFC8-CD89-9D40-B342-86FF72CCA505}" type="pres">
      <dgm:prSet presAssocID="{2D76AEC9-88E7-4885-8F32-622F18DD3CD0}" presName="parentText" presStyleLbl="node1" presStyleIdx="1" presStyleCnt="4">
        <dgm:presLayoutVars>
          <dgm:chMax val="0"/>
          <dgm:bulletEnabled val="1"/>
        </dgm:presLayoutVars>
      </dgm:prSet>
      <dgm:spPr/>
    </dgm:pt>
    <dgm:pt modelId="{A33459CA-F5CD-E74C-9320-A3519B87B692}" type="pres">
      <dgm:prSet presAssocID="{D959C4B7-8446-49E7-9AC7-68AD9E508D70}" presName="spacer" presStyleCnt="0"/>
      <dgm:spPr/>
    </dgm:pt>
    <dgm:pt modelId="{DA1C7304-4DB9-4D4A-BC2D-0460327F3B94}" type="pres">
      <dgm:prSet presAssocID="{44651A1E-F70F-4F84-9FE8-BE9788ACA284}" presName="parentText" presStyleLbl="node1" presStyleIdx="2" presStyleCnt="4">
        <dgm:presLayoutVars>
          <dgm:chMax val="0"/>
          <dgm:bulletEnabled val="1"/>
        </dgm:presLayoutVars>
      </dgm:prSet>
      <dgm:spPr/>
    </dgm:pt>
    <dgm:pt modelId="{EF184B5F-AC54-AD43-9A74-9EBB6D444A51}" type="pres">
      <dgm:prSet presAssocID="{0CBF2AFA-352A-4746-B7B2-D1DE27DA9416}" presName="spacer" presStyleCnt="0"/>
      <dgm:spPr/>
    </dgm:pt>
    <dgm:pt modelId="{5F5BDBA5-0AA2-2E41-80F8-F4EDB930B6A4}" type="pres">
      <dgm:prSet presAssocID="{8EB6E878-F3BD-4F0A-9B29-4025170040F6}" presName="parentText" presStyleLbl="node1" presStyleIdx="3" presStyleCnt="4">
        <dgm:presLayoutVars>
          <dgm:chMax val="0"/>
          <dgm:bulletEnabled val="1"/>
        </dgm:presLayoutVars>
      </dgm:prSet>
      <dgm:spPr/>
    </dgm:pt>
  </dgm:ptLst>
  <dgm:cxnLst>
    <dgm:cxn modelId="{08B7C400-02B3-4FFD-AA3F-D108DE7BB07B}" srcId="{24992AB6-7E49-4214-8A0B-71C4BD422BD4}" destId="{85DBF03C-B2B1-4316-BEE6-D532AAA65392}" srcOrd="0" destOrd="0" parTransId="{80F0D7A8-9C7C-47A7-9D3C-40A3AE0179B3}" sibTransId="{75CC2C96-3139-4484-8917-CACBE435AB17}"/>
    <dgm:cxn modelId="{F7D70A0B-99C3-8E44-A303-E0BEDCD9D0B5}" type="presOf" srcId="{24992AB6-7E49-4214-8A0B-71C4BD422BD4}" destId="{490E59E8-E562-694F-BB5D-D37B570E80FF}" srcOrd="0" destOrd="0" presId="urn:microsoft.com/office/officeart/2005/8/layout/vList2"/>
    <dgm:cxn modelId="{C1A3E50B-AE13-4159-BC30-E992A6F2D7F2}" srcId="{24992AB6-7E49-4214-8A0B-71C4BD422BD4}" destId="{44651A1E-F70F-4F84-9FE8-BE9788ACA284}" srcOrd="2" destOrd="0" parTransId="{544DED7B-98DE-4168-9744-94CF142E03B1}" sibTransId="{0CBF2AFA-352A-4746-B7B2-D1DE27DA9416}"/>
    <dgm:cxn modelId="{A8DA932B-4AA6-3543-865A-848CC87E6DA8}" type="presOf" srcId="{8EB6E878-F3BD-4F0A-9B29-4025170040F6}" destId="{5F5BDBA5-0AA2-2E41-80F8-F4EDB930B6A4}" srcOrd="0" destOrd="0" presId="urn:microsoft.com/office/officeart/2005/8/layout/vList2"/>
    <dgm:cxn modelId="{FB445B57-9F87-4651-AE0B-3F588162915C}" srcId="{24992AB6-7E49-4214-8A0B-71C4BD422BD4}" destId="{2D76AEC9-88E7-4885-8F32-622F18DD3CD0}" srcOrd="1" destOrd="0" parTransId="{DCEF2AD2-5930-4898-8095-EA50BBAA00F3}" sibTransId="{D959C4B7-8446-49E7-9AC7-68AD9E508D70}"/>
    <dgm:cxn modelId="{DDA35661-8F84-4D98-9C80-A077D2D66C08}" srcId="{24992AB6-7E49-4214-8A0B-71C4BD422BD4}" destId="{8EB6E878-F3BD-4F0A-9B29-4025170040F6}" srcOrd="3" destOrd="0" parTransId="{1B5CB2EE-9F21-4E6B-A541-AFF0AA5C0669}" sibTransId="{D41830D5-F860-4E2E-9B4C-30E5D237E935}"/>
    <dgm:cxn modelId="{C6C65572-8CE5-3446-A1D9-D777525D9D8B}" type="presOf" srcId="{44651A1E-F70F-4F84-9FE8-BE9788ACA284}" destId="{DA1C7304-4DB9-4D4A-BC2D-0460327F3B94}" srcOrd="0" destOrd="0" presId="urn:microsoft.com/office/officeart/2005/8/layout/vList2"/>
    <dgm:cxn modelId="{43184DA1-0385-0047-AB1E-F5547C85D121}" type="presOf" srcId="{85DBF03C-B2B1-4316-BEE6-D532AAA65392}" destId="{F6656856-B0C9-ED49-AF32-29E8A0CE0D45}" srcOrd="0" destOrd="0" presId="urn:microsoft.com/office/officeart/2005/8/layout/vList2"/>
    <dgm:cxn modelId="{A9FD15D6-56B2-314B-9EAA-E9A5B1702A91}" type="presOf" srcId="{2D76AEC9-88E7-4885-8F32-622F18DD3CD0}" destId="{06DAFFC8-CD89-9D40-B342-86FF72CCA505}" srcOrd="0" destOrd="0" presId="urn:microsoft.com/office/officeart/2005/8/layout/vList2"/>
    <dgm:cxn modelId="{265E4A39-01FD-6441-BF85-283A45727ADF}" type="presParOf" srcId="{490E59E8-E562-694F-BB5D-D37B570E80FF}" destId="{F6656856-B0C9-ED49-AF32-29E8A0CE0D45}" srcOrd="0" destOrd="0" presId="urn:microsoft.com/office/officeart/2005/8/layout/vList2"/>
    <dgm:cxn modelId="{210BE90D-3138-EB46-A771-8174614BF112}" type="presParOf" srcId="{490E59E8-E562-694F-BB5D-D37B570E80FF}" destId="{B34D2B6B-FCC9-3147-8403-05A362A85FAB}" srcOrd="1" destOrd="0" presId="urn:microsoft.com/office/officeart/2005/8/layout/vList2"/>
    <dgm:cxn modelId="{89DD6D3F-D85D-9347-AC6F-EC10C242D68A}" type="presParOf" srcId="{490E59E8-E562-694F-BB5D-D37B570E80FF}" destId="{06DAFFC8-CD89-9D40-B342-86FF72CCA505}" srcOrd="2" destOrd="0" presId="urn:microsoft.com/office/officeart/2005/8/layout/vList2"/>
    <dgm:cxn modelId="{4ED64118-10E4-A447-B7EB-DE12BD45D830}" type="presParOf" srcId="{490E59E8-E562-694F-BB5D-D37B570E80FF}" destId="{A33459CA-F5CD-E74C-9320-A3519B87B692}" srcOrd="3" destOrd="0" presId="urn:microsoft.com/office/officeart/2005/8/layout/vList2"/>
    <dgm:cxn modelId="{539B429A-D776-EA4C-949D-23EE75623B1E}" type="presParOf" srcId="{490E59E8-E562-694F-BB5D-D37B570E80FF}" destId="{DA1C7304-4DB9-4D4A-BC2D-0460327F3B94}" srcOrd="4" destOrd="0" presId="urn:microsoft.com/office/officeart/2005/8/layout/vList2"/>
    <dgm:cxn modelId="{21392886-C281-F74A-9BCC-56B5F8F49E56}" type="presParOf" srcId="{490E59E8-E562-694F-BB5D-D37B570E80FF}" destId="{EF184B5F-AC54-AD43-9A74-9EBB6D444A51}" srcOrd="5" destOrd="0" presId="urn:microsoft.com/office/officeart/2005/8/layout/vList2"/>
    <dgm:cxn modelId="{C83FD2F6-DCF3-4C46-B7B0-3F01E003B64D}" type="presParOf" srcId="{490E59E8-E562-694F-BB5D-D37B570E80FF}" destId="{5F5BDBA5-0AA2-2E41-80F8-F4EDB930B6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56856-B0C9-ED49-AF32-29E8A0CE0D45}">
      <dsp:nvSpPr>
        <dsp:cNvPr id="0" name=""/>
        <dsp:cNvSpPr/>
      </dsp:nvSpPr>
      <dsp:spPr>
        <a:xfrm>
          <a:off x="0" y="51288"/>
          <a:ext cx="4828172" cy="1346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dataset we have choosen have lot of data that is nulls which impacted our predictions </a:t>
          </a:r>
        </a:p>
      </dsp:txBody>
      <dsp:txXfrm>
        <a:off x="65721" y="117009"/>
        <a:ext cx="4696730" cy="1214862"/>
      </dsp:txXfrm>
    </dsp:sp>
    <dsp:sp modelId="{06DAFFC8-CD89-9D40-B342-86FF72CCA505}">
      <dsp:nvSpPr>
        <dsp:cNvPr id="0" name=""/>
        <dsp:cNvSpPr/>
      </dsp:nvSpPr>
      <dsp:spPr>
        <a:xfrm>
          <a:off x="0" y="1452313"/>
          <a:ext cx="4828172" cy="134630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Also, the uneven distribution of target variable did not help in our cause.</a:t>
          </a:r>
        </a:p>
      </dsp:txBody>
      <dsp:txXfrm>
        <a:off x="65721" y="1518034"/>
        <a:ext cx="4696730" cy="1214862"/>
      </dsp:txXfrm>
    </dsp:sp>
    <dsp:sp modelId="{DA1C7304-4DB9-4D4A-BC2D-0460327F3B94}">
      <dsp:nvSpPr>
        <dsp:cNvPr id="0" name=""/>
        <dsp:cNvSpPr/>
      </dsp:nvSpPr>
      <dsp:spPr>
        <a:xfrm>
          <a:off x="0" y="2853337"/>
          <a:ext cx="4828172" cy="134630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Better data would have helped us in creating more estimations like age group of people who are most frequently committing violations.</a:t>
          </a:r>
        </a:p>
      </dsp:txBody>
      <dsp:txXfrm>
        <a:off x="65721" y="2919058"/>
        <a:ext cx="4696730" cy="1214862"/>
      </dsp:txXfrm>
    </dsp:sp>
    <dsp:sp modelId="{5F5BDBA5-0AA2-2E41-80F8-F4EDB930B6A4}">
      <dsp:nvSpPr>
        <dsp:cNvPr id="0" name=""/>
        <dsp:cNvSpPr/>
      </dsp:nvSpPr>
      <dsp:spPr>
        <a:xfrm>
          <a:off x="0" y="4254361"/>
          <a:ext cx="4828172" cy="1346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would also help us in identifying repeated violators and would help control them.</a:t>
          </a:r>
        </a:p>
      </dsp:txBody>
      <dsp:txXfrm>
        <a:off x="65721" y="4320082"/>
        <a:ext cx="4696730" cy="1214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B819-8ECB-0947-ACD2-0BC5E88BC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5CA1BA-6591-A245-9E17-6282B3248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F15C80-7413-E042-8210-5564A968AAA2}"/>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5" name="Footer Placeholder 4">
            <a:extLst>
              <a:ext uri="{FF2B5EF4-FFF2-40B4-BE49-F238E27FC236}">
                <a16:creationId xmlns:a16="http://schemas.microsoft.com/office/drawing/2014/main" id="{DEC33BC6-F864-9048-9CD5-023251D0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D427A-08E1-C345-8F52-86CB76EA3B4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6443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E2FF-05C2-A648-B12D-852C03A0D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C058BE-E6BD-024E-B0F9-9705F9146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7D455-68C2-C94A-966A-7DFA31FA9DE7}"/>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5" name="Footer Placeholder 4">
            <a:extLst>
              <a:ext uri="{FF2B5EF4-FFF2-40B4-BE49-F238E27FC236}">
                <a16:creationId xmlns:a16="http://schemas.microsoft.com/office/drawing/2014/main" id="{A5FB867D-AFB2-2B4F-B581-20B3F5E21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439BD-A97C-884E-9E29-B6FA50E78ED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9720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674C4-147D-FD48-84A5-1A6138470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E281CD-B241-904E-AC2F-3CEAA6DDE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72F18-2C12-2743-9408-7B907C7BD621}"/>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5" name="Footer Placeholder 4">
            <a:extLst>
              <a:ext uri="{FF2B5EF4-FFF2-40B4-BE49-F238E27FC236}">
                <a16:creationId xmlns:a16="http://schemas.microsoft.com/office/drawing/2014/main" id="{03674F62-43F3-1B49-83BC-FC6AA72E4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8B2EE-C01B-5F40-92CD-A1DAB6AA238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5258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0374-B2F2-3140-B455-83089C889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73B83-CEFE-584C-8B86-9937098EB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2FF51-99BD-C147-A49E-903A60A7C406}"/>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5" name="Footer Placeholder 4">
            <a:extLst>
              <a:ext uri="{FF2B5EF4-FFF2-40B4-BE49-F238E27FC236}">
                <a16:creationId xmlns:a16="http://schemas.microsoft.com/office/drawing/2014/main" id="{032A5F3D-6277-9340-ABA5-ED47B5264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B6170-C1A2-8C43-A4AF-CB66295218D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8658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091C-99C3-B241-BDE1-B9E8BFFAB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7AC2CF-AD52-6A4A-8B26-BFBCB2D55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042446-2D1D-B245-9287-D1C0E7A6C47F}"/>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5" name="Footer Placeholder 4">
            <a:extLst>
              <a:ext uri="{FF2B5EF4-FFF2-40B4-BE49-F238E27FC236}">
                <a16:creationId xmlns:a16="http://schemas.microsoft.com/office/drawing/2014/main" id="{5F8EE920-7351-3047-B41B-8D91B7F62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3C100-D3C8-8B45-9A68-36980ABA662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807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90ED-E0B0-3846-BDD2-B70860194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BA6B6-0F3E-0046-B1AC-D7390871A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1FB962-A3AA-CE4C-B56E-65F39F667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8FA05F-8888-B34A-99F8-477E251C338E}"/>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6" name="Footer Placeholder 5">
            <a:extLst>
              <a:ext uri="{FF2B5EF4-FFF2-40B4-BE49-F238E27FC236}">
                <a16:creationId xmlns:a16="http://schemas.microsoft.com/office/drawing/2014/main" id="{6EA5CA6E-D2A9-1641-8CA3-1976B506D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8EC10-7225-B244-B02E-44EDF75E373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2288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6D67-768F-BF41-A27B-E994D3B826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19104E-2BCE-A04B-82EC-9F99621B3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3D2AAA-0725-C843-9A2E-5A2EADA39F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24E0B-C4AB-5D41-B798-3F894806B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0BEC5-4FC8-9A4C-A841-73902CCEB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5882E2-917B-784D-9503-D5DEE5DDFB64}"/>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8" name="Footer Placeholder 7">
            <a:extLst>
              <a:ext uri="{FF2B5EF4-FFF2-40B4-BE49-F238E27FC236}">
                <a16:creationId xmlns:a16="http://schemas.microsoft.com/office/drawing/2014/main" id="{51DD6AAB-8B05-4E40-99CA-D6D727883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F4E53-82FE-364A-B5C0-8E13515CF73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64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D2C6-A413-7540-903C-852BE9A40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32A01-6C19-1D45-9A15-C1727BA0C87F}"/>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4" name="Footer Placeholder 3">
            <a:extLst>
              <a:ext uri="{FF2B5EF4-FFF2-40B4-BE49-F238E27FC236}">
                <a16:creationId xmlns:a16="http://schemas.microsoft.com/office/drawing/2014/main" id="{2C5F186F-709E-A84B-8587-7710BD241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F05D78-81F3-7B4F-9EEB-8B448F69313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162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06EE7-5998-2B4E-AAB5-52B15563AEF8}"/>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3" name="Footer Placeholder 2">
            <a:extLst>
              <a:ext uri="{FF2B5EF4-FFF2-40B4-BE49-F238E27FC236}">
                <a16:creationId xmlns:a16="http://schemas.microsoft.com/office/drawing/2014/main" id="{BAFFCB4C-9B0D-3042-BFC7-9581B1910B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87C022-7F6D-FC4A-8C80-42B3A83DE23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8393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3073-0831-E74C-B81D-E7E8C258D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7B21B-0A90-3646-A931-FE0305C6B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393E-E2B3-454C-B3FF-0D654061E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EB9C3-DB2D-F947-8B6B-813BC25A77BC}"/>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6" name="Footer Placeholder 5">
            <a:extLst>
              <a:ext uri="{FF2B5EF4-FFF2-40B4-BE49-F238E27FC236}">
                <a16:creationId xmlns:a16="http://schemas.microsoft.com/office/drawing/2014/main" id="{4DED9A47-38A2-7744-BF9E-929C8D066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18A3F-13BC-CE49-BDC8-8CB647CA47E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8010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E37C-C11B-5E4F-9854-249B6965E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1C3BCE-B2BA-D942-8B7E-0BF7595E4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CADA6-9D02-354E-A2CA-1A9E2A3D8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D0669-0837-E64C-969E-448F29EB96DD}"/>
              </a:ext>
            </a:extLst>
          </p:cNvPr>
          <p:cNvSpPr>
            <a:spLocks noGrp="1"/>
          </p:cNvSpPr>
          <p:nvPr>
            <p:ph type="dt" sz="half" idx="10"/>
          </p:nvPr>
        </p:nvSpPr>
        <p:spPr/>
        <p:txBody>
          <a:bodyPr/>
          <a:lstStyle/>
          <a:p>
            <a:fld id="{D208048B-57AF-4F53-BC84-8E0A1033FBEC}" type="datetimeFigureOut">
              <a:rPr lang="en-US" smtClean="0"/>
              <a:t>12/14/21</a:t>
            </a:fld>
            <a:endParaRPr lang="en-US"/>
          </a:p>
        </p:txBody>
      </p:sp>
      <p:sp>
        <p:nvSpPr>
          <p:cNvPr id="6" name="Footer Placeholder 5">
            <a:extLst>
              <a:ext uri="{FF2B5EF4-FFF2-40B4-BE49-F238E27FC236}">
                <a16:creationId xmlns:a16="http://schemas.microsoft.com/office/drawing/2014/main" id="{CD89D48C-8CE9-C141-AF9B-EF53322F8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6DCDA-E547-EF4B-B744-7E02D8D8BCD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0682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2444A-B2D4-9040-9B51-19BECAAE6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F312B3-253C-9B44-BD8E-7179B61C4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98008-12EA-0C48-A05F-DCEE6CEDE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12/14/21</a:t>
            </a:fld>
            <a:endParaRPr lang="en-US" dirty="0"/>
          </a:p>
        </p:txBody>
      </p:sp>
      <p:sp>
        <p:nvSpPr>
          <p:cNvPr id="5" name="Footer Placeholder 4">
            <a:extLst>
              <a:ext uri="{FF2B5EF4-FFF2-40B4-BE49-F238E27FC236}">
                <a16:creationId xmlns:a16="http://schemas.microsoft.com/office/drawing/2014/main" id="{302E7F1B-6538-F14A-8E1B-561DAC0D7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489B6D-FF00-7245-94C6-571D961F3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0483406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gramming data on computer monitor">
            <a:extLst>
              <a:ext uri="{FF2B5EF4-FFF2-40B4-BE49-F238E27FC236}">
                <a16:creationId xmlns:a16="http://schemas.microsoft.com/office/drawing/2014/main" id="{E28696A5-EF8A-4AA3-9A51-A63FDFDBCA10}"/>
              </a:ext>
            </a:extLst>
          </p:cNvPr>
          <p:cNvPicPr>
            <a:picLocks noChangeAspect="1"/>
          </p:cNvPicPr>
          <p:nvPr/>
        </p:nvPicPr>
        <p:blipFill rotWithShape="1">
          <a:blip r:embed="rId2"/>
          <a:srcRect t="5453" r="23010" b="3296"/>
          <a:stretch/>
        </p:blipFill>
        <p:spPr>
          <a:xfrm>
            <a:off x="4365170" y="10"/>
            <a:ext cx="7826829"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D665D6-5945-F34F-92DF-0CDEC8575243}"/>
              </a:ext>
            </a:extLst>
          </p:cNvPr>
          <p:cNvSpPr>
            <a:spLocks noGrp="1"/>
          </p:cNvSpPr>
          <p:nvPr>
            <p:ph type="ctrTitle"/>
          </p:nvPr>
        </p:nvSpPr>
        <p:spPr>
          <a:xfrm>
            <a:off x="477981" y="1122363"/>
            <a:ext cx="4023360" cy="2105469"/>
          </a:xfrm>
        </p:spPr>
        <p:txBody>
          <a:bodyPr anchor="b">
            <a:normAutofit/>
          </a:bodyPr>
          <a:lstStyle/>
          <a:p>
            <a:pPr algn="l"/>
            <a:r>
              <a:rPr lang="en-US" sz="4800" dirty="0"/>
              <a:t>DATA 602</a:t>
            </a:r>
          </a:p>
        </p:txBody>
      </p:sp>
      <p:sp>
        <p:nvSpPr>
          <p:cNvPr id="3" name="Subtitle 2">
            <a:extLst>
              <a:ext uri="{FF2B5EF4-FFF2-40B4-BE49-F238E27FC236}">
                <a16:creationId xmlns:a16="http://schemas.microsoft.com/office/drawing/2014/main" id="{33F02675-0CC2-FB46-890E-CBBE129C2A00}"/>
              </a:ext>
            </a:extLst>
          </p:cNvPr>
          <p:cNvSpPr>
            <a:spLocks noGrp="1"/>
          </p:cNvSpPr>
          <p:nvPr>
            <p:ph type="subTitle" idx="1"/>
          </p:nvPr>
        </p:nvSpPr>
        <p:spPr>
          <a:xfrm>
            <a:off x="477980" y="3630170"/>
            <a:ext cx="4023359" cy="916750"/>
          </a:xfrm>
        </p:spPr>
        <p:txBody>
          <a:bodyPr>
            <a:normAutofit/>
          </a:bodyPr>
          <a:lstStyle/>
          <a:p>
            <a:pPr algn="l"/>
            <a:r>
              <a:rPr lang="en-US" sz="2000" dirty="0"/>
              <a:t>FINAL PROJECT PRESENTATION</a:t>
            </a:r>
          </a:p>
          <a:p>
            <a:pPr algn="l"/>
            <a:r>
              <a:rPr lang="en-US" sz="2000" dirty="0"/>
              <a:t>MOVING VIOLATIONS ISSUED IN D.C </a:t>
            </a:r>
          </a:p>
          <a:p>
            <a:pPr algn="l"/>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052F442-1695-4F40-AA13-6291C30EC7F6}"/>
              </a:ext>
            </a:extLst>
          </p:cNvPr>
          <p:cNvSpPr txBox="1"/>
          <p:nvPr/>
        </p:nvSpPr>
        <p:spPr>
          <a:xfrm>
            <a:off x="2716696" y="5473148"/>
            <a:ext cx="2166042" cy="646331"/>
          </a:xfrm>
          <a:prstGeom prst="rect">
            <a:avLst/>
          </a:prstGeom>
          <a:noFill/>
        </p:spPr>
        <p:txBody>
          <a:bodyPr wrap="none" rtlCol="0">
            <a:spAutoFit/>
          </a:bodyPr>
          <a:lstStyle/>
          <a:p>
            <a:r>
              <a:rPr lang="en-US" dirty="0"/>
              <a:t>By </a:t>
            </a:r>
          </a:p>
          <a:p>
            <a:r>
              <a:rPr lang="en-US" dirty="0"/>
              <a:t>Jaswanth Sai Nathani</a:t>
            </a:r>
          </a:p>
        </p:txBody>
      </p:sp>
    </p:spTree>
    <p:extLst>
      <p:ext uri="{BB962C8B-B14F-4D97-AF65-F5344CB8AC3E}">
        <p14:creationId xmlns:p14="http://schemas.microsoft.com/office/powerpoint/2010/main" val="15565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scatter chart&#10;&#10;Description automatically generated">
            <a:extLst>
              <a:ext uri="{FF2B5EF4-FFF2-40B4-BE49-F238E27FC236}">
                <a16:creationId xmlns:a16="http://schemas.microsoft.com/office/drawing/2014/main" id="{202457A2-2838-FE45-88E3-D68C9618410A}"/>
              </a:ext>
            </a:extLst>
          </p:cNvPr>
          <p:cNvPicPr>
            <a:picLocks noGrp="1" noChangeAspect="1"/>
          </p:cNvPicPr>
          <p:nvPr>
            <p:ph idx="1"/>
          </p:nvPr>
        </p:nvPicPr>
        <p:blipFill>
          <a:blip r:embed="rId2"/>
          <a:stretch>
            <a:fillRect/>
          </a:stretch>
        </p:blipFill>
        <p:spPr>
          <a:xfrm>
            <a:off x="643467" y="1070780"/>
            <a:ext cx="10905066" cy="4716438"/>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72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9DFB-B310-254E-8BC1-DDF6ACDF05DA}"/>
              </a:ext>
            </a:extLst>
          </p:cNvPr>
          <p:cNvSpPr>
            <a:spLocks noGrp="1"/>
          </p:cNvSpPr>
          <p:nvPr>
            <p:ph type="title"/>
          </p:nvPr>
        </p:nvSpPr>
        <p:spPr/>
        <p:txBody>
          <a:bodyPr/>
          <a:lstStyle/>
          <a:p>
            <a:r>
              <a:rPr lang="en-US" dirty="0"/>
              <a:t>One Hot Encoding of Columns which we will be using for classification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CCAB9E04-9BA2-5844-89AF-6ADC713EA4F4}"/>
              </a:ext>
            </a:extLst>
          </p:cNvPr>
          <p:cNvPicPr>
            <a:picLocks noGrp="1" noChangeAspect="1"/>
          </p:cNvPicPr>
          <p:nvPr>
            <p:ph idx="1"/>
          </p:nvPr>
        </p:nvPicPr>
        <p:blipFill>
          <a:blip r:embed="rId2"/>
          <a:stretch>
            <a:fillRect/>
          </a:stretch>
        </p:blipFill>
        <p:spPr>
          <a:xfrm>
            <a:off x="838200" y="2012643"/>
            <a:ext cx="10515600" cy="3977302"/>
          </a:xfrm>
        </p:spPr>
      </p:pic>
    </p:spTree>
    <p:extLst>
      <p:ext uri="{BB962C8B-B14F-4D97-AF65-F5344CB8AC3E}">
        <p14:creationId xmlns:p14="http://schemas.microsoft.com/office/powerpoint/2010/main" val="198615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5AF4AF2D-15A9-3941-B2F8-F453404FC1E5}"/>
              </a:ext>
            </a:extLst>
          </p:cNvPr>
          <p:cNvPicPr>
            <a:picLocks noChangeAspect="1"/>
          </p:cNvPicPr>
          <p:nvPr/>
        </p:nvPicPr>
        <p:blipFill>
          <a:blip r:embed="rId2"/>
          <a:stretch>
            <a:fillRect/>
          </a:stretch>
        </p:blipFill>
        <p:spPr>
          <a:xfrm>
            <a:off x="6256866" y="2478158"/>
            <a:ext cx="5458121" cy="1624126"/>
          </a:xfrm>
          <a:prstGeom prst="rect">
            <a:avLst/>
          </a:prstGeom>
        </p:spPr>
      </p:pic>
      <p:sp>
        <p:nvSpPr>
          <p:cNvPr id="25" name="Rectangle 24">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BE77EFD9-DE84-B54B-B689-D805BECD1C1C}"/>
              </a:ext>
            </a:extLst>
          </p:cNvPr>
          <p:cNvPicPr>
            <a:picLocks noGrp="1" noChangeAspect="1"/>
          </p:cNvPicPr>
          <p:nvPr>
            <p:ph idx="1"/>
          </p:nvPr>
        </p:nvPicPr>
        <p:blipFill>
          <a:blip r:embed="rId3"/>
          <a:stretch>
            <a:fillRect/>
          </a:stretch>
        </p:blipFill>
        <p:spPr>
          <a:xfrm>
            <a:off x="641180" y="2478158"/>
            <a:ext cx="5129784" cy="1406110"/>
          </a:xfrm>
          <a:prstGeom prst="rect">
            <a:avLst/>
          </a:prstGeom>
        </p:spPr>
      </p:pic>
    </p:spTree>
    <p:extLst>
      <p:ext uri="{BB962C8B-B14F-4D97-AF65-F5344CB8AC3E}">
        <p14:creationId xmlns:p14="http://schemas.microsoft.com/office/powerpoint/2010/main" val="40567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1E22750-B287-AD44-B81A-A2BD037C6F4F}"/>
              </a:ext>
            </a:extLst>
          </p:cNvPr>
          <p:cNvPicPr>
            <a:picLocks noGrp="1" noChangeAspect="1"/>
          </p:cNvPicPr>
          <p:nvPr>
            <p:ph idx="1"/>
          </p:nvPr>
        </p:nvPicPr>
        <p:blipFill>
          <a:blip r:embed="rId2"/>
          <a:stretch>
            <a:fillRect/>
          </a:stretch>
        </p:blipFill>
        <p:spPr>
          <a:xfrm>
            <a:off x="643467" y="1759469"/>
            <a:ext cx="10905066" cy="4225714"/>
          </a:xfrm>
          <a:prstGeom prst="rect">
            <a:avLst/>
          </a:prstGeom>
        </p:spPr>
      </p:pic>
    </p:spTree>
    <p:extLst>
      <p:ext uri="{BB962C8B-B14F-4D97-AF65-F5344CB8AC3E}">
        <p14:creationId xmlns:p14="http://schemas.microsoft.com/office/powerpoint/2010/main" val="189047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8A724-1539-F945-A017-C06BBDF4F26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LOGISTIC REGRESSION MODEL</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19772F41-63F7-E14A-A469-091D6F174714}"/>
              </a:ext>
            </a:extLst>
          </p:cNvPr>
          <p:cNvPicPr>
            <a:picLocks noGrp="1" noChangeAspect="1"/>
          </p:cNvPicPr>
          <p:nvPr>
            <p:ph idx="1"/>
          </p:nvPr>
        </p:nvPicPr>
        <p:blipFill>
          <a:blip r:embed="rId2"/>
          <a:stretch>
            <a:fillRect/>
          </a:stretch>
        </p:blipFill>
        <p:spPr>
          <a:xfrm>
            <a:off x="320040" y="2989256"/>
            <a:ext cx="11496821" cy="2874206"/>
          </a:xfrm>
          <a:prstGeom prst="rect">
            <a:avLst/>
          </a:prstGeom>
        </p:spPr>
      </p:pic>
    </p:spTree>
    <p:extLst>
      <p:ext uri="{BB962C8B-B14F-4D97-AF65-F5344CB8AC3E}">
        <p14:creationId xmlns:p14="http://schemas.microsoft.com/office/powerpoint/2010/main" val="84335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9DF552-EEED-FB48-B283-39F427A30A8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DECISION TREE CLASSIFIER</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3396892D-5BB5-FE4B-A125-BBC2A58AC9EA}"/>
              </a:ext>
            </a:extLst>
          </p:cNvPr>
          <p:cNvPicPr>
            <a:picLocks noGrp="1" noChangeAspect="1"/>
          </p:cNvPicPr>
          <p:nvPr>
            <p:ph idx="1"/>
          </p:nvPr>
        </p:nvPicPr>
        <p:blipFill>
          <a:blip r:embed="rId2"/>
          <a:stretch>
            <a:fillRect/>
          </a:stretch>
        </p:blipFill>
        <p:spPr>
          <a:xfrm>
            <a:off x="320040" y="3042886"/>
            <a:ext cx="11496821" cy="2931687"/>
          </a:xfrm>
          <a:prstGeom prst="rect">
            <a:avLst/>
          </a:prstGeom>
        </p:spPr>
      </p:pic>
    </p:spTree>
    <p:extLst>
      <p:ext uri="{BB962C8B-B14F-4D97-AF65-F5344CB8AC3E}">
        <p14:creationId xmlns:p14="http://schemas.microsoft.com/office/powerpoint/2010/main" val="337965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960A-BB98-0C42-9CE7-FEF14F19E29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KNN CLASSIFIER</a:t>
            </a:r>
          </a:p>
        </p:txBody>
      </p:sp>
      <p:cxnSp>
        <p:nvCxnSpPr>
          <p:cNvPr id="21" name="Straight Connector 2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Graphical user interface, text, application&#10;&#10;Description automatically generated">
            <a:extLst>
              <a:ext uri="{FF2B5EF4-FFF2-40B4-BE49-F238E27FC236}">
                <a16:creationId xmlns:a16="http://schemas.microsoft.com/office/drawing/2014/main" id="{26DFED0B-A290-0E4E-9590-BCBFB2A6F670}"/>
              </a:ext>
            </a:extLst>
          </p:cNvPr>
          <p:cNvPicPr>
            <a:picLocks noGrp="1" noChangeAspect="1"/>
          </p:cNvPicPr>
          <p:nvPr>
            <p:ph idx="1"/>
          </p:nvPr>
        </p:nvPicPr>
        <p:blipFill>
          <a:blip r:embed="rId2"/>
          <a:stretch>
            <a:fillRect/>
          </a:stretch>
        </p:blipFill>
        <p:spPr>
          <a:xfrm>
            <a:off x="838200" y="2534261"/>
            <a:ext cx="10515600" cy="3177424"/>
          </a:xfrm>
        </p:spPr>
      </p:pic>
    </p:spTree>
    <p:extLst>
      <p:ext uri="{BB962C8B-B14F-4D97-AF65-F5344CB8AC3E}">
        <p14:creationId xmlns:p14="http://schemas.microsoft.com/office/powerpoint/2010/main" val="17554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B7C4A31-EC56-8743-8C03-D54CE5DF0993}"/>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CONCLUSION</a:t>
            </a:r>
          </a:p>
        </p:txBody>
      </p:sp>
      <p:graphicFrame>
        <p:nvGraphicFramePr>
          <p:cNvPr id="5" name="Content Placeholder 2">
            <a:extLst>
              <a:ext uri="{FF2B5EF4-FFF2-40B4-BE49-F238E27FC236}">
                <a16:creationId xmlns:a16="http://schemas.microsoft.com/office/drawing/2014/main" id="{8946503F-91CA-4DBF-A07B-EA41063C7213}"/>
              </a:ext>
            </a:extLst>
          </p:cNvPr>
          <p:cNvGraphicFramePr>
            <a:graphicFrameLocks noGrp="1"/>
          </p:cNvGraphicFramePr>
          <p:nvPr>
            <p:ph idx="1"/>
            <p:extLst>
              <p:ext uri="{D42A27DB-BD31-4B8C-83A1-F6EECF244321}">
                <p14:modId xmlns:p14="http://schemas.microsoft.com/office/powerpoint/2010/main" val="1420189300"/>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75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52E014-62F8-DC4B-B103-A619278F8775}"/>
              </a:ext>
            </a:extLst>
          </p:cNvPr>
          <p:cNvSpPr/>
          <p:nvPr/>
        </p:nvSpPr>
        <p:spPr>
          <a:xfrm>
            <a:off x="3167270" y="1961321"/>
            <a:ext cx="5711687" cy="923330"/>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55351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81850-9609-FC4A-8738-6EF4ABDA7F4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E0ECCA96-3E80-8947-AD5A-61AADB910FEB}"/>
              </a:ext>
            </a:extLst>
          </p:cNvPr>
          <p:cNvSpPr>
            <a:spLocks noGrp="1"/>
          </p:cNvSpPr>
          <p:nvPr>
            <p:ph idx="1"/>
          </p:nvPr>
        </p:nvSpPr>
        <p:spPr>
          <a:xfrm>
            <a:off x="4810259" y="649480"/>
            <a:ext cx="6555347" cy="5546047"/>
          </a:xfrm>
        </p:spPr>
        <p:txBody>
          <a:bodyPr anchor="ctr">
            <a:normAutofit/>
          </a:bodyPr>
          <a:lstStyle/>
          <a:p>
            <a:r>
              <a:rPr lang="en-US" sz="1600" dirty="0"/>
              <a:t>Data used in this project pertains to moving citations issued by law enforcement of various DC agencies and federal partners to violators.</a:t>
            </a:r>
          </a:p>
          <a:p>
            <a:r>
              <a:rPr lang="en-US" sz="1600" dirty="0"/>
              <a:t>If a vehicle is in motion when the transgression occurs, it is deemed a moving violation. This includes speeding, running a stop sign or red light, reckless driving, drunk driving (DUI/DWI), racing, and eluding an officer. </a:t>
            </a:r>
          </a:p>
          <a:p>
            <a:r>
              <a:rPr lang="en-US" sz="1600" dirty="0"/>
              <a:t>This data contains 70,458 records which includes 35 columns.</a:t>
            </a:r>
          </a:p>
          <a:p>
            <a:r>
              <a:rPr lang="en-US" sz="1600" dirty="0"/>
              <a:t>This data is available for open usage in open DC data portal and is free to access for everyone.</a:t>
            </a:r>
          </a:p>
          <a:p>
            <a:endParaRPr lang="en-US" sz="1600" dirty="0"/>
          </a:p>
        </p:txBody>
      </p:sp>
    </p:spTree>
    <p:extLst>
      <p:ext uri="{BB962C8B-B14F-4D97-AF65-F5344CB8AC3E}">
        <p14:creationId xmlns:p14="http://schemas.microsoft.com/office/powerpoint/2010/main" val="333169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C486481-39BB-B74C-B1D7-D5B86A8F292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OBJECTIVE</a:t>
            </a:r>
          </a:p>
        </p:txBody>
      </p:sp>
      <p:sp>
        <p:nvSpPr>
          <p:cNvPr id="3" name="Content Placeholder 2">
            <a:extLst>
              <a:ext uri="{FF2B5EF4-FFF2-40B4-BE49-F238E27FC236}">
                <a16:creationId xmlns:a16="http://schemas.microsoft.com/office/drawing/2014/main" id="{53004699-AA4F-A34B-A30F-E722638B70EB}"/>
              </a:ext>
            </a:extLst>
          </p:cNvPr>
          <p:cNvSpPr>
            <a:spLocks noGrp="1"/>
          </p:cNvSpPr>
          <p:nvPr>
            <p:ph idx="1"/>
          </p:nvPr>
        </p:nvSpPr>
        <p:spPr>
          <a:xfrm>
            <a:off x="1367624" y="2490436"/>
            <a:ext cx="9708995" cy="3567173"/>
          </a:xfrm>
        </p:spPr>
        <p:txBody>
          <a:bodyPr anchor="ctr">
            <a:normAutofit/>
          </a:bodyPr>
          <a:lstStyle/>
          <a:p>
            <a:r>
              <a:rPr lang="en-US" dirty="0"/>
              <a:t>Traffic violations are one of the major concerns in any part of the world. Understanding this data will help the government in taking necessary actions to prevent road accidents in the future. My objective is to understand and predict the reasons behind the most repeated violations which are causing road accidents and help reduce them</a:t>
            </a:r>
            <a:endParaRPr lang="en-US" sz="2400" dirty="0"/>
          </a:p>
        </p:txBody>
      </p:sp>
    </p:spTree>
    <p:extLst>
      <p:ext uri="{BB962C8B-B14F-4D97-AF65-F5344CB8AC3E}">
        <p14:creationId xmlns:p14="http://schemas.microsoft.com/office/powerpoint/2010/main" val="319275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2F7ED-C39C-5C48-9522-BE37413FCA0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CLEANING</a:t>
            </a:r>
          </a:p>
        </p:txBody>
      </p:sp>
      <p:pic>
        <p:nvPicPr>
          <p:cNvPr id="5" name="Content Placeholder 4" descr="Table&#10;&#10;Description automatically generated with medium confidence">
            <a:extLst>
              <a:ext uri="{FF2B5EF4-FFF2-40B4-BE49-F238E27FC236}">
                <a16:creationId xmlns:a16="http://schemas.microsoft.com/office/drawing/2014/main" id="{CBEC0228-EF39-CD4A-81C1-09F46BD1935A}"/>
              </a:ext>
            </a:extLst>
          </p:cNvPr>
          <p:cNvPicPr>
            <a:picLocks noGrp="1" noChangeAspect="1"/>
          </p:cNvPicPr>
          <p:nvPr>
            <p:ph idx="1"/>
          </p:nvPr>
        </p:nvPicPr>
        <p:blipFill>
          <a:blip r:embed="rId2"/>
          <a:stretch>
            <a:fillRect/>
          </a:stretch>
        </p:blipFill>
        <p:spPr>
          <a:xfrm>
            <a:off x="5766147" y="643466"/>
            <a:ext cx="4803037" cy="5568739"/>
          </a:xfrm>
          <a:prstGeom prst="rect">
            <a:avLst/>
          </a:prstGeom>
        </p:spPr>
      </p:pic>
    </p:spTree>
    <p:extLst>
      <p:ext uri="{BB962C8B-B14F-4D97-AF65-F5344CB8AC3E}">
        <p14:creationId xmlns:p14="http://schemas.microsoft.com/office/powerpoint/2010/main" val="427268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413C7-266E-F94E-98C3-9E8C9E3729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VISUALIZATION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05ACDBD-F890-1F4A-99A1-C726B5903E8E}"/>
              </a:ext>
            </a:extLst>
          </p:cNvPr>
          <p:cNvPicPr>
            <a:picLocks noGrp="1" noChangeAspect="1"/>
          </p:cNvPicPr>
          <p:nvPr>
            <p:ph idx="1"/>
          </p:nvPr>
        </p:nvPicPr>
        <p:blipFill>
          <a:blip r:embed="rId2"/>
          <a:stretch>
            <a:fillRect/>
          </a:stretch>
        </p:blipFill>
        <p:spPr>
          <a:xfrm>
            <a:off x="3075931" y="1675227"/>
            <a:ext cx="6040137" cy="4394199"/>
          </a:xfrm>
          <a:prstGeom prst="rect">
            <a:avLst/>
          </a:prstGeom>
        </p:spPr>
      </p:pic>
    </p:spTree>
    <p:extLst>
      <p:ext uri="{BB962C8B-B14F-4D97-AF65-F5344CB8AC3E}">
        <p14:creationId xmlns:p14="http://schemas.microsoft.com/office/powerpoint/2010/main" val="358565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A6F1-082E-6D4B-B11A-674D31B09128}"/>
              </a:ext>
            </a:extLst>
          </p:cNvPr>
          <p:cNvSpPr>
            <a:spLocks noGrp="1"/>
          </p:cNvSpPr>
          <p:nvPr>
            <p:ph type="title"/>
          </p:nvPr>
        </p:nvSpPr>
        <p:spPr>
          <a:xfrm>
            <a:off x="838199" y="365126"/>
            <a:ext cx="10545417" cy="514696"/>
          </a:xfrm>
        </p:spPr>
        <p:txBody>
          <a:bodyPr>
            <a:normAutofit fontScale="90000"/>
          </a:bodyPr>
          <a:lstStyle/>
          <a:p>
            <a:r>
              <a:rPr lang="en-US" dirty="0"/>
              <a:t>V</a:t>
            </a:r>
            <a:r>
              <a:rPr lang="en-US" sz="2000" dirty="0"/>
              <a:t>isualization to understand which state registered vehicles committed more number of violations</a:t>
            </a:r>
          </a:p>
        </p:txBody>
      </p:sp>
      <p:pic>
        <p:nvPicPr>
          <p:cNvPr id="5" name="Content Placeholder 4" descr="Graphical user interface, text, application&#10;&#10;Description automatically generated">
            <a:extLst>
              <a:ext uri="{FF2B5EF4-FFF2-40B4-BE49-F238E27FC236}">
                <a16:creationId xmlns:a16="http://schemas.microsoft.com/office/drawing/2014/main" id="{BC241DB3-608D-7B46-9215-DA8B194FA96F}"/>
              </a:ext>
            </a:extLst>
          </p:cNvPr>
          <p:cNvPicPr>
            <a:picLocks noGrp="1" noChangeAspect="1"/>
          </p:cNvPicPr>
          <p:nvPr>
            <p:ph idx="1"/>
          </p:nvPr>
        </p:nvPicPr>
        <p:blipFill>
          <a:blip r:embed="rId2"/>
          <a:stretch>
            <a:fillRect/>
          </a:stretch>
        </p:blipFill>
        <p:spPr>
          <a:xfrm>
            <a:off x="6192911" y="1099930"/>
            <a:ext cx="5999089" cy="4878249"/>
          </a:xfrm>
        </p:spPr>
      </p:pic>
      <p:pic>
        <p:nvPicPr>
          <p:cNvPr id="7" name="Picture 6" descr="Table&#10;&#10;Description automatically generated with low confidence">
            <a:extLst>
              <a:ext uri="{FF2B5EF4-FFF2-40B4-BE49-F238E27FC236}">
                <a16:creationId xmlns:a16="http://schemas.microsoft.com/office/drawing/2014/main" id="{B7FEE14F-5313-4A4E-8DE2-7822FFF9E30D}"/>
              </a:ext>
            </a:extLst>
          </p:cNvPr>
          <p:cNvPicPr>
            <a:picLocks noChangeAspect="1"/>
          </p:cNvPicPr>
          <p:nvPr/>
        </p:nvPicPr>
        <p:blipFill>
          <a:blip r:embed="rId3"/>
          <a:stretch>
            <a:fillRect/>
          </a:stretch>
        </p:blipFill>
        <p:spPr>
          <a:xfrm>
            <a:off x="91138" y="986597"/>
            <a:ext cx="5907952" cy="5506278"/>
          </a:xfrm>
          <a:prstGeom prst="rect">
            <a:avLst/>
          </a:prstGeom>
        </p:spPr>
      </p:pic>
    </p:spTree>
    <p:extLst>
      <p:ext uri="{BB962C8B-B14F-4D97-AF65-F5344CB8AC3E}">
        <p14:creationId xmlns:p14="http://schemas.microsoft.com/office/powerpoint/2010/main" val="317933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4D5ADA3B-2617-014E-9BC9-063E699DDAD6}"/>
              </a:ext>
            </a:extLst>
          </p:cNvPr>
          <p:cNvPicPr>
            <a:picLocks noGrp="1" noChangeAspect="1"/>
          </p:cNvPicPr>
          <p:nvPr>
            <p:ph idx="1"/>
          </p:nvPr>
        </p:nvPicPr>
        <p:blipFill>
          <a:blip r:embed="rId2"/>
          <a:stretch>
            <a:fillRect/>
          </a:stretch>
        </p:blipFill>
        <p:spPr>
          <a:xfrm>
            <a:off x="643467" y="2652013"/>
            <a:ext cx="10905066" cy="155397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41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93D50DCF-7717-A846-A109-2CCC22A4A99E}"/>
              </a:ext>
            </a:extLst>
          </p:cNvPr>
          <p:cNvPicPr>
            <a:picLocks noGrp="1" noChangeAspect="1"/>
          </p:cNvPicPr>
          <p:nvPr>
            <p:ph idx="1"/>
          </p:nvPr>
        </p:nvPicPr>
        <p:blipFill>
          <a:blip r:embed="rId2"/>
          <a:stretch>
            <a:fillRect/>
          </a:stretch>
        </p:blipFill>
        <p:spPr>
          <a:xfrm>
            <a:off x="643467" y="1316142"/>
            <a:ext cx="10905066" cy="422571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23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Word&#10;&#10;Description automatically generated">
            <a:extLst>
              <a:ext uri="{FF2B5EF4-FFF2-40B4-BE49-F238E27FC236}">
                <a16:creationId xmlns:a16="http://schemas.microsoft.com/office/drawing/2014/main" id="{CF4EC461-BBA0-0943-9BDD-CEF080131855}"/>
              </a:ext>
            </a:extLst>
          </p:cNvPr>
          <p:cNvPicPr>
            <a:picLocks noGrp="1" noChangeAspect="1"/>
          </p:cNvPicPr>
          <p:nvPr>
            <p:ph idx="1"/>
          </p:nvPr>
        </p:nvPicPr>
        <p:blipFill>
          <a:blip r:embed="rId2"/>
          <a:stretch>
            <a:fillRect/>
          </a:stretch>
        </p:blipFill>
        <p:spPr>
          <a:xfrm>
            <a:off x="643467" y="1370669"/>
            <a:ext cx="10905066" cy="4116660"/>
          </a:xfrm>
          <a:prstGeom prst="rect">
            <a:avLst/>
          </a:prstGeom>
          <a:ln>
            <a:noFill/>
          </a:ln>
        </p:spPr>
      </p:pic>
    </p:spTree>
    <p:extLst>
      <p:ext uri="{BB962C8B-B14F-4D97-AF65-F5344CB8AC3E}">
        <p14:creationId xmlns:p14="http://schemas.microsoft.com/office/powerpoint/2010/main" val="3891246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TotalTime>
  <Words>283</Words>
  <Application>Microsoft Macintosh PowerPoint</Application>
  <PresentationFormat>Widescreen</PresentationFormat>
  <Paragraphs>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602</vt:lpstr>
      <vt:lpstr>Introduction</vt:lpstr>
      <vt:lpstr>OBJECTIVE</vt:lpstr>
      <vt:lpstr>DATA CLEANING</vt:lpstr>
      <vt:lpstr>DATA VISUALIZATION</vt:lpstr>
      <vt:lpstr>Visualization to understand which state registered vehicles committed more number of violations</vt:lpstr>
      <vt:lpstr>PowerPoint Presentation</vt:lpstr>
      <vt:lpstr>PowerPoint Presentation</vt:lpstr>
      <vt:lpstr>PowerPoint Presentation</vt:lpstr>
      <vt:lpstr>PowerPoint Presentation</vt:lpstr>
      <vt:lpstr>One Hot Encoding of Columns which we will be using for classification</vt:lpstr>
      <vt:lpstr>PowerPoint Presentation</vt:lpstr>
      <vt:lpstr>PowerPoint Presentation</vt:lpstr>
      <vt:lpstr>LOGISTIC REGRESSION MODEL</vt:lpstr>
      <vt:lpstr>DECISION TREE CLASSIFIER</vt:lpstr>
      <vt:lpstr>KNN CLASSIFIER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dc:title>
  <dc:creator>Jaswanth Sai Nathani</dc:creator>
  <cp:lastModifiedBy>Jaswanth Sai Nathani</cp:lastModifiedBy>
  <cp:revision>1</cp:revision>
  <dcterms:created xsi:type="dcterms:W3CDTF">2021-12-15T02:53:23Z</dcterms:created>
  <dcterms:modified xsi:type="dcterms:W3CDTF">2021-12-15T04:06:23Z</dcterms:modified>
</cp:coreProperties>
</file>