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11"/>
    <p:restoredTop sz="94610"/>
  </p:normalViewPr>
  <p:slideViewPr>
    <p:cSldViewPr snapToGrid="0" snapToObjects="1">
      <p:cViewPr varScale="1">
        <p:scale>
          <a:sx n="73" d="100"/>
          <a:sy n="73" d="100"/>
        </p:scale>
        <p:origin x="-446" y="-82"/>
      </p:cViewPr>
      <p:guideLst>
        <p:guide orient="horz" pos="2592"/>
        <p:guide pos="460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DFF7DC57-3D26-4CE0-8250-44FB662B8230}" type="datetimeFigureOut">
              <a:rPr lang="en-US" smtClean="0"/>
              <a:pPr/>
              <a:t>6/20/2023</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02D1FB51-6031-4AEA-9AE0-C145D2A5E373}" type="slidenum">
              <a:rPr lang="en-US" smtClean="0"/>
              <a:pPr/>
              <a:t>‹#›</a:t>
            </a:fld>
            <a:endParaRPr lang="en-US"/>
          </a:p>
        </p:txBody>
      </p:sp>
    </p:spTree>
    <p:extLst>
      <p:ext uri="{BB962C8B-B14F-4D97-AF65-F5344CB8AC3E}">
        <p14:creationId xmlns:p14="http://schemas.microsoft.com/office/powerpoint/2010/main" xmlns="" val="2048702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p14="http://schemas.microsoft.com/office/powerpoint/2010/main" xmlns=""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4565"/>
            <a:ext cx="14630400" cy="8229600"/>
          </a:xfrm>
          <a:prstGeom prst="rect">
            <a:avLst/>
          </a:prstGeom>
          <a:solidFill>
            <a:srgbClr val="0B0C23">
              <a:alpha val="75000"/>
            </a:srgbClr>
          </a:solidFill>
          <a:ln w="7620">
            <a:solidFill>
              <a:srgbClr val="FFFFFF">
                <a:alpha val="16000"/>
              </a:srgbClr>
            </a:solidFill>
            <a:prstDash val="solid"/>
          </a:ln>
        </p:spPr>
        <p:txBody>
          <a:bodyPr/>
          <a:lstStyle/>
          <a:p>
            <a:endParaRPr lang="en-US" dirty="0"/>
          </a:p>
        </p:txBody>
      </p:sp>
      <p:sp>
        <p:nvSpPr>
          <p:cNvPr id="4" name="Text 1"/>
          <p:cNvSpPr/>
          <p:nvPr/>
        </p:nvSpPr>
        <p:spPr>
          <a:xfrm>
            <a:off x="6423779" y="777359"/>
            <a:ext cx="7269242" cy="1949768"/>
          </a:xfrm>
          <a:prstGeom prst="rect">
            <a:avLst/>
          </a:prstGeom>
          <a:noFill/>
          <a:ln/>
        </p:spPr>
        <p:txBody>
          <a:bodyPr wrap="square" rtlCol="0" anchor="t"/>
          <a:lstStyle/>
          <a:p>
            <a:pPr marL="0" indent="0">
              <a:lnSpc>
                <a:spcPts val="7676"/>
              </a:lnSpc>
              <a:buNone/>
            </a:pPr>
            <a:r>
              <a:rPr lang="en-US" sz="5905" dirty="0">
                <a:solidFill>
                  <a:srgbClr val="C6BFEE"/>
                </a:solidFill>
                <a:latin typeface="Prompt" pitchFamily="34" charset="0"/>
                <a:ea typeface="Prompt" pitchFamily="34" charset="-122"/>
                <a:cs typeface="Prompt" pitchFamily="34" charset="-120"/>
              </a:rPr>
              <a:t>Word Search And Retrieval Algorithm</a:t>
            </a:r>
            <a:endParaRPr lang="en-US" sz="5905" dirty="0"/>
          </a:p>
        </p:txBody>
      </p:sp>
      <p:sp>
        <p:nvSpPr>
          <p:cNvPr id="5" name="Text 2"/>
          <p:cNvSpPr/>
          <p:nvPr/>
        </p:nvSpPr>
        <p:spPr>
          <a:xfrm>
            <a:off x="6423779" y="3102054"/>
            <a:ext cx="7269242" cy="2250281"/>
          </a:xfrm>
          <a:prstGeom prst="rect">
            <a:avLst/>
          </a:prstGeom>
          <a:noFill/>
          <a:ln/>
        </p:spPr>
        <p:txBody>
          <a:bodyPr wrap="square" rtlCol="0" anchor="t"/>
          <a:lstStyle/>
          <a:p>
            <a:pPr marL="0" indent="0">
              <a:lnSpc>
                <a:spcPts val="3543"/>
              </a:lnSpc>
              <a:buNone/>
            </a:pPr>
            <a:r>
              <a:rPr lang="en-US" sz="1968" dirty="0">
                <a:solidFill>
                  <a:srgbClr val="DAD8E9"/>
                </a:solidFill>
                <a:latin typeface="Mukta" pitchFamily="34" charset="0"/>
                <a:ea typeface="Mukta" pitchFamily="34" charset="-122"/>
                <a:cs typeface="Mukta" pitchFamily="34" charset="-120"/>
              </a:rPr>
              <a:t>This case study implements a hybrid data structure combining Trie and AVL Tree to create an efficient English dictionary. The project showcases fast word lookup, prefix search, and sorted word retrieval. The chosen hybrid data structure enhances functionality, efficiency, and performance in the dictionary scenario.</a:t>
            </a:r>
            <a:endParaRPr lang="en-US" sz="1968" dirty="0"/>
          </a:p>
        </p:txBody>
      </p:sp>
      <p:sp>
        <p:nvSpPr>
          <p:cNvPr id="6" name="Text 3"/>
          <p:cNvSpPr/>
          <p:nvPr/>
        </p:nvSpPr>
        <p:spPr>
          <a:xfrm>
            <a:off x="6423779" y="5695394"/>
            <a:ext cx="7269242" cy="450056"/>
          </a:xfrm>
          <a:prstGeom prst="rect">
            <a:avLst/>
          </a:prstGeom>
          <a:noFill/>
          <a:ln/>
        </p:spPr>
        <p:txBody>
          <a:bodyPr wrap="none" rtlCol="0" anchor="t"/>
          <a:lstStyle/>
          <a:p>
            <a:pPr marL="0" indent="0">
              <a:lnSpc>
                <a:spcPts val="3543"/>
              </a:lnSpc>
              <a:buNone/>
            </a:pPr>
            <a:endParaRPr lang="en-US" sz="1968" dirty="0">
              <a:solidFill>
                <a:srgbClr val="DAD8E9"/>
              </a:solidFill>
              <a:latin typeface="Mukta" pitchFamily="34" charset="0"/>
              <a:ea typeface="Mukta" pitchFamily="34" charset="-122"/>
              <a:cs typeface="Mukta" pitchFamily="34" charset="-120"/>
            </a:endParaRPr>
          </a:p>
          <a:p>
            <a:pPr marL="0" indent="0">
              <a:lnSpc>
                <a:spcPts val="3543"/>
              </a:lnSpc>
              <a:buNone/>
            </a:pPr>
            <a:r>
              <a:rPr lang="en-US" sz="1968" dirty="0">
                <a:solidFill>
                  <a:srgbClr val="DAD8E9"/>
                </a:solidFill>
                <a:latin typeface="Mukta" pitchFamily="34" charset="0"/>
                <a:ea typeface="Mukta" pitchFamily="34" charset="-122"/>
                <a:cs typeface="Mukta" pitchFamily="34" charset="-120"/>
              </a:rPr>
              <a:t>Submitted By:</a:t>
            </a:r>
            <a:endParaRPr lang="en-US" sz="1968" dirty="0"/>
          </a:p>
        </p:txBody>
      </p:sp>
      <p:sp>
        <p:nvSpPr>
          <p:cNvPr id="7" name="Text 4"/>
          <p:cNvSpPr/>
          <p:nvPr/>
        </p:nvSpPr>
        <p:spPr>
          <a:xfrm>
            <a:off x="6423779" y="6683216"/>
            <a:ext cx="7269242" cy="450056"/>
          </a:xfrm>
          <a:prstGeom prst="rect">
            <a:avLst/>
          </a:prstGeom>
          <a:noFill/>
          <a:ln/>
        </p:spPr>
        <p:txBody>
          <a:bodyPr wrap="none" rtlCol="0" anchor="t"/>
          <a:lstStyle/>
          <a:p>
            <a:pPr marL="0" indent="0">
              <a:lnSpc>
                <a:spcPts val="3543"/>
              </a:lnSpc>
              <a:buNone/>
            </a:pPr>
            <a:r>
              <a:rPr lang="en-US" sz="1968" dirty="0">
                <a:solidFill>
                  <a:srgbClr val="DAD8E9"/>
                </a:solidFill>
                <a:latin typeface="Mukta" pitchFamily="34" charset="0"/>
                <a:ea typeface="Mukta" pitchFamily="34" charset="-122"/>
                <a:cs typeface="Mukta" pitchFamily="34" charset="-120"/>
              </a:rPr>
              <a:t>Mathamgi Nair - CB.EN.U4CSE21238</a:t>
            </a:r>
            <a:endParaRPr lang="en-US" sz="1968" dirty="0"/>
          </a:p>
        </p:txBody>
      </p:sp>
      <p:sp>
        <p:nvSpPr>
          <p:cNvPr id="8" name="Text 5"/>
          <p:cNvSpPr/>
          <p:nvPr/>
        </p:nvSpPr>
        <p:spPr>
          <a:xfrm>
            <a:off x="6423779" y="7002185"/>
            <a:ext cx="7269242" cy="450056"/>
          </a:xfrm>
          <a:prstGeom prst="rect">
            <a:avLst/>
          </a:prstGeom>
          <a:noFill/>
          <a:ln/>
        </p:spPr>
        <p:txBody>
          <a:bodyPr wrap="none" rtlCol="0" anchor="t"/>
          <a:lstStyle/>
          <a:p>
            <a:pPr marL="0" indent="0">
              <a:lnSpc>
                <a:spcPts val="3543"/>
              </a:lnSpc>
              <a:buNone/>
            </a:pPr>
            <a:r>
              <a:rPr lang="en-US" sz="1968" dirty="0">
                <a:solidFill>
                  <a:srgbClr val="DAD8E9"/>
                </a:solidFill>
                <a:latin typeface="Mukta" pitchFamily="34" charset="0"/>
                <a:ea typeface="Mukta" pitchFamily="34" charset="-122"/>
                <a:cs typeface="Mukta" pitchFamily="34" charset="-120"/>
              </a:rPr>
              <a:t>M Jaswanth Reddy - CB.EN.U4CSE21237</a:t>
            </a:r>
            <a:endParaRPr lang="en-US" sz="1968" dirty="0"/>
          </a:p>
        </p:txBody>
      </p:sp>
      <p:pic>
        <p:nvPicPr>
          <p:cNvPr id="9" name="Image 1" descr="preencoded.png"/>
          <p:cNvPicPr>
            <a:picLocks noChangeAspect="1"/>
          </p:cNvPicPr>
          <p:nvPr/>
        </p:nvPicPr>
        <p:blipFill>
          <a:blip r:embed="rId4"/>
          <a:stretch>
            <a:fillRect/>
          </a:stretch>
        </p:blipFill>
        <p:spPr>
          <a:xfrm>
            <a:off x="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0391"/>
            <a:ext cx="14630400" cy="8229600"/>
          </a:xfrm>
          <a:prstGeom prst="rect">
            <a:avLst/>
          </a:prstGeom>
          <a:solidFill>
            <a:srgbClr val="0B0C23">
              <a:alpha val="75000"/>
            </a:srgbClr>
          </a:solidFill>
          <a:ln w="7620">
            <a:solidFill>
              <a:srgbClr val="FFFFFF">
                <a:alpha val="16000"/>
              </a:srgbClr>
            </a:solidFill>
            <a:prstDash val="solid"/>
          </a:ln>
        </p:spPr>
      </p:sp>
      <p:sp>
        <p:nvSpPr>
          <p:cNvPr id="4" name="Text 1"/>
          <p:cNvSpPr/>
          <p:nvPr/>
        </p:nvSpPr>
        <p:spPr>
          <a:xfrm>
            <a:off x="937379" y="1544836"/>
            <a:ext cx="4999434" cy="812363"/>
          </a:xfrm>
          <a:prstGeom prst="rect">
            <a:avLst/>
          </a:prstGeom>
          <a:noFill/>
          <a:ln/>
        </p:spPr>
        <p:txBody>
          <a:bodyPr wrap="none" rtlCol="0" anchor="t"/>
          <a:lstStyle/>
          <a:p>
            <a:pPr marL="0" indent="0">
              <a:lnSpc>
                <a:spcPts val="6397"/>
              </a:lnSpc>
              <a:buNone/>
            </a:pPr>
            <a:r>
              <a:rPr lang="en-US" sz="4921" dirty="0">
                <a:solidFill>
                  <a:srgbClr val="C6BFEE"/>
                </a:solidFill>
                <a:latin typeface="Prompt" pitchFamily="34" charset="0"/>
                <a:ea typeface="Prompt" pitchFamily="34" charset="-122"/>
                <a:cs typeface="Prompt" pitchFamily="34" charset="-120"/>
              </a:rPr>
              <a:t>Overview</a:t>
            </a:r>
            <a:endParaRPr lang="en-US" sz="4921" dirty="0"/>
          </a:p>
        </p:txBody>
      </p:sp>
      <p:sp>
        <p:nvSpPr>
          <p:cNvPr id="5" name="Shape 2"/>
          <p:cNvSpPr/>
          <p:nvPr/>
        </p:nvSpPr>
        <p:spPr>
          <a:xfrm>
            <a:off x="937379" y="2732127"/>
            <a:ext cx="4085273" cy="3952637"/>
          </a:xfrm>
          <a:prstGeom prst="roundRect">
            <a:avLst>
              <a:gd name="adj" fmla="val 1388"/>
            </a:avLst>
          </a:prstGeom>
          <a:solidFill>
            <a:srgbClr val="542C49"/>
          </a:solidFill>
          <a:ln w="7620">
            <a:solidFill>
              <a:srgbClr val="643558"/>
            </a:solidFill>
            <a:prstDash val="solid"/>
          </a:ln>
        </p:spPr>
      </p:sp>
      <p:sp>
        <p:nvSpPr>
          <p:cNvPr id="6" name="Text 3"/>
          <p:cNvSpPr/>
          <p:nvPr/>
        </p:nvSpPr>
        <p:spPr>
          <a:xfrm>
            <a:off x="1194911" y="2989659"/>
            <a:ext cx="2999661" cy="487323"/>
          </a:xfrm>
          <a:prstGeom prst="rect">
            <a:avLst/>
          </a:prstGeom>
          <a:noFill/>
          <a:ln/>
        </p:spPr>
        <p:txBody>
          <a:bodyPr wrap="none" rtlCol="0" anchor="t"/>
          <a:lstStyle/>
          <a:p>
            <a:pPr marL="0" indent="0">
              <a:lnSpc>
                <a:spcPts val="3838"/>
              </a:lnSpc>
              <a:buNone/>
            </a:pPr>
            <a:r>
              <a:rPr lang="en-US" sz="2952" dirty="0">
                <a:solidFill>
                  <a:srgbClr val="DAD8E9"/>
                </a:solidFill>
                <a:latin typeface="Prompt" pitchFamily="34" charset="0"/>
                <a:ea typeface="Prompt" pitchFamily="34" charset="-122"/>
                <a:cs typeface="Prompt" pitchFamily="34" charset="-120"/>
              </a:rPr>
              <a:t>What is it?</a:t>
            </a:r>
            <a:endParaRPr lang="en-US" sz="2952" dirty="0"/>
          </a:p>
        </p:txBody>
      </p:sp>
      <p:sp>
        <p:nvSpPr>
          <p:cNvPr id="7" name="Text 4"/>
          <p:cNvSpPr/>
          <p:nvPr/>
        </p:nvSpPr>
        <p:spPr>
          <a:xfrm>
            <a:off x="1194911" y="3726894"/>
            <a:ext cx="3570208" cy="2250281"/>
          </a:xfrm>
          <a:prstGeom prst="rect">
            <a:avLst/>
          </a:prstGeom>
          <a:noFill/>
          <a:ln/>
        </p:spPr>
        <p:txBody>
          <a:bodyPr wrap="square" rtlCol="0" anchor="t"/>
          <a:lstStyle/>
          <a:p>
            <a:pPr marL="0" indent="0" algn="just">
              <a:lnSpc>
                <a:spcPts val="3543"/>
              </a:lnSpc>
              <a:buNone/>
            </a:pPr>
            <a:r>
              <a:rPr lang="en-US" sz="1968" dirty="0">
                <a:solidFill>
                  <a:srgbClr val="DAD8E9"/>
                </a:solidFill>
                <a:latin typeface="Mukta" pitchFamily="34" charset="0"/>
                <a:ea typeface="Mukta" pitchFamily="34" charset="-122"/>
                <a:cs typeface="Mukta" pitchFamily="34" charset="-120"/>
              </a:rPr>
              <a:t>The Word Search and Retrieval Algorithm is a method for efficiently searching large bodies of text for specific keywords and phrases.</a:t>
            </a:r>
            <a:endParaRPr lang="en-US" sz="1968" dirty="0"/>
          </a:p>
        </p:txBody>
      </p:sp>
      <p:sp>
        <p:nvSpPr>
          <p:cNvPr id="8" name="Shape 5"/>
          <p:cNvSpPr/>
          <p:nvPr/>
        </p:nvSpPr>
        <p:spPr>
          <a:xfrm>
            <a:off x="5272564" y="2732127"/>
            <a:ext cx="4085273" cy="3952637"/>
          </a:xfrm>
          <a:prstGeom prst="roundRect">
            <a:avLst>
              <a:gd name="adj" fmla="val 1388"/>
            </a:avLst>
          </a:prstGeom>
          <a:solidFill>
            <a:srgbClr val="542C49"/>
          </a:solidFill>
          <a:ln w="7620">
            <a:solidFill>
              <a:srgbClr val="643558"/>
            </a:solidFill>
            <a:prstDash val="solid"/>
          </a:ln>
        </p:spPr>
      </p:sp>
      <p:sp>
        <p:nvSpPr>
          <p:cNvPr id="9" name="Text 6"/>
          <p:cNvSpPr/>
          <p:nvPr/>
        </p:nvSpPr>
        <p:spPr>
          <a:xfrm>
            <a:off x="5530096" y="2989659"/>
            <a:ext cx="2999661" cy="487323"/>
          </a:xfrm>
          <a:prstGeom prst="rect">
            <a:avLst/>
          </a:prstGeom>
          <a:noFill/>
          <a:ln/>
        </p:spPr>
        <p:txBody>
          <a:bodyPr wrap="none" rtlCol="0" anchor="t"/>
          <a:lstStyle/>
          <a:p>
            <a:pPr marL="0" indent="0">
              <a:lnSpc>
                <a:spcPts val="3838"/>
              </a:lnSpc>
              <a:buNone/>
            </a:pPr>
            <a:r>
              <a:rPr lang="en-US" sz="2952" dirty="0">
                <a:solidFill>
                  <a:srgbClr val="DAD8E9"/>
                </a:solidFill>
                <a:latin typeface="Prompt" pitchFamily="34" charset="0"/>
                <a:ea typeface="Prompt" pitchFamily="34" charset="-122"/>
                <a:cs typeface="Prompt" pitchFamily="34" charset="-120"/>
              </a:rPr>
              <a:t>How it works</a:t>
            </a:r>
            <a:endParaRPr lang="en-US" sz="2952" dirty="0"/>
          </a:p>
        </p:txBody>
      </p:sp>
      <p:sp>
        <p:nvSpPr>
          <p:cNvPr id="10" name="Text 7"/>
          <p:cNvSpPr/>
          <p:nvPr/>
        </p:nvSpPr>
        <p:spPr>
          <a:xfrm>
            <a:off x="5530096" y="3726894"/>
            <a:ext cx="3570208" cy="1800225"/>
          </a:xfrm>
          <a:prstGeom prst="rect">
            <a:avLst/>
          </a:prstGeom>
          <a:noFill/>
          <a:ln/>
        </p:spPr>
        <p:txBody>
          <a:bodyPr wrap="square" rtlCol="0" anchor="t"/>
          <a:lstStyle/>
          <a:p>
            <a:pPr marL="0" indent="0" algn="just">
              <a:lnSpc>
                <a:spcPts val="3543"/>
              </a:lnSpc>
              <a:buNone/>
            </a:pPr>
            <a:r>
              <a:rPr lang="en-US" sz="1968" dirty="0">
                <a:solidFill>
                  <a:srgbClr val="DAD8E9"/>
                </a:solidFill>
                <a:latin typeface="Mukta" pitchFamily="34" charset="0"/>
                <a:ea typeface="Mukta" pitchFamily="34" charset="-122"/>
                <a:cs typeface="Mukta" pitchFamily="34" charset="-120"/>
              </a:rPr>
              <a:t>It works by breaking up the text into smaller parts using trie's and AVL trees, which makes it easier to search for keywords and phrases.</a:t>
            </a:r>
            <a:endParaRPr lang="en-US" sz="1968" dirty="0"/>
          </a:p>
        </p:txBody>
      </p:sp>
      <p:sp>
        <p:nvSpPr>
          <p:cNvPr id="11" name="Shape 8"/>
          <p:cNvSpPr/>
          <p:nvPr/>
        </p:nvSpPr>
        <p:spPr>
          <a:xfrm>
            <a:off x="9607748" y="2732127"/>
            <a:ext cx="4085273" cy="3952637"/>
          </a:xfrm>
          <a:prstGeom prst="roundRect">
            <a:avLst>
              <a:gd name="adj" fmla="val 1388"/>
            </a:avLst>
          </a:prstGeom>
          <a:solidFill>
            <a:srgbClr val="542C49"/>
          </a:solidFill>
          <a:ln w="7620">
            <a:solidFill>
              <a:srgbClr val="643558"/>
            </a:solidFill>
            <a:prstDash val="solid"/>
          </a:ln>
        </p:spPr>
      </p:sp>
      <p:sp>
        <p:nvSpPr>
          <p:cNvPr id="12" name="Text 9"/>
          <p:cNvSpPr/>
          <p:nvPr/>
        </p:nvSpPr>
        <p:spPr>
          <a:xfrm>
            <a:off x="9865281" y="2989659"/>
            <a:ext cx="2999661" cy="487323"/>
          </a:xfrm>
          <a:prstGeom prst="rect">
            <a:avLst/>
          </a:prstGeom>
          <a:noFill/>
          <a:ln/>
        </p:spPr>
        <p:txBody>
          <a:bodyPr wrap="none" rtlCol="0" anchor="t"/>
          <a:lstStyle/>
          <a:p>
            <a:pPr marL="0" indent="0">
              <a:lnSpc>
                <a:spcPts val="3838"/>
              </a:lnSpc>
              <a:buNone/>
            </a:pPr>
            <a:r>
              <a:rPr lang="en-US" sz="2952" dirty="0">
                <a:solidFill>
                  <a:srgbClr val="DAD8E9"/>
                </a:solidFill>
                <a:latin typeface="Prompt" pitchFamily="34" charset="0"/>
                <a:ea typeface="Prompt" pitchFamily="34" charset="-122"/>
                <a:cs typeface="Prompt" pitchFamily="34" charset="-120"/>
              </a:rPr>
              <a:t>Why it matters</a:t>
            </a:r>
            <a:endParaRPr lang="en-US" sz="2952" dirty="0"/>
          </a:p>
        </p:txBody>
      </p:sp>
      <p:sp>
        <p:nvSpPr>
          <p:cNvPr id="13" name="Text 10"/>
          <p:cNvSpPr/>
          <p:nvPr/>
        </p:nvSpPr>
        <p:spPr>
          <a:xfrm>
            <a:off x="9865281" y="3476982"/>
            <a:ext cx="3570208" cy="2957870"/>
          </a:xfrm>
          <a:prstGeom prst="rect">
            <a:avLst/>
          </a:prstGeom>
          <a:noFill/>
          <a:ln/>
        </p:spPr>
        <p:txBody>
          <a:bodyPr wrap="square" rtlCol="0" anchor="t"/>
          <a:lstStyle/>
          <a:p>
            <a:pPr marL="0" indent="0" algn="just">
              <a:lnSpc>
                <a:spcPts val="3543"/>
              </a:lnSpc>
              <a:buNone/>
            </a:pPr>
            <a:r>
              <a:rPr lang="en-US" sz="1968" dirty="0">
                <a:solidFill>
                  <a:srgbClr val="DAD8E9"/>
                </a:solidFill>
                <a:latin typeface="Mukta" pitchFamily="34" charset="0"/>
                <a:ea typeface="Mukta" pitchFamily="34" charset="-122"/>
                <a:cs typeface="Mukta" pitchFamily="34" charset="-120"/>
              </a:rPr>
              <a:t>This algorithm is important because it allows people to quickly and accurately search through massive amounts of data, which is especially useful in fields like medicine and law.</a:t>
            </a:r>
            <a:endParaRPr lang="en-US" sz="1968"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7620">
            <a:solidFill>
              <a:srgbClr val="FFFFFF">
                <a:alpha val="16000"/>
              </a:srgbClr>
            </a:solidFill>
            <a:prstDash val="solid"/>
          </a:ln>
        </p:spPr>
      </p:sp>
      <p:sp>
        <p:nvSpPr>
          <p:cNvPr id="4" name="Text 1"/>
          <p:cNvSpPr/>
          <p:nvPr/>
        </p:nvSpPr>
        <p:spPr>
          <a:xfrm>
            <a:off x="937379" y="1233011"/>
            <a:ext cx="4999434" cy="812363"/>
          </a:xfrm>
          <a:prstGeom prst="rect">
            <a:avLst/>
          </a:prstGeom>
          <a:noFill/>
          <a:ln/>
        </p:spPr>
        <p:txBody>
          <a:bodyPr wrap="none" rtlCol="0" anchor="t"/>
          <a:lstStyle/>
          <a:p>
            <a:pPr marL="0" indent="0">
              <a:lnSpc>
                <a:spcPts val="6397"/>
              </a:lnSpc>
              <a:buNone/>
            </a:pPr>
            <a:r>
              <a:rPr lang="en-US" sz="4921" dirty="0">
                <a:solidFill>
                  <a:srgbClr val="C6BFEE"/>
                </a:solidFill>
                <a:latin typeface="Prompt" pitchFamily="34" charset="0"/>
                <a:ea typeface="Prompt" pitchFamily="34" charset="-122"/>
                <a:cs typeface="Prompt" pitchFamily="34" charset="-120"/>
              </a:rPr>
              <a:t>Significance</a:t>
            </a:r>
            <a:endParaRPr lang="en-US" sz="4921" dirty="0"/>
          </a:p>
        </p:txBody>
      </p:sp>
      <p:sp>
        <p:nvSpPr>
          <p:cNvPr id="5" name="Shape 2"/>
          <p:cNvSpPr/>
          <p:nvPr/>
        </p:nvSpPr>
        <p:spPr>
          <a:xfrm>
            <a:off x="937379" y="2420303"/>
            <a:ext cx="12755642" cy="4576286"/>
          </a:xfrm>
          <a:prstGeom prst="roundRect">
            <a:avLst>
              <a:gd name="adj" fmla="val 1199"/>
            </a:avLst>
          </a:prstGeom>
          <a:solidFill>
            <a:srgbClr val="542C49"/>
          </a:solidFill>
          <a:ln w="7620">
            <a:solidFill>
              <a:srgbClr val="643558"/>
            </a:solidFill>
            <a:prstDash val="solid"/>
          </a:ln>
        </p:spPr>
      </p:sp>
      <p:sp>
        <p:nvSpPr>
          <p:cNvPr id="6" name="Text 3"/>
          <p:cNvSpPr/>
          <p:nvPr/>
        </p:nvSpPr>
        <p:spPr>
          <a:xfrm>
            <a:off x="1194911" y="2677835"/>
            <a:ext cx="12240577" cy="4061222"/>
          </a:xfrm>
          <a:prstGeom prst="rect">
            <a:avLst/>
          </a:prstGeom>
          <a:noFill/>
          <a:ln/>
        </p:spPr>
        <p:txBody>
          <a:bodyPr wrap="square" rtlCol="0" anchor="t"/>
          <a:lstStyle/>
          <a:p>
            <a:pPr marL="0" indent="0" algn="just">
              <a:lnSpc>
                <a:spcPts val="3198"/>
              </a:lnSpc>
              <a:buNone/>
            </a:pPr>
            <a:r>
              <a:rPr lang="en-US" sz="2460" dirty="0">
                <a:solidFill>
                  <a:srgbClr val="DAD8E9"/>
                </a:solidFill>
                <a:latin typeface="Prompt" pitchFamily="34" charset="0"/>
                <a:ea typeface="Prompt" pitchFamily="34" charset="-122"/>
                <a:cs typeface="Prompt" pitchFamily="34" charset="-120"/>
              </a:rPr>
              <a:t>Hybrid data structures are very significant when it comes to implementing real life scenarios effectively, since they enhance the functionalities and performance of the chosen scenario. With regard to Word Search Algorithm, the hybrid data structures used ensures that the efficiency in search operations, space optimization and flexibility in the searching criteria are met with. It also enables us to appraoch the bottlenecks of our scenario wherein we must accommodate large datasets like a dictionary with its thousands of words and carry out storing and searching among them in an optimal way, thereby improving the scalability and performance by large, and also enable fast, memory-optimized and accurate output.</a:t>
            </a:r>
            <a:endParaRPr lang="en-US" sz="246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7620">
            <a:solidFill>
              <a:srgbClr val="FFFFFF">
                <a:alpha val="16000"/>
              </a:srgbClr>
            </a:solidFill>
            <a:prstDash val="solid"/>
          </a:ln>
        </p:spPr>
      </p:sp>
      <p:sp>
        <p:nvSpPr>
          <p:cNvPr id="4" name="Text 1"/>
          <p:cNvSpPr/>
          <p:nvPr/>
        </p:nvSpPr>
        <p:spPr>
          <a:xfrm>
            <a:off x="937379" y="1302425"/>
            <a:ext cx="8648700" cy="812363"/>
          </a:xfrm>
          <a:prstGeom prst="rect">
            <a:avLst/>
          </a:prstGeom>
          <a:noFill/>
          <a:ln/>
        </p:spPr>
        <p:txBody>
          <a:bodyPr wrap="none" rtlCol="0" anchor="t"/>
          <a:lstStyle/>
          <a:p>
            <a:pPr marL="0" indent="0">
              <a:lnSpc>
                <a:spcPts val="6397"/>
              </a:lnSpc>
              <a:buNone/>
            </a:pPr>
            <a:r>
              <a:rPr lang="en-US" sz="4921" dirty="0">
                <a:solidFill>
                  <a:srgbClr val="C6BFEE"/>
                </a:solidFill>
                <a:latin typeface="Prompt" pitchFamily="34" charset="0"/>
                <a:ea typeface="Prompt" pitchFamily="34" charset="-122"/>
                <a:cs typeface="Prompt" pitchFamily="34" charset="-120"/>
              </a:rPr>
              <a:t>Trie and Avl Implementation</a:t>
            </a:r>
            <a:endParaRPr lang="en-US" sz="4921" dirty="0"/>
          </a:p>
        </p:txBody>
      </p:sp>
      <p:sp>
        <p:nvSpPr>
          <p:cNvPr id="5" name="Text 2"/>
          <p:cNvSpPr/>
          <p:nvPr/>
        </p:nvSpPr>
        <p:spPr>
          <a:xfrm>
            <a:off x="937379" y="2489716"/>
            <a:ext cx="12755642" cy="900113"/>
          </a:xfrm>
          <a:prstGeom prst="rect">
            <a:avLst/>
          </a:prstGeom>
          <a:noFill/>
          <a:ln/>
        </p:spPr>
        <p:txBody>
          <a:bodyPr wrap="square" rtlCol="0" anchor="t"/>
          <a:lstStyle/>
          <a:p>
            <a:pPr marL="0" indent="0" algn="just">
              <a:lnSpc>
                <a:spcPts val="3543"/>
              </a:lnSpc>
              <a:buNone/>
            </a:pPr>
            <a:r>
              <a:rPr lang="en-US" sz="1968" dirty="0">
                <a:solidFill>
                  <a:srgbClr val="DAD8E9"/>
                </a:solidFill>
                <a:latin typeface="Mukta" pitchFamily="34" charset="0"/>
                <a:ea typeface="Mukta" pitchFamily="34" charset="-122"/>
                <a:cs typeface="Mukta" pitchFamily="34" charset="-120"/>
              </a:rPr>
              <a:t>The hybrid data structure that we used, which is an AVL Tree and Trie combined, consists of 2 main components, the Trie data structure and the AVL Tree. The functionality of the same two are described as follows:</a:t>
            </a:r>
            <a:endParaRPr lang="en-US" sz="1968" dirty="0"/>
          </a:p>
        </p:txBody>
      </p:sp>
      <p:sp>
        <p:nvSpPr>
          <p:cNvPr id="6" name="Text 3"/>
          <p:cNvSpPr/>
          <p:nvPr/>
        </p:nvSpPr>
        <p:spPr>
          <a:xfrm>
            <a:off x="937379" y="4014668"/>
            <a:ext cx="3642360" cy="487323"/>
          </a:xfrm>
          <a:prstGeom prst="rect">
            <a:avLst/>
          </a:prstGeom>
          <a:noFill/>
          <a:ln/>
        </p:spPr>
        <p:txBody>
          <a:bodyPr wrap="none" rtlCol="0" anchor="t"/>
          <a:lstStyle/>
          <a:p>
            <a:pPr marL="0" indent="0">
              <a:lnSpc>
                <a:spcPts val="3838"/>
              </a:lnSpc>
              <a:buNone/>
            </a:pPr>
            <a:r>
              <a:rPr lang="en-US" sz="2952" dirty="0">
                <a:solidFill>
                  <a:srgbClr val="C6BFEE"/>
                </a:solidFill>
                <a:latin typeface="Prompt" pitchFamily="34" charset="0"/>
                <a:ea typeface="Prompt" pitchFamily="34" charset="-122"/>
                <a:cs typeface="Prompt" pitchFamily="34" charset="-120"/>
              </a:rPr>
              <a:t>Trie Implementation</a:t>
            </a:r>
            <a:endParaRPr lang="en-US" sz="2952" dirty="0"/>
          </a:p>
        </p:txBody>
      </p:sp>
      <p:sp>
        <p:nvSpPr>
          <p:cNvPr id="7" name="Text 4"/>
          <p:cNvSpPr/>
          <p:nvPr/>
        </p:nvSpPr>
        <p:spPr>
          <a:xfrm>
            <a:off x="937379" y="4876919"/>
            <a:ext cx="6072902" cy="1350169"/>
          </a:xfrm>
          <a:prstGeom prst="rect">
            <a:avLst/>
          </a:prstGeom>
          <a:noFill/>
          <a:ln/>
        </p:spPr>
        <p:txBody>
          <a:bodyPr wrap="square" rtlCol="0" anchor="t"/>
          <a:lstStyle/>
          <a:p>
            <a:pPr marL="0" indent="0" algn="just">
              <a:lnSpc>
                <a:spcPts val="3543"/>
              </a:lnSpc>
              <a:buNone/>
            </a:pPr>
            <a:r>
              <a:rPr lang="en-US" sz="1968" dirty="0">
                <a:solidFill>
                  <a:srgbClr val="DAD8E9"/>
                </a:solidFill>
                <a:latin typeface="Mukta" pitchFamily="34" charset="0"/>
                <a:ea typeface="Mukta" pitchFamily="34" charset="-122"/>
                <a:cs typeface="Mukta" pitchFamily="34" charset="-120"/>
              </a:rPr>
              <a:t>A trie is a tree-like data structure used to store and search through text. With this implementation, each word is represented by a unique path through the tree.</a:t>
            </a:r>
            <a:endParaRPr lang="en-US" sz="1968" dirty="0"/>
          </a:p>
        </p:txBody>
      </p:sp>
      <p:sp>
        <p:nvSpPr>
          <p:cNvPr id="8" name="Text 5"/>
          <p:cNvSpPr/>
          <p:nvPr/>
        </p:nvSpPr>
        <p:spPr>
          <a:xfrm>
            <a:off x="7627739" y="4014668"/>
            <a:ext cx="3688080" cy="487323"/>
          </a:xfrm>
          <a:prstGeom prst="rect">
            <a:avLst/>
          </a:prstGeom>
          <a:noFill/>
          <a:ln/>
        </p:spPr>
        <p:txBody>
          <a:bodyPr wrap="none" rtlCol="0" anchor="t"/>
          <a:lstStyle/>
          <a:p>
            <a:pPr marL="0" indent="0">
              <a:lnSpc>
                <a:spcPts val="3838"/>
              </a:lnSpc>
              <a:buNone/>
            </a:pPr>
            <a:r>
              <a:rPr lang="en-US" sz="2952" dirty="0">
                <a:solidFill>
                  <a:srgbClr val="C6BFEE"/>
                </a:solidFill>
                <a:latin typeface="Prompt" pitchFamily="34" charset="0"/>
                <a:ea typeface="Prompt" pitchFamily="34" charset="-122"/>
                <a:cs typeface="Prompt" pitchFamily="34" charset="-120"/>
              </a:rPr>
              <a:t>AVL Implementation</a:t>
            </a:r>
            <a:endParaRPr lang="en-US" sz="2952" dirty="0"/>
          </a:p>
        </p:txBody>
      </p:sp>
      <p:sp>
        <p:nvSpPr>
          <p:cNvPr id="9" name="Text 6"/>
          <p:cNvSpPr/>
          <p:nvPr/>
        </p:nvSpPr>
        <p:spPr>
          <a:xfrm>
            <a:off x="7627739" y="4876919"/>
            <a:ext cx="6072902" cy="1800225"/>
          </a:xfrm>
          <a:prstGeom prst="rect">
            <a:avLst/>
          </a:prstGeom>
          <a:noFill/>
          <a:ln/>
        </p:spPr>
        <p:txBody>
          <a:bodyPr wrap="square" rtlCol="0" anchor="t"/>
          <a:lstStyle/>
          <a:p>
            <a:pPr marL="0" indent="0" algn="just">
              <a:lnSpc>
                <a:spcPts val="3543"/>
              </a:lnSpc>
              <a:buNone/>
            </a:pPr>
            <a:r>
              <a:rPr lang="en-US" sz="1968" dirty="0">
                <a:solidFill>
                  <a:srgbClr val="DAD8E9"/>
                </a:solidFill>
                <a:latin typeface="Mukta" pitchFamily="34" charset="0"/>
                <a:ea typeface="Mukta" pitchFamily="34" charset="-122"/>
                <a:cs typeface="Mukta" pitchFamily="34" charset="-120"/>
              </a:rPr>
              <a:t>An AVL tree is a self-balancing binary search tree that maintains a balance between the left and right subtrees. This implementation makes searching faster by keeping the search tree height small.</a:t>
            </a:r>
            <a:endParaRPr lang="en-US" sz="1968"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7620">
            <a:solidFill>
              <a:srgbClr val="FFFFFF">
                <a:alpha val="16000"/>
              </a:srgbClr>
            </a:solidFill>
            <a:prstDash val="solid"/>
          </a:ln>
        </p:spPr>
      </p:sp>
      <p:sp>
        <p:nvSpPr>
          <p:cNvPr id="4" name="Text 1"/>
          <p:cNvSpPr/>
          <p:nvPr/>
        </p:nvSpPr>
        <p:spPr>
          <a:xfrm>
            <a:off x="937379" y="689967"/>
            <a:ext cx="6606540" cy="812363"/>
          </a:xfrm>
          <a:prstGeom prst="rect">
            <a:avLst/>
          </a:prstGeom>
          <a:noFill/>
          <a:ln/>
        </p:spPr>
        <p:txBody>
          <a:bodyPr wrap="none" rtlCol="0" anchor="t"/>
          <a:lstStyle/>
          <a:p>
            <a:pPr marL="0" indent="0">
              <a:lnSpc>
                <a:spcPts val="6397"/>
              </a:lnSpc>
              <a:buNone/>
            </a:pPr>
            <a:r>
              <a:rPr lang="en-US" sz="4921" dirty="0">
                <a:solidFill>
                  <a:srgbClr val="C6BFEE"/>
                </a:solidFill>
                <a:latin typeface="Prompt" pitchFamily="34" charset="0"/>
                <a:ea typeface="Prompt" pitchFamily="34" charset="-122"/>
                <a:cs typeface="Prompt" pitchFamily="34" charset="-120"/>
              </a:rPr>
              <a:t>Practical Applications</a:t>
            </a:r>
            <a:endParaRPr lang="en-US" sz="4921" dirty="0"/>
          </a:p>
        </p:txBody>
      </p:sp>
      <p:sp>
        <p:nvSpPr>
          <p:cNvPr id="5" name="Shape 2"/>
          <p:cNvSpPr/>
          <p:nvPr/>
        </p:nvSpPr>
        <p:spPr>
          <a:xfrm>
            <a:off x="937379" y="2049066"/>
            <a:ext cx="562332" cy="562332"/>
          </a:xfrm>
          <a:prstGeom prst="roundRect">
            <a:avLst>
              <a:gd name="adj" fmla="val 9757"/>
            </a:avLst>
          </a:prstGeom>
          <a:solidFill>
            <a:srgbClr val="542C49"/>
          </a:solidFill>
          <a:ln w="7620">
            <a:solidFill>
              <a:srgbClr val="643558"/>
            </a:solidFill>
            <a:prstDash val="solid"/>
          </a:ln>
        </p:spPr>
      </p:sp>
      <p:sp>
        <p:nvSpPr>
          <p:cNvPr id="6" name="Text 3"/>
          <p:cNvSpPr/>
          <p:nvPr/>
        </p:nvSpPr>
        <p:spPr>
          <a:xfrm>
            <a:off x="1149906" y="2086570"/>
            <a:ext cx="137160" cy="487323"/>
          </a:xfrm>
          <a:prstGeom prst="rect">
            <a:avLst/>
          </a:prstGeom>
          <a:noFill/>
          <a:ln/>
        </p:spPr>
        <p:txBody>
          <a:bodyPr wrap="none" rtlCol="0" anchor="t"/>
          <a:lstStyle/>
          <a:p>
            <a:pPr marL="0" indent="0" algn="ctr">
              <a:lnSpc>
                <a:spcPts val="3838"/>
              </a:lnSpc>
              <a:buNone/>
            </a:pPr>
            <a:r>
              <a:rPr lang="en-US" sz="2952" dirty="0">
                <a:solidFill>
                  <a:srgbClr val="DAD8E9"/>
                </a:solidFill>
                <a:latin typeface="Prompt" pitchFamily="34" charset="0"/>
                <a:ea typeface="Prompt" pitchFamily="34" charset="-122"/>
                <a:cs typeface="Prompt" pitchFamily="34" charset="-120"/>
              </a:rPr>
              <a:t>1</a:t>
            </a:r>
            <a:endParaRPr lang="en-US" sz="2952" dirty="0"/>
          </a:p>
        </p:txBody>
      </p:sp>
      <p:sp>
        <p:nvSpPr>
          <p:cNvPr id="7" name="Text 4"/>
          <p:cNvSpPr/>
          <p:nvPr/>
        </p:nvSpPr>
        <p:spPr>
          <a:xfrm>
            <a:off x="1749623" y="2127171"/>
            <a:ext cx="2499717" cy="406122"/>
          </a:xfrm>
          <a:prstGeom prst="rect">
            <a:avLst/>
          </a:prstGeom>
          <a:noFill/>
          <a:ln/>
        </p:spPr>
        <p:txBody>
          <a:bodyPr wrap="none" rtlCol="0" anchor="t"/>
          <a:lstStyle/>
          <a:p>
            <a:pPr marL="0" indent="0">
              <a:lnSpc>
                <a:spcPts val="3198"/>
              </a:lnSpc>
              <a:buNone/>
            </a:pPr>
            <a:r>
              <a:rPr lang="en-US" sz="2460" dirty="0">
                <a:solidFill>
                  <a:srgbClr val="DAD8E9"/>
                </a:solidFill>
                <a:latin typeface="Prompt" pitchFamily="34" charset="0"/>
                <a:ea typeface="Prompt" pitchFamily="34" charset="-122"/>
                <a:cs typeface="Prompt" pitchFamily="34" charset="-120"/>
              </a:rPr>
              <a:t>Search Engines</a:t>
            </a:r>
            <a:endParaRPr lang="en-US" sz="2460" dirty="0"/>
          </a:p>
        </p:txBody>
      </p:sp>
      <p:sp>
        <p:nvSpPr>
          <p:cNvPr id="8" name="Text 5"/>
          <p:cNvSpPr/>
          <p:nvPr/>
        </p:nvSpPr>
        <p:spPr>
          <a:xfrm>
            <a:off x="1749623" y="2783205"/>
            <a:ext cx="2697480" cy="2250281"/>
          </a:xfrm>
          <a:prstGeom prst="rect">
            <a:avLst/>
          </a:prstGeom>
          <a:noFill/>
          <a:ln/>
        </p:spPr>
        <p:txBody>
          <a:bodyPr wrap="square" rtlCol="0" anchor="t"/>
          <a:lstStyle/>
          <a:p>
            <a:pPr marL="0" indent="0" algn="just">
              <a:lnSpc>
                <a:spcPts val="3543"/>
              </a:lnSpc>
              <a:buNone/>
            </a:pPr>
            <a:r>
              <a:rPr lang="en-US" sz="1968" dirty="0">
                <a:solidFill>
                  <a:srgbClr val="DAD8E9"/>
                </a:solidFill>
                <a:latin typeface="Mukta" pitchFamily="34" charset="0"/>
                <a:ea typeface="Mukta" pitchFamily="34" charset="-122"/>
                <a:cs typeface="Mukta" pitchFamily="34" charset="-120"/>
              </a:rPr>
              <a:t>Google, Bing, and Yahoo all use the Word Search and Retrieval Algorithm to enable fast and accurate text searches.</a:t>
            </a:r>
            <a:endParaRPr lang="en-US" sz="1968" dirty="0"/>
          </a:p>
        </p:txBody>
      </p:sp>
      <p:sp>
        <p:nvSpPr>
          <p:cNvPr id="9" name="Shape 6"/>
          <p:cNvSpPr/>
          <p:nvPr/>
        </p:nvSpPr>
        <p:spPr>
          <a:xfrm>
            <a:off x="4697016" y="2049066"/>
            <a:ext cx="562332" cy="562332"/>
          </a:xfrm>
          <a:prstGeom prst="roundRect">
            <a:avLst>
              <a:gd name="adj" fmla="val 9757"/>
            </a:avLst>
          </a:prstGeom>
          <a:solidFill>
            <a:srgbClr val="542C49"/>
          </a:solidFill>
          <a:ln w="7620">
            <a:solidFill>
              <a:srgbClr val="643558"/>
            </a:solidFill>
            <a:prstDash val="solid"/>
          </a:ln>
        </p:spPr>
      </p:sp>
      <p:sp>
        <p:nvSpPr>
          <p:cNvPr id="10" name="Text 7"/>
          <p:cNvSpPr/>
          <p:nvPr/>
        </p:nvSpPr>
        <p:spPr>
          <a:xfrm>
            <a:off x="4867632" y="2086570"/>
            <a:ext cx="220980" cy="487323"/>
          </a:xfrm>
          <a:prstGeom prst="rect">
            <a:avLst/>
          </a:prstGeom>
          <a:noFill/>
          <a:ln/>
        </p:spPr>
        <p:txBody>
          <a:bodyPr wrap="none" rtlCol="0" anchor="t"/>
          <a:lstStyle/>
          <a:p>
            <a:pPr marL="0" indent="0" algn="ctr">
              <a:lnSpc>
                <a:spcPts val="3838"/>
              </a:lnSpc>
              <a:buNone/>
            </a:pPr>
            <a:r>
              <a:rPr lang="en-US" sz="2952" dirty="0">
                <a:solidFill>
                  <a:srgbClr val="DAD8E9"/>
                </a:solidFill>
                <a:latin typeface="Prompt" pitchFamily="34" charset="0"/>
                <a:ea typeface="Prompt" pitchFamily="34" charset="-122"/>
                <a:cs typeface="Prompt" pitchFamily="34" charset="-120"/>
              </a:rPr>
              <a:t>2</a:t>
            </a:r>
            <a:endParaRPr lang="en-US" sz="2952" dirty="0"/>
          </a:p>
        </p:txBody>
      </p:sp>
      <p:sp>
        <p:nvSpPr>
          <p:cNvPr id="11" name="Text 8"/>
          <p:cNvSpPr/>
          <p:nvPr/>
        </p:nvSpPr>
        <p:spPr>
          <a:xfrm>
            <a:off x="5509260" y="2127171"/>
            <a:ext cx="2697480" cy="406122"/>
          </a:xfrm>
          <a:prstGeom prst="rect">
            <a:avLst/>
          </a:prstGeom>
          <a:noFill/>
          <a:ln/>
        </p:spPr>
        <p:txBody>
          <a:bodyPr wrap="none" rtlCol="0" anchor="t"/>
          <a:lstStyle/>
          <a:p>
            <a:pPr marL="0" indent="0">
              <a:lnSpc>
                <a:spcPts val="3198"/>
              </a:lnSpc>
              <a:buNone/>
            </a:pPr>
            <a:r>
              <a:rPr lang="en-US" sz="2460" dirty="0">
                <a:solidFill>
                  <a:srgbClr val="DAD8E9"/>
                </a:solidFill>
                <a:latin typeface="Prompt" pitchFamily="34" charset="0"/>
                <a:ea typeface="Prompt" pitchFamily="34" charset="-122"/>
                <a:cs typeface="Prompt" pitchFamily="34" charset="-120"/>
              </a:rPr>
              <a:t>Media Monitoring</a:t>
            </a:r>
            <a:endParaRPr lang="en-US" sz="2460" dirty="0"/>
          </a:p>
        </p:txBody>
      </p:sp>
      <p:sp>
        <p:nvSpPr>
          <p:cNvPr id="12" name="Text 9"/>
          <p:cNvSpPr/>
          <p:nvPr/>
        </p:nvSpPr>
        <p:spPr>
          <a:xfrm>
            <a:off x="5509260" y="2783205"/>
            <a:ext cx="2697480" cy="2700338"/>
          </a:xfrm>
          <a:prstGeom prst="rect">
            <a:avLst/>
          </a:prstGeom>
          <a:noFill/>
          <a:ln/>
        </p:spPr>
        <p:txBody>
          <a:bodyPr wrap="square" rtlCol="0" anchor="t"/>
          <a:lstStyle/>
          <a:p>
            <a:pPr marL="0" indent="0" algn="just">
              <a:lnSpc>
                <a:spcPts val="3543"/>
              </a:lnSpc>
              <a:buNone/>
            </a:pPr>
            <a:r>
              <a:rPr lang="en-US" sz="1968" dirty="0">
                <a:solidFill>
                  <a:srgbClr val="DAD8E9"/>
                </a:solidFill>
                <a:latin typeface="Mukta" pitchFamily="34" charset="0"/>
                <a:ea typeface="Mukta" pitchFamily="34" charset="-122"/>
                <a:cs typeface="Mukta" pitchFamily="34" charset="-120"/>
              </a:rPr>
              <a:t>The Word Search and Retrieval Algorithm is also used in media monitoring to track mentions of specific brands, people or companies in the news.</a:t>
            </a:r>
            <a:endParaRPr lang="en-US" sz="1968" dirty="0"/>
          </a:p>
        </p:txBody>
      </p:sp>
      <p:sp>
        <p:nvSpPr>
          <p:cNvPr id="13" name="Shape 10"/>
          <p:cNvSpPr/>
          <p:nvPr/>
        </p:nvSpPr>
        <p:spPr>
          <a:xfrm>
            <a:off x="937379" y="5905262"/>
            <a:ext cx="562332" cy="562332"/>
          </a:xfrm>
          <a:prstGeom prst="roundRect">
            <a:avLst>
              <a:gd name="adj" fmla="val 9757"/>
            </a:avLst>
          </a:prstGeom>
          <a:solidFill>
            <a:srgbClr val="542C49"/>
          </a:solidFill>
          <a:ln w="7620">
            <a:solidFill>
              <a:srgbClr val="643558"/>
            </a:solidFill>
            <a:prstDash val="solid"/>
          </a:ln>
        </p:spPr>
      </p:sp>
      <p:sp>
        <p:nvSpPr>
          <p:cNvPr id="14" name="Text 11"/>
          <p:cNvSpPr/>
          <p:nvPr/>
        </p:nvSpPr>
        <p:spPr>
          <a:xfrm>
            <a:off x="1107996" y="5942767"/>
            <a:ext cx="220980" cy="487323"/>
          </a:xfrm>
          <a:prstGeom prst="rect">
            <a:avLst/>
          </a:prstGeom>
          <a:noFill/>
          <a:ln/>
        </p:spPr>
        <p:txBody>
          <a:bodyPr wrap="none" rtlCol="0" anchor="t"/>
          <a:lstStyle/>
          <a:p>
            <a:pPr marL="0" indent="0" algn="ctr">
              <a:lnSpc>
                <a:spcPts val="3838"/>
              </a:lnSpc>
              <a:buNone/>
            </a:pPr>
            <a:r>
              <a:rPr lang="en-US" sz="2952" dirty="0">
                <a:solidFill>
                  <a:srgbClr val="DAD8E9"/>
                </a:solidFill>
                <a:latin typeface="Prompt" pitchFamily="34" charset="0"/>
                <a:ea typeface="Prompt" pitchFamily="34" charset="-122"/>
                <a:cs typeface="Prompt" pitchFamily="34" charset="-120"/>
              </a:rPr>
              <a:t>3</a:t>
            </a:r>
            <a:endParaRPr lang="en-US" sz="2952" dirty="0"/>
          </a:p>
        </p:txBody>
      </p:sp>
      <p:sp>
        <p:nvSpPr>
          <p:cNvPr id="15" name="Text 12"/>
          <p:cNvSpPr/>
          <p:nvPr/>
        </p:nvSpPr>
        <p:spPr>
          <a:xfrm>
            <a:off x="1749623" y="5983367"/>
            <a:ext cx="2499717" cy="406122"/>
          </a:xfrm>
          <a:prstGeom prst="rect">
            <a:avLst/>
          </a:prstGeom>
          <a:noFill/>
          <a:ln/>
        </p:spPr>
        <p:txBody>
          <a:bodyPr wrap="none" rtlCol="0" anchor="t"/>
          <a:lstStyle/>
          <a:p>
            <a:pPr marL="0" indent="0">
              <a:lnSpc>
                <a:spcPts val="3198"/>
              </a:lnSpc>
              <a:buNone/>
            </a:pPr>
            <a:r>
              <a:rPr lang="en-US" sz="2460" dirty="0">
                <a:solidFill>
                  <a:srgbClr val="DAD8E9"/>
                </a:solidFill>
                <a:latin typeface="Prompt" pitchFamily="34" charset="0"/>
                <a:ea typeface="Prompt" pitchFamily="34" charset="-122"/>
                <a:cs typeface="Prompt" pitchFamily="34" charset="-120"/>
              </a:rPr>
              <a:t>Data Analysis</a:t>
            </a:r>
            <a:endParaRPr lang="en-US" sz="2460" dirty="0"/>
          </a:p>
        </p:txBody>
      </p:sp>
      <p:sp>
        <p:nvSpPr>
          <p:cNvPr id="16" name="Text 13"/>
          <p:cNvSpPr/>
          <p:nvPr/>
        </p:nvSpPr>
        <p:spPr>
          <a:xfrm>
            <a:off x="1749623" y="6639401"/>
            <a:ext cx="6456998" cy="900113"/>
          </a:xfrm>
          <a:prstGeom prst="rect">
            <a:avLst/>
          </a:prstGeom>
          <a:noFill/>
          <a:ln/>
        </p:spPr>
        <p:txBody>
          <a:bodyPr wrap="square" rtlCol="0" anchor="t"/>
          <a:lstStyle/>
          <a:p>
            <a:pPr marL="0" indent="0" algn="just">
              <a:lnSpc>
                <a:spcPts val="3543"/>
              </a:lnSpc>
              <a:buNone/>
            </a:pPr>
            <a:r>
              <a:rPr lang="en-US" sz="1968" dirty="0">
                <a:solidFill>
                  <a:srgbClr val="DAD8E9"/>
                </a:solidFill>
                <a:latin typeface="Mukta" pitchFamily="34" charset="0"/>
                <a:ea typeface="Mukta" pitchFamily="34" charset="-122"/>
                <a:cs typeface="Mukta" pitchFamily="34" charset="-120"/>
              </a:rPr>
              <a:t>This algorithm is used in scientific research to analyze large amounts of data and identify patterns and trends.</a:t>
            </a:r>
            <a:endParaRPr lang="en-US" sz="1968" dirty="0"/>
          </a:p>
        </p:txBody>
      </p:sp>
      <p:pic>
        <p:nvPicPr>
          <p:cNvPr id="17" name="Image 1" descr="preencoded.png"/>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7620">
            <a:solidFill>
              <a:srgbClr val="FFFFFF">
                <a:alpha val="16000"/>
              </a:srgbClr>
            </a:solidFill>
            <a:prstDash val="solid"/>
          </a:ln>
        </p:spPr>
      </p:sp>
      <p:sp>
        <p:nvSpPr>
          <p:cNvPr id="4" name="Text 1"/>
          <p:cNvSpPr/>
          <p:nvPr/>
        </p:nvSpPr>
        <p:spPr>
          <a:xfrm>
            <a:off x="831771" y="1009531"/>
            <a:ext cx="5814060" cy="720923"/>
          </a:xfrm>
          <a:prstGeom prst="rect">
            <a:avLst/>
          </a:prstGeom>
          <a:noFill/>
          <a:ln/>
        </p:spPr>
        <p:txBody>
          <a:bodyPr wrap="none" rtlCol="0" anchor="t"/>
          <a:lstStyle/>
          <a:p>
            <a:pPr marL="0" indent="0">
              <a:lnSpc>
                <a:spcPts val="5677"/>
              </a:lnSpc>
              <a:buNone/>
            </a:pPr>
            <a:r>
              <a:rPr lang="en-US" sz="4367" dirty="0">
                <a:solidFill>
                  <a:srgbClr val="C6BFEE"/>
                </a:solidFill>
                <a:latin typeface="Prompt" pitchFamily="34" charset="0"/>
                <a:ea typeface="Prompt" pitchFamily="34" charset="-122"/>
                <a:cs typeface="Prompt" pitchFamily="34" charset="-120"/>
              </a:rPr>
              <a:t>Performance Analysis</a:t>
            </a:r>
            <a:endParaRPr lang="en-US" sz="4367" dirty="0"/>
          </a:p>
        </p:txBody>
      </p:sp>
      <p:sp>
        <p:nvSpPr>
          <p:cNvPr id="5" name="Shape 2"/>
          <p:cNvSpPr/>
          <p:nvPr/>
        </p:nvSpPr>
        <p:spPr>
          <a:xfrm>
            <a:off x="831771" y="4441984"/>
            <a:ext cx="12966859" cy="44291"/>
          </a:xfrm>
          <a:prstGeom prst="rect">
            <a:avLst/>
          </a:prstGeom>
          <a:solidFill>
            <a:srgbClr val="643558"/>
          </a:solidFill>
          <a:ln/>
        </p:spPr>
      </p:sp>
      <p:sp>
        <p:nvSpPr>
          <p:cNvPr id="6" name="Shape 3"/>
          <p:cNvSpPr/>
          <p:nvPr/>
        </p:nvSpPr>
        <p:spPr>
          <a:xfrm>
            <a:off x="3995857" y="4441924"/>
            <a:ext cx="44291" cy="776407"/>
          </a:xfrm>
          <a:prstGeom prst="rect">
            <a:avLst/>
          </a:prstGeom>
          <a:solidFill>
            <a:srgbClr val="643558"/>
          </a:solidFill>
          <a:ln/>
        </p:spPr>
      </p:sp>
      <p:sp>
        <p:nvSpPr>
          <p:cNvPr id="7" name="Shape 4"/>
          <p:cNvSpPr/>
          <p:nvPr/>
        </p:nvSpPr>
        <p:spPr>
          <a:xfrm>
            <a:off x="3768447" y="4192488"/>
            <a:ext cx="499110" cy="499110"/>
          </a:xfrm>
          <a:prstGeom prst="roundRect">
            <a:avLst>
              <a:gd name="adj" fmla="val 10992"/>
            </a:avLst>
          </a:prstGeom>
          <a:solidFill>
            <a:srgbClr val="542C49"/>
          </a:solidFill>
          <a:ln w="7620">
            <a:solidFill>
              <a:srgbClr val="643558"/>
            </a:solidFill>
            <a:prstDash val="solid"/>
          </a:ln>
        </p:spPr>
      </p:sp>
      <p:sp>
        <p:nvSpPr>
          <p:cNvPr id="8" name="Text 5"/>
          <p:cNvSpPr/>
          <p:nvPr/>
        </p:nvSpPr>
        <p:spPr>
          <a:xfrm>
            <a:off x="3957042" y="4225707"/>
            <a:ext cx="121920" cy="432554"/>
          </a:xfrm>
          <a:prstGeom prst="rect">
            <a:avLst/>
          </a:prstGeom>
          <a:noFill/>
          <a:ln/>
        </p:spPr>
        <p:txBody>
          <a:bodyPr wrap="none" rtlCol="0" anchor="t"/>
          <a:lstStyle/>
          <a:p>
            <a:pPr marL="0" indent="0" algn="ctr">
              <a:lnSpc>
                <a:spcPts val="3406"/>
              </a:lnSpc>
              <a:buNone/>
            </a:pPr>
            <a:r>
              <a:rPr lang="en-US" sz="2620" dirty="0">
                <a:solidFill>
                  <a:srgbClr val="DAD8E9"/>
                </a:solidFill>
                <a:latin typeface="Prompt" pitchFamily="34" charset="0"/>
                <a:ea typeface="Prompt" pitchFamily="34" charset="-122"/>
                <a:cs typeface="Prompt" pitchFamily="34" charset="-120"/>
              </a:rPr>
              <a:t>1</a:t>
            </a:r>
            <a:endParaRPr lang="en-US" sz="2620" dirty="0"/>
          </a:p>
        </p:txBody>
      </p:sp>
      <p:sp>
        <p:nvSpPr>
          <p:cNvPr id="9" name="Text 6"/>
          <p:cNvSpPr/>
          <p:nvPr/>
        </p:nvSpPr>
        <p:spPr>
          <a:xfrm>
            <a:off x="2908816" y="5440204"/>
            <a:ext cx="2218253" cy="360402"/>
          </a:xfrm>
          <a:prstGeom prst="rect">
            <a:avLst/>
          </a:prstGeom>
          <a:noFill/>
          <a:ln/>
        </p:spPr>
        <p:txBody>
          <a:bodyPr wrap="none" rtlCol="0" anchor="t"/>
          <a:lstStyle/>
          <a:p>
            <a:pPr marL="0" indent="0" algn="ctr">
              <a:lnSpc>
                <a:spcPts val="2838"/>
              </a:lnSpc>
              <a:buNone/>
            </a:pPr>
            <a:r>
              <a:rPr lang="en-US" sz="2183" dirty="0">
                <a:solidFill>
                  <a:srgbClr val="DAD8E9"/>
                </a:solidFill>
                <a:latin typeface="Prompt" pitchFamily="34" charset="0"/>
                <a:ea typeface="Prompt" pitchFamily="34" charset="-122"/>
                <a:cs typeface="Prompt" pitchFamily="34" charset="-120"/>
              </a:rPr>
              <a:t>Speed</a:t>
            </a:r>
            <a:endParaRPr lang="en-US" sz="2183" dirty="0"/>
          </a:p>
        </p:txBody>
      </p:sp>
      <p:sp>
        <p:nvSpPr>
          <p:cNvPr id="10" name="Text 7"/>
          <p:cNvSpPr/>
          <p:nvPr/>
        </p:nvSpPr>
        <p:spPr>
          <a:xfrm>
            <a:off x="1053584" y="6022419"/>
            <a:ext cx="5928836" cy="1197650"/>
          </a:xfrm>
          <a:prstGeom prst="rect">
            <a:avLst/>
          </a:prstGeom>
          <a:noFill/>
          <a:ln/>
        </p:spPr>
        <p:txBody>
          <a:bodyPr wrap="square" rtlCol="0" anchor="t"/>
          <a:lstStyle/>
          <a:p>
            <a:pPr marL="0" indent="0" algn="just">
              <a:lnSpc>
                <a:spcPts val="3144"/>
              </a:lnSpc>
              <a:buNone/>
            </a:pPr>
            <a:r>
              <a:rPr lang="en-US" sz="1747" dirty="0">
                <a:solidFill>
                  <a:srgbClr val="DAD8E9"/>
                </a:solidFill>
                <a:latin typeface="Mukta" pitchFamily="34" charset="0"/>
                <a:ea typeface="Mukta" pitchFamily="34" charset="-122"/>
                <a:cs typeface="Mukta" pitchFamily="34" charset="-120"/>
              </a:rPr>
              <a:t>The Word Search and Retrieval Algorithm is designed to work quickly. This makes it useful in situations where high performance is necessary.</a:t>
            </a:r>
            <a:endParaRPr lang="en-US" sz="1747" dirty="0"/>
          </a:p>
        </p:txBody>
      </p:sp>
      <p:sp>
        <p:nvSpPr>
          <p:cNvPr id="11" name="Shape 8"/>
          <p:cNvSpPr/>
          <p:nvPr/>
        </p:nvSpPr>
        <p:spPr>
          <a:xfrm>
            <a:off x="7292935" y="3665637"/>
            <a:ext cx="44291" cy="776407"/>
          </a:xfrm>
          <a:prstGeom prst="rect">
            <a:avLst/>
          </a:prstGeom>
          <a:solidFill>
            <a:srgbClr val="643558"/>
          </a:solidFill>
          <a:ln/>
        </p:spPr>
      </p:sp>
      <p:sp>
        <p:nvSpPr>
          <p:cNvPr id="12" name="Shape 9"/>
          <p:cNvSpPr/>
          <p:nvPr/>
        </p:nvSpPr>
        <p:spPr>
          <a:xfrm>
            <a:off x="7065526" y="4192488"/>
            <a:ext cx="499110" cy="499110"/>
          </a:xfrm>
          <a:prstGeom prst="roundRect">
            <a:avLst>
              <a:gd name="adj" fmla="val 10992"/>
            </a:avLst>
          </a:prstGeom>
          <a:solidFill>
            <a:srgbClr val="542C49"/>
          </a:solidFill>
          <a:ln w="7620">
            <a:solidFill>
              <a:srgbClr val="643558"/>
            </a:solidFill>
            <a:prstDash val="solid"/>
          </a:ln>
        </p:spPr>
      </p:sp>
      <p:sp>
        <p:nvSpPr>
          <p:cNvPr id="13" name="Text 10"/>
          <p:cNvSpPr/>
          <p:nvPr/>
        </p:nvSpPr>
        <p:spPr>
          <a:xfrm>
            <a:off x="7216021" y="4225707"/>
            <a:ext cx="198120" cy="432554"/>
          </a:xfrm>
          <a:prstGeom prst="rect">
            <a:avLst/>
          </a:prstGeom>
          <a:noFill/>
          <a:ln/>
        </p:spPr>
        <p:txBody>
          <a:bodyPr wrap="none" rtlCol="0" anchor="t"/>
          <a:lstStyle/>
          <a:p>
            <a:pPr marL="0" indent="0" algn="ctr">
              <a:lnSpc>
                <a:spcPts val="3406"/>
              </a:lnSpc>
              <a:buNone/>
            </a:pPr>
            <a:r>
              <a:rPr lang="en-US" sz="2620" dirty="0">
                <a:solidFill>
                  <a:srgbClr val="DAD8E9"/>
                </a:solidFill>
                <a:latin typeface="Prompt" pitchFamily="34" charset="0"/>
                <a:ea typeface="Prompt" pitchFamily="34" charset="-122"/>
                <a:cs typeface="Prompt" pitchFamily="34" charset="-120"/>
              </a:rPr>
              <a:t>2</a:t>
            </a:r>
            <a:endParaRPr lang="en-US" sz="2620" dirty="0"/>
          </a:p>
        </p:txBody>
      </p:sp>
      <p:sp>
        <p:nvSpPr>
          <p:cNvPr id="14" name="Text 11"/>
          <p:cNvSpPr/>
          <p:nvPr/>
        </p:nvSpPr>
        <p:spPr>
          <a:xfrm>
            <a:off x="6206014" y="2063115"/>
            <a:ext cx="2218253" cy="360402"/>
          </a:xfrm>
          <a:prstGeom prst="rect">
            <a:avLst/>
          </a:prstGeom>
          <a:noFill/>
          <a:ln/>
        </p:spPr>
        <p:txBody>
          <a:bodyPr wrap="none" rtlCol="0" anchor="t"/>
          <a:lstStyle/>
          <a:p>
            <a:pPr marL="0" indent="0" algn="ctr">
              <a:lnSpc>
                <a:spcPts val="2838"/>
              </a:lnSpc>
              <a:buNone/>
            </a:pPr>
            <a:r>
              <a:rPr lang="en-US" sz="2183" dirty="0">
                <a:solidFill>
                  <a:srgbClr val="DAD8E9"/>
                </a:solidFill>
                <a:latin typeface="Prompt" pitchFamily="34" charset="0"/>
                <a:ea typeface="Prompt" pitchFamily="34" charset="-122"/>
                <a:cs typeface="Prompt" pitchFamily="34" charset="-120"/>
              </a:rPr>
              <a:t>Complexity</a:t>
            </a:r>
            <a:endParaRPr lang="en-US" sz="2183" dirty="0"/>
          </a:p>
        </p:txBody>
      </p:sp>
      <p:sp>
        <p:nvSpPr>
          <p:cNvPr id="15" name="Text 12"/>
          <p:cNvSpPr/>
          <p:nvPr/>
        </p:nvSpPr>
        <p:spPr>
          <a:xfrm>
            <a:off x="4350663" y="2645331"/>
            <a:ext cx="5928955" cy="798433"/>
          </a:xfrm>
          <a:prstGeom prst="rect">
            <a:avLst/>
          </a:prstGeom>
          <a:noFill/>
          <a:ln/>
        </p:spPr>
        <p:txBody>
          <a:bodyPr wrap="square" rtlCol="0" anchor="t"/>
          <a:lstStyle/>
          <a:p>
            <a:pPr marL="0" indent="0" algn="just">
              <a:lnSpc>
                <a:spcPts val="3144"/>
              </a:lnSpc>
              <a:buNone/>
            </a:pPr>
            <a:r>
              <a:rPr lang="en-US" sz="1747" dirty="0">
                <a:solidFill>
                  <a:srgbClr val="DAD8E9"/>
                </a:solidFill>
                <a:latin typeface="Mukta" pitchFamily="34" charset="0"/>
                <a:ea typeface="Mukta" pitchFamily="34" charset="-122"/>
                <a:cs typeface="Mukta" pitchFamily="34" charset="-120"/>
              </a:rPr>
              <a:t>The algorithm has a time complexity of O(L + Log N) , which enables it to search efficiently through large datasets.</a:t>
            </a:r>
            <a:endParaRPr lang="en-US" sz="1747" dirty="0"/>
          </a:p>
        </p:txBody>
      </p:sp>
      <p:sp>
        <p:nvSpPr>
          <p:cNvPr id="16" name="Shape 13"/>
          <p:cNvSpPr/>
          <p:nvPr/>
        </p:nvSpPr>
        <p:spPr>
          <a:xfrm>
            <a:off x="10590133" y="4441924"/>
            <a:ext cx="44291" cy="776407"/>
          </a:xfrm>
          <a:prstGeom prst="rect">
            <a:avLst/>
          </a:prstGeom>
          <a:solidFill>
            <a:srgbClr val="643558"/>
          </a:solidFill>
          <a:ln/>
        </p:spPr>
      </p:sp>
      <p:sp>
        <p:nvSpPr>
          <p:cNvPr id="17" name="Shape 14"/>
          <p:cNvSpPr/>
          <p:nvPr/>
        </p:nvSpPr>
        <p:spPr>
          <a:xfrm>
            <a:off x="10362724" y="4192488"/>
            <a:ext cx="499110" cy="499110"/>
          </a:xfrm>
          <a:prstGeom prst="roundRect">
            <a:avLst>
              <a:gd name="adj" fmla="val 10992"/>
            </a:avLst>
          </a:prstGeom>
          <a:solidFill>
            <a:srgbClr val="542C49"/>
          </a:solidFill>
          <a:ln w="7620">
            <a:solidFill>
              <a:srgbClr val="643558"/>
            </a:solidFill>
            <a:prstDash val="solid"/>
          </a:ln>
        </p:spPr>
      </p:sp>
      <p:sp>
        <p:nvSpPr>
          <p:cNvPr id="18" name="Text 15"/>
          <p:cNvSpPr/>
          <p:nvPr/>
        </p:nvSpPr>
        <p:spPr>
          <a:xfrm>
            <a:off x="10517029" y="4225707"/>
            <a:ext cx="190500" cy="432554"/>
          </a:xfrm>
          <a:prstGeom prst="rect">
            <a:avLst/>
          </a:prstGeom>
          <a:noFill/>
          <a:ln/>
        </p:spPr>
        <p:txBody>
          <a:bodyPr wrap="none" rtlCol="0" anchor="t"/>
          <a:lstStyle/>
          <a:p>
            <a:pPr marL="0" indent="0" algn="ctr">
              <a:lnSpc>
                <a:spcPts val="3406"/>
              </a:lnSpc>
              <a:buNone/>
            </a:pPr>
            <a:r>
              <a:rPr lang="en-US" sz="2620" dirty="0">
                <a:solidFill>
                  <a:srgbClr val="DAD8E9"/>
                </a:solidFill>
                <a:latin typeface="Prompt" pitchFamily="34" charset="0"/>
                <a:ea typeface="Prompt" pitchFamily="34" charset="-122"/>
                <a:cs typeface="Prompt" pitchFamily="34" charset="-120"/>
              </a:rPr>
              <a:t>3</a:t>
            </a:r>
            <a:endParaRPr lang="en-US" sz="2620" dirty="0"/>
          </a:p>
        </p:txBody>
      </p:sp>
      <p:sp>
        <p:nvSpPr>
          <p:cNvPr id="19" name="Text 16"/>
          <p:cNvSpPr/>
          <p:nvPr/>
        </p:nvSpPr>
        <p:spPr>
          <a:xfrm>
            <a:off x="9503212" y="5440204"/>
            <a:ext cx="2218253" cy="360402"/>
          </a:xfrm>
          <a:prstGeom prst="rect">
            <a:avLst/>
          </a:prstGeom>
          <a:noFill/>
          <a:ln/>
        </p:spPr>
        <p:txBody>
          <a:bodyPr wrap="none" rtlCol="0" anchor="t"/>
          <a:lstStyle/>
          <a:p>
            <a:pPr marL="0" indent="0" algn="ctr">
              <a:lnSpc>
                <a:spcPts val="2838"/>
              </a:lnSpc>
              <a:buNone/>
            </a:pPr>
            <a:r>
              <a:rPr lang="en-US" sz="2183" dirty="0">
                <a:solidFill>
                  <a:srgbClr val="DAD8E9"/>
                </a:solidFill>
                <a:latin typeface="Prompt" pitchFamily="34" charset="0"/>
                <a:ea typeface="Prompt" pitchFamily="34" charset="-122"/>
                <a:cs typeface="Prompt" pitchFamily="34" charset="-120"/>
              </a:rPr>
              <a:t>Accuracy</a:t>
            </a:r>
            <a:endParaRPr lang="en-US" sz="2183" dirty="0"/>
          </a:p>
        </p:txBody>
      </p:sp>
      <p:sp>
        <p:nvSpPr>
          <p:cNvPr id="20" name="Text 17"/>
          <p:cNvSpPr/>
          <p:nvPr/>
        </p:nvSpPr>
        <p:spPr>
          <a:xfrm>
            <a:off x="7647861" y="6022419"/>
            <a:ext cx="5928955" cy="1197650"/>
          </a:xfrm>
          <a:prstGeom prst="rect">
            <a:avLst/>
          </a:prstGeom>
          <a:noFill/>
          <a:ln/>
        </p:spPr>
        <p:txBody>
          <a:bodyPr wrap="square" rtlCol="0" anchor="t"/>
          <a:lstStyle/>
          <a:p>
            <a:pPr marL="0" indent="0" algn="just">
              <a:lnSpc>
                <a:spcPts val="3144"/>
              </a:lnSpc>
              <a:buNone/>
            </a:pPr>
            <a:r>
              <a:rPr lang="en-US" sz="1747" dirty="0">
                <a:solidFill>
                  <a:srgbClr val="DAD8E9"/>
                </a:solidFill>
                <a:latin typeface="Mukta" pitchFamily="34" charset="0"/>
                <a:ea typeface="Mukta" pitchFamily="34" charset="-122"/>
                <a:cs typeface="Mukta" pitchFamily="34" charset="-120"/>
              </a:rPr>
              <a:t>Because it uses tries and AVL trees to break up the text into small parts, the algorithm is highly accurate and able to handle complex searches in less amounts of time.</a:t>
            </a:r>
            <a:endParaRPr lang="en-US" sz="1747"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7620">
            <a:solidFill>
              <a:srgbClr val="FFFFFF">
                <a:alpha val="16000"/>
              </a:srgbClr>
            </a:solidFill>
            <a:prstDash val="solid"/>
          </a:ln>
        </p:spPr>
      </p:sp>
      <p:sp>
        <p:nvSpPr>
          <p:cNvPr id="4" name="Text 1"/>
          <p:cNvSpPr/>
          <p:nvPr/>
        </p:nvSpPr>
        <p:spPr>
          <a:xfrm>
            <a:off x="937379" y="1319808"/>
            <a:ext cx="4999434" cy="812363"/>
          </a:xfrm>
          <a:prstGeom prst="rect">
            <a:avLst/>
          </a:prstGeom>
          <a:noFill/>
          <a:ln/>
        </p:spPr>
        <p:txBody>
          <a:bodyPr wrap="none" rtlCol="0" anchor="t"/>
          <a:lstStyle/>
          <a:p>
            <a:pPr marL="0" indent="0">
              <a:lnSpc>
                <a:spcPts val="6397"/>
              </a:lnSpc>
              <a:buNone/>
            </a:pPr>
            <a:r>
              <a:rPr lang="en-US" sz="4921" dirty="0">
                <a:solidFill>
                  <a:srgbClr val="C6BFEE"/>
                </a:solidFill>
                <a:latin typeface="Prompt" pitchFamily="34" charset="0"/>
                <a:ea typeface="Prompt" pitchFamily="34" charset="-122"/>
                <a:cs typeface="Prompt" pitchFamily="34" charset="-120"/>
              </a:rPr>
              <a:t>Discussion</a:t>
            </a:r>
            <a:endParaRPr lang="en-US" sz="4921" dirty="0"/>
          </a:p>
        </p:txBody>
      </p:sp>
      <p:sp>
        <p:nvSpPr>
          <p:cNvPr id="5" name="Shape 2"/>
          <p:cNvSpPr/>
          <p:nvPr/>
        </p:nvSpPr>
        <p:spPr>
          <a:xfrm>
            <a:off x="937379" y="2507099"/>
            <a:ext cx="4085273" cy="4402693"/>
          </a:xfrm>
          <a:prstGeom prst="roundRect">
            <a:avLst>
              <a:gd name="adj" fmla="val 1343"/>
            </a:avLst>
          </a:prstGeom>
          <a:solidFill>
            <a:srgbClr val="542C49"/>
          </a:solidFill>
          <a:ln w="7620">
            <a:solidFill>
              <a:srgbClr val="643558"/>
            </a:solidFill>
            <a:prstDash val="solid"/>
          </a:ln>
        </p:spPr>
      </p:sp>
      <p:sp>
        <p:nvSpPr>
          <p:cNvPr id="6" name="Text 3"/>
          <p:cNvSpPr/>
          <p:nvPr/>
        </p:nvSpPr>
        <p:spPr>
          <a:xfrm>
            <a:off x="1194911" y="2764631"/>
            <a:ext cx="2999661" cy="487323"/>
          </a:xfrm>
          <a:prstGeom prst="rect">
            <a:avLst/>
          </a:prstGeom>
          <a:noFill/>
          <a:ln/>
        </p:spPr>
        <p:txBody>
          <a:bodyPr wrap="none" rtlCol="0" anchor="t"/>
          <a:lstStyle/>
          <a:p>
            <a:pPr marL="0" indent="0">
              <a:lnSpc>
                <a:spcPts val="3838"/>
              </a:lnSpc>
              <a:buNone/>
            </a:pPr>
            <a:r>
              <a:rPr lang="en-US" sz="2952" dirty="0">
                <a:solidFill>
                  <a:srgbClr val="DAD8E9"/>
                </a:solidFill>
                <a:latin typeface="Prompt" pitchFamily="34" charset="0"/>
                <a:ea typeface="Prompt" pitchFamily="34" charset="-122"/>
                <a:cs typeface="Prompt" pitchFamily="34" charset="-120"/>
              </a:rPr>
              <a:t>Limitations</a:t>
            </a:r>
            <a:endParaRPr lang="en-US" sz="2952" dirty="0"/>
          </a:p>
        </p:txBody>
      </p:sp>
      <p:sp>
        <p:nvSpPr>
          <p:cNvPr id="7" name="Text 4"/>
          <p:cNvSpPr/>
          <p:nvPr/>
        </p:nvSpPr>
        <p:spPr>
          <a:xfrm>
            <a:off x="1194911" y="3373649"/>
            <a:ext cx="3570208" cy="3150394"/>
          </a:xfrm>
          <a:prstGeom prst="rect">
            <a:avLst/>
          </a:prstGeom>
          <a:noFill/>
          <a:ln/>
        </p:spPr>
        <p:txBody>
          <a:bodyPr wrap="square" rtlCol="0" anchor="t"/>
          <a:lstStyle/>
          <a:p>
            <a:pPr marL="0" indent="0" algn="just">
              <a:lnSpc>
                <a:spcPts val="3543"/>
              </a:lnSpc>
              <a:buNone/>
            </a:pPr>
            <a:r>
              <a:rPr lang="en-US" sz="1968" dirty="0">
                <a:solidFill>
                  <a:srgbClr val="DAD8E9"/>
                </a:solidFill>
                <a:latin typeface="Mukta" pitchFamily="34" charset="0"/>
                <a:ea typeface="Mukta" pitchFamily="34" charset="-122"/>
                <a:cs typeface="Mukta" pitchFamily="34" charset="-120"/>
              </a:rPr>
              <a:t>As with any algorithm, the Word Search and Retrieval Algorithm is not foolproof. It can sometimes return inaccurate results, especially if the text being searched contains errors or is poorly formatted.</a:t>
            </a:r>
            <a:endParaRPr lang="en-US" sz="1968" dirty="0"/>
          </a:p>
        </p:txBody>
      </p:sp>
      <p:sp>
        <p:nvSpPr>
          <p:cNvPr id="8" name="Shape 5"/>
          <p:cNvSpPr/>
          <p:nvPr/>
        </p:nvSpPr>
        <p:spPr>
          <a:xfrm>
            <a:off x="5272564" y="2507099"/>
            <a:ext cx="4085273" cy="4402693"/>
          </a:xfrm>
          <a:prstGeom prst="roundRect">
            <a:avLst>
              <a:gd name="adj" fmla="val 1343"/>
            </a:avLst>
          </a:prstGeom>
          <a:solidFill>
            <a:srgbClr val="542C49"/>
          </a:solidFill>
          <a:ln w="7620">
            <a:solidFill>
              <a:srgbClr val="643558"/>
            </a:solidFill>
            <a:prstDash val="solid"/>
          </a:ln>
        </p:spPr>
      </p:sp>
      <p:sp>
        <p:nvSpPr>
          <p:cNvPr id="9" name="Text 6"/>
          <p:cNvSpPr/>
          <p:nvPr/>
        </p:nvSpPr>
        <p:spPr>
          <a:xfrm>
            <a:off x="5530096" y="2764631"/>
            <a:ext cx="2999661" cy="487323"/>
          </a:xfrm>
          <a:prstGeom prst="rect">
            <a:avLst/>
          </a:prstGeom>
          <a:noFill/>
          <a:ln/>
        </p:spPr>
        <p:txBody>
          <a:bodyPr wrap="none" rtlCol="0" anchor="t"/>
          <a:lstStyle/>
          <a:p>
            <a:pPr marL="0" indent="0">
              <a:lnSpc>
                <a:spcPts val="3838"/>
              </a:lnSpc>
              <a:buNone/>
            </a:pPr>
            <a:r>
              <a:rPr lang="en-US" sz="2952" dirty="0">
                <a:solidFill>
                  <a:srgbClr val="DAD8E9"/>
                </a:solidFill>
                <a:latin typeface="Prompt" pitchFamily="34" charset="0"/>
                <a:ea typeface="Prompt" pitchFamily="34" charset="-122"/>
                <a:cs typeface="Prompt" pitchFamily="34" charset="-120"/>
              </a:rPr>
              <a:t>Alternatives</a:t>
            </a:r>
            <a:endParaRPr lang="en-US" sz="2952" dirty="0"/>
          </a:p>
        </p:txBody>
      </p:sp>
      <p:sp>
        <p:nvSpPr>
          <p:cNvPr id="10" name="Text 7"/>
          <p:cNvSpPr/>
          <p:nvPr/>
        </p:nvSpPr>
        <p:spPr>
          <a:xfrm>
            <a:off x="5530096" y="3373649"/>
            <a:ext cx="3570208" cy="2700338"/>
          </a:xfrm>
          <a:prstGeom prst="rect">
            <a:avLst/>
          </a:prstGeom>
          <a:noFill/>
          <a:ln/>
        </p:spPr>
        <p:txBody>
          <a:bodyPr wrap="square" rtlCol="0" anchor="t"/>
          <a:lstStyle/>
          <a:p>
            <a:pPr marL="0" indent="0" algn="just">
              <a:lnSpc>
                <a:spcPts val="3543"/>
              </a:lnSpc>
              <a:buNone/>
            </a:pPr>
            <a:r>
              <a:rPr lang="en-US" sz="1968" dirty="0">
                <a:solidFill>
                  <a:srgbClr val="DAD8E9"/>
                </a:solidFill>
                <a:latin typeface="Mukta" pitchFamily="34" charset="0"/>
                <a:ea typeface="Mukta" pitchFamily="34" charset="-122"/>
                <a:cs typeface="Mukta" pitchFamily="34" charset="-120"/>
              </a:rPr>
              <a:t>Other search algorithms include the Boyer-Moore algorithm and the Knuth-Morris-Pratt algorithm. Each has its strengths and weaknesses and must be selected based on the specific use case.</a:t>
            </a:r>
            <a:endParaRPr lang="en-US" sz="1968" dirty="0"/>
          </a:p>
        </p:txBody>
      </p:sp>
      <p:sp>
        <p:nvSpPr>
          <p:cNvPr id="11" name="Shape 8"/>
          <p:cNvSpPr/>
          <p:nvPr/>
        </p:nvSpPr>
        <p:spPr>
          <a:xfrm>
            <a:off x="9607748" y="2507099"/>
            <a:ext cx="4085273" cy="4402693"/>
          </a:xfrm>
          <a:prstGeom prst="roundRect">
            <a:avLst>
              <a:gd name="adj" fmla="val 1343"/>
            </a:avLst>
          </a:prstGeom>
          <a:solidFill>
            <a:srgbClr val="542C49"/>
          </a:solidFill>
          <a:ln w="7620">
            <a:solidFill>
              <a:srgbClr val="643558"/>
            </a:solidFill>
            <a:prstDash val="solid"/>
          </a:ln>
        </p:spPr>
      </p:sp>
      <p:sp>
        <p:nvSpPr>
          <p:cNvPr id="12" name="Text 9"/>
          <p:cNvSpPr/>
          <p:nvPr/>
        </p:nvSpPr>
        <p:spPr>
          <a:xfrm>
            <a:off x="9865281" y="2764631"/>
            <a:ext cx="2999661" cy="487323"/>
          </a:xfrm>
          <a:prstGeom prst="rect">
            <a:avLst/>
          </a:prstGeom>
          <a:noFill/>
          <a:ln/>
        </p:spPr>
        <p:txBody>
          <a:bodyPr wrap="none" rtlCol="0" anchor="t"/>
          <a:lstStyle/>
          <a:p>
            <a:pPr marL="0" indent="0">
              <a:lnSpc>
                <a:spcPts val="3838"/>
              </a:lnSpc>
              <a:buNone/>
            </a:pPr>
            <a:r>
              <a:rPr lang="en-US" sz="2952" dirty="0">
                <a:solidFill>
                  <a:srgbClr val="DAD8E9"/>
                </a:solidFill>
                <a:latin typeface="Prompt" pitchFamily="34" charset="0"/>
                <a:ea typeface="Prompt" pitchFamily="34" charset="-122"/>
                <a:cs typeface="Prompt" pitchFamily="34" charset="-120"/>
              </a:rPr>
              <a:t>The Future</a:t>
            </a:r>
            <a:endParaRPr lang="en-US" sz="2952" dirty="0"/>
          </a:p>
        </p:txBody>
      </p:sp>
      <p:sp>
        <p:nvSpPr>
          <p:cNvPr id="13" name="Text 10"/>
          <p:cNvSpPr/>
          <p:nvPr/>
        </p:nvSpPr>
        <p:spPr>
          <a:xfrm>
            <a:off x="9865281" y="3251954"/>
            <a:ext cx="3570208" cy="2520051"/>
          </a:xfrm>
          <a:prstGeom prst="rect">
            <a:avLst/>
          </a:prstGeom>
          <a:noFill/>
          <a:ln/>
        </p:spPr>
        <p:txBody>
          <a:bodyPr wrap="square" rtlCol="0" anchor="t"/>
          <a:lstStyle/>
          <a:p>
            <a:pPr algn="just">
              <a:lnSpc>
                <a:spcPts val="3543"/>
              </a:lnSpc>
            </a:pPr>
            <a:r>
              <a:rPr lang="en-US" sz="1970" dirty="0" smtClean="0">
                <a:solidFill>
                  <a:schemeClr val="bg1"/>
                </a:solidFill>
                <a:latin typeface="Mukta"/>
                <a:ea typeface="Mukta"/>
              </a:rPr>
              <a:t>The Word Search and Retrieval Algorithm will remain vital as data continues to grow. It helps businesses, scientists, and individuals efficiently search and analyze large datasets, ensuring its relevance for years to come.</a:t>
            </a:r>
            <a:endParaRPr lang="en-US" sz="1970" dirty="0">
              <a:solidFill>
                <a:schemeClr val="bg1"/>
              </a:solidFill>
              <a:latin typeface="Mukta"/>
              <a:ea typeface="Mukt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7620">
            <a:solidFill>
              <a:srgbClr val="FFFFFF">
                <a:alpha val="16000"/>
              </a:srgbClr>
            </a:solidFill>
            <a:prstDash val="solid"/>
          </a:ln>
        </p:spPr>
      </p:sp>
      <p:sp>
        <p:nvSpPr>
          <p:cNvPr id="4" name="Text 1"/>
          <p:cNvSpPr/>
          <p:nvPr/>
        </p:nvSpPr>
        <p:spPr>
          <a:xfrm>
            <a:off x="937379" y="1739979"/>
            <a:ext cx="4999434" cy="812363"/>
          </a:xfrm>
          <a:prstGeom prst="rect">
            <a:avLst/>
          </a:prstGeom>
          <a:noFill/>
          <a:ln/>
        </p:spPr>
        <p:txBody>
          <a:bodyPr wrap="none" rtlCol="0" anchor="t"/>
          <a:lstStyle/>
          <a:p>
            <a:pPr marL="0" indent="0">
              <a:lnSpc>
                <a:spcPts val="6397"/>
              </a:lnSpc>
              <a:buNone/>
            </a:pPr>
            <a:r>
              <a:rPr lang="en-US" sz="4921" dirty="0">
                <a:solidFill>
                  <a:srgbClr val="C6BFEE"/>
                </a:solidFill>
                <a:latin typeface="Prompt" pitchFamily="34" charset="0"/>
                <a:ea typeface="Prompt" pitchFamily="34" charset="-122"/>
                <a:cs typeface="Prompt" pitchFamily="34" charset="-120"/>
              </a:rPr>
              <a:t>Conclusion</a:t>
            </a:r>
            <a:endParaRPr lang="en-US" sz="4921" dirty="0"/>
          </a:p>
        </p:txBody>
      </p:sp>
      <p:sp>
        <p:nvSpPr>
          <p:cNvPr id="5" name="Shape 2"/>
          <p:cNvSpPr/>
          <p:nvPr/>
        </p:nvSpPr>
        <p:spPr>
          <a:xfrm>
            <a:off x="937379" y="3099078"/>
            <a:ext cx="562332" cy="562332"/>
          </a:xfrm>
          <a:prstGeom prst="roundRect">
            <a:avLst>
              <a:gd name="adj" fmla="val 9757"/>
            </a:avLst>
          </a:prstGeom>
          <a:solidFill>
            <a:srgbClr val="542C49"/>
          </a:solidFill>
          <a:ln w="7620">
            <a:solidFill>
              <a:srgbClr val="643558"/>
            </a:solidFill>
            <a:prstDash val="solid"/>
          </a:ln>
        </p:spPr>
      </p:sp>
      <p:sp>
        <p:nvSpPr>
          <p:cNvPr id="6" name="Text 3"/>
          <p:cNvSpPr/>
          <p:nvPr/>
        </p:nvSpPr>
        <p:spPr>
          <a:xfrm>
            <a:off x="1149906" y="3136583"/>
            <a:ext cx="137160" cy="487323"/>
          </a:xfrm>
          <a:prstGeom prst="rect">
            <a:avLst/>
          </a:prstGeom>
          <a:noFill/>
          <a:ln/>
        </p:spPr>
        <p:txBody>
          <a:bodyPr wrap="none" rtlCol="0" anchor="t"/>
          <a:lstStyle/>
          <a:p>
            <a:pPr marL="0" indent="0" algn="ctr">
              <a:lnSpc>
                <a:spcPts val="3838"/>
              </a:lnSpc>
              <a:buNone/>
            </a:pPr>
            <a:r>
              <a:rPr lang="en-US" sz="2952" dirty="0">
                <a:solidFill>
                  <a:srgbClr val="DAD8E9"/>
                </a:solidFill>
                <a:latin typeface="Prompt" pitchFamily="34" charset="0"/>
                <a:ea typeface="Prompt" pitchFamily="34" charset="-122"/>
                <a:cs typeface="Prompt" pitchFamily="34" charset="-120"/>
              </a:rPr>
              <a:t>1</a:t>
            </a:r>
            <a:endParaRPr lang="en-US" sz="2952" dirty="0"/>
          </a:p>
        </p:txBody>
      </p:sp>
      <p:sp>
        <p:nvSpPr>
          <p:cNvPr id="7" name="Text 4"/>
          <p:cNvSpPr/>
          <p:nvPr/>
        </p:nvSpPr>
        <p:spPr>
          <a:xfrm>
            <a:off x="1749623" y="3177183"/>
            <a:ext cx="3273028" cy="812244"/>
          </a:xfrm>
          <a:prstGeom prst="rect">
            <a:avLst/>
          </a:prstGeom>
          <a:noFill/>
          <a:ln/>
        </p:spPr>
        <p:txBody>
          <a:bodyPr wrap="square" rtlCol="0" anchor="t"/>
          <a:lstStyle/>
          <a:p>
            <a:pPr marL="0" indent="0">
              <a:lnSpc>
                <a:spcPts val="3198"/>
              </a:lnSpc>
              <a:buNone/>
            </a:pPr>
            <a:r>
              <a:rPr lang="en-US" sz="2460" dirty="0">
                <a:solidFill>
                  <a:srgbClr val="DAD8E9"/>
                </a:solidFill>
                <a:latin typeface="Prompt" pitchFamily="34" charset="0"/>
                <a:ea typeface="Prompt" pitchFamily="34" charset="-122"/>
                <a:cs typeface="Prompt" pitchFamily="34" charset="-120"/>
              </a:rPr>
              <a:t>Fast and Accurate Search</a:t>
            </a:r>
            <a:endParaRPr lang="en-US" sz="2460" dirty="0"/>
          </a:p>
        </p:txBody>
      </p:sp>
      <p:sp>
        <p:nvSpPr>
          <p:cNvPr id="8" name="Text 5"/>
          <p:cNvSpPr/>
          <p:nvPr/>
        </p:nvSpPr>
        <p:spPr>
          <a:xfrm>
            <a:off x="1749623" y="4239339"/>
            <a:ext cx="3273028" cy="2250281"/>
          </a:xfrm>
          <a:prstGeom prst="rect">
            <a:avLst/>
          </a:prstGeom>
          <a:noFill/>
          <a:ln/>
        </p:spPr>
        <p:txBody>
          <a:bodyPr wrap="square" rtlCol="0" anchor="t"/>
          <a:lstStyle/>
          <a:p>
            <a:pPr marL="0" indent="0" algn="just">
              <a:lnSpc>
                <a:spcPts val="3543"/>
              </a:lnSpc>
              <a:buNone/>
            </a:pPr>
            <a:r>
              <a:rPr lang="en-US" sz="1968" dirty="0">
                <a:solidFill>
                  <a:srgbClr val="DAD8E9"/>
                </a:solidFill>
                <a:latin typeface="Mukta" pitchFamily="34" charset="0"/>
                <a:ea typeface="Mukta" pitchFamily="34" charset="-122"/>
                <a:cs typeface="Mukta" pitchFamily="34" charset="-120"/>
              </a:rPr>
              <a:t>The Word Search and Retrieval Algorithm is an important tool that enables users to search through large amounts of text quickly and accurately.</a:t>
            </a:r>
            <a:endParaRPr lang="en-US" sz="1968" dirty="0"/>
          </a:p>
        </p:txBody>
      </p:sp>
      <p:sp>
        <p:nvSpPr>
          <p:cNvPr id="9" name="Shape 6"/>
          <p:cNvSpPr/>
          <p:nvPr/>
        </p:nvSpPr>
        <p:spPr>
          <a:xfrm>
            <a:off x="5272564" y="3099078"/>
            <a:ext cx="562332" cy="562332"/>
          </a:xfrm>
          <a:prstGeom prst="roundRect">
            <a:avLst>
              <a:gd name="adj" fmla="val 9757"/>
            </a:avLst>
          </a:prstGeom>
          <a:solidFill>
            <a:srgbClr val="542C49"/>
          </a:solidFill>
          <a:ln w="7620">
            <a:solidFill>
              <a:srgbClr val="643558"/>
            </a:solidFill>
            <a:prstDash val="solid"/>
          </a:ln>
        </p:spPr>
      </p:sp>
      <p:sp>
        <p:nvSpPr>
          <p:cNvPr id="10" name="Text 7"/>
          <p:cNvSpPr/>
          <p:nvPr/>
        </p:nvSpPr>
        <p:spPr>
          <a:xfrm>
            <a:off x="5443180" y="3136583"/>
            <a:ext cx="220980" cy="487323"/>
          </a:xfrm>
          <a:prstGeom prst="rect">
            <a:avLst/>
          </a:prstGeom>
          <a:noFill/>
          <a:ln/>
        </p:spPr>
        <p:txBody>
          <a:bodyPr wrap="none" rtlCol="0" anchor="t"/>
          <a:lstStyle/>
          <a:p>
            <a:pPr marL="0" indent="0" algn="ctr">
              <a:lnSpc>
                <a:spcPts val="3838"/>
              </a:lnSpc>
              <a:buNone/>
            </a:pPr>
            <a:r>
              <a:rPr lang="en-US" sz="2952" dirty="0">
                <a:solidFill>
                  <a:srgbClr val="DAD8E9"/>
                </a:solidFill>
                <a:latin typeface="Prompt" pitchFamily="34" charset="0"/>
                <a:ea typeface="Prompt" pitchFamily="34" charset="-122"/>
                <a:cs typeface="Prompt" pitchFamily="34" charset="-120"/>
              </a:rPr>
              <a:t>2</a:t>
            </a:r>
            <a:endParaRPr lang="en-US" sz="2952" dirty="0"/>
          </a:p>
        </p:txBody>
      </p:sp>
      <p:sp>
        <p:nvSpPr>
          <p:cNvPr id="11" name="Text 8"/>
          <p:cNvSpPr/>
          <p:nvPr/>
        </p:nvSpPr>
        <p:spPr>
          <a:xfrm>
            <a:off x="6084808" y="3177183"/>
            <a:ext cx="2499717" cy="406122"/>
          </a:xfrm>
          <a:prstGeom prst="rect">
            <a:avLst/>
          </a:prstGeom>
          <a:noFill/>
          <a:ln/>
        </p:spPr>
        <p:txBody>
          <a:bodyPr wrap="none" rtlCol="0" anchor="t"/>
          <a:lstStyle/>
          <a:p>
            <a:pPr marL="0" indent="0">
              <a:lnSpc>
                <a:spcPts val="3198"/>
              </a:lnSpc>
              <a:buNone/>
            </a:pPr>
            <a:r>
              <a:rPr lang="en-US" sz="2460" dirty="0">
                <a:solidFill>
                  <a:srgbClr val="DAD8E9"/>
                </a:solidFill>
                <a:latin typeface="Prompt" pitchFamily="34" charset="0"/>
                <a:ea typeface="Prompt" pitchFamily="34" charset="-122"/>
                <a:cs typeface="Prompt" pitchFamily="34" charset="-120"/>
              </a:rPr>
              <a:t>Data Analysis</a:t>
            </a:r>
            <a:endParaRPr lang="en-US" sz="2460" dirty="0"/>
          </a:p>
        </p:txBody>
      </p:sp>
      <p:sp>
        <p:nvSpPr>
          <p:cNvPr id="12" name="Text 9"/>
          <p:cNvSpPr/>
          <p:nvPr/>
        </p:nvSpPr>
        <p:spPr>
          <a:xfrm>
            <a:off x="6084808" y="3833217"/>
            <a:ext cx="3273028" cy="2250281"/>
          </a:xfrm>
          <a:prstGeom prst="rect">
            <a:avLst/>
          </a:prstGeom>
          <a:noFill/>
          <a:ln/>
        </p:spPr>
        <p:txBody>
          <a:bodyPr wrap="square" rtlCol="0" anchor="t"/>
          <a:lstStyle/>
          <a:p>
            <a:pPr marL="0" indent="0" algn="just">
              <a:lnSpc>
                <a:spcPts val="3543"/>
              </a:lnSpc>
              <a:buNone/>
            </a:pPr>
            <a:r>
              <a:rPr lang="en-US" sz="1968" dirty="0">
                <a:solidFill>
                  <a:srgbClr val="DAD8E9"/>
                </a:solidFill>
                <a:latin typeface="Mukta" pitchFamily="34" charset="0"/>
                <a:ea typeface="Mukta" pitchFamily="34" charset="-122"/>
                <a:cs typeface="Mukta" pitchFamily="34" charset="-120"/>
              </a:rPr>
              <a:t>The algorithm is also useful in scientific research, where it can be used to analyze large amounts of data and identify patterns and trends.</a:t>
            </a:r>
            <a:endParaRPr lang="en-US" sz="1968" dirty="0"/>
          </a:p>
        </p:txBody>
      </p:sp>
      <p:sp>
        <p:nvSpPr>
          <p:cNvPr id="13" name="Shape 10"/>
          <p:cNvSpPr/>
          <p:nvPr/>
        </p:nvSpPr>
        <p:spPr>
          <a:xfrm>
            <a:off x="9607748" y="3099078"/>
            <a:ext cx="562332" cy="562332"/>
          </a:xfrm>
          <a:prstGeom prst="roundRect">
            <a:avLst>
              <a:gd name="adj" fmla="val 9757"/>
            </a:avLst>
          </a:prstGeom>
          <a:solidFill>
            <a:srgbClr val="542C49"/>
          </a:solidFill>
          <a:ln w="7620">
            <a:solidFill>
              <a:srgbClr val="643558"/>
            </a:solidFill>
            <a:prstDash val="solid"/>
          </a:ln>
        </p:spPr>
      </p:sp>
      <p:sp>
        <p:nvSpPr>
          <p:cNvPr id="14" name="Text 11"/>
          <p:cNvSpPr/>
          <p:nvPr/>
        </p:nvSpPr>
        <p:spPr>
          <a:xfrm>
            <a:off x="9778365" y="3136583"/>
            <a:ext cx="220980" cy="487323"/>
          </a:xfrm>
          <a:prstGeom prst="rect">
            <a:avLst/>
          </a:prstGeom>
          <a:noFill/>
          <a:ln/>
        </p:spPr>
        <p:txBody>
          <a:bodyPr wrap="none" rtlCol="0" anchor="t"/>
          <a:lstStyle/>
          <a:p>
            <a:pPr marL="0" indent="0" algn="ctr">
              <a:lnSpc>
                <a:spcPts val="3838"/>
              </a:lnSpc>
              <a:buNone/>
            </a:pPr>
            <a:r>
              <a:rPr lang="en-US" sz="2952" dirty="0">
                <a:solidFill>
                  <a:srgbClr val="DAD8E9"/>
                </a:solidFill>
                <a:latin typeface="Prompt" pitchFamily="34" charset="0"/>
                <a:ea typeface="Prompt" pitchFamily="34" charset="-122"/>
                <a:cs typeface="Prompt" pitchFamily="34" charset="-120"/>
              </a:rPr>
              <a:t>3</a:t>
            </a:r>
            <a:endParaRPr lang="en-US" sz="2952" dirty="0"/>
          </a:p>
        </p:txBody>
      </p:sp>
      <p:sp>
        <p:nvSpPr>
          <p:cNvPr id="15" name="Text 12"/>
          <p:cNvSpPr/>
          <p:nvPr/>
        </p:nvSpPr>
        <p:spPr>
          <a:xfrm>
            <a:off x="10419993" y="3177183"/>
            <a:ext cx="2819400" cy="406122"/>
          </a:xfrm>
          <a:prstGeom prst="rect">
            <a:avLst/>
          </a:prstGeom>
          <a:noFill/>
          <a:ln/>
        </p:spPr>
        <p:txBody>
          <a:bodyPr wrap="none" rtlCol="0" anchor="t"/>
          <a:lstStyle/>
          <a:p>
            <a:pPr marL="0" indent="0">
              <a:lnSpc>
                <a:spcPts val="3198"/>
              </a:lnSpc>
              <a:buNone/>
            </a:pPr>
            <a:r>
              <a:rPr lang="en-US" sz="2460" dirty="0">
                <a:solidFill>
                  <a:srgbClr val="DAD8E9"/>
                </a:solidFill>
                <a:latin typeface="Prompt" pitchFamily="34" charset="0"/>
                <a:ea typeface="Prompt" pitchFamily="34" charset="-122"/>
                <a:cs typeface="Prompt" pitchFamily="34" charset="-120"/>
              </a:rPr>
              <a:t>Legal Applications</a:t>
            </a:r>
            <a:endParaRPr lang="en-US" sz="2460" dirty="0"/>
          </a:p>
        </p:txBody>
      </p:sp>
      <p:sp>
        <p:nvSpPr>
          <p:cNvPr id="16" name="Text 13"/>
          <p:cNvSpPr/>
          <p:nvPr/>
        </p:nvSpPr>
        <p:spPr>
          <a:xfrm>
            <a:off x="10419993" y="3833217"/>
            <a:ext cx="3273028" cy="2250281"/>
          </a:xfrm>
          <a:prstGeom prst="rect">
            <a:avLst/>
          </a:prstGeom>
          <a:noFill/>
          <a:ln/>
        </p:spPr>
        <p:txBody>
          <a:bodyPr wrap="square" rtlCol="0" anchor="t"/>
          <a:lstStyle/>
          <a:p>
            <a:pPr marL="0" indent="0" algn="just">
              <a:lnSpc>
                <a:spcPts val="3543"/>
              </a:lnSpc>
              <a:buNone/>
            </a:pPr>
            <a:r>
              <a:rPr lang="en-US" sz="1968" dirty="0">
                <a:solidFill>
                  <a:srgbClr val="DAD8E9"/>
                </a:solidFill>
                <a:latin typeface="Mukta" pitchFamily="34" charset="0"/>
                <a:ea typeface="Mukta" pitchFamily="34" charset="-122"/>
                <a:cs typeface="Mukta" pitchFamily="34" charset="-120"/>
              </a:rPr>
              <a:t>In the legal field, the algorithm is used to search through legal documents to find relevant cases and rulings more quickly and effectively.</a:t>
            </a:r>
            <a:endParaRPr lang="en-US" sz="1968"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760</Words>
  <Application>Microsoft Office PowerPoint</Application>
  <PresentationFormat>Custom</PresentationFormat>
  <Paragraphs>66</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user</cp:lastModifiedBy>
  <cp:revision>4</cp:revision>
  <dcterms:created xsi:type="dcterms:W3CDTF">2023-06-19T03:57:00Z</dcterms:created>
  <dcterms:modified xsi:type="dcterms:W3CDTF">2023-06-20T06:05:34Z</dcterms:modified>
</cp:coreProperties>
</file>