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  <p:sldId id="270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19A4-EA49-A972-91B9-16ACB2CCB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60A9E-DBF6-1A96-8D08-D436777FA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0732-7CA6-234F-5DB7-EBA7D786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604E7-C454-89AF-91B9-79151FC9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7AE94-FD77-EAF3-E80F-610CA06F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72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DAE9-D59E-F683-9213-BF5F61B8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A615B-86EA-8E61-70AA-4870F8AAC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AEB3C-C269-1877-1FAE-1D3A7609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8818F-7923-1503-38A6-07F89FB46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8BB9-9D79-2C87-75FF-988ACD9F7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1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4312F6-C5F3-89E9-DC0E-182A0F5DE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6DCD8-29BB-6B47-B872-D25717E1B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7ACC9-D189-FA0D-EDCB-2EEBCB8D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65D95-8FEC-54FF-7523-EFD0C1C91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C5E37-5F49-2D91-E92A-1F757B3F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60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69D5-A444-E83C-3772-3010E1F6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B6C9-4600-F151-57C9-2EA9E031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236F7-5704-0C90-B0C4-3FD5EF06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38F4-7190-B167-7B69-AC699893E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E2F19-050C-75F2-330D-D08316BC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A59B-EEBE-70C2-DA69-056DF0CF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0F3C0-9898-F201-456A-74B7CA9CD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91545-C8B5-D298-F8B7-FA821A63E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755E4-7D55-FAFD-BDEB-FAC78D9B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06F8F-448E-002E-2D90-7CDEEAFA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96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9AE40-76E3-658C-CDA1-927AC037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E64A-A606-D0B5-ACC7-30E4D72B2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D4484-5D90-FE46-A960-B80868F15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CD628-F10C-EAA6-515C-04BB3A9CF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6CD30-5BC4-7A31-BC3F-DD04AD8B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8E335-8273-8BB1-A232-0E735314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7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C2AF-2CA3-4DCA-2E08-13070BC6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36521-31D6-720F-4FF9-B9540EDCC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83BC4-2DFB-BAB5-D6E3-DF0CAEBFA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FED78-6E33-7BB2-ED05-1F7D7FDD8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5DEBD-8222-4F4E-2A30-07F019C58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5EB06-F0EF-74BD-B752-18FB6F09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4A9B7-F85F-D31F-25CB-29EA70B9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82C1BD-4CEF-0BF5-FD00-9B6C0FD84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5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F365-3A4C-4F37-0D68-D2FCC982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16315-2CF9-E84B-13FD-59CF998D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8015D-BE5C-08C3-7EAE-F02F3EAC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A9756-B798-679E-2B13-CB3DEAF8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4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ED068-4355-0AB0-7BF5-35C7BB94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8B3F72-C26C-F267-4237-C07C25C3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897F6-250C-08EC-3FBD-D4102183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5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5E34-BC3D-8951-9C46-D94EC67E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2BF4-ACDE-5102-976B-35B8D2FDF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69AF7-4A52-1949-19B1-86DBC9E42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30873-DD96-250D-E1C1-297EB6A7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439A5-D28C-7300-AF83-DD9B755F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B13BD-7766-81B4-6E0C-436022FF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6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AA51-B4C1-5AA6-C619-C3007A89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3F44B6-F1B0-3EEB-138A-4A6C3982A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FCE20-7599-FDBA-E534-628DEA247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C6BCF-5186-B01A-15E9-07162E26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7B014-46E9-8D2F-F72B-CE22E070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DA020-8783-45C0-F1A8-E690FE83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D0D99-7153-1D5A-12EF-5EB30F03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7F6D7-291E-A786-647A-89EF55131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B4FF-EC69-401E-330E-150055E9A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255B3-C44F-41EE-B91C-94C2BA783A0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64D6D-4DC3-093F-C138-2DE4E45A1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E80B-2FE6-6951-BFB5-59A0684DB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FF08A-FB8C-4D9D-8157-4BC7501E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EBCD-F667-156F-9EA8-D6BB69B4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SQL Basics – SELECT, WHERE, ORDER BY, DISTINCT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1026" name="Picture 2" descr="SQL Sample Database Schema">
            <a:extLst>
              <a:ext uri="{FF2B5EF4-FFF2-40B4-BE49-F238E27FC236}">
                <a16:creationId xmlns:a16="http://schemas.microsoft.com/office/drawing/2014/main" id="{0165DE19-52B9-8B95-AD2F-62088F6ED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636" y="1514475"/>
            <a:ext cx="67056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11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C579-56F7-D897-11CD-C8F5BA775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 Name, Age</a:t>
            </a:r>
          </a:p>
          <a:p>
            <a:pPr marL="0" indent="0">
              <a:buNone/>
            </a:pPr>
            <a:r>
              <a:rPr lang="en-US" dirty="0"/>
              <a:t>FROM Students</a:t>
            </a:r>
          </a:p>
          <a:p>
            <a:pPr marL="0" indent="0">
              <a:buNone/>
            </a:pPr>
            <a:r>
              <a:rPr lang="en-US" dirty="0"/>
              <a:t>WHERE Age &gt; 18;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52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55E2-A9DD-DC0A-19C8-C34D378C2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97" y="732428"/>
            <a:ext cx="10515600" cy="1325563"/>
          </a:xfrm>
        </p:spPr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🎯 Quick Summary</a:t>
            </a:r>
            <a:br>
              <a:rPr lang="en-US" altLang="en-US" b="1" dirty="0">
                <a:latin typeface="Arial" panose="020B0604020202020204" pitchFamily="34" charset="0"/>
              </a:rPr>
            </a:b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9B78E1-A105-0D74-3675-D6713CBB4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291684"/>
              </p:ext>
            </p:extLst>
          </p:nvPr>
        </p:nvGraphicFramePr>
        <p:xfrm>
          <a:off x="1182385" y="1291976"/>
          <a:ext cx="10212512" cy="4319908"/>
        </p:xfrm>
        <a:graphic>
          <a:graphicData uri="http://schemas.openxmlformats.org/drawingml/2006/table">
            <a:tbl>
              <a:tblPr/>
              <a:tblGrid>
                <a:gridCol w="2553128">
                  <a:extLst>
                    <a:ext uri="{9D8B030D-6E8A-4147-A177-3AD203B41FA5}">
                      <a16:colId xmlns:a16="http://schemas.microsoft.com/office/drawing/2014/main" val="1795123806"/>
                    </a:ext>
                  </a:extLst>
                </a:gridCol>
                <a:gridCol w="2553128">
                  <a:extLst>
                    <a:ext uri="{9D8B030D-6E8A-4147-A177-3AD203B41FA5}">
                      <a16:colId xmlns:a16="http://schemas.microsoft.com/office/drawing/2014/main" val="3671997534"/>
                    </a:ext>
                  </a:extLst>
                </a:gridCol>
                <a:gridCol w="2553128">
                  <a:extLst>
                    <a:ext uri="{9D8B030D-6E8A-4147-A177-3AD203B41FA5}">
                      <a16:colId xmlns:a16="http://schemas.microsoft.com/office/drawing/2014/main" val="2877059181"/>
                    </a:ext>
                  </a:extLst>
                </a:gridCol>
                <a:gridCol w="2553128">
                  <a:extLst>
                    <a:ext uri="{9D8B030D-6E8A-4147-A177-3AD203B41FA5}">
                      <a16:colId xmlns:a16="http://schemas.microsoft.com/office/drawing/2014/main" val="221981508"/>
                    </a:ext>
                  </a:extLst>
                </a:gridCol>
              </a:tblGrid>
              <a:tr h="77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Full 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099638"/>
                  </a:ext>
                </a:extLst>
              </a:tr>
              <a:tr h="13599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DDL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Data Definition 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Define structure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CREATE, ALTER, DROP, TRUNCATE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217014"/>
                  </a:ext>
                </a:extLst>
              </a:tr>
              <a:tr h="13599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DML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Data Manipulation 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Manage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INSERT, UPDATE, DELETE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022879"/>
                  </a:ext>
                </a:extLst>
              </a:tr>
              <a:tr h="77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DRL/DQL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Data Retrieval 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Fetch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SELECT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800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862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QL Sample Database Schema">
            <a:extLst>
              <a:ext uri="{FF2B5EF4-FFF2-40B4-BE49-F238E27FC236}">
                <a16:creationId xmlns:a16="http://schemas.microsoft.com/office/drawing/2014/main" id="{D1930925-9073-F0CC-8368-4E22F6AA6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153" y="757237"/>
            <a:ext cx="6705600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8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D10755C-E937-C830-4961-B5094AFD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57" y="904928"/>
            <a:ext cx="2857500" cy="1000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831643-525A-11F1-4CB9-990A2BDA8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717" y="904927"/>
            <a:ext cx="2857500" cy="10001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92956F-E73C-0842-561C-75D1CCCB6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650" y="2498226"/>
            <a:ext cx="2857500" cy="10001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98D9E6-85D0-7283-19A6-87FC60BF1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3281" y="2498225"/>
            <a:ext cx="2857500" cy="10001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665421D-017C-4F49-E84F-599056363F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3348" y="3884434"/>
            <a:ext cx="2857500" cy="10001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9489771-7D7B-D098-42F8-195C035F24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6979" y="3884434"/>
            <a:ext cx="28575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2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5343C-7DF2-AF90-1769-154BC766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6" y="-261599"/>
            <a:ext cx="10515600" cy="1325563"/>
          </a:xfrm>
        </p:spPr>
        <p:txBody>
          <a:bodyPr/>
          <a:lstStyle/>
          <a:p>
            <a:r>
              <a:rPr lang="en-US" dirty="0"/>
              <a:t>Relationships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DD7A-40C4-BD27-E8C4-F84A56C7A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076"/>
            <a:ext cx="10515600" cy="497488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Employees</a:t>
            </a:r>
            <a:r>
              <a:rPr lang="en-US" dirty="0"/>
              <a:t> → </a:t>
            </a:r>
            <a:r>
              <a:rPr lang="en-US" b="1" dirty="0"/>
              <a:t>Dependents</a:t>
            </a:r>
            <a:r>
              <a:rPr lang="en-US" dirty="0"/>
              <a:t>: One employee can have many dependents, but each dependent belongs to only one employee (1-to-many).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Employees</a:t>
            </a:r>
            <a:r>
              <a:rPr lang="en-US" dirty="0"/>
              <a:t> → </a:t>
            </a:r>
            <a:r>
              <a:rPr lang="en-US" b="1" dirty="0"/>
              <a:t>Departments</a:t>
            </a:r>
            <a:r>
              <a:rPr lang="en-US" dirty="0"/>
              <a:t>: Each employee works in one department, but a department can have many employees (1-to-many).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Departments</a:t>
            </a:r>
            <a:r>
              <a:rPr lang="en-US" dirty="0"/>
              <a:t> → </a:t>
            </a:r>
            <a:r>
              <a:rPr lang="en-US" b="1" dirty="0"/>
              <a:t>Locations</a:t>
            </a:r>
            <a:r>
              <a:rPr lang="en-US" dirty="0"/>
              <a:t>: A department exists in one location, but a location can have many departments (1-to-many).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Locations</a:t>
            </a:r>
            <a:r>
              <a:rPr lang="en-US" dirty="0"/>
              <a:t> → </a:t>
            </a:r>
            <a:r>
              <a:rPr lang="en-US" b="1" dirty="0"/>
              <a:t>Countries</a:t>
            </a:r>
            <a:r>
              <a:rPr lang="en-US" dirty="0"/>
              <a:t>: Each location is in one country, but a country can have multiple locations (1-to-many).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Countries</a:t>
            </a:r>
            <a:r>
              <a:rPr lang="en-US" dirty="0"/>
              <a:t> → </a:t>
            </a:r>
            <a:r>
              <a:rPr lang="en-US" b="1" dirty="0"/>
              <a:t>Regions</a:t>
            </a:r>
            <a:r>
              <a:rPr lang="en-US" dirty="0"/>
              <a:t>: Each country belongs to one region, but a region can contain multiple countries (1-to-many).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Employees</a:t>
            </a:r>
            <a:r>
              <a:rPr lang="en-US" dirty="0"/>
              <a:t> → </a:t>
            </a:r>
            <a:r>
              <a:rPr lang="en-US" b="1" dirty="0"/>
              <a:t>Employees</a:t>
            </a:r>
            <a:r>
              <a:rPr lang="en-US" dirty="0"/>
              <a:t> (Manager): One employee can manage other employees (self-relationship).</a:t>
            </a:r>
          </a:p>
        </p:txBody>
      </p:sp>
    </p:spTree>
    <p:extLst>
      <p:ext uri="{BB962C8B-B14F-4D97-AF65-F5344CB8AC3E}">
        <p14:creationId xmlns:p14="http://schemas.microsoft.com/office/powerpoint/2010/main" val="240491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59741-83D5-2255-2F93-6CCBC1EF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B4CF-3F63-B32A-3DBD-5BEEC5071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👉 </a:t>
            </a:r>
            <a:r>
              <a:rPr lang="en-US" b="1" dirty="0"/>
              <a:t>SQL (Structured Query Language)</a:t>
            </a:r>
            <a:r>
              <a:rPr lang="en-US" dirty="0"/>
              <a:t> is the </a:t>
            </a:r>
            <a:r>
              <a:rPr lang="en-US" b="1" dirty="0"/>
              <a:t>standard language</a:t>
            </a:r>
            <a:r>
              <a:rPr lang="en-US" dirty="0"/>
              <a:t> used to interact with relational databases (like MySQL, PostgreSQL, Oracle, SQL Server).</a:t>
            </a:r>
          </a:p>
          <a:p>
            <a:r>
              <a:rPr lang="en-US" dirty="0"/>
              <a:t>📌 It helps us </a:t>
            </a:r>
            <a:r>
              <a:rPr lang="en-US" b="1" dirty="0"/>
              <a:t>create</a:t>
            </a:r>
            <a:r>
              <a:rPr lang="en-US" dirty="0"/>
              <a:t>, </a:t>
            </a:r>
            <a:r>
              <a:rPr lang="en-US" b="1" dirty="0"/>
              <a:t>read</a:t>
            </a:r>
            <a:r>
              <a:rPr lang="en-US" dirty="0"/>
              <a:t>, </a:t>
            </a:r>
            <a:r>
              <a:rPr lang="en-US" b="1" dirty="0"/>
              <a:t>update</a:t>
            </a:r>
            <a:r>
              <a:rPr lang="en-US" dirty="0"/>
              <a:t>, and </a:t>
            </a:r>
            <a:r>
              <a:rPr lang="en-US" b="1" dirty="0"/>
              <a:t>delete</a:t>
            </a:r>
            <a:r>
              <a:rPr lang="en-US" dirty="0"/>
              <a:t> data.</a:t>
            </a:r>
          </a:p>
          <a:p>
            <a:r>
              <a:rPr lang="en-US" dirty="0"/>
              <a:t>📌 Works on relational databases (tables with rows &amp; columns).</a:t>
            </a:r>
          </a:p>
          <a:p>
            <a:r>
              <a:rPr lang="en-US" dirty="0"/>
              <a:t>📌 Standardized by </a:t>
            </a:r>
            <a:r>
              <a:rPr lang="en-US" b="1" dirty="0"/>
              <a:t>ANSI/ISO</a:t>
            </a:r>
            <a:r>
              <a:rPr lang="en-US" dirty="0"/>
              <a:t>.</a:t>
            </a:r>
          </a:p>
          <a:p>
            <a:r>
              <a:rPr lang="en-US" b="1" dirty="0"/>
              <a:t>Analogy 🎓:</a:t>
            </a:r>
            <a:br>
              <a:rPr lang="en-US" dirty="0"/>
            </a:br>
            <a:r>
              <a:rPr lang="en-US" dirty="0"/>
              <a:t>Think of SQL as the </a:t>
            </a:r>
            <a:r>
              <a:rPr lang="en-US" b="1" dirty="0"/>
              <a:t>language you use to talk to your database</a:t>
            </a:r>
            <a:r>
              <a:rPr lang="en-US" dirty="0"/>
              <a:t> (just like English for humans).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9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CE2DF-1F30-DB3E-D43B-43E5B9A2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to Begin with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E5C40-4A0A-5704-7CC7-C7072154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Learn Basic SQL Syntax</a:t>
            </a:r>
            <a:r>
              <a:rPr lang="en-US" dirty="0"/>
              <a:t> → SELECT, INSERT, UPDATE, DELETE.</a:t>
            </a:r>
          </a:p>
          <a:p>
            <a:r>
              <a:rPr lang="en-US" b="1" dirty="0"/>
              <a:t>Understand Data Types</a:t>
            </a:r>
            <a:r>
              <a:rPr lang="en-US" dirty="0"/>
              <a:t> → INT, VARCHAR, DATE, etc.</a:t>
            </a:r>
          </a:p>
          <a:p>
            <a:r>
              <a:rPr lang="en-US" b="1" dirty="0"/>
              <a:t>Practice on a DB</a:t>
            </a:r>
            <a:r>
              <a:rPr lang="en-US" dirty="0"/>
              <a:t> → MySQL, PostgreSQL, SQLite.</a:t>
            </a:r>
          </a:p>
          <a:p>
            <a:r>
              <a:rPr lang="en-US" b="1" dirty="0"/>
              <a:t>Start Simple Queries</a:t>
            </a:r>
            <a:r>
              <a:rPr lang="en-US" dirty="0"/>
              <a:t> → fetch data, filter with WHERE, sort with ORDER BY.</a:t>
            </a:r>
          </a:p>
          <a:p>
            <a:r>
              <a:rPr lang="en-US" b="1" dirty="0"/>
              <a:t>Move to Advanced</a:t>
            </a:r>
            <a:r>
              <a:rPr lang="en-US" dirty="0"/>
              <a:t> → JOINs, subqueries, functions, transactions.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96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0FF2-899C-DD30-8ED9-D4557731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SQL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3E2EC-6531-3F3D-32E4-EE908E82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DDL – Data Definition Language</a:t>
            </a:r>
          </a:p>
          <a:p>
            <a:r>
              <a:rPr lang="en-US" dirty="0"/>
              <a:t>👉 Defines the structure of the database (like creating blueprints).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CREATE → create tables/databases.</a:t>
            </a:r>
          </a:p>
          <a:p>
            <a:r>
              <a:rPr lang="en-US" dirty="0"/>
              <a:t>ALTER → change structure (add/remove columns).</a:t>
            </a:r>
          </a:p>
          <a:p>
            <a:r>
              <a:rPr lang="en-US" dirty="0"/>
              <a:t>DROP → delete tables/databases.</a:t>
            </a:r>
          </a:p>
          <a:p>
            <a:r>
              <a:rPr lang="en-US" dirty="0"/>
              <a:t>TRUNCATE → delete all records but keep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7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A2C01-E537-51E3-E977-95DD84B8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Students (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StudentID</a:t>
            </a:r>
            <a:r>
              <a:rPr lang="en-US" dirty="0"/>
              <a:t> INT,</a:t>
            </a:r>
          </a:p>
          <a:p>
            <a:pPr marL="0" indent="0">
              <a:buNone/>
            </a:pPr>
            <a:r>
              <a:rPr lang="en-US" dirty="0"/>
              <a:t>   Name VARCHAR(50),</a:t>
            </a:r>
          </a:p>
          <a:p>
            <a:pPr marL="0" indent="0">
              <a:buNone/>
            </a:pPr>
            <a:r>
              <a:rPr lang="en-US" dirty="0"/>
              <a:t>   Age INT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7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F173-0179-C763-D218-248E5170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SQL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D08D5-5BA9-7DD6-4FE7-2D3F0694A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DML – Data Manipulation Language</a:t>
            </a:r>
          </a:p>
          <a:p>
            <a:r>
              <a:rPr lang="en-US" dirty="0"/>
              <a:t>👉 Used to manipulate the actual </a:t>
            </a:r>
            <a:r>
              <a:rPr lang="en-US" b="1" dirty="0"/>
              <a:t>data inside tables</a:t>
            </a:r>
            <a:r>
              <a:rPr lang="en-US" dirty="0"/>
              <a:t>.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INSERT → add new records.</a:t>
            </a:r>
          </a:p>
          <a:p>
            <a:r>
              <a:rPr lang="en-US" dirty="0"/>
              <a:t>UPDATE → modify records.</a:t>
            </a:r>
          </a:p>
          <a:p>
            <a:r>
              <a:rPr lang="en-US" dirty="0"/>
              <a:t>DELETE → remove records.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7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5102-822B-6F87-4E29-B6972C74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INSERT INTO Students (</a:t>
            </a:r>
            <a:r>
              <a:rPr lang="en-US" dirty="0" err="1"/>
              <a:t>StudentID</a:t>
            </a:r>
            <a:r>
              <a:rPr lang="en-US" dirty="0"/>
              <a:t>, Name, Age)</a:t>
            </a:r>
          </a:p>
          <a:p>
            <a:pPr marL="0" indent="0">
              <a:buNone/>
            </a:pPr>
            <a:r>
              <a:rPr lang="en-US" dirty="0"/>
              <a:t>VALUES (1, 'Ravi', 20);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UPDATE Students</a:t>
            </a:r>
          </a:p>
          <a:p>
            <a:pPr marL="0" indent="0">
              <a:buNone/>
            </a:pPr>
            <a:r>
              <a:rPr lang="en-US" dirty="0"/>
              <a:t>SET Age = 21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StudentID</a:t>
            </a:r>
            <a:r>
              <a:rPr lang="en-US" dirty="0"/>
              <a:t> = 1;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293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950E-F29D-83B9-4D51-0328ACAB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You’re Seeing in the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B342F-D732-1FE2-6261-E67C4FDE7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an </a:t>
            </a:r>
            <a:r>
              <a:rPr lang="en-US" b="1" dirty="0"/>
              <a:t>ER Diagram (Entity-Relationship Model)</a:t>
            </a:r>
            <a:r>
              <a:rPr lang="en-US" dirty="0"/>
              <a:t> which shows: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Entities (Tables)</a:t>
            </a:r>
            <a:r>
              <a:rPr lang="en-US" dirty="0"/>
              <a:t>: Represented as rectangles (e.g., employees, jobs, departments).</a:t>
            </a:r>
          </a:p>
          <a:p>
            <a:r>
              <a:rPr lang="en-US" b="1" dirty="0"/>
              <a:t>Attributes (Columns)</a:t>
            </a:r>
            <a:r>
              <a:rPr lang="en-US" dirty="0"/>
              <a:t>: Listed inside each entity (like </a:t>
            </a:r>
            <a:r>
              <a:rPr lang="en-US" dirty="0" err="1"/>
              <a:t>employee_id</a:t>
            </a:r>
            <a:r>
              <a:rPr lang="en-US" dirty="0"/>
              <a:t>, </a:t>
            </a:r>
            <a:r>
              <a:rPr lang="en-US" dirty="0" err="1"/>
              <a:t>job_id</a:t>
            </a:r>
            <a:r>
              <a:rPr lang="en-US" dirty="0"/>
              <a:t>).</a:t>
            </a:r>
          </a:p>
          <a:p>
            <a:r>
              <a:rPr lang="en-US" b="1" dirty="0"/>
              <a:t>Primary Keys</a:t>
            </a:r>
            <a:r>
              <a:rPr lang="en-US" dirty="0"/>
              <a:t>: Marked with a * (unique identifier for each record).</a:t>
            </a:r>
          </a:p>
          <a:p>
            <a:r>
              <a:rPr lang="en-US" b="1" dirty="0"/>
              <a:t>Relationships</a:t>
            </a:r>
            <a:r>
              <a:rPr lang="en-US" dirty="0"/>
              <a:t>: Lines connecting tables (1-to-1, 1-to-many, many-to-many).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64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45F6-A81D-5419-5E7A-CD0F3AB68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SQL Commands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464E-0C1A-AA94-169E-FCB103C52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DRL (sometimes called DQL – Data Retrieval/Query Language)</a:t>
            </a:r>
          </a:p>
          <a:p>
            <a:r>
              <a:rPr lang="en-US" dirty="0"/>
              <a:t>👉 Used to </a:t>
            </a:r>
            <a:r>
              <a:rPr lang="en-US" b="1" dirty="0"/>
              <a:t>fetch data</a:t>
            </a:r>
            <a:r>
              <a:rPr lang="en-US" dirty="0"/>
              <a:t> from the database.</a:t>
            </a:r>
          </a:p>
          <a:p>
            <a:r>
              <a:rPr lang="en-US" dirty="0"/>
              <a:t>Examples:</a:t>
            </a:r>
          </a:p>
          <a:p>
            <a:r>
              <a:rPr lang="en-US" dirty="0"/>
              <a:t>SELECT → retrieve data from tables.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76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601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SQL Basics – SELECT, WHERE, ORDER BY, DISTINCT </vt:lpstr>
      <vt:lpstr>What is SQL?</vt:lpstr>
      <vt:lpstr>Where to Begin with SQL?</vt:lpstr>
      <vt:lpstr>Types of SQL Commands</vt:lpstr>
      <vt:lpstr>PowerPoint Presentation</vt:lpstr>
      <vt:lpstr>Types of SQL Commands</vt:lpstr>
      <vt:lpstr>PowerPoint Presentation</vt:lpstr>
      <vt:lpstr>What You’re Seeing in the Diagram</vt:lpstr>
      <vt:lpstr>Types of SQL Commands</vt:lpstr>
      <vt:lpstr>PowerPoint Presentation</vt:lpstr>
      <vt:lpstr>🎯 Quick Summary  </vt:lpstr>
      <vt:lpstr>PowerPoint Presentation</vt:lpstr>
      <vt:lpstr>PowerPoint Presentation</vt:lpstr>
      <vt:lpstr>Relationships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Ramoji Rao Yalamati</dc:creator>
  <cp:lastModifiedBy>Ramoji Rao Yalamati</cp:lastModifiedBy>
  <cp:revision>3</cp:revision>
  <dcterms:created xsi:type="dcterms:W3CDTF">2025-09-25T23:36:50Z</dcterms:created>
  <dcterms:modified xsi:type="dcterms:W3CDTF">2025-09-26T00:13:06Z</dcterms:modified>
</cp:coreProperties>
</file>