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1769" autoAdjust="0"/>
  </p:normalViewPr>
  <p:slideViewPr>
    <p:cSldViewPr snapToGrid="0">
      <p:cViewPr varScale="1">
        <p:scale>
          <a:sx n="41" d="100"/>
          <a:sy n="41" d="100"/>
        </p:scale>
        <p:origin x="162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EB98D-3DDD-4976-896A-56E4A670E818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77912-D8FD-4B6C-B388-3E9D487FE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50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Task 1: SQL Operations , Creating  Tables &amp; inserting Data</a:t>
            </a:r>
          </a:p>
          <a:p>
            <a:r>
              <a:rPr lang="en-IN" dirty="0"/>
              <a:t>Task 2: Where, AND, OR </a:t>
            </a:r>
            <a:r>
              <a:rPr lang="en-IN"/>
              <a:t>,Between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77912-D8FD-4B6C-B388-3E9D487FE9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5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590ED-AA60-54D9-ABE6-5B8B24C13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1330D-8078-B364-10FA-AB242067B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6858A-3A45-3DA9-3D33-942C9C5B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06BA-EFCA-420C-833F-84DA8ED84D1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92CB-2BA3-C403-85E0-41C8CF59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A665-6C7B-60F2-52EF-EB46C4BB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1BBA-9EE3-4424-899B-A24A27B1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0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A62A-7705-C981-A0C2-7737F300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BE068-DA05-4E46-8A31-97931F5FC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BF3D2-293A-9F27-3D94-C955B3C1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06BA-EFCA-420C-833F-84DA8ED84D1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BA627-CFF2-33FC-1C4D-56CCEA16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1B432-6DE1-19DC-F3F8-1A999D92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1BBA-9EE3-4424-899B-A24A27B1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F4FE9A-440A-A530-C2BB-30F11CDA6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908DC-F14D-1C02-39A4-659997034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B0647-4C15-D710-D03A-67E9ACC6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06BA-EFCA-420C-833F-84DA8ED84D1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D0AC3-86D0-4D24-5465-A1358C72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9664D-84AE-1872-8CC2-FF1D0925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1BBA-9EE3-4424-899B-A24A27B1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3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C791-ADBB-985C-36A3-0E95AC26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894B-F97D-483D-EB73-DF57E4CE3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49D82-6F95-85E6-E604-A2E19A0A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06BA-EFCA-420C-833F-84DA8ED84D1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F193-910B-718A-ED95-4E925D67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1A256-15F8-2322-7173-7875C41F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1BBA-9EE3-4424-899B-A24A27B1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9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BE5C-3076-41BD-6E7E-A56D0D8E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CF282-1ADD-A54A-25E1-6B396F6A5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CD293-2CC0-82AB-3313-77209027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06BA-EFCA-420C-833F-84DA8ED84D1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4FDC6-EFC9-236C-4310-FC5ED30C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14CDC-AFC1-EC4C-6DDD-EEBFEFD3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1BBA-9EE3-4424-899B-A24A27B1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5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5B1B-7920-2926-3E3A-ABDC069C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EF975-FC0A-76C1-4C8C-ED17BBF03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B2D68-5115-99A5-3DE0-002E5A12A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D73E7-F005-F9F3-C4D0-83190775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06BA-EFCA-420C-833F-84DA8ED84D1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7FAE8-898A-1963-C214-875A60E5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34077-5A3A-833C-4415-155D6A02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1BBA-9EE3-4424-899B-A24A27B1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1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7FDF-FE5C-69D0-D61B-9974BE26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D0191-7045-A164-0BC3-5E720491F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7F78-6FCE-F8B6-7FAC-8D6EAFDBB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CC24A-4CAB-A9FF-AE1A-808854F10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C2EB5-34B4-780F-0E03-A4796F950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15F11-E92C-4C80-F62D-D640C93C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06BA-EFCA-420C-833F-84DA8ED84D1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0D3057-BCA7-2658-A7C4-B3E6FD26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D1E07-4D7C-5FFD-04B1-F9097054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1BBA-9EE3-4424-899B-A24A27B1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5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B31E-FC59-988A-F244-BAB59DD8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9C65D-FDC3-1285-350D-38156F8B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06BA-EFCA-420C-833F-84DA8ED84D1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B982D-CAD1-7C4C-3CF9-714D8C53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20E34-8BA1-BFE8-734D-6E3151B6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1BBA-9EE3-4424-899B-A24A27B1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239CB-CC6F-00C6-1D1F-3853C113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06BA-EFCA-420C-833F-84DA8ED84D1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CD3F5-7FDB-A77B-0AA6-3CDAA14A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2B10B-8127-B398-B991-EC4EEA12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1BBA-9EE3-4424-899B-A24A27B1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4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D876-ED30-582D-E8B8-D85FF6635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5C78-4870-1072-A1E0-939D670F6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FBEDD-21FA-71B3-AD92-F0EAD88F5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B4EF4-1C97-CC73-6E19-3AD947FE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06BA-EFCA-420C-833F-84DA8ED84D1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10CF9-11CE-D34B-BB68-4E3C0F4A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A4F88-D3B6-B063-7290-63117F48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1BBA-9EE3-4424-899B-A24A27B1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2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BDDC-8646-011E-77B4-2EE48D1D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F518A-8DAF-8C30-E397-21388AF11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034B3-529B-7423-C715-ED4765CEB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91C26-5184-65BE-675A-BD9E36E1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06BA-EFCA-420C-833F-84DA8ED84D1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0781B-B96E-A4D9-D242-E8E9A324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9A59F-BE48-341A-84A2-16BBF837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1BBA-9EE3-4424-899B-A24A27B1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7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B323AB-8437-4248-7F1A-D579478A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7664C-2313-19B9-A955-2F7D64153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A8948-4E24-8917-BE75-A2ED4887F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D06BA-EFCA-420C-833F-84DA8ED84D1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90BD7-1015-2713-8801-642AC1828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8D934-E525-FD0C-736F-8A83224DC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01BBA-9EE3-4424-899B-A24A27B1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1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tutorial.org/sql-sample-databa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tutorial.org/sql-selec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tutorial.org/sql-where/" TargetMode="External"/><Relationship Id="rId2" Type="http://schemas.openxmlformats.org/officeDocument/2006/relationships/hyperlink" Target="https://www.sqltutorial.org/sql-logical-operato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qltutorial.org/sql-delete/" TargetMode="External"/><Relationship Id="rId5" Type="http://schemas.openxmlformats.org/officeDocument/2006/relationships/hyperlink" Target="https://www.sqltutorial.org/sql-update/" TargetMode="External"/><Relationship Id="rId4" Type="http://schemas.openxmlformats.org/officeDocument/2006/relationships/hyperlink" Target="https://www.sqltutorial.org/sql-selec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tutorial.org/sql-where/" TargetMode="External"/><Relationship Id="rId2" Type="http://schemas.openxmlformats.org/officeDocument/2006/relationships/hyperlink" Target="https://www.sqltutorial.org/sql-logical-operato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qltutorial.org/sql-delete/" TargetMode="External"/><Relationship Id="rId5" Type="http://schemas.openxmlformats.org/officeDocument/2006/relationships/hyperlink" Target="https://www.sqltutorial.org/sql-update/" TargetMode="External"/><Relationship Id="rId4" Type="http://schemas.openxmlformats.org/officeDocument/2006/relationships/hyperlink" Target="https://www.sqltutorial.org/sql-selec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tutorial.org/sql-logical-operator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tutorial.org/sql-where/" TargetMode="External"/><Relationship Id="rId2" Type="http://schemas.openxmlformats.org/officeDocument/2006/relationships/hyperlink" Target="https://www.sqltutorial.org/sql-logical-operato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qltutorial.org/sql-selec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tutorial.org/sql-logical-operator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D078-BFD3-72D9-72EC-351AB1557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Day 5: Data Filtering – Operators, LIKE, IN, BETWEEN, NULL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18878-0C59-8954-D11D-1E1597C8E809}"/>
              </a:ext>
            </a:extLst>
          </p:cNvPr>
          <p:cNvSpPr txBox="1"/>
          <p:nvPr/>
        </p:nvSpPr>
        <p:spPr>
          <a:xfrm>
            <a:off x="3048856" y="3246902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Ref :https://www.sqltutorial.org/sql-sample-database/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6740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806A-28CE-44B3-6BCC-260A9389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 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CFB18-CEA3-9AE3-03C2-D0F625FB0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NOT operator allows you to negate a condition. It returns the opposite of the condition’s result:</a:t>
            </a:r>
          </a:p>
          <a:p>
            <a:pPr marL="0" indent="0">
              <a:buNone/>
            </a:pPr>
            <a:r>
              <a:rPr lang="en-US" dirty="0"/>
              <a:t>	NOT condition</a:t>
            </a:r>
          </a:p>
          <a:p>
            <a:pPr marL="0" indent="0">
              <a:buNone/>
            </a:pPr>
            <a:r>
              <a:rPr lang="en-US" dirty="0"/>
              <a:t>If the condition is true, the NOT operator makes it false and vice versa. However, if the condition is NULL, the NOT operator returns NULL.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499802-52E1-E3F0-6558-C19E0AD7C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705015"/>
              </p:ext>
            </p:extLst>
          </p:nvPr>
        </p:nvGraphicFramePr>
        <p:xfrm>
          <a:off x="1673358" y="4297190"/>
          <a:ext cx="4422642" cy="1463040"/>
        </p:xfrm>
        <a:graphic>
          <a:graphicData uri="http://schemas.openxmlformats.org/drawingml/2006/table">
            <a:tbl>
              <a:tblPr/>
              <a:tblGrid>
                <a:gridCol w="2211321">
                  <a:extLst>
                    <a:ext uri="{9D8B030D-6E8A-4147-A177-3AD203B41FA5}">
                      <a16:colId xmlns:a16="http://schemas.microsoft.com/office/drawing/2014/main" val="1220691961"/>
                    </a:ext>
                  </a:extLst>
                </a:gridCol>
                <a:gridCol w="2211321">
                  <a:extLst>
                    <a:ext uri="{9D8B030D-6E8A-4147-A177-3AD203B41FA5}">
                      <a16:colId xmlns:a16="http://schemas.microsoft.com/office/drawing/2014/main" val="1400563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b="1">
                          <a:effectLst/>
                        </a:rPr>
                        <a:t>condition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b="1">
                          <a:effectLst/>
                        </a:rPr>
                        <a:t>NOT condition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824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75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223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10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EE36-BEA8-1A7C-A793-B65609AB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Filtering Data Operator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58FB-80A2-2DFC-E289-40088C73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WHERE</a:t>
            </a:r>
          </a:p>
          <a:p>
            <a:r>
              <a:rPr lang="en-IN" dirty="0"/>
              <a:t>AND</a:t>
            </a:r>
          </a:p>
          <a:p>
            <a:r>
              <a:rPr lang="en-IN" dirty="0"/>
              <a:t>OR</a:t>
            </a:r>
          </a:p>
          <a:p>
            <a:r>
              <a:rPr lang="en-IN" dirty="0"/>
              <a:t>BETWEEN</a:t>
            </a:r>
          </a:p>
          <a:p>
            <a:r>
              <a:rPr lang="en-IN" dirty="0"/>
              <a:t>IN </a:t>
            </a:r>
          </a:p>
          <a:p>
            <a:r>
              <a:rPr lang="en-IN" dirty="0"/>
              <a:t>LIKE</a:t>
            </a:r>
          </a:p>
          <a:p>
            <a:r>
              <a:rPr lang="en-IN" dirty="0"/>
              <a:t>IS NULL</a:t>
            </a:r>
          </a:p>
          <a:p>
            <a:r>
              <a:rPr lang="en-IN" dirty="0"/>
              <a:t>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5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D558-8422-B59D-F5F2-25710ADB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clause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DFBBD-7A0B-2508-ED4D-DEB97339D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142"/>
            <a:ext cx="10515600" cy="5159821"/>
          </a:xfrm>
        </p:spPr>
        <p:txBody>
          <a:bodyPr/>
          <a:lstStyle/>
          <a:p>
            <a:r>
              <a:rPr lang="en-US" dirty="0"/>
              <a:t>To select specific rows from a table based on one or more conditions, you use the WHERE clause in the </a:t>
            </a:r>
            <a:r>
              <a:rPr lang="en-US" dirty="0">
                <a:hlinkClick r:id="rId2"/>
              </a:rPr>
              <a:t>SELECT</a:t>
            </a:r>
            <a:r>
              <a:rPr lang="en-US" dirty="0"/>
              <a:t> statement.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dirty="0"/>
              <a:t>SELECT </a:t>
            </a:r>
          </a:p>
          <a:p>
            <a:pPr marL="914400" lvl="2" indent="0">
              <a:buNone/>
            </a:pPr>
            <a:r>
              <a:rPr lang="en-US" sz="2400" dirty="0"/>
              <a:t>    column1, column2, ...</a:t>
            </a:r>
          </a:p>
          <a:p>
            <a:pPr marL="914400" lvl="2" indent="0">
              <a:buNone/>
            </a:pPr>
            <a:r>
              <a:rPr lang="en-US" sz="2400" dirty="0"/>
              <a:t>FROM</a:t>
            </a:r>
          </a:p>
          <a:p>
            <a:pPr marL="914400" lvl="2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table_name</a:t>
            </a:r>
            <a:endParaRPr lang="en-US" sz="2400" dirty="0"/>
          </a:p>
          <a:p>
            <a:pPr marL="914400" lvl="2" indent="0">
              <a:buNone/>
            </a:pPr>
            <a:r>
              <a:rPr lang="en-US" sz="2400" dirty="0"/>
              <a:t>WHERE</a:t>
            </a:r>
          </a:p>
          <a:p>
            <a:pPr marL="914400" lvl="2" indent="0">
              <a:buNone/>
            </a:pPr>
            <a:r>
              <a:rPr lang="en-US" sz="2400" dirty="0"/>
              <a:t>    condition;</a:t>
            </a:r>
          </a:p>
          <a:p>
            <a:pPr lvl="2"/>
            <a:r>
              <a:rPr lang="en-US" sz="2800" dirty="0"/>
              <a:t>If a row that causes the condition evaluates to true, the query will include that row in the result set.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FB8788-6268-69B2-0461-2D4ED2DF9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640016"/>
              </p:ext>
            </p:extLst>
          </p:nvPr>
        </p:nvGraphicFramePr>
        <p:xfrm>
          <a:off x="6823088" y="1909476"/>
          <a:ext cx="4422642" cy="2560320"/>
        </p:xfrm>
        <a:graphic>
          <a:graphicData uri="http://schemas.openxmlformats.org/drawingml/2006/table">
            <a:tbl>
              <a:tblPr/>
              <a:tblGrid>
                <a:gridCol w="2211321">
                  <a:extLst>
                    <a:ext uri="{9D8B030D-6E8A-4147-A177-3AD203B41FA5}">
                      <a16:colId xmlns:a16="http://schemas.microsoft.com/office/drawing/2014/main" val="3338492364"/>
                    </a:ext>
                  </a:extLst>
                </a:gridCol>
                <a:gridCol w="2211321">
                  <a:extLst>
                    <a:ext uri="{9D8B030D-6E8A-4147-A177-3AD203B41FA5}">
                      <a16:colId xmlns:a16="http://schemas.microsoft.com/office/drawing/2014/main" val="2531142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b="1">
                          <a:effectLst/>
                        </a:rPr>
                        <a:t>Operator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b="1" dirty="0">
                          <a:effectLst/>
                        </a:rPr>
                        <a:t>Meaning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003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=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Equal to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39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&lt;&gt; (!=)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Not equal to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642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93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68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&lt;=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Less than or equal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533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&gt;=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Greater than or equal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601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04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0104-ADD2-94FE-9F8C-87F7D262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AND operator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98063-6C9B-3D33-1A40-917D140A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 AND operator is a </a:t>
            </a:r>
            <a:r>
              <a:rPr lang="en-US" dirty="0">
                <a:hlinkClick r:id="rId2"/>
              </a:rPr>
              <a:t>logical operator</a:t>
            </a:r>
            <a:r>
              <a:rPr lang="en-US" dirty="0"/>
              <a:t> that combines two Boolean expressions in the </a:t>
            </a:r>
            <a:r>
              <a:rPr lang="en-US" dirty="0">
                <a:hlinkClick r:id="rId3"/>
              </a:rPr>
              <a:t>WHERE</a:t>
            </a:r>
            <a:r>
              <a:rPr lang="en-US" dirty="0"/>
              <a:t> clause of the </a:t>
            </a:r>
            <a:r>
              <a:rPr lang="en-US" dirty="0">
                <a:hlinkClick r:id="rId4"/>
              </a:rPr>
              <a:t>SELECT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UPDATE</a:t>
            </a:r>
            <a:r>
              <a:rPr lang="en-US" dirty="0"/>
              <a:t>, or </a:t>
            </a:r>
            <a:r>
              <a:rPr lang="en-US" dirty="0">
                <a:hlinkClick r:id="rId6"/>
              </a:rPr>
              <a:t>DELETE</a:t>
            </a:r>
            <a:r>
              <a:rPr lang="en-US" dirty="0"/>
              <a:t> statement.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expression1 AND expression2;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the AND operator to combine two Boolean                   expressions.</a:t>
            </a:r>
          </a:p>
          <a:p>
            <a:r>
              <a:rPr lang="en-US" dirty="0"/>
              <a:t>The AND operator returns true if both expressions                                are evaluated to true.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DF449F-9181-243D-7C29-8BD33926F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436360"/>
              </p:ext>
            </p:extLst>
          </p:nvPr>
        </p:nvGraphicFramePr>
        <p:xfrm>
          <a:off x="8681662" y="2744800"/>
          <a:ext cx="3471121" cy="3383280"/>
        </p:xfrm>
        <a:graphic>
          <a:graphicData uri="http://schemas.openxmlformats.org/drawingml/2006/table">
            <a:tbl>
              <a:tblPr/>
              <a:tblGrid>
                <a:gridCol w="1251903">
                  <a:extLst>
                    <a:ext uri="{9D8B030D-6E8A-4147-A177-3AD203B41FA5}">
                      <a16:colId xmlns:a16="http://schemas.microsoft.com/office/drawing/2014/main" val="2571288999"/>
                    </a:ext>
                  </a:extLst>
                </a:gridCol>
                <a:gridCol w="1109609">
                  <a:extLst>
                    <a:ext uri="{9D8B030D-6E8A-4147-A177-3AD203B41FA5}">
                      <a16:colId xmlns:a16="http://schemas.microsoft.com/office/drawing/2014/main" val="3462401080"/>
                    </a:ext>
                  </a:extLst>
                </a:gridCol>
                <a:gridCol w="1109609">
                  <a:extLst>
                    <a:ext uri="{9D8B030D-6E8A-4147-A177-3AD203B41FA5}">
                      <a16:colId xmlns:a16="http://schemas.microsoft.com/office/drawing/2014/main" val="1734332496"/>
                    </a:ext>
                  </a:extLst>
                </a:gridCol>
              </a:tblGrid>
              <a:tr h="1099583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b="1" dirty="0">
                          <a:effectLst/>
                        </a:rPr>
                        <a:t>expression1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b="1" dirty="0">
                          <a:effectLst/>
                        </a:rPr>
                        <a:t>expression2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b="1">
                          <a:effectLst/>
                        </a:rPr>
                        <a:t>expression1 AND expression2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142065"/>
                  </a:ext>
                </a:extLst>
              </a:tr>
              <a:tr h="34219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990073"/>
                  </a:ext>
                </a:extLst>
              </a:tr>
              <a:tr h="34219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625297"/>
                  </a:ext>
                </a:extLst>
              </a:tr>
              <a:tr h="34219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65105"/>
                  </a:ext>
                </a:extLst>
              </a:tr>
              <a:tr h="34219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554976"/>
                  </a:ext>
                </a:extLst>
              </a:tr>
              <a:tr h="34219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25201"/>
                  </a:ext>
                </a:extLst>
              </a:tr>
              <a:tr h="34219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42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30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2A0B-C9A4-FFB9-EA97-60826702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OR 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A43C4-8BBE-3A43-6338-9BDD43CE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173"/>
            <a:ext cx="10515600" cy="4933790"/>
          </a:xfrm>
        </p:spPr>
        <p:txBody>
          <a:bodyPr/>
          <a:lstStyle/>
          <a:p>
            <a:r>
              <a:rPr lang="en-US" dirty="0"/>
              <a:t>The OR is a </a:t>
            </a:r>
            <a:r>
              <a:rPr lang="en-US" dirty="0">
                <a:hlinkClick r:id="rId2"/>
              </a:rPr>
              <a:t>logical operator</a:t>
            </a:r>
            <a:r>
              <a:rPr lang="en-US" dirty="0"/>
              <a:t> that combines two Boolean expressions. The OR operator returns false if and only if both expressions are false.</a:t>
            </a:r>
          </a:p>
          <a:p>
            <a:r>
              <a:rPr lang="en-US" dirty="0"/>
              <a:t>The OR operator is typically used in the </a:t>
            </a:r>
            <a:r>
              <a:rPr lang="en-US" dirty="0">
                <a:hlinkClick r:id="rId3"/>
              </a:rPr>
              <a:t>WHERE</a:t>
            </a:r>
            <a:r>
              <a:rPr lang="en-US" dirty="0"/>
              <a:t> clause of the </a:t>
            </a:r>
            <a:r>
              <a:rPr lang="en-US" dirty="0">
                <a:hlinkClick r:id="rId4"/>
              </a:rPr>
              <a:t>SELECT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UPDATE</a:t>
            </a:r>
            <a:r>
              <a:rPr lang="en-US" dirty="0"/>
              <a:t>, or </a:t>
            </a:r>
            <a:r>
              <a:rPr lang="en-US" dirty="0">
                <a:hlinkClick r:id="rId6"/>
              </a:rPr>
              <a:t>DELETE</a:t>
            </a:r>
            <a:r>
              <a:rPr lang="en-US" dirty="0"/>
              <a:t> statement to form a flexible condition.</a:t>
            </a:r>
          </a:p>
          <a:p>
            <a:pPr marL="0" indent="0">
              <a:buNone/>
            </a:pPr>
            <a:r>
              <a:rPr lang="en-US" dirty="0"/>
              <a:t>	expression1 OR expression2;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C1AC10-E7C4-6884-420A-F6DA653B7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22169"/>
              </p:ext>
            </p:extLst>
          </p:nvPr>
        </p:nvGraphicFramePr>
        <p:xfrm>
          <a:off x="7511457" y="3068003"/>
          <a:ext cx="4422642" cy="3108960"/>
        </p:xfrm>
        <a:graphic>
          <a:graphicData uri="http://schemas.openxmlformats.org/drawingml/2006/table">
            <a:tbl>
              <a:tblPr/>
              <a:tblGrid>
                <a:gridCol w="1474214">
                  <a:extLst>
                    <a:ext uri="{9D8B030D-6E8A-4147-A177-3AD203B41FA5}">
                      <a16:colId xmlns:a16="http://schemas.microsoft.com/office/drawing/2014/main" val="2665257978"/>
                    </a:ext>
                  </a:extLst>
                </a:gridCol>
                <a:gridCol w="1474214">
                  <a:extLst>
                    <a:ext uri="{9D8B030D-6E8A-4147-A177-3AD203B41FA5}">
                      <a16:colId xmlns:a16="http://schemas.microsoft.com/office/drawing/2014/main" val="3620405463"/>
                    </a:ext>
                  </a:extLst>
                </a:gridCol>
                <a:gridCol w="1474214">
                  <a:extLst>
                    <a:ext uri="{9D8B030D-6E8A-4147-A177-3AD203B41FA5}">
                      <a16:colId xmlns:a16="http://schemas.microsoft.com/office/drawing/2014/main" val="42537228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b="1" dirty="0">
                          <a:effectLst/>
                        </a:rPr>
                        <a:t>expression1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b="1" dirty="0">
                          <a:effectLst/>
                        </a:rPr>
                        <a:t>expression2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b="1">
                          <a:effectLst/>
                        </a:rPr>
                        <a:t>expression1 OR expression2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524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true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722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471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991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794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70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352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9400975-89B3-630B-B3D4-A01A15C3DA8E}"/>
              </a:ext>
            </a:extLst>
          </p:cNvPr>
          <p:cNvSpPr txBox="1"/>
          <p:nvPr/>
        </p:nvSpPr>
        <p:spPr>
          <a:xfrm>
            <a:off x="1291975" y="4732124"/>
            <a:ext cx="60977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Inter" panose="020B0502030000000004" pitchFamily="34" charset="0"/>
              </a:rPr>
              <a:t>Use the </a:t>
            </a:r>
            <a:r>
              <a:rPr lang="en-US" b="0" i="0" dirty="0">
                <a:solidFill>
                  <a:srgbClr val="212529"/>
                </a:solidFill>
                <a:effectLst/>
                <a:latin typeface="var(--font-family-code)"/>
              </a:rPr>
              <a:t>OR</a:t>
            </a:r>
            <a:r>
              <a:rPr lang="en-US" b="0" i="0" dirty="0">
                <a:solidFill>
                  <a:srgbClr val="212529"/>
                </a:solidFill>
                <a:effectLst/>
                <a:latin typeface="Inter" panose="020B0502030000000004" pitchFamily="34" charset="0"/>
              </a:rPr>
              <a:t> operator to combine two Boolean expressions.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Inter" panose="020B0502030000000004" pitchFamily="34" charset="0"/>
              </a:rPr>
              <a:t>The </a:t>
            </a:r>
            <a:r>
              <a:rPr lang="en-US" b="0" i="0" dirty="0">
                <a:solidFill>
                  <a:srgbClr val="212529"/>
                </a:solidFill>
                <a:effectLst/>
                <a:latin typeface="var(--font-family-code)"/>
              </a:rPr>
              <a:t>OR</a:t>
            </a:r>
            <a:r>
              <a:rPr lang="en-US" b="0" i="0" dirty="0">
                <a:solidFill>
                  <a:srgbClr val="212529"/>
                </a:solidFill>
                <a:effectLst/>
                <a:latin typeface="Inter" panose="020B0502030000000004" pitchFamily="34" charset="0"/>
              </a:rPr>
              <a:t> operator returns </a:t>
            </a:r>
            <a:r>
              <a:rPr lang="en-US" b="0" i="0" dirty="0">
                <a:solidFill>
                  <a:srgbClr val="212529"/>
                </a:solidFill>
                <a:effectLst/>
                <a:latin typeface="var(--font-family-code)"/>
              </a:rPr>
              <a:t>true</a:t>
            </a:r>
            <a:r>
              <a:rPr lang="en-US" b="0" i="0" dirty="0">
                <a:solidFill>
                  <a:srgbClr val="212529"/>
                </a:solidFill>
                <a:effectLst/>
                <a:latin typeface="Inter" panose="020B0502030000000004" pitchFamily="34" charset="0"/>
              </a:rPr>
              <a:t> if one of the expressions is </a:t>
            </a:r>
            <a:r>
              <a:rPr lang="en-US" b="0" i="0" dirty="0">
                <a:solidFill>
                  <a:srgbClr val="212529"/>
                </a:solidFill>
                <a:effectLst/>
                <a:latin typeface="var(--font-family-code)"/>
              </a:rPr>
              <a:t>true</a:t>
            </a:r>
            <a:r>
              <a:rPr lang="en-US" b="0" i="0" dirty="0">
                <a:solidFill>
                  <a:srgbClr val="212529"/>
                </a:solidFill>
                <a:effectLst/>
                <a:latin typeface="Inter" panose="020B05020300000000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269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0E00-9369-E10B-A3D3-DD3EDA7F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BETWEEN 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C734C-A855-2621-A6AA-98D23D7C2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9061"/>
            <a:ext cx="10515600" cy="5486400"/>
          </a:xfrm>
        </p:spPr>
        <p:txBody>
          <a:bodyPr>
            <a:normAutofit/>
          </a:bodyPr>
          <a:lstStyle/>
          <a:p>
            <a:r>
              <a:rPr lang="en-US" dirty="0"/>
              <a:t>The BETWEEN operator is one of the </a:t>
            </a:r>
            <a:r>
              <a:rPr lang="en-US" dirty="0">
                <a:hlinkClick r:id="rId2"/>
              </a:rPr>
              <a:t>logical operators in SQL</a:t>
            </a:r>
            <a:r>
              <a:rPr lang="en-US" dirty="0"/>
              <a:t>. The BETWEEN operator checks if a value is within a range of values.</a:t>
            </a:r>
          </a:p>
          <a:p>
            <a:r>
              <a:rPr lang="en-US" dirty="0"/>
              <a:t>Here’s the syntax of the BETWEEN operator: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expression BETWEEN low AND high;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expression &gt;= low AND expression &lt;= high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the BETWEEN operator to check if a value is within a specific range.</a:t>
            </a:r>
          </a:p>
          <a:p>
            <a:r>
              <a:rPr lang="en-US" dirty="0"/>
              <a:t>Use the NOT operator to negate the BETWEEN operator.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09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1648-A13F-E5F7-3F79-1B7C2902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3882E-C85C-C3A9-F89B-FE849F8CD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366"/>
            <a:ext cx="10515600" cy="48515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 IN is one of the </a:t>
            </a:r>
            <a:r>
              <a:rPr lang="en-US" dirty="0">
                <a:hlinkClick r:id="rId2"/>
              </a:rPr>
              <a:t>logical operators</a:t>
            </a:r>
            <a:r>
              <a:rPr lang="en-US" dirty="0"/>
              <a:t> in SQL. The IN operator returns true if a value is in a set of values or false otherwise.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expression IN (value1, value2,...)</a:t>
            </a:r>
          </a:p>
          <a:p>
            <a:endParaRPr lang="en-US" dirty="0"/>
          </a:p>
          <a:p>
            <a:r>
              <a:rPr lang="en-US" dirty="0"/>
              <a:t>In practice, you often use the IN and NOT IN operators in the  </a:t>
            </a:r>
            <a:r>
              <a:rPr lang="en-US" dirty="0">
                <a:hlinkClick r:id="rId3"/>
              </a:rPr>
              <a:t>WHERE</a:t>
            </a:r>
            <a:r>
              <a:rPr lang="en-US" dirty="0"/>
              <a:t> clause of the </a:t>
            </a:r>
            <a:r>
              <a:rPr lang="en-US" dirty="0">
                <a:hlinkClick r:id="rId4"/>
              </a:rPr>
              <a:t>SELECT</a:t>
            </a:r>
            <a:r>
              <a:rPr lang="en-US" dirty="0"/>
              <a:t> statement to filter rows with a value in a set of values.</a:t>
            </a:r>
          </a:p>
          <a:p>
            <a:endParaRPr lang="en-US" dirty="0"/>
          </a:p>
          <a:p>
            <a:r>
              <a:rPr lang="en-US" dirty="0"/>
              <a:t>Use the IN operator to check if a value is in a set of values.</a:t>
            </a:r>
          </a:p>
          <a:p>
            <a:r>
              <a:rPr lang="en-US" dirty="0"/>
              <a:t>Use the NOT operator to negate the IN operator.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4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34B7-CB91-6522-FA96-17096110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LIKE 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3B41-8BBD-3BEE-B23C-51D799BC9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092"/>
            <a:ext cx="10515600" cy="4861871"/>
          </a:xfrm>
        </p:spPr>
        <p:txBody>
          <a:bodyPr/>
          <a:lstStyle/>
          <a:p>
            <a:r>
              <a:rPr lang="en-US" dirty="0"/>
              <a:t>The LIKE operator is one of the </a:t>
            </a:r>
            <a:r>
              <a:rPr lang="en-US" dirty="0">
                <a:hlinkClick r:id="rId2"/>
              </a:rPr>
              <a:t>SQL logical operators</a:t>
            </a:r>
            <a:r>
              <a:rPr lang="en-US" dirty="0"/>
              <a:t>. The LIKE operator returns true if a value matches a pattern or false otherwise.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expression LIKE pattern</a:t>
            </a:r>
          </a:p>
          <a:p>
            <a:r>
              <a:rPr lang="en-US" dirty="0"/>
              <a:t>LIKE operator tests whether the expression matches the pattern.</a:t>
            </a:r>
          </a:p>
          <a:p>
            <a:pPr marL="0" indent="0">
              <a:buNone/>
            </a:pPr>
            <a:r>
              <a:rPr lang="en-US" dirty="0"/>
              <a:t>SQL provides you with two wildcard characters to construct a pattern:</a:t>
            </a:r>
          </a:p>
          <a:p>
            <a:pPr lvl="1"/>
            <a:r>
              <a:rPr lang="en-US" dirty="0"/>
              <a:t> % percent wildcard matches zero, one, or more characters</a:t>
            </a:r>
          </a:p>
          <a:p>
            <a:pPr lvl="1"/>
            <a:r>
              <a:rPr lang="en-US" dirty="0"/>
              <a:t> _ underscore wildcard matches a single character.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9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53DC-4971-784F-E016-CF6FD00E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NULL 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70DC4-D421-9A24-D66C-704F32CB2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NULL is a marker that indicates unknown or missing data in the database.</a:t>
            </a:r>
          </a:p>
          <a:p>
            <a:r>
              <a:rPr lang="en-US" dirty="0"/>
              <a:t>NULL is special because you cannot compare it with any value even with the NULL itself.</a:t>
            </a:r>
          </a:p>
          <a:p>
            <a:endParaRPr lang="en-US" dirty="0"/>
          </a:p>
          <a:p>
            <a:r>
              <a:rPr lang="en-US" dirty="0"/>
              <a:t>NULL represents unknown or missing data in the database.</a:t>
            </a:r>
          </a:p>
          <a:p>
            <a:r>
              <a:rPr lang="en-US" dirty="0"/>
              <a:t>Use the IS NULL to check if a value is NULL or not.</a:t>
            </a:r>
          </a:p>
          <a:p>
            <a:r>
              <a:rPr lang="en-US" dirty="0"/>
              <a:t>Use the IS NOT NULL operator to negate the IS NULL operator.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2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725</Words>
  <Application>Microsoft Office PowerPoint</Application>
  <PresentationFormat>Widescreen</PresentationFormat>
  <Paragraphs>139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Inter</vt:lpstr>
      <vt:lpstr>var(--font-family-code)</vt:lpstr>
      <vt:lpstr>Office Theme</vt:lpstr>
      <vt:lpstr>Day 5: Data Filtering – Operators, LIKE, IN, BETWEEN, NULL </vt:lpstr>
      <vt:lpstr>Filtering Data Operator</vt:lpstr>
      <vt:lpstr>WHERE clause  </vt:lpstr>
      <vt:lpstr>AND operator  </vt:lpstr>
      <vt:lpstr> OR operator </vt:lpstr>
      <vt:lpstr>BETWEEN Operator </vt:lpstr>
      <vt:lpstr>IN Operator </vt:lpstr>
      <vt:lpstr>LIKE Operator </vt:lpstr>
      <vt:lpstr>NULL Operator </vt:lpstr>
      <vt:lpstr>NOT Operator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Ramoji Rao Yalamati</dc:creator>
  <cp:lastModifiedBy>Ramoji Rao Yalamati</cp:lastModifiedBy>
  <cp:revision>8</cp:revision>
  <dcterms:created xsi:type="dcterms:W3CDTF">2025-09-28T23:41:19Z</dcterms:created>
  <dcterms:modified xsi:type="dcterms:W3CDTF">2025-09-29T01:31:53Z</dcterms:modified>
</cp:coreProperties>
</file>