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31BC-74E4-CBA9-98DD-3443206E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0659A-3B8C-67FE-1913-84D518CC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CD14-4B36-BD75-F888-B760EF97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F953-4043-6F86-4422-52F77921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22A3-154F-69B6-6243-7EDCE80C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76EA-A6E5-2DB1-17B7-A9D0FE16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5C23-4630-0009-F625-5F5E2C045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F037-8318-9E3A-C2F6-DC9C0D13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F243-CC47-A25D-0459-5501CE2C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1591-BBA2-E622-90BB-71445A4B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5D7DD-3AE4-7428-D3E9-5B717D4AF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AEB5-1358-9E5A-A405-06EF7513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9828-54BA-A876-CDAD-862FD2F2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831C-3D93-8867-FEBF-4A360960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1250-5DBD-4F5F-E257-F92A4446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142D-79D9-4A6D-7F17-D2613ABB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018F-D0B0-77C3-F5B3-0AA12AD9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D107-0F5D-8430-B1D1-BE9981DC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CF02-3955-766F-98D7-21BBE40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E314-BC35-2672-4201-85FE8633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302F-CDE2-64DB-AA0A-94924EED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110D-40B2-6BE7-7C0C-5147B31F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A5D8-500E-0B58-51BA-EDF4AC00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A80A-8A45-8C44-6A46-10F5A1B4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365B-658C-C7F2-DD37-ABA2BCA1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15D9-B92E-17E7-0ECF-EF5CC21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121C-5324-9B82-9815-9F4644EB1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BC011-BAEE-1AFB-BA55-98FE9148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DC4D-5C5B-C248-B023-BEF34445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D7E24-243D-1A76-9338-A55949EF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697B-BEE8-9CF2-9935-5754FA75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0460-73E4-40E2-191A-75F6F5D6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25CD3-5F5A-F72F-EE75-12C4830CE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5A0D-7D31-EA39-8B37-7DCF304D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6FFD0-451C-341D-72E7-3CA66D7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CA576-2FC4-91D5-6AAC-A66A4AA94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D9715-C636-8D5F-E0C4-6A39F976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BCCC-C289-AC80-E105-4992FF0D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1E97E-EF61-D26D-7AB0-C84C0A7E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F64A-AA7A-23D0-099A-D20EF0D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85921-CC14-EAEF-71FB-4BCBA51D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A360-7859-2CDE-F9AA-469F1324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18BD-3F2B-62F3-595E-8A1770C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495A6-CCB7-98C1-F522-11F81D7A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701E6-D77D-CEE5-617B-DE029575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9841-EA46-AB36-2406-D0CC3103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9805-4B18-82A4-2138-2F85C36C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84F4-BB5A-E3D6-2DE5-012A1144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9C6C-106A-A075-E85E-135E8795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DADC-3678-0CD1-AFAE-36054BF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BF4BA-E554-C06E-0174-636C0AA1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FE8C6-D7F3-4D71-2552-27D2895C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D94D-88BA-DDF8-55F6-FFE2EB7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0540E-D736-79A4-9D13-C57A6A2B1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D32-8A12-26E4-54A4-B01D77B2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660D-7628-26F4-38E4-CFEC66A2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DE72-CD88-30FE-E400-92FD8CDD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EC4B6-81EB-17C8-030A-ABBD82AC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6FB17-D958-A8F7-F3C0-4F68E921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74842-E054-2242-33AD-C44A391F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1984-D01C-F962-D08C-A2081FA7E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AD70-851D-1117-F2CB-09D8CB77E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39DB-742A-C510-6116-EE7C2D10B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8771CF-A773-2BB6-BD97-6599BA933FA3}"/>
              </a:ext>
            </a:extLst>
          </p:cNvPr>
          <p:cNvSpPr txBox="1"/>
          <p:nvPr/>
        </p:nvSpPr>
        <p:spPr>
          <a:xfrm>
            <a:off x="986319" y="364475"/>
            <a:ext cx="9483047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🏛️ What is Database Architecture?</a:t>
            </a:r>
          </a:p>
          <a:p>
            <a:pPr>
              <a:lnSpc>
                <a:spcPct val="150000"/>
              </a:lnSpc>
              <a:buNone/>
            </a:pPr>
            <a:br>
              <a:rPr lang="en-US" sz="2400" dirty="0"/>
            </a:br>
            <a:r>
              <a:rPr lang="en-US" sz="2400" b="1" dirty="0"/>
              <a:t>Database architecture is the way a database system is designed and structured — like the blueprint of a house.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Imagine a </a:t>
            </a:r>
            <a:r>
              <a:rPr lang="en-US" sz="2400" b="1" dirty="0"/>
              <a:t>library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Bookshelves = Storage (where data lives).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Librarian = Database Engine (manages and fetches books).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Catalog = Schema/Index (tells you where to find things).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Readers = Users/Applications.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That whole setup (how books are stored, searched, and managed) = </a:t>
            </a:r>
            <a:r>
              <a:rPr lang="en-US" sz="2400" b="1" dirty="0"/>
              <a:t>Database Architecture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9AE2D-9A9C-395E-B18F-E494977B61EE}"/>
              </a:ext>
            </a:extLst>
          </p:cNvPr>
          <p:cNvSpPr txBox="1"/>
          <p:nvPr/>
        </p:nvSpPr>
        <p:spPr>
          <a:xfrm>
            <a:off x="1160980" y="873302"/>
            <a:ext cx="978099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⚙️ Types of Database Architectures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1-Tier (Standalone)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Everything on one machine (like MS Access on your laptop).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Example: A student’s project DB.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2-Tier (Client-Server)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Application (client) talks directly to database (server).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Example: Bank employee using a software that directly queries the database.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3-Tier (Most Common)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Client (user) → Application server (logic) → Database server.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Example: Online shopping (user app → business logic → product database).</a:t>
            </a:r>
          </a:p>
        </p:txBody>
      </p:sp>
    </p:spTree>
    <p:extLst>
      <p:ext uri="{BB962C8B-B14F-4D97-AF65-F5344CB8AC3E}">
        <p14:creationId xmlns:p14="http://schemas.microsoft.com/office/powerpoint/2010/main" val="20965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C00E-7827-D038-40AB-8B6F610D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DBMS architectures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B7C9A-6CB3-CB5A-72EA-3610E438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654"/>
            <a:ext cx="3615219" cy="1793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4B8A3-3A38-504D-CD37-A2001F741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116" y="1606037"/>
            <a:ext cx="4400764" cy="2200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C67E77-38EA-46AB-0CCE-541DADDE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4" y="3900483"/>
            <a:ext cx="5693596" cy="2846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990E2-EE05-DAAB-ADA5-1A798094990E}"/>
              </a:ext>
            </a:extLst>
          </p:cNvPr>
          <p:cNvSpPr txBox="1"/>
          <p:nvPr/>
        </p:nvSpPr>
        <p:spPr>
          <a:xfrm>
            <a:off x="6316038" y="4308667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👉 Layman analogy: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1-Tier = Cooking and eating alone in your kitchen.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2-Tier = Ordering directly from the chef.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3-Tier = Ordering from a waiter, who talks to the chef, who fetches food from storage</a:t>
            </a:r>
          </a:p>
        </p:txBody>
      </p:sp>
    </p:spTree>
    <p:extLst>
      <p:ext uri="{BB962C8B-B14F-4D97-AF65-F5344CB8AC3E}">
        <p14:creationId xmlns:p14="http://schemas.microsoft.com/office/powerpoint/2010/main" val="84973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B38A9-FE6D-694C-285F-4F694F13E920}"/>
              </a:ext>
            </a:extLst>
          </p:cNvPr>
          <p:cNvSpPr txBox="1"/>
          <p:nvPr/>
        </p:nvSpPr>
        <p:spPr>
          <a:xfrm>
            <a:off x="326205" y="236479"/>
            <a:ext cx="54273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🔑 Key Factors When Choosing a Database</a:t>
            </a:r>
          </a:p>
          <a:p>
            <a:pPr>
              <a:buNone/>
            </a:pPr>
            <a:r>
              <a:rPr lang="en-US" dirty="0"/>
              <a:t>When deciding which database to use, we consider: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Type of Data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Structured (tables: MySQL, PostgreSQL).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Unstructured (text, video, images: MongoDB, Cassandra).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Can it handle growth?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Banking requires scalable RDBMS; social media may use NoSQL.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 (Speed)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Read-heavy vs Write-heavy workload.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Analytics (fast reads), Logging (fast writes).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Reliability &amp; Consistency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ACID compliance (transactions should be safe).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Money transfers must not fail.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97A5C-4CBC-85A6-1685-D4226B675A04}"/>
              </a:ext>
            </a:extLst>
          </p:cNvPr>
          <p:cNvSpPr txBox="1"/>
          <p:nvPr/>
        </p:nvSpPr>
        <p:spPr>
          <a:xfrm>
            <a:off x="5997539" y="788057"/>
            <a:ext cx="6097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5.Security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 for encryption, user access control</a:t>
            </a:r>
          </a:p>
          <a:p>
            <a:r>
              <a:rPr lang="en-US" b="1" dirty="0"/>
              <a:t>6. Cost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Open-source (MySQL, PostgreSQL) vs Licensed (Oracle, SQL Server).</a:t>
            </a:r>
          </a:p>
          <a:p>
            <a:r>
              <a:rPr lang="en-US" b="1" dirty="0"/>
              <a:t>7. Community &amp; Support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Is it widely used? Easy to hire talent? Documentation?</a:t>
            </a:r>
          </a:p>
          <a:p>
            <a:r>
              <a:rPr lang="en-US" b="1" dirty="0"/>
              <a:t>8. Integration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Can it easily connect with your apps, cloud, or analytics tools?</a:t>
            </a:r>
          </a:p>
        </p:txBody>
      </p:sp>
    </p:spTree>
    <p:extLst>
      <p:ext uri="{BB962C8B-B14F-4D97-AF65-F5344CB8AC3E}">
        <p14:creationId xmlns:p14="http://schemas.microsoft.com/office/powerpoint/2010/main" val="24235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D9DD35-75F1-CAB2-4EAD-8E348FBFE5D0}"/>
              </a:ext>
            </a:extLst>
          </p:cNvPr>
          <p:cNvSpPr txBox="1"/>
          <p:nvPr/>
        </p:nvSpPr>
        <p:spPr>
          <a:xfrm>
            <a:off x="688369" y="780835"/>
            <a:ext cx="10407721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⚙️ Key Components of Database Architecture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👉 Think of a </a:t>
            </a:r>
            <a:r>
              <a:rPr lang="en-US" sz="2400" b="1" dirty="0"/>
              <a:t>database like a restaurant</a:t>
            </a:r>
            <a:r>
              <a:rPr lang="en-US" sz="2400" dirty="0"/>
              <a:t> 🍴: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kitchen</a:t>
            </a:r>
            <a:r>
              <a:rPr lang="en-US" sz="2400" dirty="0"/>
              <a:t> = Storage (where raw data is kept).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chefs</a:t>
            </a:r>
            <a:r>
              <a:rPr lang="en-US" sz="2400" dirty="0"/>
              <a:t> = Database Engine (prepares data).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menu &amp; waiter</a:t>
            </a:r>
            <a:r>
              <a:rPr lang="en-US" sz="2400" dirty="0"/>
              <a:t> = Query Processor (takes your order, gets the right data).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manager</a:t>
            </a:r>
            <a:r>
              <a:rPr lang="en-US" sz="2400" dirty="0"/>
              <a:t> = Transaction Manager (ensures accuracy &amp; rules).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security guard</a:t>
            </a:r>
            <a:r>
              <a:rPr lang="en-US" sz="2400" dirty="0"/>
              <a:t> = Security Manager (controls who enters).</a:t>
            </a:r>
          </a:p>
        </p:txBody>
      </p:sp>
    </p:spTree>
    <p:extLst>
      <p:ext uri="{BB962C8B-B14F-4D97-AF65-F5344CB8AC3E}">
        <p14:creationId xmlns:p14="http://schemas.microsoft.com/office/powerpoint/2010/main" val="9456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B017A8-EBFD-9DBD-3242-E2E9B698FC8C}"/>
              </a:ext>
            </a:extLst>
          </p:cNvPr>
          <p:cNvSpPr txBox="1"/>
          <p:nvPr/>
        </p:nvSpPr>
        <p:spPr>
          <a:xfrm>
            <a:off x="449495" y="358867"/>
            <a:ext cx="51396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🧩 Main Components</a:t>
            </a:r>
          </a:p>
          <a:p>
            <a:pPr>
              <a:buNone/>
            </a:pPr>
            <a:r>
              <a:rPr lang="en-US" b="1" dirty="0"/>
              <a:t>1. Database Storage (Data Files)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actual data lives (tables, indexes, logs).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a </a:t>
            </a:r>
            <a:r>
              <a:rPr lang="en-US" b="1" dirty="0"/>
              <a:t>pantry in the kitchen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2. Database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heart</a:t>
            </a:r>
            <a:r>
              <a:rPr lang="en-US" dirty="0"/>
              <a:t> of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Responsible for reading/writing data, enforcing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chefs who cook and serve data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3. Query Processor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Translates user’s request (SQL query) into a plan the database understands.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Parser</a:t>
            </a:r>
            <a:r>
              <a:rPr lang="en-US" dirty="0"/>
              <a:t> (checks SQL syntax).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Optimizer</a:t>
            </a:r>
            <a:r>
              <a:rPr lang="en-US" dirty="0"/>
              <a:t> (finds the fastest way to run query).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Executor</a:t>
            </a:r>
            <a:r>
              <a:rPr lang="en-US" dirty="0"/>
              <a:t> (runs the query).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waiter &amp; menu</a:t>
            </a:r>
            <a:r>
              <a:rPr lang="en-US" dirty="0"/>
              <a:t> that helps get food correctly and quickly.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7262B-6329-ADCC-2177-FCD53B6DEDC2}"/>
              </a:ext>
            </a:extLst>
          </p:cNvPr>
          <p:cNvSpPr txBox="1"/>
          <p:nvPr/>
        </p:nvSpPr>
        <p:spPr>
          <a:xfrm>
            <a:off x="5740685" y="-218153"/>
            <a:ext cx="609771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4. Transaction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</a:t>
            </a:r>
            <a:r>
              <a:rPr lang="en-US" b="1" dirty="0"/>
              <a:t>ACID properties</a:t>
            </a:r>
            <a:r>
              <a:rPr lang="en-US" dirty="0"/>
              <a:t> (Atomicity, Consistency, Isolation, Durability).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multiple users accessing the database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restaurant manager</a:t>
            </a:r>
            <a:r>
              <a:rPr lang="en-US" dirty="0"/>
              <a:t> ensuring every order is handled properly (no missing food, no double charges).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5. Metadata / Catalog (Schema)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information </a:t>
            </a:r>
            <a:r>
              <a:rPr lang="en-US" i="1" dirty="0"/>
              <a:t>about</a:t>
            </a:r>
            <a:r>
              <a:rPr lang="en-US" dirty="0"/>
              <a:t> the data (table structure, columns, indexes, relationships).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recipe book</a:t>
            </a:r>
            <a:r>
              <a:rPr lang="en-US" dirty="0"/>
              <a:t> for chefs.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6. Security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Controls authentication (who can log in) and authorization (what they can do).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security guard</a:t>
            </a:r>
            <a:r>
              <a:rPr lang="en-US" dirty="0"/>
              <a:t> at the restaurant door.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7. Backup &amp; Recovery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data is safe if the system crashes.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having a </a:t>
            </a:r>
            <a:r>
              <a:rPr lang="en-US" b="1" dirty="0"/>
              <a:t>fire exit plan &amp; insurance</a:t>
            </a:r>
            <a:r>
              <a:rPr lang="en-US" dirty="0"/>
              <a:t> for the restaurant.</a:t>
            </a:r>
          </a:p>
        </p:txBody>
      </p:sp>
    </p:spTree>
    <p:extLst>
      <p:ext uri="{BB962C8B-B14F-4D97-AF65-F5344CB8AC3E}">
        <p14:creationId xmlns:p14="http://schemas.microsoft.com/office/powerpoint/2010/main" val="77538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EB6F95-01B9-E7D6-6041-5D4824ECD3BB}"/>
              </a:ext>
            </a:extLst>
          </p:cNvPr>
          <p:cNvSpPr txBox="1"/>
          <p:nvPr/>
        </p:nvSpPr>
        <p:spPr>
          <a:xfrm>
            <a:off x="4076272" y="1560027"/>
            <a:ext cx="6097712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Storage</a:t>
            </a:r>
            <a:r>
              <a:rPr lang="en-US" sz="2000" dirty="0"/>
              <a:t> → Data’s home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Engine</a:t>
            </a:r>
            <a:r>
              <a:rPr lang="en-US" sz="2000" dirty="0"/>
              <a:t> → Brain of the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Query Processor</a:t>
            </a:r>
            <a:r>
              <a:rPr lang="en-US" sz="2000" dirty="0"/>
              <a:t> → Translator of 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Transaction Manager</a:t>
            </a:r>
            <a:r>
              <a:rPr lang="en-US" sz="2000" dirty="0"/>
              <a:t> → Ensures safe, correct operations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Metadata</a:t>
            </a:r>
            <a:r>
              <a:rPr lang="en-US" sz="2000" dirty="0"/>
              <a:t> → Data about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Security</a:t>
            </a:r>
            <a:r>
              <a:rPr lang="en-US" sz="2000" dirty="0"/>
              <a:t> → Protects access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Backup &amp; Recovery</a:t>
            </a:r>
            <a:r>
              <a:rPr lang="en-US" sz="2000" dirty="0"/>
              <a:t> → Safety net</a:t>
            </a:r>
          </a:p>
        </p:txBody>
      </p:sp>
    </p:spTree>
    <p:extLst>
      <p:ext uri="{BB962C8B-B14F-4D97-AF65-F5344CB8AC3E}">
        <p14:creationId xmlns:p14="http://schemas.microsoft.com/office/powerpoint/2010/main" val="19275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12C267-5F2C-3064-63C1-DEF1C3E05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14076"/>
              </p:ext>
            </p:extLst>
          </p:nvPr>
        </p:nvGraphicFramePr>
        <p:xfrm>
          <a:off x="386137" y="1110659"/>
          <a:ext cx="10515600" cy="3749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152227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37261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0230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When to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5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1-Tier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Small, single-user apps,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MS Access, SQLite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9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2-Tier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Client-server apps, moderate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Local bank branch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30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3-Tier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Large, secure, scalable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Amazon, Flipkart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86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Distributed/N-Tier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Global-scale, high availability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Google Spanner, Facebook DB, Cassandra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5399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09D8B51-098D-522D-914D-17F9C394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18" y="271215"/>
            <a:ext cx="425949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 Which?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793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DBMS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3</cp:revision>
  <dcterms:created xsi:type="dcterms:W3CDTF">2025-09-24T01:30:50Z</dcterms:created>
  <dcterms:modified xsi:type="dcterms:W3CDTF">2025-09-25T00:31:13Z</dcterms:modified>
</cp:coreProperties>
</file>