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A9B9C-6F69-49ED-9108-EE57BD7CA7A6}" v="29" dt="2025-02-17T10:27:0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aswanth1818/AICTE-Project-Secure-Data-Hiding-In-Images-Steganography./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V.Jalagandaiswaran</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V.Jalagandaiswaran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Panimalar</a:t>
            </a:r>
            <a:r>
              <a:rPr lang="en-US" sz="2000" b="1" dirty="0">
                <a:solidFill>
                  <a:schemeClr val="accent1">
                    <a:lumMod val="75000"/>
                  </a:schemeClr>
                </a:solidFill>
                <a:latin typeface="Arial"/>
                <a:cs typeface="Arial"/>
              </a:rPr>
              <a:t> Institute Of Technology</a:t>
            </a:r>
          </a:p>
          <a:p>
            <a:r>
              <a:rPr lang="en-US" sz="2000" b="1" dirty="0">
                <a:solidFill>
                  <a:schemeClr val="accent1">
                    <a:lumMod val="75000"/>
                  </a:schemeClr>
                </a:solidFill>
                <a:latin typeface="Arial"/>
                <a:cs typeface="Arial"/>
              </a:rPr>
              <a:t>/ Electrical Electronics Engineering (EEE).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 </a:t>
            </a:r>
            <a:r>
              <a:rPr lang="en-US" b="1" dirty="0">
                <a:latin typeface="Arial" panose="020B0604020202020204" pitchFamily="34" charset="0"/>
                <a:cs typeface="Arial" panose="020B0604020202020204" pitchFamily="34" charset="0"/>
              </a:rPr>
              <a:t>Expand compatibility with multiple image formats and higher-resolution images</a:t>
            </a:r>
            <a:r>
              <a:rPr lang="en-US" dirty="0">
                <a:latin typeface="Arial" panose="020B0604020202020204" pitchFamily="34" charset="0"/>
                <a:cs typeface="Arial" panose="020B0604020202020204" pitchFamily="34" charset="0"/>
              </a:rPr>
              <a:t> to improve versatility and security.</a:t>
            </a:r>
          </a:p>
          <a:p>
            <a:r>
              <a:rPr lang="en-US" b="1" dirty="0">
                <a:latin typeface="Arial" panose="020B0604020202020204" pitchFamily="34" charset="0"/>
                <a:cs typeface="Arial" panose="020B0604020202020204" pitchFamily="34" charset="0"/>
              </a:rPr>
              <a:t>Extend the methodology to video steganography</a:t>
            </a:r>
            <a:r>
              <a:rPr lang="en-US" dirty="0">
                <a:latin typeface="Arial" panose="020B0604020202020204" pitchFamily="34" charset="0"/>
                <a:cs typeface="Arial" panose="020B0604020202020204" pitchFamily="34" charset="0"/>
              </a:rPr>
              <a:t>, enabling dynamic and real-time data hiding.</a:t>
            </a:r>
          </a:p>
          <a:p>
            <a:r>
              <a:rPr lang="en-US" b="1" dirty="0">
                <a:latin typeface="Arial" panose="020B0604020202020204" pitchFamily="34" charset="0"/>
                <a:cs typeface="Arial" panose="020B0604020202020204" pitchFamily="34" charset="0"/>
              </a:rPr>
              <a:t>Integrate advanced encryption algorithms</a:t>
            </a:r>
            <a:r>
              <a:rPr lang="en-US" dirty="0">
                <a:latin typeface="Arial" panose="020B0604020202020204" pitchFamily="34" charset="0"/>
                <a:cs typeface="Arial" panose="020B0604020202020204" pitchFamily="34" charset="0"/>
              </a:rPr>
              <a:t> to further enhance message security and resilience against attacks.</a:t>
            </a:r>
          </a:p>
          <a:p>
            <a:r>
              <a:rPr lang="en-US" b="1" dirty="0">
                <a:latin typeface="Arial" panose="020B0604020202020204" pitchFamily="34" charset="0"/>
                <a:cs typeface="Arial" panose="020B0604020202020204" pitchFamily="34" charset="0"/>
              </a:rPr>
              <a:t>Develop a web-based or mobile application</a:t>
            </a:r>
            <a:r>
              <a:rPr lang="en-US" dirty="0">
                <a:latin typeface="Arial" panose="020B0604020202020204" pitchFamily="34" charset="0"/>
                <a:cs typeface="Arial" panose="020B0604020202020204" pitchFamily="34" charset="0"/>
              </a:rPr>
              <a:t>, increasing accessibility and ease of use across different platforms.</a:t>
            </a:r>
          </a:p>
          <a:p>
            <a:r>
              <a:rPr lang="en-US" b="1" dirty="0">
                <a:latin typeface="Arial" panose="020B0604020202020204" pitchFamily="34" charset="0"/>
                <a:cs typeface="Arial" panose="020B0604020202020204" pitchFamily="34" charset="0"/>
              </a:rPr>
              <a:t>Explore AI-driven detection and extraction tools</a:t>
            </a:r>
            <a:r>
              <a:rPr lang="en-US" dirty="0">
                <a:latin typeface="Arial" panose="020B0604020202020204" pitchFamily="34" charset="0"/>
                <a:cs typeface="Arial" panose="020B0604020202020204" pitchFamily="34" charset="0"/>
              </a:rPr>
              <a:t> to analyze and counteract steganographic threats in cybersecurity</a:t>
            </a:r>
            <a:r>
              <a:rPr lang="en-US"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3200" dirty="0">
                <a:latin typeface="Arial" panose="020B0604020202020204" pitchFamily="34" charset="0"/>
                <a:cs typeface="Arial" panose="020B0604020202020204" pitchFamily="34" charset="0"/>
              </a:rPr>
              <a:t>In the modern digital era, safeguarding data security and privacy is of utmost importance. Conventional encryption techniques, while effective, are often susceptible to detection and interception, making secure communication a challenge. Our project addresses this issue by leveraging steganography to seamlessly embed confidential messages within images. This technique provides a discreet and secure communication channel, ensuring data confidentiality while minimizing the risk of detection. By combining encryption with steganographic principles, our solution enhances digital security, making it an ideal approach for sensitive information exchange.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Programming Language:</a:t>
            </a:r>
            <a:r>
              <a:rPr lang="en-IN" dirty="0">
                <a:latin typeface="Arial" panose="020B0604020202020204" pitchFamily="34" charset="0"/>
                <a:cs typeface="Arial" panose="020B0604020202020204" pitchFamily="34" charset="0"/>
              </a:rPr>
              <a:t>  Python</a:t>
            </a:r>
          </a:p>
          <a:p>
            <a:r>
              <a:rPr lang="en-IN" b="1" dirty="0">
                <a:latin typeface="Arial" panose="020B0604020202020204" pitchFamily="34" charset="0"/>
                <a:cs typeface="Arial" panose="020B0604020202020204" pitchFamily="34" charset="0"/>
              </a:rPr>
              <a:t>Libraries:  </a:t>
            </a:r>
          </a:p>
          <a:p>
            <a:r>
              <a:rPr lang="en-IN" i="1" dirty="0">
                <a:latin typeface="Arial" panose="020B0604020202020204" pitchFamily="34" charset="0"/>
                <a:cs typeface="Arial" panose="020B0604020202020204" pitchFamily="34" charset="0"/>
              </a:rPr>
              <a:t>OpenCV</a:t>
            </a:r>
            <a:r>
              <a:rPr lang="en-IN" dirty="0">
                <a:latin typeface="Arial" panose="020B0604020202020204" pitchFamily="34" charset="0"/>
                <a:cs typeface="Arial" panose="020B0604020202020204" pitchFamily="34" charset="0"/>
              </a:rPr>
              <a:t> for image processing</a:t>
            </a:r>
          </a:p>
          <a:p>
            <a:r>
              <a:rPr lang="en-IN" i="1" dirty="0" err="1">
                <a:latin typeface="Arial" panose="020B0604020202020204" pitchFamily="34" charset="0"/>
                <a:cs typeface="Arial" panose="020B0604020202020204" pitchFamily="34" charset="0"/>
              </a:rPr>
              <a:t>Tkinter</a:t>
            </a:r>
            <a:r>
              <a:rPr lang="en-IN" dirty="0">
                <a:latin typeface="Arial" panose="020B0604020202020204" pitchFamily="34" charset="0"/>
                <a:cs typeface="Arial" panose="020B0604020202020204" pitchFamily="34" charset="0"/>
              </a:rPr>
              <a:t> (with </a:t>
            </a:r>
            <a:r>
              <a:rPr lang="en-IN" dirty="0" err="1">
                <a:latin typeface="Arial" panose="020B0604020202020204" pitchFamily="34" charset="0"/>
                <a:cs typeface="Arial" panose="020B0604020202020204" pitchFamily="34" charset="0"/>
              </a:rPr>
              <a:t>ttk</a:t>
            </a:r>
            <a:r>
              <a:rPr lang="en-IN" dirty="0">
                <a:latin typeface="Arial" panose="020B0604020202020204" pitchFamily="34" charset="0"/>
                <a:cs typeface="Arial" panose="020B0604020202020204" pitchFamily="34" charset="0"/>
              </a:rPr>
              <a:t>) for the GUI</a:t>
            </a:r>
          </a:p>
          <a:p>
            <a:r>
              <a:rPr lang="en-IN" i="1" dirty="0">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for efficient array manipulation</a:t>
            </a:r>
          </a:p>
          <a:p>
            <a:r>
              <a:rPr lang="en-US" dirty="0" err="1">
                <a:latin typeface="Arial" panose="020B0604020202020204" pitchFamily="34" charset="0"/>
                <a:cs typeface="Arial" panose="020B0604020202020204" pitchFamily="34" charset="0"/>
              </a:rPr>
              <a:t>Stepic</a:t>
            </a:r>
            <a:r>
              <a:rPr lang="en-US" dirty="0">
                <a:latin typeface="Arial" panose="020B0604020202020204" pitchFamily="34" charset="0"/>
                <a:cs typeface="Arial" panose="020B0604020202020204" pitchFamily="34" charset="0"/>
              </a:rPr>
              <a:t> – For encoding and decoding hidden messages in images.</a:t>
            </a:r>
          </a:p>
          <a:p>
            <a:r>
              <a:rPr lang="en-US" dirty="0">
                <a:latin typeface="Arial" panose="020B0604020202020204" pitchFamily="34" charset="0"/>
                <a:cs typeface="Arial" panose="020B0604020202020204" pitchFamily="34" charset="0"/>
              </a:rPr>
              <a:t>Pillow (PIL) – For image handling and processing</a:t>
            </a:r>
            <a:r>
              <a:rPr lang="en-IN" dirty="0">
                <a:latin typeface="Arial" panose="020B0604020202020204" pitchFamily="34" charset="0"/>
                <a:cs typeface="Arial" panose="020B0604020202020204" pitchFamily="34" charset="0"/>
              </a:rPr>
              <a:t>.</a:t>
            </a:r>
          </a:p>
          <a:p>
            <a:pPr marL="0" indent="0">
              <a:buNone/>
            </a:pP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Platform:</a:t>
            </a:r>
            <a:r>
              <a:rPr lang="en-IN" dirty="0">
                <a:latin typeface="Arial" panose="020B0604020202020204" pitchFamily="34" charset="0"/>
                <a:cs typeface="Arial" panose="020B0604020202020204" pitchFamily="34" charset="0"/>
              </a:rPr>
              <a:t> Cross-platform (Windows/Linux).</a:t>
            </a:r>
          </a:p>
          <a:p>
            <a:pPr marL="0" indent="0">
              <a:buNone/>
            </a:pP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Tools:</a:t>
            </a:r>
            <a:r>
              <a:rPr lang="en-IN" dirty="0">
                <a:latin typeface="Arial" panose="020B0604020202020204" pitchFamily="34" charset="0"/>
                <a:cs typeface="Arial" panose="020B0604020202020204" pitchFamily="34" charset="0"/>
              </a:rPr>
              <a:t> Visual Studio Code, Python 3, Pip.</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b="1" dirty="0">
                <a:latin typeface="Arial" panose="020B0604020202020204" pitchFamily="34" charset="0"/>
                <a:cs typeface="Arial" panose="020B0604020202020204" pitchFamily="34" charset="0"/>
              </a:rPr>
              <a:t>Employs advanced LSB steganography</a:t>
            </a:r>
            <a:r>
              <a:rPr lang="en-US" sz="2000" dirty="0">
                <a:latin typeface="Arial" panose="020B0604020202020204" pitchFamily="34" charset="0"/>
                <a:cs typeface="Arial" panose="020B0604020202020204" pitchFamily="34" charset="0"/>
              </a:rPr>
              <a:t>, securely embedding both the passcode and message length within the image header for enhanced security.</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Utilizes a lossless PNG format</a:t>
            </a:r>
            <a:r>
              <a:rPr lang="en-US" sz="2000" dirty="0">
                <a:latin typeface="Arial" panose="020B0604020202020204" pitchFamily="34" charset="0"/>
                <a:cs typeface="Arial" panose="020B0604020202020204" pitchFamily="34" charset="0"/>
              </a:rPr>
              <a:t>, ensuring data integrity and preventing any visual degradation of the carrier image.</a:t>
            </a:r>
            <a:endParaRPr lang="en-IN" sz="18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Features an intuitive, modern GUI</a:t>
            </a:r>
            <a:r>
              <a:rPr lang="en-US" sz="2000" dirty="0">
                <a:latin typeface="Arial" panose="020B0604020202020204" pitchFamily="34" charset="0"/>
                <a:cs typeface="Arial" panose="020B0604020202020204" pitchFamily="34" charset="0"/>
              </a:rPr>
              <a:t>, offering seamless encryption and decryption with a user-friendly experience.</a:t>
            </a:r>
            <a:endParaRPr lang="en-IN" sz="18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Integrates cutting-edge image processing techniques</a:t>
            </a:r>
            <a:r>
              <a:rPr lang="en-US" sz="2000" dirty="0">
                <a:latin typeface="Arial" panose="020B0604020202020204" pitchFamily="34" charset="0"/>
                <a:cs typeface="Arial" panose="020B0604020202020204" pitchFamily="34" charset="0"/>
              </a:rPr>
              <a:t>, enabling secure and covert data transmission without raising suspicion.</a:t>
            </a: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Cybersecurity Professionals &amp; Enthusiasts</a:t>
            </a:r>
            <a:r>
              <a:rPr lang="en-US" dirty="0">
                <a:latin typeface="Arial" panose="020B0604020202020204" pitchFamily="34" charset="0"/>
                <a:cs typeface="Arial" panose="020B0604020202020204" pitchFamily="34" charset="0"/>
              </a:rPr>
              <a:t> – Individuals working in cybersecurity who need secure methods for data concealment.</a:t>
            </a:r>
          </a:p>
          <a:p>
            <a:r>
              <a:rPr lang="en-US" b="1" dirty="0">
                <a:latin typeface="Arial" panose="020B0604020202020204" pitchFamily="34" charset="0"/>
                <a:cs typeface="Arial" panose="020B0604020202020204" pitchFamily="34" charset="0"/>
              </a:rPr>
              <a:t>Journalists, Activists &amp; Government Agencies</a:t>
            </a:r>
            <a:r>
              <a:rPr lang="en-US" dirty="0">
                <a:latin typeface="Arial" panose="020B0604020202020204" pitchFamily="34" charset="0"/>
                <a:cs typeface="Arial" panose="020B0604020202020204" pitchFamily="34" charset="0"/>
              </a:rPr>
              <a:t> – Professionals requiring encrypted communication channels to ensure data confidentiality.</a:t>
            </a:r>
          </a:p>
          <a:p>
            <a:r>
              <a:rPr lang="en-US" b="1" dirty="0">
                <a:latin typeface="Arial" panose="020B0604020202020204" pitchFamily="34" charset="0"/>
                <a:cs typeface="Arial" panose="020B0604020202020204" pitchFamily="34" charset="0"/>
              </a:rPr>
              <a:t>Students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&amp; Researchers</a:t>
            </a:r>
            <a:r>
              <a:rPr lang="en-US" dirty="0">
                <a:latin typeface="Arial" panose="020B0604020202020204" pitchFamily="34" charset="0"/>
                <a:cs typeface="Arial" panose="020B0604020202020204" pitchFamily="34" charset="0"/>
              </a:rPr>
              <a:t> – Those interested in exploring data privacy, cryptography, and steganography techniques for academic and professional purposes.</a:t>
            </a:r>
          </a:p>
          <a:p>
            <a:r>
              <a:rPr lang="en-US" b="1" dirty="0">
                <a:latin typeface="Arial" panose="020B0604020202020204" pitchFamily="34" charset="0"/>
                <a:cs typeface="Arial" panose="020B0604020202020204" pitchFamily="34" charset="0"/>
              </a:rPr>
              <a:t>General</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Users &amp; Privacy-Conscious Individuals</a:t>
            </a:r>
            <a:r>
              <a:rPr lang="en-US" dirty="0">
                <a:latin typeface="Arial" panose="020B0604020202020204" pitchFamily="34" charset="0"/>
                <a:cs typeface="Arial" panose="020B0604020202020204" pitchFamily="34" charset="0"/>
              </a:rPr>
              <a:t> – Anyone seeking enhanced digital security to protect sensitive information from unauthorized access.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1F462270-F26E-E1DF-D047-0E7D76DB83EA}"/>
              </a:ext>
            </a:extLst>
          </p:cNvPr>
          <p:cNvPicPr>
            <a:picLocks noGrp="1" noChangeAspect="1"/>
          </p:cNvPicPr>
          <p:nvPr>
            <p:ph idx="1"/>
          </p:nvPr>
        </p:nvPicPr>
        <p:blipFill>
          <a:blip r:embed="rId2"/>
          <a:stretch>
            <a:fillRect/>
          </a:stretch>
        </p:blipFill>
        <p:spPr>
          <a:xfrm>
            <a:off x="64068" y="1233287"/>
            <a:ext cx="3767152" cy="2227365"/>
          </a:xfrm>
        </p:spPr>
      </p:pic>
      <p:pic>
        <p:nvPicPr>
          <p:cNvPr id="9" name="Picture 8">
            <a:extLst>
              <a:ext uri="{FF2B5EF4-FFF2-40B4-BE49-F238E27FC236}">
                <a16:creationId xmlns:a16="http://schemas.microsoft.com/office/drawing/2014/main" id="{F80DDB22-99FB-A5A6-6971-6CE432E671DE}"/>
              </a:ext>
            </a:extLst>
          </p:cNvPr>
          <p:cNvPicPr>
            <a:picLocks noChangeAspect="1"/>
          </p:cNvPicPr>
          <p:nvPr/>
        </p:nvPicPr>
        <p:blipFill>
          <a:blip r:embed="rId3"/>
          <a:stretch>
            <a:fillRect/>
          </a:stretch>
        </p:blipFill>
        <p:spPr>
          <a:xfrm>
            <a:off x="3991844" y="1021080"/>
            <a:ext cx="3868888" cy="2539700"/>
          </a:xfrm>
          <a:prstGeom prst="rect">
            <a:avLst/>
          </a:prstGeom>
        </p:spPr>
      </p:pic>
      <p:pic>
        <p:nvPicPr>
          <p:cNvPr id="11" name="Picture 10">
            <a:extLst>
              <a:ext uri="{FF2B5EF4-FFF2-40B4-BE49-F238E27FC236}">
                <a16:creationId xmlns:a16="http://schemas.microsoft.com/office/drawing/2014/main" id="{B043B9DE-964E-8756-CAE2-FAF6D6C314FB}"/>
              </a:ext>
            </a:extLst>
          </p:cNvPr>
          <p:cNvPicPr>
            <a:picLocks noChangeAspect="1"/>
          </p:cNvPicPr>
          <p:nvPr/>
        </p:nvPicPr>
        <p:blipFill>
          <a:blip r:embed="rId4"/>
          <a:stretch>
            <a:fillRect/>
          </a:stretch>
        </p:blipFill>
        <p:spPr>
          <a:xfrm>
            <a:off x="444032" y="3660908"/>
            <a:ext cx="4097488" cy="2667372"/>
          </a:xfrm>
          <a:prstGeom prst="rect">
            <a:avLst/>
          </a:prstGeom>
        </p:spPr>
      </p:pic>
      <p:pic>
        <p:nvPicPr>
          <p:cNvPr id="13" name="Picture 12">
            <a:extLst>
              <a:ext uri="{FF2B5EF4-FFF2-40B4-BE49-F238E27FC236}">
                <a16:creationId xmlns:a16="http://schemas.microsoft.com/office/drawing/2014/main" id="{6CDBB22F-444B-05C7-E623-2E27C6A27437}"/>
              </a:ext>
            </a:extLst>
          </p:cNvPr>
          <p:cNvPicPr>
            <a:picLocks noChangeAspect="1"/>
          </p:cNvPicPr>
          <p:nvPr/>
        </p:nvPicPr>
        <p:blipFill>
          <a:blip r:embed="rId5"/>
          <a:stretch>
            <a:fillRect/>
          </a:stretch>
        </p:blipFill>
        <p:spPr>
          <a:xfrm>
            <a:off x="8438540" y="3910838"/>
            <a:ext cx="3172268" cy="1810003"/>
          </a:xfrm>
          <a:prstGeom prst="rect">
            <a:avLst/>
          </a:prstGeom>
        </p:spPr>
      </p:pic>
      <p:pic>
        <p:nvPicPr>
          <p:cNvPr id="15" name="Picture 14">
            <a:extLst>
              <a:ext uri="{FF2B5EF4-FFF2-40B4-BE49-F238E27FC236}">
                <a16:creationId xmlns:a16="http://schemas.microsoft.com/office/drawing/2014/main" id="{225BE15A-EB1D-8E60-16BA-11923F6878B4}"/>
              </a:ext>
            </a:extLst>
          </p:cNvPr>
          <p:cNvPicPr>
            <a:picLocks noChangeAspect="1"/>
          </p:cNvPicPr>
          <p:nvPr/>
        </p:nvPicPr>
        <p:blipFill>
          <a:blip r:embed="rId6"/>
          <a:stretch>
            <a:fillRect/>
          </a:stretch>
        </p:blipFill>
        <p:spPr>
          <a:xfrm>
            <a:off x="4670501" y="3948944"/>
            <a:ext cx="2979981" cy="1771897"/>
          </a:xfrm>
          <a:prstGeom prst="rect">
            <a:avLst/>
          </a:prstGeom>
        </p:spPr>
      </p:pic>
      <p:pic>
        <p:nvPicPr>
          <p:cNvPr id="17" name="Picture 16">
            <a:extLst>
              <a:ext uri="{FF2B5EF4-FFF2-40B4-BE49-F238E27FC236}">
                <a16:creationId xmlns:a16="http://schemas.microsoft.com/office/drawing/2014/main" id="{A8C91293-BC1D-D0FA-C48F-2AC9BBFC4B42}"/>
              </a:ext>
            </a:extLst>
          </p:cNvPr>
          <p:cNvPicPr>
            <a:picLocks noChangeAspect="1"/>
          </p:cNvPicPr>
          <p:nvPr/>
        </p:nvPicPr>
        <p:blipFill>
          <a:blip r:embed="rId7"/>
          <a:stretch>
            <a:fillRect/>
          </a:stretch>
        </p:blipFill>
        <p:spPr>
          <a:xfrm>
            <a:off x="8646110" y="998900"/>
            <a:ext cx="2179320" cy="1783080"/>
          </a:xfrm>
          <a:prstGeom prst="rect">
            <a:avLst/>
          </a:prstGeom>
        </p:spPr>
      </p:pic>
      <p:sp>
        <p:nvSpPr>
          <p:cNvPr id="19" name="TextBox 18">
            <a:extLst>
              <a:ext uri="{FF2B5EF4-FFF2-40B4-BE49-F238E27FC236}">
                <a16:creationId xmlns:a16="http://schemas.microsoft.com/office/drawing/2014/main" id="{2A1A270C-390E-EAF2-81B0-8382E6733F7B}"/>
              </a:ext>
            </a:extLst>
          </p:cNvPr>
          <p:cNvSpPr txBox="1"/>
          <p:nvPr/>
        </p:nvSpPr>
        <p:spPr>
          <a:xfrm>
            <a:off x="8674593" y="2762496"/>
            <a:ext cx="2122354" cy="369332"/>
          </a:xfrm>
          <a:prstGeom prst="rect">
            <a:avLst/>
          </a:prstGeom>
          <a:noFill/>
        </p:spPr>
        <p:txBody>
          <a:bodyPr wrap="square" rtlCol="0">
            <a:spAutoFit/>
          </a:bodyPr>
          <a:lstStyle/>
          <a:p>
            <a:r>
              <a:rPr lang="en-US" dirty="0"/>
              <a:t>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Our project presents an innovative approach to data security</a:t>
            </a:r>
            <a:r>
              <a:rPr lang="en-US" dirty="0">
                <a:latin typeface="Arial" panose="020B0604020202020204" pitchFamily="34" charset="0"/>
                <a:cs typeface="Arial" panose="020B0604020202020204" pitchFamily="34" charset="0"/>
              </a:rPr>
              <a:t>, leveraging LSB steganography to discreetly embed information within images.</a:t>
            </a:r>
          </a:p>
          <a:p>
            <a:r>
              <a:rPr lang="en-US" b="1" dirty="0">
                <a:latin typeface="Arial" panose="020B0604020202020204" pitchFamily="34" charset="0"/>
                <a:cs typeface="Arial" panose="020B0604020202020204" pitchFamily="34" charset="0"/>
              </a:rPr>
              <a:t>Ensures high security and undetectability</a:t>
            </a:r>
            <a:r>
              <a:rPr lang="en-US" dirty="0">
                <a:latin typeface="Arial" panose="020B0604020202020204" pitchFamily="34" charset="0"/>
                <a:cs typeface="Arial" panose="020B0604020202020204" pitchFamily="34" charset="0"/>
              </a:rPr>
              <a:t>, incorporating critical header details like passcodes and message lengths for robust protection.</a:t>
            </a:r>
          </a:p>
          <a:p>
            <a:r>
              <a:rPr lang="en-US" b="1" dirty="0">
                <a:latin typeface="Arial" panose="020B0604020202020204" pitchFamily="34" charset="0"/>
                <a:cs typeface="Arial" panose="020B0604020202020204" pitchFamily="34" charset="0"/>
              </a:rPr>
              <a:t>The user-friendly GUI enhances the accessibility of the method</a:t>
            </a:r>
            <a:r>
              <a:rPr lang="en-US" dirty="0">
                <a:latin typeface="Arial" panose="020B0604020202020204" pitchFamily="34" charset="0"/>
                <a:cs typeface="Arial" panose="020B0604020202020204" pitchFamily="34" charset="0"/>
              </a:rPr>
              <a:t>, making it a practical tool for secure communication.</a:t>
            </a:r>
          </a:p>
          <a:p>
            <a:r>
              <a:rPr lang="en-US" b="1" dirty="0">
                <a:latin typeface="Arial" panose="020B0604020202020204" pitchFamily="34" charset="0"/>
                <a:cs typeface="Arial" panose="020B0604020202020204" pitchFamily="34" charset="0"/>
              </a:rPr>
              <a:t>This project contributes to the field of digital privacy and covert data transmission</a:t>
            </a:r>
            <a:r>
              <a:rPr lang="en-US" dirty="0">
                <a:latin typeface="Arial" panose="020B0604020202020204" pitchFamily="34" charset="0"/>
                <a:cs typeface="Arial" panose="020B0604020202020204" pitchFamily="34" charset="0"/>
              </a:rPr>
              <a:t>, providing a practical and reliable solution for secure information exchange.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3200" dirty="0">
                <a:solidFill>
                  <a:srgbClr val="92D050"/>
                </a:solidFill>
                <a:latin typeface="Arial" panose="020B0604020202020204" pitchFamily="34" charset="0"/>
                <a:cs typeface="Arial" panose="020B0604020202020204" pitchFamily="34" charset="0"/>
                <a:hlinkClick r:id="rId2"/>
              </a:rPr>
              <a:t>https://github.com/Jaswanth1818/AICTE-Project-Secure-Data-Hiding-In-Images-Steganography./tree/main</a:t>
            </a:r>
            <a:endParaRPr lang="en-IN" sz="3200"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311</TotalTime>
  <Words>555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Jalagandaiswaran V</cp:lastModifiedBy>
  <cp:revision>30</cp:revision>
  <dcterms:created xsi:type="dcterms:W3CDTF">2021-05-26T16:50:10Z</dcterms:created>
  <dcterms:modified xsi:type="dcterms:W3CDTF">2025-02-17T10:37:00Z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