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7CIT-03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337410" y="2796005"/>
            <a:ext cx="4563462" cy="2020560"/>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lang="en-US" dirty="0">
              <a:latin typeface="Cambria" panose="02040503050406030204" pitchFamily="18" charset="0"/>
              <a:ea typeface="Cambria" panose="02040503050406030204" pitchFamily="18" charset="0"/>
            </a:endParaRPr>
          </a:p>
          <a:p>
            <a:pPr algn="ctr">
              <a:buClr>
                <a:srgbClr val="17365D"/>
              </a:buClr>
              <a:buSzPts val="2000"/>
            </a:pPr>
            <a:r>
              <a:rPr lang="en-IN" sz="1400" b="1" dirty="0"/>
              <a:t>Dr .Nihar Ranjan Nayak</a:t>
            </a:r>
            <a:endParaRPr lang="en-US" sz="14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ctr" rtl="0">
              <a:spcBef>
                <a:spcPts val="40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/Mr./Ms./Prof.</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DR.ANANDRAJ</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1800" b="1" dirty="0"/>
              <a:t>Dr .Mohana S D</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9A3AFDA0-7BBF-BE54-7A73-B28464EE1B57}"/>
              </a:ext>
            </a:extLst>
          </p:cNvPr>
          <p:cNvGraphicFramePr>
            <a:graphicFrameLocks noGrp="1"/>
          </p:cNvGraphicFramePr>
          <p:nvPr>
            <p:extLst>
              <p:ext uri="{D42A27DB-BD31-4B8C-83A1-F6EECF244321}">
                <p14:modId xmlns:p14="http://schemas.microsoft.com/office/powerpoint/2010/main" val="906655402"/>
              </p:ext>
            </p:extLst>
          </p:nvPr>
        </p:nvGraphicFramePr>
        <p:xfrm>
          <a:off x="462115" y="3082060"/>
          <a:ext cx="6018080" cy="1524000"/>
        </p:xfrm>
        <a:graphic>
          <a:graphicData uri="http://schemas.openxmlformats.org/drawingml/2006/table">
            <a:tbl>
              <a:tblPr firstRow="1" bandRow="1"/>
              <a:tblGrid>
                <a:gridCol w="3009040">
                  <a:extLst>
                    <a:ext uri="{9D8B030D-6E8A-4147-A177-3AD203B41FA5}">
                      <a16:colId xmlns:a16="http://schemas.microsoft.com/office/drawing/2014/main" val="1880686292"/>
                    </a:ext>
                  </a:extLst>
                </a:gridCol>
                <a:gridCol w="3009040">
                  <a:extLst>
                    <a:ext uri="{9D8B030D-6E8A-4147-A177-3AD203B41FA5}">
                      <a16:colId xmlns:a16="http://schemas.microsoft.com/office/drawing/2014/main" val="4268742522"/>
                    </a:ext>
                  </a:extLst>
                </a:gridCol>
              </a:tblGrid>
              <a:tr h="262459">
                <a:tc>
                  <a:txBody>
                    <a:bodyPr/>
                    <a:lstStyle/>
                    <a:p>
                      <a:r>
                        <a:rPr lang="en-US" dirty="0"/>
                        <a:t>20211CIT0003</a:t>
                      </a:r>
                    </a:p>
                  </a:txBody>
                  <a:tcPr/>
                </a:tc>
                <a:tc>
                  <a:txBody>
                    <a:bodyPr/>
                    <a:lstStyle/>
                    <a:p>
                      <a:r>
                        <a:rPr lang="en-US" dirty="0"/>
                        <a:t>MANNE VENKATA SAI MOHITH</a:t>
                      </a:r>
                    </a:p>
                  </a:txBody>
                  <a:tcPr/>
                </a:tc>
                <a:extLst>
                  <a:ext uri="{0D108BD9-81ED-4DB2-BD59-A6C34878D82A}">
                    <a16:rowId xmlns:a16="http://schemas.microsoft.com/office/drawing/2014/main" val="2382856836"/>
                  </a:ext>
                </a:extLst>
              </a:tr>
              <a:tr h="262459">
                <a:tc>
                  <a:txBody>
                    <a:bodyPr/>
                    <a:lstStyle/>
                    <a:p>
                      <a:r>
                        <a:rPr lang="en-US" dirty="0"/>
                        <a:t>20211CIT0197</a:t>
                      </a:r>
                    </a:p>
                  </a:txBody>
                  <a:tcPr/>
                </a:tc>
                <a:tc>
                  <a:txBody>
                    <a:bodyPr/>
                    <a:lstStyle/>
                    <a:p>
                      <a:r>
                        <a:rPr lang="en-US" dirty="0"/>
                        <a:t>ANKALA JASWANTH</a:t>
                      </a:r>
                    </a:p>
                  </a:txBody>
                  <a:tcPr/>
                </a:tc>
                <a:extLst>
                  <a:ext uri="{0D108BD9-81ED-4DB2-BD59-A6C34878D82A}">
                    <a16:rowId xmlns:a16="http://schemas.microsoft.com/office/drawing/2014/main" val="3363021606"/>
                  </a:ext>
                </a:extLst>
              </a:tr>
              <a:tr h="262459">
                <a:tc>
                  <a:txBody>
                    <a:bodyPr/>
                    <a:lstStyle/>
                    <a:p>
                      <a:r>
                        <a:rPr lang="en-US" dirty="0"/>
                        <a:t>20211CIT0173</a:t>
                      </a:r>
                    </a:p>
                  </a:txBody>
                  <a:tcPr/>
                </a:tc>
                <a:tc>
                  <a:txBody>
                    <a:bodyPr/>
                    <a:lstStyle/>
                    <a:p>
                      <a:r>
                        <a:rPr lang="en-US" dirty="0"/>
                        <a:t>K SAI NAVEEN </a:t>
                      </a:r>
                    </a:p>
                  </a:txBody>
                  <a:tcPr/>
                </a:tc>
                <a:extLst>
                  <a:ext uri="{0D108BD9-81ED-4DB2-BD59-A6C34878D82A}">
                    <a16:rowId xmlns:a16="http://schemas.microsoft.com/office/drawing/2014/main" val="3927527112"/>
                  </a:ext>
                </a:extLst>
              </a:tr>
              <a:tr h="262459">
                <a:tc>
                  <a:txBody>
                    <a:bodyPr/>
                    <a:lstStyle/>
                    <a:p>
                      <a:r>
                        <a:rPr lang="en-US" dirty="0"/>
                        <a:t>20211CIT0172</a:t>
                      </a:r>
                    </a:p>
                  </a:txBody>
                  <a:tcPr/>
                </a:tc>
                <a:tc>
                  <a:txBody>
                    <a:bodyPr/>
                    <a:lstStyle/>
                    <a:p>
                      <a:r>
                        <a:rPr lang="en-US" dirty="0"/>
                        <a:t>N SRAVAN KUMAR REDDY</a:t>
                      </a:r>
                    </a:p>
                  </a:txBody>
                  <a:tcPr/>
                </a:tc>
                <a:extLst>
                  <a:ext uri="{0D108BD9-81ED-4DB2-BD59-A6C34878D82A}">
                    <a16:rowId xmlns:a16="http://schemas.microsoft.com/office/drawing/2014/main" val="4023581531"/>
                  </a:ext>
                </a:extLst>
              </a:tr>
              <a:tr h="262459">
                <a:tc>
                  <a:txBody>
                    <a:bodyPr/>
                    <a:lstStyle/>
                    <a:p>
                      <a:r>
                        <a:rPr lang="en-US" dirty="0"/>
                        <a:t>20211CIT0032</a:t>
                      </a:r>
                    </a:p>
                  </a:txBody>
                  <a:tcPr/>
                </a:tc>
                <a:tc>
                  <a:txBody>
                    <a:bodyPr/>
                    <a:lstStyle/>
                    <a:p>
                      <a:r>
                        <a:rPr lang="en-US" dirty="0"/>
                        <a:t>SMD SATTAR HAJI </a:t>
                      </a:r>
                    </a:p>
                  </a:txBody>
                  <a:tcPr/>
                </a:tc>
                <a:extLst>
                  <a:ext uri="{0D108BD9-81ED-4DB2-BD59-A6C34878D82A}">
                    <a16:rowId xmlns:a16="http://schemas.microsoft.com/office/drawing/2014/main" val="175743326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 64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KG Info Systems Pvt Ltd</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Category (Hardware / Software / Both) : </a:t>
            </a:r>
            <a:r>
              <a:rPr lang="en-US" dirty="0">
                <a:latin typeface="Cambria" panose="02040503050406030204" pitchFamily="18" charset="0"/>
                <a:ea typeface="Cambria" panose="02040503050406030204" pitchFamily="18" charset="0"/>
              </a:rPr>
              <a:t>SOFTWARE</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A chat bot which can interpret the customer complaints or queries, search the DB for resolution and in case new solution found, hand it over to support staff. Based on the conversation b/w customer and staff, update the DB, be prepared to handle similar queries in future</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Complex</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40697" y="762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 hub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bg2">
                    <a:lumMod val="60000"/>
                    <a:lumOff val="40000"/>
                  </a:schemeClr>
                </a:solidFill>
                <a:latin typeface="Cambria Math" panose="02040503050406030204" pitchFamily="18" charset="0"/>
                <a:ea typeface="Cambria Math" panose="02040503050406030204" pitchFamily="18" charset="0"/>
              </a:rPr>
              <a:t>https://github.com/Ankala-Jaswanth/Customer-chatbot-with-ml</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Font typeface="Arial" panose="020B0604020202020204" pitchFamily="34" charset="0"/>
              <a:buChar char="•"/>
            </a:pPr>
            <a:r>
              <a:rPr lang="en-US" b="1" dirty="0">
                <a:latin typeface="Cambria" panose="02040503050406030204" pitchFamily="18" charset="0"/>
                <a:ea typeface="Cambria" panose="02040503050406030204" pitchFamily="18" charset="0"/>
              </a:rPr>
              <a:t>Frontend:</a:t>
            </a:r>
            <a:r>
              <a:rPr lang="en-US" dirty="0">
                <a:latin typeface="Cambria" panose="02040503050406030204" pitchFamily="18" charset="0"/>
                <a:ea typeface="Cambria" panose="02040503050406030204" pitchFamily="18" charset="0"/>
              </a:rPr>
              <a:t> HTML+ CSS + java script</a:t>
            </a:r>
          </a:p>
          <a:p>
            <a:pPr marL="495300" lvl="0" indent="-342900" algn="just" rtl="0">
              <a:spcBef>
                <a:spcPts val="0"/>
              </a:spcBef>
              <a:spcAft>
                <a:spcPts val="0"/>
              </a:spcAft>
              <a:buClr>
                <a:schemeClr val="dk1"/>
              </a:buClr>
              <a:buSzPct val="100000"/>
              <a:buFont typeface="Arial" panose="020B0604020202020204" pitchFamily="34" charset="0"/>
              <a:buChar char="•"/>
            </a:pPr>
            <a:r>
              <a:rPr lang="en-US" b="1" dirty="0">
                <a:latin typeface="Cambria" panose="02040503050406030204" pitchFamily="18" charset="0"/>
                <a:ea typeface="Cambria" panose="02040503050406030204" pitchFamily="18" charset="0"/>
              </a:rPr>
              <a:t>Backend:</a:t>
            </a:r>
            <a:r>
              <a:rPr lang="en-US" dirty="0">
                <a:latin typeface="Cambria" panose="02040503050406030204" pitchFamily="18" charset="0"/>
                <a:ea typeface="Cambria" panose="02040503050406030204" pitchFamily="18" charset="0"/>
              </a:rPr>
              <a:t> Django+ python + MYSQL</a:t>
            </a:r>
          </a:p>
          <a:p>
            <a:pPr marL="495300" lvl="0" indent="-342900" algn="just" rtl="0">
              <a:spcBef>
                <a:spcPts val="0"/>
              </a:spcBef>
              <a:spcAft>
                <a:spcPts val="0"/>
              </a:spcAft>
              <a:buClr>
                <a:schemeClr val="dk1"/>
              </a:buClr>
              <a:buSzPct val="100000"/>
              <a:buFont typeface="Arial" panose="020B0604020202020204" pitchFamily="34" charset="0"/>
              <a:buChar char="•"/>
            </a:pPr>
            <a:r>
              <a:rPr lang="en-US" b="1" dirty="0">
                <a:latin typeface="Cambria" panose="02040503050406030204" pitchFamily="18" charset="0"/>
                <a:ea typeface="Cambria" panose="02040503050406030204" pitchFamily="18" charset="0"/>
              </a:rPr>
              <a:t>ML:</a:t>
            </a:r>
            <a:r>
              <a:rPr lang="en-US" dirty="0">
                <a:latin typeface="Cambria" panose="02040503050406030204" pitchFamily="18" charset="0"/>
                <a:ea typeface="Cambria" panose="02040503050406030204" pitchFamily="18" charset="0"/>
              </a:rPr>
              <a:t> TensorFlow + Hugging Face for NLP models</a:t>
            </a:r>
          </a:p>
          <a:p>
            <a:pPr marL="495300" lvl="0" indent="-342900" algn="just" rtl="0">
              <a:spcBef>
                <a:spcPts val="0"/>
              </a:spcBef>
              <a:spcAft>
                <a:spcPts val="0"/>
              </a:spcAft>
              <a:buClr>
                <a:schemeClr val="dk1"/>
              </a:buClr>
              <a:buSzPct val="100000"/>
              <a:buFont typeface="Arial" panose="020B0604020202020204" pitchFamily="34" charset="0"/>
              <a:buChar char="•"/>
            </a:pPr>
            <a:r>
              <a:rPr lang="en-US" b="1" dirty="0">
                <a:latin typeface="Cambria" panose="02040503050406030204" pitchFamily="18" charset="0"/>
                <a:ea typeface="Cambria" panose="02040503050406030204" pitchFamily="18" charset="0"/>
              </a:rPr>
              <a:t>NLP:</a:t>
            </a:r>
            <a:r>
              <a:rPr lang="en-US" dirty="0">
                <a:latin typeface="Cambria" panose="02040503050406030204" pitchFamily="18" charset="0"/>
                <a:ea typeface="Cambria" panose="02040503050406030204" pitchFamily="18" charset="0"/>
              </a:rPr>
              <a:t> Google Dialog flow or custom NLP with TensorFlow</a:t>
            </a:r>
          </a:p>
          <a:p>
            <a:pPr marL="495300" lvl="0" indent="-342900" algn="just" rtl="0">
              <a:spcBef>
                <a:spcPts val="0"/>
              </a:spcBef>
              <a:spcAft>
                <a:spcPts val="0"/>
              </a:spcAft>
              <a:buClr>
                <a:schemeClr val="dk1"/>
              </a:buClr>
              <a:buSzPct val="100000"/>
              <a:buFont typeface="Arial" panose="020B0604020202020204" pitchFamily="34" charset="0"/>
              <a:buChar char="•"/>
            </a:pPr>
            <a:r>
              <a:rPr lang="en-US" b="1" dirty="0">
                <a:latin typeface="Cambria" panose="02040503050406030204" pitchFamily="18" charset="0"/>
                <a:ea typeface="Cambria" panose="02040503050406030204" pitchFamily="18" charset="0"/>
              </a:rPr>
              <a:t>Security:</a:t>
            </a:r>
            <a:r>
              <a:rPr lang="en-US" dirty="0">
                <a:latin typeface="Cambria" panose="02040503050406030204" pitchFamily="18" charset="0"/>
                <a:ea typeface="Cambria" panose="02040503050406030204" pitchFamily="18" charset="0"/>
              </a:rPr>
              <a:t> JWT for authentication, SSL for secure communication</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HTML</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CSS</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JAVA SCRIPT</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PYTHON </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DJANGO</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MY SQL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The development of a customer support chatbot with ML involves addressing both technical and user-experience challenges. Proper understanding of the problem, selecting the right machine learning models, ensuring scalability, and providing a seamless escalation process to human agents will result in a robust system capable of improving customer satisfaction while optimizing support operations.</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648200"/>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The project timeline is 12 weeks . We have five stages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Review 0: Initial Planning and Research</a:t>
            </a:r>
          </a:p>
          <a:p>
            <a:pPr marL="76200" indent="0">
              <a:buNone/>
            </a:pPr>
            <a:r>
              <a:rPr lang="en-US"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Duration: Week 1-2</a:t>
            </a:r>
          </a:p>
          <a:p>
            <a:r>
              <a:rPr lang="en-US" dirty="0">
                <a:latin typeface="Cambria" panose="02040503050406030204" pitchFamily="18" charset="0"/>
                <a:ea typeface="Cambria" panose="02040503050406030204" pitchFamily="18" charset="0"/>
              </a:rPr>
              <a:t>Review 1: Data Collection and Model Selection</a:t>
            </a:r>
          </a:p>
          <a:p>
            <a:pPr marL="533400" lvl="1" indent="0">
              <a:buNone/>
            </a:pPr>
            <a:r>
              <a:rPr lang="en-US" dirty="0">
                <a:latin typeface="Cambria" panose="02040503050406030204" pitchFamily="18" charset="0"/>
                <a:ea typeface="Cambria" panose="02040503050406030204" pitchFamily="18" charset="0"/>
              </a:rPr>
              <a:t>Duration: Week 3-4</a:t>
            </a:r>
          </a:p>
          <a:p>
            <a:r>
              <a:rPr lang="en-US" dirty="0">
                <a:latin typeface="Cambria" panose="02040503050406030204" pitchFamily="18" charset="0"/>
                <a:ea typeface="Cambria" panose="02040503050406030204" pitchFamily="18" charset="0"/>
              </a:rPr>
              <a:t>Review 2: Model Training and Integration</a:t>
            </a:r>
          </a:p>
          <a:p>
            <a:pPr marL="76200" indent="0">
              <a:buNone/>
            </a:pPr>
            <a:r>
              <a:rPr lang="en-US" sz="2000" dirty="0">
                <a:latin typeface="Cambria" panose="02040503050406030204" pitchFamily="18" charset="0"/>
                <a:ea typeface="Cambria" panose="02040503050406030204" pitchFamily="18" charset="0"/>
              </a:rPr>
              <a:t>        Duration: Week 5-6</a:t>
            </a:r>
          </a:p>
          <a:p>
            <a:r>
              <a:rPr lang="en-US" dirty="0">
                <a:latin typeface="Cambria" panose="02040503050406030204" pitchFamily="18" charset="0"/>
                <a:ea typeface="Cambria" panose="02040503050406030204" pitchFamily="18" charset="0"/>
              </a:rPr>
              <a:t>Review 3: System Testing and Iteration</a:t>
            </a:r>
          </a:p>
          <a:p>
            <a:pPr marL="76200" indent="0">
              <a:buNone/>
            </a:pP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Duration: Week 7-8</a:t>
            </a:r>
          </a:p>
          <a:p>
            <a:r>
              <a:rPr lang="en-US" dirty="0">
                <a:latin typeface="Cambria" panose="02040503050406030204" pitchFamily="18" charset="0"/>
                <a:ea typeface="Cambria" panose="02040503050406030204" pitchFamily="18" charset="0"/>
              </a:rPr>
              <a:t>Review 4: Final Deployment and Documentation</a:t>
            </a:r>
          </a:p>
          <a:p>
            <a:pPr marL="76200" indent="0">
              <a:buNone/>
            </a:pPr>
            <a:r>
              <a:rPr lang="en-US" sz="2000" dirty="0">
                <a:latin typeface="Cambria" panose="02040503050406030204" pitchFamily="18" charset="0"/>
                <a:ea typeface="Cambria" panose="02040503050406030204" pitchFamily="18" charset="0"/>
              </a:rPr>
              <a:t>       Duration: Week 9-10</a:t>
            </a:r>
          </a:p>
          <a:p>
            <a:r>
              <a:rPr lang="en-US" sz="2600" dirty="0">
                <a:latin typeface="Cambria" panose="02040503050406030204" pitchFamily="18" charset="0"/>
                <a:ea typeface="Cambria" panose="02040503050406030204" pitchFamily="18" charset="0"/>
              </a:rPr>
              <a:t>Review 5: Project Closure and Post-Deployment Monitoring</a:t>
            </a:r>
          </a:p>
          <a:p>
            <a:pPr marL="76200" indent="0">
              <a:buNone/>
            </a:pPr>
            <a:r>
              <a:rPr lang="en-US" sz="2200" dirty="0">
                <a:latin typeface="Cambria" panose="02040503050406030204" pitchFamily="18" charset="0"/>
                <a:ea typeface="Cambria" panose="02040503050406030204" pitchFamily="18" charset="0"/>
              </a:rPr>
              <a:t>       Duration: Week 11-12</a:t>
            </a:r>
          </a:p>
          <a:p>
            <a:pPr marL="76200" indent="0">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38150" indent="-285750">
              <a:lnSpc>
                <a:spcPct val="200000"/>
              </a:lnSpc>
              <a:spcBef>
                <a:spcPts val="0"/>
              </a:spcBef>
            </a:pPr>
            <a:r>
              <a:rPr lang="en-US" sz="1600" dirty="0"/>
              <a:t>Automating Customer Support: A Study on The Efficacy of Machine Learning-Driven Chatbots and Virtual Assistants.</a:t>
            </a:r>
          </a:p>
          <a:p>
            <a:pPr marL="438150" indent="-285750">
              <a:lnSpc>
                <a:spcPct val="200000"/>
              </a:lnSpc>
              <a:spcBef>
                <a:spcPts val="0"/>
              </a:spcBef>
            </a:pPr>
            <a:r>
              <a:rPr lang="en-US" sz="1600" b="0" i="0" dirty="0">
                <a:solidFill>
                  <a:srgbClr val="111111"/>
                </a:solidFill>
                <a:effectLst/>
                <a:latin typeface="Roboto" panose="02000000000000000000" pitchFamily="2" charset="0"/>
              </a:rPr>
              <a:t>DEVELOPMENT OF CHATBOT USING AIML TECHNOLOGIES</a:t>
            </a:r>
          </a:p>
          <a:p>
            <a:pPr marL="495300" indent="-342900">
              <a:lnSpc>
                <a:spcPct val="200000"/>
              </a:lnSpc>
              <a:spcBef>
                <a:spcPts val="0"/>
              </a:spcBef>
            </a:pPr>
            <a:r>
              <a:rPr lang="en-US" sz="2000" dirty="0">
                <a:latin typeface="Century" panose="02040604050505020304" pitchFamily="18" charset="0"/>
                <a:ea typeface="Cambria" panose="02040503050406030204" pitchFamily="18" charset="0"/>
              </a:rPr>
              <a:t> </a:t>
            </a:r>
            <a:r>
              <a:rPr lang="en-US" sz="1600" dirty="0"/>
              <a:t>CUSTOMER SUPPORT CHATBOT WITH MACHINE LEARNING</a:t>
            </a:r>
          </a:p>
          <a:p>
            <a:pPr marL="438150" indent="-285750">
              <a:lnSpc>
                <a:spcPct val="200000"/>
              </a:lnSpc>
              <a:spcBef>
                <a:spcPts val="0"/>
              </a:spcBef>
            </a:pPr>
            <a:r>
              <a:rPr lang="en-US" sz="1600" dirty="0"/>
              <a:t>Multi-Purpose NLP Chatbot : Design, Methodology &amp; Conclusion</a:t>
            </a:r>
          </a:p>
          <a:p>
            <a:pPr marL="438150" indent="-285750">
              <a:lnSpc>
                <a:spcPct val="200000"/>
              </a:lnSpc>
              <a:spcBef>
                <a:spcPts val="0"/>
              </a:spcBef>
            </a:pPr>
            <a:r>
              <a:rPr lang="en-US" sz="1600" dirty="0"/>
              <a:t>An Overview of Machine Learning in Chatbots</a:t>
            </a:r>
            <a:endParaRPr lang="en-US" sz="2000" dirty="0">
              <a:latin typeface="Century" panose="020406040505050203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518</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Cambria</vt:lpstr>
      <vt:lpstr>Cambria Math</vt:lpstr>
      <vt:lpstr>Century</vt:lpstr>
      <vt:lpstr>Roboto</vt:lpstr>
      <vt:lpstr>Verdana</vt:lpstr>
      <vt:lpstr>Wingdings</vt:lpstr>
      <vt:lpstr>Bioinformatics</vt:lpstr>
      <vt:lpstr>CUSTOMER SUPPORT CHATBOT WITH ML</vt:lpstr>
      <vt:lpstr>Content</vt:lpstr>
      <vt:lpstr>Problem Statement Number: PSCS 64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JASWANTH JASWANTH</cp:lastModifiedBy>
  <cp:revision>42</cp:revision>
  <dcterms:modified xsi:type="dcterms:W3CDTF">2024-09-16T07:30:48Z</dcterms:modified>
</cp:coreProperties>
</file>