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58" r:id="rId3"/>
    <p:sldId id="257" r:id="rId4"/>
    <p:sldId id="268" r:id="rId5"/>
    <p:sldId id="281" r:id="rId6"/>
    <p:sldId id="259" r:id="rId7"/>
    <p:sldId id="265" r:id="rId8"/>
    <p:sldId id="264" r:id="rId9"/>
    <p:sldId id="267" r:id="rId10"/>
    <p:sldId id="266" r:id="rId11"/>
    <p:sldId id="269" r:id="rId12"/>
    <p:sldId id="270" r:id="rId13"/>
    <p:sldId id="271" r:id="rId14"/>
    <p:sldId id="273" r:id="rId15"/>
    <p:sldId id="272" r:id="rId16"/>
    <p:sldId id="282" r:id="rId17"/>
    <p:sldId id="283" r:id="rId18"/>
    <p:sldId id="285" r:id="rId19"/>
    <p:sldId id="286" r:id="rId20"/>
    <p:sldId id="284" r:id="rId21"/>
    <p:sldId id="274" r:id="rId22"/>
    <p:sldId id="275" r:id="rId23"/>
    <p:sldId id="278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076845940826966E-2"/>
          <c:y val="2.6193896450184651E-2"/>
          <c:w val="0.92288406294936531"/>
          <c:h val="0.824925046259803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pdf</c:v>
                </c:pt>
                <c:pt idx="1">
                  <c:v>rss</c:v>
                </c:pt>
                <c:pt idx="2">
                  <c:v>xml</c:v>
                </c:pt>
                <c:pt idx="3">
                  <c:v>docx</c:v>
                </c:pt>
                <c:pt idx="4">
                  <c:v>rtf</c:v>
                </c:pt>
                <c:pt idx="5">
                  <c:v>xlsx</c:v>
                </c:pt>
                <c:pt idx="6">
                  <c:v>swf</c:v>
                </c:pt>
                <c:pt idx="7">
                  <c:v>html</c:v>
                </c:pt>
                <c:pt idx="8">
                  <c:v>aspx</c:v>
                </c:pt>
                <c:pt idx="9">
                  <c:v>asp</c:v>
                </c:pt>
                <c:pt idx="10">
                  <c:v>jsp</c:v>
                </c:pt>
                <c:pt idx="11">
                  <c:v>txt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6290</c:v>
                </c:pt>
                <c:pt idx="1">
                  <c:v>552</c:v>
                </c:pt>
                <c:pt idx="2">
                  <c:v>949</c:v>
                </c:pt>
                <c:pt idx="3">
                  <c:v>20</c:v>
                </c:pt>
                <c:pt idx="4">
                  <c:v>14</c:v>
                </c:pt>
                <c:pt idx="5">
                  <c:v>23</c:v>
                </c:pt>
                <c:pt idx="6">
                  <c:v>14</c:v>
                </c:pt>
                <c:pt idx="7">
                  <c:v>372418</c:v>
                </c:pt>
                <c:pt idx="8">
                  <c:v>21774</c:v>
                </c:pt>
                <c:pt idx="9">
                  <c:v>8119</c:v>
                </c:pt>
                <c:pt idx="10">
                  <c:v>3528</c:v>
                </c:pt>
                <c:pt idx="11">
                  <c:v>1386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86847696"/>
        <c:axId val="286844952"/>
      </c:barChart>
      <c:valAx>
        <c:axId val="286844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847696"/>
        <c:crosses val="autoZero"/>
        <c:crossBetween val="between"/>
      </c:valAx>
      <c:catAx>
        <c:axId val="28684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844952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links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FFFF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.com</c:v>
                </c:pt>
                <c:pt idx="1">
                  <c:v>.edu</c:v>
                </c:pt>
                <c:pt idx="2">
                  <c:v>.org</c:v>
                </c:pt>
                <c:pt idx="3">
                  <c:v>.gov</c:v>
                </c:pt>
                <c:pt idx="4">
                  <c:v>.co.uk</c:v>
                </c:pt>
                <c:pt idx="5">
                  <c:v>.co.in</c:v>
                </c:pt>
                <c:pt idx="6">
                  <c:v>.co.jp</c:v>
                </c:pt>
                <c:pt idx="7">
                  <c:v>com.au</c:v>
                </c:pt>
                <c:pt idx="8">
                  <c:v>com.br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1090498</c:v>
                </c:pt>
                <c:pt idx="1">
                  <c:v>21056</c:v>
                </c:pt>
                <c:pt idx="2">
                  <c:v>329054</c:v>
                </c:pt>
                <c:pt idx="3">
                  <c:v>98730</c:v>
                </c:pt>
                <c:pt idx="4">
                  <c:v>21422</c:v>
                </c:pt>
                <c:pt idx="5">
                  <c:v>92</c:v>
                </c:pt>
                <c:pt idx="6">
                  <c:v>2389</c:v>
                </c:pt>
                <c:pt idx="7">
                  <c:v>8812</c:v>
                </c:pt>
                <c:pt idx="8">
                  <c:v>20414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86849264"/>
        <c:axId val="286848872"/>
      </c:barChart>
      <c:valAx>
        <c:axId val="286848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849264"/>
        <c:crosses val="autoZero"/>
        <c:crossBetween val="between"/>
      </c:valAx>
      <c:catAx>
        <c:axId val="286849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848872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956068285118438"/>
          <c:y val="6.3800545489690566E-2"/>
          <c:w val="9.9636395022432114E-2"/>
          <c:h val="4.56358006204085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 smtClean="0">
                <a:solidFill>
                  <a:srgbClr val="FFFF00"/>
                </a:solidFill>
              </a:rPr>
              <a:t>Top</a:t>
            </a:r>
            <a:r>
              <a:rPr lang="en-US" sz="2800" b="1" baseline="0" dirty="0" smtClean="0">
                <a:solidFill>
                  <a:srgbClr val="FFFF00"/>
                </a:solidFill>
              </a:rPr>
              <a:t> score urls vs </a:t>
            </a:r>
            <a:r>
              <a:rPr lang="en-US" sz="2800" b="1" dirty="0" smtClean="0">
                <a:solidFill>
                  <a:srgbClr val="FFFF00"/>
                </a:solidFill>
              </a:rPr>
              <a:t>In-links</a:t>
            </a:r>
            <a:endParaRPr lang="en-US" sz="2800" b="1" dirty="0">
              <a:solidFill>
                <a:srgbClr val="FFFF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Inlinks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http://gmpg.org/xfn/11</c:v>
                </c:pt>
                <c:pt idx="1">
                  <c:v>http://wordpress.org/</c:v>
                </c:pt>
                <c:pt idx="2">
                  <c:v>http://twitter.com/</c:v>
                </c:pt>
                <c:pt idx="3">
                  <c:v>https://wordpress.org/</c:v>
                </c:pt>
                <c:pt idx="4">
                  <c:v>https://twitter.com/share</c:v>
                </c:pt>
                <c:pt idx="5">
                  <c:v>http://sedoparking.com/en</c:v>
                </c:pt>
                <c:pt idx="6">
                  <c:v>http://www.google.com/jsapi</c:v>
                </c:pt>
                <c:pt idx="7">
                  <c:v>http://www.mediawiki.org/</c:v>
                </c:pt>
                <c:pt idx="8">
                  <c:v>http://validator.w3.org/check/referer</c:v>
                </c:pt>
                <c:pt idx="9">
                  <c:v>http://whoisprivacyprotect.com/terms/privacy.html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7812</c:v>
                </c:pt>
                <c:pt idx="1">
                  <c:v>1704</c:v>
                </c:pt>
                <c:pt idx="2">
                  <c:v>2932</c:v>
                </c:pt>
                <c:pt idx="3">
                  <c:v>263</c:v>
                </c:pt>
                <c:pt idx="4">
                  <c:v>7819</c:v>
                </c:pt>
                <c:pt idx="5">
                  <c:v>22</c:v>
                </c:pt>
                <c:pt idx="6">
                  <c:v>3205</c:v>
                </c:pt>
                <c:pt idx="7">
                  <c:v>258</c:v>
                </c:pt>
                <c:pt idx="8">
                  <c:v>216</c:v>
                </c:pt>
                <c:pt idx="9">
                  <c:v>10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9974608"/>
        <c:axId val="425727584"/>
      </c:barChart>
      <c:catAx>
        <c:axId val="34997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27584"/>
        <c:crosses val="autoZero"/>
        <c:auto val="1"/>
        <c:lblAlgn val="ctr"/>
        <c:lblOffset val="100"/>
        <c:noMultiLvlLbl val="0"/>
      </c:catAx>
      <c:valAx>
        <c:axId val="42572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9746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rgbClr val="FFFF00"/>
                </a:solidFill>
              </a:rPr>
              <a:t>URL Links per</a:t>
            </a:r>
            <a:r>
              <a:rPr lang="en-US" b="1" baseline="0" dirty="0" smtClean="0">
                <a:solidFill>
                  <a:srgbClr val="FFFF00"/>
                </a:solidFill>
              </a:rPr>
              <a:t> cycle</a:t>
            </a:r>
            <a:endParaRPr lang="en-US" b="1" dirty="0">
              <a:solidFill>
                <a:srgbClr val="FFFF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FFF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urls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Cycle-1</c:v>
                </c:pt>
                <c:pt idx="1">
                  <c:v>Cycle-2</c:v>
                </c:pt>
                <c:pt idx="2">
                  <c:v>Cycle-3</c:v>
                </c:pt>
                <c:pt idx="3">
                  <c:v>Cycle-4</c:v>
                </c:pt>
                <c:pt idx="4">
                  <c:v>Cycle-5</c:v>
                </c:pt>
                <c:pt idx="5">
                  <c:v>Cycle-6</c:v>
                </c:pt>
                <c:pt idx="6">
                  <c:v>Cycle-7</c:v>
                </c:pt>
                <c:pt idx="7">
                  <c:v>Cycle-8</c:v>
                </c:pt>
                <c:pt idx="8">
                  <c:v>Cycle-9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28</c:v>
                </c:pt>
                <c:pt idx="1">
                  <c:v>224</c:v>
                </c:pt>
                <c:pt idx="2">
                  <c:v>1174</c:v>
                </c:pt>
                <c:pt idx="3">
                  <c:v>2747</c:v>
                </c:pt>
                <c:pt idx="4">
                  <c:v>9038</c:v>
                </c:pt>
                <c:pt idx="5">
                  <c:v>36750</c:v>
                </c:pt>
                <c:pt idx="6">
                  <c:v>143710</c:v>
                </c:pt>
                <c:pt idx="7">
                  <c:v>224307</c:v>
                </c:pt>
                <c:pt idx="8">
                  <c:v>320639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25720528"/>
        <c:axId val="425722880"/>
      </c:lineChart>
      <c:catAx>
        <c:axId val="42572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22880"/>
        <c:crosses val="autoZero"/>
        <c:auto val="1"/>
        <c:lblAlgn val="ctr"/>
        <c:lblOffset val="100"/>
        <c:noMultiLvlLbl val="0"/>
      </c:catAx>
      <c:valAx>
        <c:axId val="42572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20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 err="1" smtClean="0"/>
              <a:t>Outlinks</a:t>
            </a:r>
            <a:r>
              <a:rPr lang="en-US" sz="2400" b="1" dirty="0" smtClean="0"/>
              <a:t> per</a:t>
            </a:r>
            <a:r>
              <a:rPr lang="en-US" sz="2400" b="1" baseline="0" dirty="0" smtClean="0"/>
              <a:t> Segment</a:t>
            </a:r>
            <a:endParaRPr lang="en-US" sz="24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outlinks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Segment-1</c:v>
                </c:pt>
                <c:pt idx="1">
                  <c:v>Segment-2</c:v>
                </c:pt>
                <c:pt idx="2">
                  <c:v>Segment-3</c:v>
                </c:pt>
                <c:pt idx="3">
                  <c:v>Segment-4</c:v>
                </c:pt>
                <c:pt idx="4">
                  <c:v>Segment-5</c:v>
                </c:pt>
                <c:pt idx="5">
                  <c:v>Segment-6</c:v>
                </c:pt>
                <c:pt idx="6">
                  <c:v>Segment-7</c:v>
                </c:pt>
                <c:pt idx="7">
                  <c:v>Segment-8</c:v>
                </c:pt>
                <c:pt idx="8">
                  <c:v>Segment-9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34</c:v>
                </c:pt>
                <c:pt idx="1">
                  <c:v>1311</c:v>
                </c:pt>
                <c:pt idx="2">
                  <c:v>1508</c:v>
                </c:pt>
                <c:pt idx="3">
                  <c:v>78265</c:v>
                </c:pt>
                <c:pt idx="4">
                  <c:v>84819</c:v>
                </c:pt>
                <c:pt idx="5">
                  <c:v>292217</c:v>
                </c:pt>
                <c:pt idx="6">
                  <c:v>976548</c:v>
                </c:pt>
                <c:pt idx="7">
                  <c:v>1461085</c:v>
                </c:pt>
                <c:pt idx="8">
                  <c:v>5540643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25723664"/>
        <c:axId val="425725624"/>
      </c:lineChart>
      <c:catAx>
        <c:axId val="425723664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25624"/>
        <c:crosses val="autoZero"/>
        <c:auto val="1"/>
        <c:lblAlgn val="ctr"/>
        <c:lblOffset val="100"/>
        <c:noMultiLvlLbl val="0"/>
      </c:catAx>
      <c:valAx>
        <c:axId val="425725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236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Data growth among segments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Segment-1</c:v>
                </c:pt>
                <c:pt idx="1">
                  <c:v>Segment-2</c:v>
                </c:pt>
                <c:pt idx="2">
                  <c:v>Segment-3</c:v>
                </c:pt>
                <c:pt idx="3">
                  <c:v>Segment-4</c:v>
                </c:pt>
                <c:pt idx="4">
                  <c:v>Segment-5</c:v>
                </c:pt>
                <c:pt idx="5">
                  <c:v>Segment-6</c:v>
                </c:pt>
                <c:pt idx="6">
                  <c:v>Segment-7</c:v>
                </c:pt>
                <c:pt idx="7">
                  <c:v>Segment-8</c:v>
                </c:pt>
                <c:pt idx="8">
                  <c:v>Segment-9</c:v>
                </c:pt>
                <c:pt idx="9">
                  <c:v>Segment-10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26.8</c:v>
                </c:pt>
                <c:pt idx="1">
                  <c:v>383</c:v>
                </c:pt>
                <c:pt idx="2">
                  <c:v>4250</c:v>
                </c:pt>
                <c:pt idx="3">
                  <c:v>21000</c:v>
                </c:pt>
                <c:pt idx="4">
                  <c:v>25100</c:v>
                </c:pt>
                <c:pt idx="5">
                  <c:v>100000</c:v>
                </c:pt>
                <c:pt idx="6">
                  <c:v>315000</c:v>
                </c:pt>
                <c:pt idx="7">
                  <c:v>496000</c:v>
                </c:pt>
                <c:pt idx="8">
                  <c:v>729000</c:v>
                </c:pt>
                <c:pt idx="9">
                  <c:v>773000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5727976"/>
        <c:axId val="425720920"/>
      </c:lineChart>
      <c:catAx>
        <c:axId val="425727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Segments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20920"/>
        <c:crosses val="autoZero"/>
        <c:auto val="1"/>
        <c:lblAlgn val="ctr"/>
        <c:lblOffset val="100"/>
        <c:noMultiLvlLbl val="0"/>
      </c:catAx>
      <c:valAx>
        <c:axId val="425720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Size in KB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7279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7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69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093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2357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989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098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738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78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8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3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1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7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3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2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5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77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hyperlink" Target="http://gmpg.org/xfn/1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lay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lay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robots.tx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588" y="700825"/>
            <a:ext cx="10719366" cy="3329581"/>
          </a:xfrm>
        </p:spPr>
        <p:txBody>
          <a:bodyPr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CRAWLER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Nutch  1.10</a:t>
            </a:r>
            <a:endParaRPr lang="en-US" sz="4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1414" y="4777380"/>
            <a:ext cx="3593205" cy="1391600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Bhoomika</a:t>
            </a:r>
          </a:p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</a:p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Jaswanth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070" y="4408048"/>
            <a:ext cx="329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Instructor 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Dr.C.C.Chan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42870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Web Crawling Considerations-Law suits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Facebook lawsuit against API Harvester</a:t>
            </a:r>
          </a:p>
          <a:p>
            <a:pPr>
              <a:lnSpc>
                <a:spcPct val="150000"/>
              </a:lnSpc>
            </a:pPr>
            <a:r>
              <a:rPr lang="en-US" dirty="0"/>
              <a:t>Craigslist sues </a:t>
            </a:r>
            <a:r>
              <a:rPr lang="en-US" dirty="0" smtClean="0"/>
              <a:t>Pad Mapper that plots apartment listings on a map from Craigslist data.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Baidu’s </a:t>
            </a:r>
            <a:r>
              <a:rPr lang="en-US" dirty="0"/>
              <a:t>$15 Million Lawsuit Against Qihoo </a:t>
            </a:r>
            <a:r>
              <a:rPr lang="en-US" dirty="0" smtClean="0"/>
              <a:t>360.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“No Crawling without written approval” in Mint.com Terms of </a:t>
            </a:r>
            <a:r>
              <a:rPr lang="en-US" altLang="en-US" dirty="0" smtClean="0"/>
              <a:t>Use</a:t>
            </a:r>
          </a:p>
          <a:p>
            <a:pPr>
              <a:lnSpc>
                <a:spcPct val="150000"/>
              </a:lnSpc>
            </a:pPr>
            <a:r>
              <a:rPr lang="en-US" dirty="0"/>
              <a:t> Yelp sued 80legs, a web crawler that automatically visits Yelp and gathers reviews</a:t>
            </a:r>
            <a:endParaRPr lang="en-US" alt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55" y="158839"/>
            <a:ext cx="9905998" cy="1905000"/>
          </a:xfrm>
        </p:spPr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582" y="1615152"/>
            <a:ext cx="33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We have collected a total of 133,754 documents.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We ran our </a:t>
            </a:r>
            <a:r>
              <a:rPr lang="en-US" dirty="0" err="1" smtClean="0"/>
              <a:t>nutch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crawler for 22 hours.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We have collected a total of 790.07 MB of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311" y="4270085"/>
            <a:ext cx="5829300" cy="2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639" y="483425"/>
            <a:ext cx="6544948" cy="37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956" y="145961"/>
            <a:ext cx="9905998" cy="1905000"/>
          </a:xfrm>
        </p:spPr>
        <p:txBody>
          <a:bodyPr/>
          <a:lstStyle/>
          <a:p>
            <a:r>
              <a:rPr lang="en-US" dirty="0" smtClean="0"/>
              <a:t>Urls stats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593" y="1294427"/>
            <a:ext cx="5116132" cy="5065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855" y="1558344"/>
            <a:ext cx="61947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The total number of urls for all the 800 MB data that we have collected are </a:t>
            </a:r>
            <a:r>
              <a:rPr lang="en-US" b="1" dirty="0" smtClean="0">
                <a:solidFill>
                  <a:srgbClr val="FFFF00"/>
                </a:solidFill>
              </a:rPr>
              <a:t>1,207,949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1,018,033</a:t>
            </a:r>
            <a:r>
              <a:rPr lang="en-US" dirty="0" smtClean="0"/>
              <a:t> db_unfetched pages are </a:t>
            </a:r>
            <a:r>
              <a:rPr lang="en-US" dirty="0"/>
              <a:t>linked to by </a:t>
            </a:r>
            <a:r>
              <a:rPr lang="en-US" dirty="0" smtClean="0"/>
              <a:t>     </a:t>
            </a:r>
          </a:p>
          <a:p>
            <a:r>
              <a:rPr lang="en-US" dirty="0" smtClean="0"/>
              <a:t>      fetched </a:t>
            </a:r>
            <a:r>
              <a:rPr lang="en-US" dirty="0"/>
              <a:t>pages, but not fetched yet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url </a:t>
            </a:r>
            <a:r>
              <a:rPr lang="en-US" dirty="0"/>
              <a:t>filters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 not </a:t>
            </a:r>
            <a:r>
              <a:rPr lang="en-US" dirty="0"/>
              <a:t>in the </a:t>
            </a:r>
            <a:r>
              <a:rPr lang="en-US" dirty="0" smtClean="0"/>
              <a:t>TopN   </a:t>
            </a:r>
          </a:p>
          <a:p>
            <a:pPr lvl="1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FF00"/>
                </a:solidFill>
              </a:rPr>
              <a:t>140,503</a:t>
            </a:r>
            <a:r>
              <a:rPr lang="en-US" dirty="0" smtClean="0"/>
              <a:t> db_fetched pages </a:t>
            </a:r>
            <a:r>
              <a:rPr lang="en-US" dirty="0"/>
              <a:t>have been fetched and indexed. 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14,281</a:t>
            </a:r>
            <a:r>
              <a:rPr lang="en-US" dirty="0" smtClean="0"/>
              <a:t> db_gone pages have a 404 page not found status or </a:t>
            </a:r>
            <a:r>
              <a:rPr lang="en-US" dirty="0"/>
              <a:t>some other presumably permanent </a:t>
            </a:r>
            <a:r>
              <a:rPr lang="en-US" dirty="0" smtClean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9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3" y="0"/>
            <a:ext cx="9905998" cy="1905000"/>
          </a:xfrm>
        </p:spPr>
        <p:txBody>
          <a:bodyPr/>
          <a:lstStyle/>
          <a:p>
            <a:r>
              <a:rPr lang="en-US" dirty="0" smtClean="0"/>
              <a:t>Urls stats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0952" y="1294427"/>
            <a:ext cx="5422006" cy="52866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855" y="1558344"/>
            <a:ext cx="6194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The maximum score of the site using OPIC calculation with in-links and out-links score as 1 is </a:t>
            </a:r>
            <a:r>
              <a:rPr lang="en-US" b="1" dirty="0">
                <a:solidFill>
                  <a:srgbClr val="FFFF00"/>
                </a:solidFill>
              </a:rPr>
              <a:t>6.203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website with maximum score is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://gmpg.org/xfn/11</a:t>
            </a:r>
            <a:r>
              <a:rPr lang="en-US" dirty="0"/>
              <a:t>	</a:t>
            </a:r>
            <a:r>
              <a:rPr lang="en-US" b="1" dirty="0" smtClean="0"/>
              <a:t>6.203019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428117"/>
              </p:ext>
            </p:extLst>
          </p:nvPr>
        </p:nvGraphicFramePr>
        <p:xfrm>
          <a:off x="5061398" y="307758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1398" y="307758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187024" y="3937765"/>
            <a:ext cx="3874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db.fetch.retry.max    3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670" y="0"/>
            <a:ext cx="9905998" cy="1905000"/>
          </a:xfrm>
        </p:spPr>
        <p:txBody>
          <a:bodyPr/>
          <a:lstStyle/>
          <a:p>
            <a:r>
              <a:rPr lang="en-US" dirty="0" smtClean="0"/>
              <a:t>Tika plugin </a:t>
            </a:r>
            <a:r>
              <a:rPr lang="en-US" sz="3200" dirty="0" smtClean="0"/>
              <a:t>Nutch-site.xml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3927" y="1314768"/>
            <a:ext cx="102834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&lt;property&gt;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&lt;name&gt;</a:t>
            </a:r>
            <a:r>
              <a:rPr lang="en-US" dirty="0" err="1" smtClean="0"/>
              <a:t>plugin.includes</a:t>
            </a:r>
            <a:r>
              <a:rPr lang="en-US" dirty="0"/>
              <a:t>&lt;/name&gt;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value&gt;</a:t>
            </a:r>
            <a:r>
              <a:rPr lang="en-US" dirty="0" err="1" smtClean="0"/>
              <a:t>protocol-http|urlfilter-regex|parse</a:t>
            </a:r>
            <a:r>
              <a:rPr lang="en-US" dirty="0" smtClean="0"/>
              <a:t>-</a:t>
            </a:r>
            <a:r>
              <a:rPr lang="en-US" dirty="0"/>
              <a:t>(html|</a:t>
            </a:r>
            <a:r>
              <a:rPr lang="en-US" b="1" dirty="0">
                <a:solidFill>
                  <a:srgbClr val="FFFF00"/>
                </a:solidFill>
              </a:rPr>
              <a:t>tika</a:t>
            </a:r>
            <a:r>
              <a:rPr lang="en-US" dirty="0"/>
              <a:t>|text)|index-(basic|anchor)|scoring-opic|urlnormalizer-(pass|regex|basic)|</a:t>
            </a:r>
            <a:r>
              <a:rPr lang="en-US" dirty="0" smtClean="0"/>
              <a:t>language-identifier</a:t>
            </a:r>
          </a:p>
          <a:p>
            <a:r>
              <a:rPr lang="en-US" dirty="0" smtClean="0"/>
              <a:t>&lt;/</a:t>
            </a:r>
            <a:r>
              <a:rPr lang="en-US" dirty="0"/>
              <a:t>value&gt;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property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Nutch Tika helps to parse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pdf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xlsx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doc/</a:t>
            </a:r>
            <a:r>
              <a:rPr lang="en-US" dirty="0" err="1" smtClean="0"/>
              <a:t>docx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txt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rtf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swf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06" y="25758"/>
            <a:ext cx="9443360" cy="903381"/>
          </a:xfrm>
        </p:spPr>
        <p:txBody>
          <a:bodyPr>
            <a:normAutofit/>
          </a:bodyPr>
          <a:lstStyle/>
          <a:p>
            <a:r>
              <a:rPr lang="en-US" dirty="0" smtClean="0"/>
              <a:t>Documents distribution in Linkdb</a:t>
            </a: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073503"/>
              </p:ext>
            </p:extLst>
          </p:nvPr>
        </p:nvGraphicFramePr>
        <p:xfrm>
          <a:off x="386365" y="851591"/>
          <a:ext cx="11603866" cy="5793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8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048" y="249826"/>
            <a:ext cx="10117355" cy="14005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Domain </a:t>
            </a:r>
            <a:r>
              <a:rPr lang="en-US" dirty="0">
                <a:solidFill>
                  <a:schemeClr val="tx1"/>
                </a:solidFill>
              </a:rPr>
              <a:t>distribution among </a:t>
            </a:r>
            <a:r>
              <a:rPr lang="en-US" dirty="0" smtClean="0">
                <a:solidFill>
                  <a:schemeClr val="tx1"/>
                </a:solidFill>
              </a:rPr>
              <a:t>Linkdb urls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590050"/>
              </p:ext>
            </p:extLst>
          </p:nvPr>
        </p:nvGraphicFramePr>
        <p:xfrm>
          <a:off x="218940" y="991673"/>
          <a:ext cx="11771291" cy="5499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62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382746"/>
              </p:ext>
            </p:extLst>
          </p:nvPr>
        </p:nvGraphicFramePr>
        <p:xfrm>
          <a:off x="677862" y="618186"/>
          <a:ext cx="10951761" cy="5950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26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699401831"/>
              </p:ext>
            </p:extLst>
          </p:nvPr>
        </p:nvGraphicFramePr>
        <p:xfrm>
          <a:off x="759854" y="270456"/>
          <a:ext cx="9400146" cy="5867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3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108976958"/>
              </p:ext>
            </p:extLst>
          </p:nvPr>
        </p:nvGraphicFramePr>
        <p:xfrm>
          <a:off x="2031999" y="719666"/>
          <a:ext cx="927565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21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45782"/>
            <a:ext cx="9905998" cy="3124201"/>
          </a:xfrm>
        </p:spPr>
        <p:txBody>
          <a:bodyPr/>
          <a:lstStyle/>
          <a:p>
            <a:r>
              <a:rPr lang="en-US" dirty="0"/>
              <a:t>Web crawler is a program that traverses the hyperlinks structure of web pages</a:t>
            </a:r>
            <a:r>
              <a:rPr lang="en-US" dirty="0" smtClean="0"/>
              <a:t>.</a:t>
            </a:r>
          </a:p>
          <a:p>
            <a:r>
              <a:rPr lang="en-US" dirty="0"/>
              <a:t> We crawler visits each web page by following the hyperlinks on previous page it </a:t>
            </a:r>
            <a:r>
              <a:rPr lang="en-US" dirty="0" smtClean="0"/>
              <a:t>visits</a:t>
            </a:r>
          </a:p>
          <a:p>
            <a:r>
              <a:rPr lang="en-US" dirty="0" smtClean="0"/>
              <a:t>Crawls </a:t>
            </a:r>
            <a:r>
              <a:rPr lang="en-US" dirty="0"/>
              <a:t>web pages to extract hyperlinks, </a:t>
            </a:r>
            <a:r>
              <a:rPr lang="en-US" dirty="0" smtClean="0"/>
              <a:t>and also saves each </a:t>
            </a:r>
            <a:r>
              <a:rPr lang="en-US" dirty="0"/>
              <a:t>page it has visited.</a:t>
            </a:r>
          </a:p>
        </p:txBody>
      </p:sp>
    </p:spTree>
    <p:extLst>
      <p:ext uri="{BB962C8B-B14F-4D97-AF65-F5344CB8AC3E}">
        <p14:creationId xmlns:p14="http://schemas.microsoft.com/office/powerpoint/2010/main" val="32112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083" y="0"/>
            <a:ext cx="9905998" cy="1905000"/>
          </a:xfrm>
        </p:spPr>
        <p:txBody>
          <a:bodyPr/>
          <a:lstStyle/>
          <a:p>
            <a:r>
              <a:rPr lang="en-US" dirty="0" smtClean="0"/>
              <a:t>Data Growth among segments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718692"/>
              </p:ext>
            </p:extLst>
          </p:nvPr>
        </p:nvGraphicFramePr>
        <p:xfrm>
          <a:off x="1888478" y="1904642"/>
          <a:ext cx="9367658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62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87" y="209214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 Parsing Google Play Store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sz="2000" dirty="0" smtClean="0"/>
              <a:t>https://play.google.com/store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Play     </a:t>
            </a:r>
            <a:r>
              <a:rPr lang="en-US" b="1" dirty="0" smtClean="0">
                <a:solidFill>
                  <a:srgbClr val="FFFF00"/>
                </a:solidFill>
              </a:rPr>
              <a:t>Outlinks</a:t>
            </a:r>
            <a:r>
              <a:rPr lang="en-US" b="1" dirty="0">
                <a:solidFill>
                  <a:srgbClr val="FFFF00"/>
                </a:solidFill>
              </a:rPr>
              <a:t>: 137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90186" y="1314182"/>
            <a:ext cx="6894205" cy="5433275"/>
            <a:chOff x="5190186" y="1314182"/>
            <a:chExt cx="6894205" cy="54332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0186" y="1314182"/>
              <a:ext cx="6894205" cy="529268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0186" y="2117971"/>
              <a:ext cx="6894205" cy="4629486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875763" y="2756079"/>
            <a:ext cx="3696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 Anchor 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Images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Drive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My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Family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 Guide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5763" y="38701"/>
            <a:ext cx="9890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bin/</a:t>
            </a:r>
            <a:r>
              <a:rPr lang="en-US" b="1" dirty="0" err="1"/>
              <a:t>nutch</a:t>
            </a:r>
            <a:r>
              <a:rPr lang="en-US" b="1" dirty="0"/>
              <a:t> </a:t>
            </a:r>
            <a:r>
              <a:rPr lang="en-US" b="1" dirty="0" err="1"/>
              <a:t>parsechecker</a:t>
            </a:r>
            <a:r>
              <a:rPr lang="en-US" b="1" dirty="0"/>
              <a:t> -</a:t>
            </a:r>
            <a:r>
              <a:rPr lang="en-US" b="1" dirty="0" err="1"/>
              <a:t>dumpText</a:t>
            </a:r>
            <a:r>
              <a:rPr lang="en-US" b="1" dirty="0"/>
              <a:t> https://play.google.com/store &gt; play.txt</a:t>
            </a:r>
          </a:p>
        </p:txBody>
      </p:sp>
    </p:spTree>
    <p:extLst>
      <p:ext uri="{BB962C8B-B14F-4D97-AF65-F5344CB8AC3E}">
        <p14:creationId xmlns:p14="http://schemas.microsoft.com/office/powerpoint/2010/main" val="18901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6" y="0"/>
            <a:ext cx="9905998" cy="1905000"/>
          </a:xfrm>
        </p:spPr>
        <p:txBody>
          <a:bodyPr/>
          <a:lstStyle/>
          <a:p>
            <a:r>
              <a:rPr lang="en-US" dirty="0" smtClean="0"/>
              <a:t>Parse Data Google Play Store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9640" y="1337253"/>
            <a:ext cx="6674376" cy="522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30" y="0"/>
            <a:ext cx="9905998" cy="1905000"/>
          </a:xfrm>
        </p:spPr>
        <p:txBody>
          <a:bodyPr/>
          <a:lstStyle/>
          <a:p>
            <a:r>
              <a:rPr lang="en-US" sz="3200" dirty="0" smtClean="0"/>
              <a:t>Word Count for Parse data from Google </a:t>
            </a:r>
            <a:r>
              <a:rPr lang="en-US" sz="3200" dirty="0"/>
              <a:t>Play store (https://play.google.com/store)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42" y="1853248"/>
            <a:ext cx="2923565" cy="4844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57" y="1519707"/>
            <a:ext cx="7917802" cy="5125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483916"/>
            <a:ext cx="448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Hadoop Map Reduce Word Count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9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534" y="130573"/>
            <a:ext cx="9905998" cy="992285"/>
          </a:xfrm>
        </p:spPr>
        <p:txBody>
          <a:bodyPr/>
          <a:lstStyle/>
          <a:p>
            <a:r>
              <a:rPr lang="en-US" dirty="0" smtClean="0"/>
              <a:t>Improving Nutch Performance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30851" y="1642378"/>
            <a:ext cx="563665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&lt;property&gt;  &lt;name&gt;</a:t>
            </a:r>
            <a:r>
              <a:rPr lang="en-US" sz="2000" b="1" dirty="0" err="1">
                <a:solidFill>
                  <a:srgbClr val="FFFF00"/>
                </a:solidFill>
              </a:rPr>
              <a:t>fetcher.threads.per.queue</a:t>
            </a:r>
            <a:r>
              <a:rPr lang="en-US" sz="2000" b="1" dirty="0">
                <a:solidFill>
                  <a:srgbClr val="FFFF00"/>
                </a:solidFill>
              </a:rPr>
              <a:t>&lt;/name&gt;     &lt;value&gt;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>
                <a:solidFill>
                  <a:srgbClr val="FFFF00"/>
                </a:solidFill>
              </a:rPr>
              <a:t>&lt;/value&gt;     &lt;description&gt;&lt;/description&gt;  &lt;/property&gt;   &lt;property&gt;  &lt;name&gt;</a:t>
            </a:r>
            <a:r>
              <a:rPr lang="en-US" sz="2000" b="1" dirty="0" err="1">
                <a:solidFill>
                  <a:srgbClr val="FFFF00"/>
                </a:solidFill>
              </a:rPr>
              <a:t>fetcher.threads.per.host</a:t>
            </a:r>
            <a:r>
              <a:rPr lang="en-US" sz="2000" b="1" dirty="0">
                <a:solidFill>
                  <a:srgbClr val="FFFF00"/>
                </a:solidFill>
              </a:rPr>
              <a:t>&lt;/name&gt;     &lt;value&gt;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b="1" dirty="0">
                <a:solidFill>
                  <a:srgbClr val="FFFF00"/>
                </a:solidFill>
              </a:rPr>
              <a:t>&lt;/value&gt;     &lt;description&gt;&lt;/description&gt;  &lt;/property&gt;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081" y="164237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&lt;property&gt;  &lt;name&gt;</a:t>
            </a:r>
            <a:r>
              <a:rPr lang="en-US" dirty="0" err="1">
                <a:solidFill>
                  <a:srgbClr val="FFFF00"/>
                </a:solidFill>
              </a:rPr>
              <a:t>fetcher.threads.per.queue</a:t>
            </a:r>
            <a:r>
              <a:rPr lang="en-US" dirty="0">
                <a:solidFill>
                  <a:srgbClr val="FFFF00"/>
                </a:solidFill>
              </a:rPr>
              <a:t>&lt;/name&gt;     &lt;</a:t>
            </a:r>
            <a:r>
              <a:rPr lang="en-US" dirty="0" smtClean="0">
                <a:solidFill>
                  <a:srgbClr val="FFFF00"/>
                </a:solidFill>
              </a:rPr>
              <a:t>value&gt;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&lt;/</a:t>
            </a:r>
            <a:r>
              <a:rPr lang="en-US" dirty="0">
                <a:solidFill>
                  <a:srgbClr val="FFFF00"/>
                </a:solidFill>
              </a:rPr>
              <a:t>value&gt;     &lt;description&gt;&lt;/description&gt;  &lt;/property&gt;   &lt;property&gt;  &lt;name&gt;</a:t>
            </a:r>
            <a:r>
              <a:rPr lang="en-US" dirty="0" err="1">
                <a:solidFill>
                  <a:srgbClr val="FFFF00"/>
                </a:solidFill>
              </a:rPr>
              <a:t>fetcher.threads.per.host</a:t>
            </a:r>
            <a:r>
              <a:rPr lang="en-US" dirty="0">
                <a:solidFill>
                  <a:srgbClr val="FFFF00"/>
                </a:solidFill>
              </a:rPr>
              <a:t>&lt;/name&gt;     &lt;</a:t>
            </a:r>
            <a:r>
              <a:rPr lang="en-US" dirty="0" smtClean="0">
                <a:solidFill>
                  <a:srgbClr val="FFFF00"/>
                </a:solidFill>
              </a:rPr>
              <a:t>value&gt;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&lt;/</a:t>
            </a:r>
            <a:r>
              <a:rPr lang="en-US" dirty="0">
                <a:solidFill>
                  <a:srgbClr val="FFFF00"/>
                </a:solidFill>
              </a:rPr>
              <a:t>value&gt;     &lt;description&gt;&lt;/description&gt;  &lt;/property&gt;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5312" y="1152983"/>
            <a:ext cx="243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Nutch-Default.xml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43988" y="1152983"/>
            <a:ext cx="243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Nutch-site.xml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7" y="3673703"/>
            <a:ext cx="4149075" cy="318429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42492"/>
              </p:ext>
            </p:extLst>
          </p:nvPr>
        </p:nvGraphicFramePr>
        <p:xfrm>
          <a:off x="5516450" y="4537354"/>
          <a:ext cx="652529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370"/>
                <a:gridCol w="1401561"/>
                <a:gridCol w="1288682"/>
                <a:gridCol w="1288682"/>
              </a:tblGrid>
              <a:tr h="3601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of Threads per Queue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of Docs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of hours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Size</a:t>
                      </a:r>
                      <a:endParaRPr lang="en-US" sz="1600" dirty="0"/>
                    </a:p>
                  </a:txBody>
                  <a:tcPr/>
                </a:tc>
              </a:tr>
              <a:tr h="360456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hrs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30.77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6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Using Solr 5.2.1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http://localhost:8983/solr/new_core/select?q=google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076" y="2936383"/>
            <a:ext cx="5429250" cy="3312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2" y="2936383"/>
            <a:ext cx="5522868" cy="33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Nutch 1.10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Nutch is a well matured, production ready Web </a:t>
            </a:r>
            <a:r>
              <a:rPr lang="en-US" dirty="0" smtClean="0"/>
              <a:t>crawler.</a:t>
            </a:r>
          </a:p>
          <a:p>
            <a:pPr>
              <a:lnSpc>
                <a:spcPct val="150000"/>
              </a:lnSpc>
            </a:pPr>
            <a:r>
              <a:rPr lang="en-US" dirty="0"/>
              <a:t>Nutch provides extensible interfaces such as Parse, Index and ScoringFilter's for custom </a:t>
            </a:r>
            <a:r>
              <a:rPr lang="en-US" dirty="0" smtClean="0"/>
              <a:t>implementations.</a:t>
            </a:r>
          </a:p>
          <a:p>
            <a:pPr>
              <a:lnSpc>
                <a:spcPct val="150000"/>
              </a:lnSpc>
            </a:pPr>
            <a:r>
              <a:rPr lang="en-US" dirty="0"/>
              <a:t> Nutch crawler </a:t>
            </a:r>
            <a:r>
              <a:rPr lang="en-US" dirty="0" smtClean="0"/>
              <a:t>to </a:t>
            </a:r>
            <a:r>
              <a:rPr lang="en-US" dirty="0"/>
              <a:t>crawl on one </a:t>
            </a:r>
            <a:r>
              <a:rPr lang="en-US" dirty="0" smtClean="0"/>
              <a:t>machine.</a:t>
            </a:r>
          </a:p>
          <a:p>
            <a:pPr>
              <a:lnSpc>
                <a:spcPct val="150000"/>
              </a:lnSpc>
            </a:pPr>
            <a:r>
              <a:rPr lang="en-US" dirty="0"/>
              <a:t>Nutch runtime configuration including seed URL lists, </a:t>
            </a:r>
            <a:r>
              <a:rPr lang="en-US" dirty="0" smtClean="0"/>
              <a:t>URLFilters</a:t>
            </a:r>
            <a:r>
              <a:rPr lang="en-US" dirty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66" y="186064"/>
            <a:ext cx="9905998" cy="862648"/>
          </a:xfrm>
        </p:spPr>
        <p:txBody>
          <a:bodyPr/>
          <a:lstStyle/>
          <a:p>
            <a:r>
              <a:rPr lang="en-US" dirty="0" smtClean="0"/>
              <a:t>Web Crawler –Life cycle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649564" y="1299250"/>
            <a:ext cx="5334000" cy="5105400"/>
            <a:chOff x="4098648" y="1316597"/>
            <a:chExt cx="5334000" cy="5105400"/>
          </a:xfrm>
        </p:grpSpPr>
        <p:grpSp>
          <p:nvGrpSpPr>
            <p:cNvPr id="24" name="Group 23"/>
            <p:cNvGrpSpPr/>
            <p:nvPr/>
          </p:nvGrpSpPr>
          <p:grpSpPr>
            <a:xfrm>
              <a:off x="4098648" y="1316597"/>
              <a:ext cx="5334000" cy="5105400"/>
              <a:chOff x="2297906" y="1162050"/>
              <a:chExt cx="5334000" cy="5105400"/>
            </a:xfrm>
          </p:grpSpPr>
          <p:sp>
            <p:nvSpPr>
              <p:cNvPr id="5" name="AutoShape 2"/>
              <p:cNvSpPr>
                <a:spLocks noChangeArrowheads="1"/>
              </p:cNvSpPr>
              <p:nvPr/>
            </p:nvSpPr>
            <p:spPr bwMode="auto">
              <a:xfrm>
                <a:off x="4050506" y="1543050"/>
                <a:ext cx="18288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C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1pPr>
                <a:lvl2pPr marL="742950" indent="-28575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2pPr>
                <a:lvl3pPr marL="11430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3pPr>
                <a:lvl4pPr marL="16002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4pPr>
                <a:lvl5pPr marL="20574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0000"/>
                    </a:solidFill>
                  </a:rPr>
                  <a:t>Generate</a:t>
                </a:r>
              </a:p>
            </p:txBody>
          </p:sp>
          <p:sp>
            <p:nvSpPr>
              <p:cNvPr id="6" name="AutoShape 3"/>
              <p:cNvSpPr>
                <a:spLocks noChangeArrowheads="1"/>
              </p:cNvSpPr>
              <p:nvPr/>
            </p:nvSpPr>
            <p:spPr bwMode="auto">
              <a:xfrm>
                <a:off x="2297906" y="1162050"/>
                <a:ext cx="1066800" cy="304800"/>
              </a:xfrm>
              <a:prstGeom prst="roundRect">
                <a:avLst>
                  <a:gd name="adj" fmla="val 16667"/>
                </a:avLst>
              </a:prstGeom>
              <a:solidFill>
                <a:srgbClr val="C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1pPr>
                <a:lvl2pPr marL="742950" indent="-28575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2pPr>
                <a:lvl3pPr marL="11430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3pPr>
                <a:lvl4pPr marL="16002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4pPr>
                <a:lvl5pPr marL="20574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Inject</a:t>
                </a:r>
              </a:p>
            </p:txBody>
          </p:sp>
          <p:sp>
            <p:nvSpPr>
              <p:cNvPr id="7" name="AutoShape 4"/>
              <p:cNvSpPr>
                <a:spLocks noChangeArrowheads="1"/>
              </p:cNvSpPr>
              <p:nvPr/>
            </p:nvSpPr>
            <p:spPr bwMode="auto">
              <a:xfrm>
                <a:off x="6412706" y="3524250"/>
                <a:ext cx="12192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C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1pPr>
                <a:lvl2pPr marL="742950" indent="-28575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2pPr>
                <a:lvl3pPr marL="11430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3pPr>
                <a:lvl4pPr marL="16002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4pPr>
                <a:lvl5pPr marL="20574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9pPr>
              </a:lstStyle>
              <a:p>
                <a:pPr algn="ctr"/>
                <a:r>
                  <a:rPr lang="en-US" altLang="en-US" dirty="0" err="1">
                    <a:solidFill>
                      <a:srgbClr val="000000"/>
                    </a:solidFill>
                  </a:rPr>
                  <a:t>LinkDB</a:t>
                </a:r>
                <a:endParaRPr lang="en-US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>
                <a:off x="4050506" y="2305050"/>
                <a:ext cx="1828800" cy="381000"/>
              </a:xfrm>
              <a:prstGeom prst="roundRect">
                <a:avLst>
                  <a:gd name="adj" fmla="val 16667"/>
                </a:avLst>
              </a:prstGeom>
              <a:solidFill>
                <a:srgbClr val="C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1pPr>
                <a:lvl2pPr marL="742950" indent="-28575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2pPr>
                <a:lvl3pPr marL="11430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3pPr>
                <a:lvl4pPr marL="16002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4pPr>
                <a:lvl5pPr marL="20574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Fetch</a:t>
                </a:r>
              </a:p>
            </p:txBody>
          </p:sp>
          <p:sp>
            <p:nvSpPr>
              <p:cNvPr id="9" name="AutoShape 6"/>
              <p:cNvSpPr>
                <a:spLocks noChangeArrowheads="1"/>
              </p:cNvSpPr>
              <p:nvPr/>
            </p:nvSpPr>
            <p:spPr bwMode="auto">
              <a:xfrm>
                <a:off x="6412706" y="4286250"/>
                <a:ext cx="12192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C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1pPr>
                <a:lvl2pPr marL="742950" indent="-28575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2pPr>
                <a:lvl3pPr marL="11430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3pPr>
                <a:lvl4pPr marL="16002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4pPr>
                <a:lvl5pPr marL="20574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Index</a:t>
                </a:r>
              </a:p>
            </p:txBody>
          </p:sp>
          <p:sp>
            <p:nvSpPr>
              <p:cNvPr id="10" name="AutoShape 7"/>
              <p:cNvSpPr>
                <a:spLocks noChangeArrowheads="1"/>
              </p:cNvSpPr>
              <p:nvPr/>
            </p:nvSpPr>
            <p:spPr bwMode="auto">
              <a:xfrm>
                <a:off x="4050506" y="2914650"/>
                <a:ext cx="18288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C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1pPr>
                <a:lvl2pPr marL="742950" indent="-28575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2pPr>
                <a:lvl3pPr marL="11430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3pPr>
                <a:lvl4pPr marL="16002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4pPr>
                <a:lvl5pPr marL="20574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CrawlDB Update</a:t>
                </a:r>
              </a:p>
            </p:txBody>
          </p:sp>
          <p:sp>
            <p:nvSpPr>
              <p:cNvPr id="11" name="AutoShape 8"/>
              <p:cNvSpPr>
                <a:spLocks noChangeArrowheads="1"/>
              </p:cNvSpPr>
              <p:nvPr/>
            </p:nvSpPr>
            <p:spPr bwMode="auto">
              <a:xfrm>
                <a:off x="6412706" y="5048250"/>
                <a:ext cx="12192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C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1pPr>
                <a:lvl2pPr marL="742950" indent="-28575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2pPr>
                <a:lvl3pPr marL="11430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3pPr>
                <a:lvl4pPr marL="16002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4pPr>
                <a:lvl5pPr marL="20574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Dedup</a:t>
                </a:r>
              </a:p>
            </p:txBody>
          </p:sp>
          <p:sp>
            <p:nvSpPr>
              <p:cNvPr id="12" name="AutoShape 9"/>
              <p:cNvSpPr>
                <a:spLocks noChangeArrowheads="1"/>
              </p:cNvSpPr>
              <p:nvPr/>
            </p:nvSpPr>
            <p:spPr bwMode="auto">
              <a:xfrm>
                <a:off x="6412706" y="5810250"/>
                <a:ext cx="12192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C0000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defPPr>
                  <a:defRPr lang="en-GB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1pPr>
                <a:lvl2pPr marL="742950" indent="-28575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2pPr>
                <a:lvl3pPr marL="11430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3pPr>
                <a:lvl4pPr marL="16002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4pPr>
                <a:lvl5pPr marL="2057400" indent="-22860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 Unicode MS" panose="020B060402020202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rgbClr val="000000"/>
                    </a:solidFill>
                  </a:rPr>
                  <a:t>Merge</a:t>
                </a:r>
              </a:p>
            </p:txBody>
          </p:sp>
          <p:cxnSp>
            <p:nvCxnSpPr>
              <p:cNvPr id="13" name="AutoShape 10"/>
              <p:cNvCxnSpPr>
                <a:cxnSpLocks noChangeShapeType="1"/>
                <a:stCxn id="10" idx="3"/>
                <a:endCxn id="5" idx="3"/>
              </p:cNvCxnSpPr>
              <p:nvPr/>
            </p:nvCxnSpPr>
            <p:spPr bwMode="auto">
              <a:xfrm flipV="1">
                <a:off x="5879306" y="1771650"/>
                <a:ext cx="1588" cy="1371600"/>
              </a:xfrm>
              <a:prstGeom prst="curvedConnector3">
                <a:avLst>
                  <a:gd name="adj1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AutoShape 11"/>
              <p:cNvCxnSpPr>
                <a:cxnSpLocks noChangeShapeType="1"/>
                <a:stCxn id="7" idx="2"/>
                <a:endCxn id="9" idx="0"/>
              </p:cNvCxnSpPr>
              <p:nvPr/>
            </p:nvCxnSpPr>
            <p:spPr bwMode="auto">
              <a:xfrm>
                <a:off x="7022306" y="3981450"/>
                <a:ext cx="1588" cy="306388"/>
              </a:xfrm>
              <a:prstGeom prst="straightConnector1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AutoShape 12"/>
              <p:cNvCxnSpPr>
                <a:cxnSpLocks noChangeShapeType="1"/>
                <a:stCxn id="9" idx="2"/>
                <a:endCxn id="11" idx="0"/>
              </p:cNvCxnSpPr>
              <p:nvPr/>
            </p:nvCxnSpPr>
            <p:spPr bwMode="auto">
              <a:xfrm>
                <a:off x="7022306" y="4743450"/>
                <a:ext cx="1588" cy="304800"/>
              </a:xfrm>
              <a:prstGeom prst="straightConnector1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AutoShape 13"/>
              <p:cNvCxnSpPr>
                <a:cxnSpLocks noChangeShapeType="1"/>
                <a:stCxn id="11" idx="2"/>
                <a:endCxn id="12" idx="0"/>
              </p:cNvCxnSpPr>
              <p:nvPr/>
            </p:nvCxnSpPr>
            <p:spPr bwMode="auto">
              <a:xfrm>
                <a:off x="7022306" y="5505450"/>
                <a:ext cx="1588" cy="306388"/>
              </a:xfrm>
              <a:prstGeom prst="straightConnector1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4"/>
              <p:cNvCxnSpPr>
                <a:cxnSpLocks noChangeShapeType="1"/>
                <a:stCxn id="10" idx="2"/>
                <a:endCxn id="7" idx="1"/>
              </p:cNvCxnSpPr>
              <p:nvPr/>
            </p:nvCxnSpPr>
            <p:spPr bwMode="auto">
              <a:xfrm>
                <a:off x="4964906" y="3371850"/>
                <a:ext cx="1447800" cy="381000"/>
              </a:xfrm>
              <a:prstGeom prst="bentConnector3">
                <a:avLst>
                  <a:gd name="adj1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5"/>
              <p:cNvCxnSpPr>
                <a:cxnSpLocks noChangeShapeType="1"/>
                <a:stCxn id="5" idx="2"/>
                <a:endCxn id="8" idx="0"/>
              </p:cNvCxnSpPr>
              <p:nvPr/>
            </p:nvCxnSpPr>
            <p:spPr bwMode="auto">
              <a:xfrm>
                <a:off x="4964906" y="2000250"/>
                <a:ext cx="1588" cy="304800"/>
              </a:xfrm>
              <a:prstGeom prst="straightConnector1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6"/>
              <p:cNvCxnSpPr>
                <a:cxnSpLocks noChangeShapeType="1"/>
                <a:stCxn id="8" idx="2"/>
                <a:endCxn id="10" idx="0"/>
              </p:cNvCxnSpPr>
              <p:nvPr/>
            </p:nvCxnSpPr>
            <p:spPr bwMode="auto">
              <a:xfrm>
                <a:off x="4964906" y="2686050"/>
                <a:ext cx="1588" cy="228600"/>
              </a:xfrm>
              <a:prstGeom prst="straightConnector1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0" name="AutoShape 17"/>
            <p:cNvCxnSpPr>
              <a:cxnSpLocks noChangeShapeType="1"/>
              <a:stCxn id="6" idx="2"/>
              <a:endCxn id="5" idx="1"/>
            </p:cNvCxnSpPr>
            <p:nvPr/>
          </p:nvCxnSpPr>
          <p:spPr bwMode="auto">
            <a:xfrm rot="16200000" flipH="1">
              <a:off x="5089248" y="1164197"/>
              <a:ext cx="304800" cy="1219200"/>
            </a:xfrm>
            <a:prstGeom prst="bentConnector2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360608" y="1299250"/>
            <a:ext cx="3438659" cy="2769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bin/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nutch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inject crawl/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crawldb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urls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360608" y="2551323"/>
            <a:ext cx="6761409" cy="2769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fetching https://www.winndixie.com/about/vendors/nex-vendor-application</a:t>
            </a: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367058" y="1960310"/>
            <a:ext cx="4997003" cy="2769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bin/nutch generate crawl/crawldb crawl/segments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67058" y="3176449"/>
            <a:ext cx="3580327" cy="2769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bin/nutch updatedb crawl/crawldb $s1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360608" y="5033050"/>
            <a:ext cx="3078051" cy="27699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bin/nutch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solrdedup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solr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"/>
              </a:rPr>
              <a:t> url&gt;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92" y="-80764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Steps involved in crawling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513" y="1976235"/>
            <a:ext cx="8163059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Nutch data is composed of:</a:t>
            </a:r>
          </a:p>
          <a:p>
            <a:r>
              <a:rPr lang="en-US" sz="1800" dirty="0"/>
              <a:t>The crawl database, or crawldb. This contains information about every URL known to Nutch, including whether it was fetched, and, if so, when.</a:t>
            </a:r>
          </a:p>
          <a:p>
            <a:r>
              <a:rPr lang="en-US" sz="1800" dirty="0"/>
              <a:t>The link database, or linkdb. This contains the list of known links to each URL, including both the source URL and anchor text of the link.</a:t>
            </a:r>
          </a:p>
          <a:p>
            <a:r>
              <a:rPr lang="en-US" sz="1800" dirty="0"/>
              <a:t>A set of segments. Each segment is a set of URLs that are fetched as a unit. Segments are directories with the following subdirectories:</a:t>
            </a:r>
          </a:p>
          <a:p>
            <a:pPr lvl="1"/>
            <a:r>
              <a:rPr lang="en-US" sz="1600" dirty="0"/>
              <a:t>a </a:t>
            </a:r>
            <a:r>
              <a:rPr lang="en-US" sz="1600" i="1" dirty="0"/>
              <a:t>crawl_generate</a:t>
            </a:r>
            <a:r>
              <a:rPr lang="en-US" sz="1600" dirty="0"/>
              <a:t> names a set of URLs to be fetched</a:t>
            </a:r>
          </a:p>
          <a:p>
            <a:pPr lvl="1"/>
            <a:r>
              <a:rPr lang="en-US" sz="1600" dirty="0"/>
              <a:t>a </a:t>
            </a:r>
            <a:r>
              <a:rPr lang="en-US" sz="1600" i="1" dirty="0"/>
              <a:t>crawl_fetch</a:t>
            </a:r>
            <a:r>
              <a:rPr lang="en-US" sz="1600" dirty="0"/>
              <a:t> contains the status of fetching each URL</a:t>
            </a:r>
          </a:p>
          <a:p>
            <a:pPr lvl="1"/>
            <a:r>
              <a:rPr lang="en-US" sz="1600" dirty="0"/>
              <a:t>a </a:t>
            </a:r>
            <a:r>
              <a:rPr lang="en-US" sz="1600" i="1" dirty="0"/>
              <a:t>content</a:t>
            </a:r>
            <a:r>
              <a:rPr lang="en-US" sz="1600" dirty="0"/>
              <a:t> contains the raw content retrieved from each URL</a:t>
            </a:r>
          </a:p>
          <a:p>
            <a:pPr lvl="1"/>
            <a:r>
              <a:rPr lang="en-US" sz="1600" dirty="0"/>
              <a:t>a </a:t>
            </a:r>
            <a:r>
              <a:rPr lang="en-US" sz="1600" i="1" dirty="0"/>
              <a:t>parse_text</a:t>
            </a:r>
            <a:r>
              <a:rPr lang="en-US" sz="1600" dirty="0"/>
              <a:t> contains the parsed text of each URL</a:t>
            </a:r>
          </a:p>
          <a:p>
            <a:pPr lvl="1"/>
            <a:r>
              <a:rPr lang="en-US" sz="1600" dirty="0"/>
              <a:t>a </a:t>
            </a:r>
            <a:r>
              <a:rPr lang="en-US" sz="1600" i="1" dirty="0"/>
              <a:t>parse_data</a:t>
            </a:r>
            <a:r>
              <a:rPr lang="en-US" sz="1600" dirty="0"/>
              <a:t> contains outlinks and metadata parsed from each URL</a:t>
            </a:r>
          </a:p>
          <a:p>
            <a:pPr lvl="1"/>
            <a:r>
              <a:rPr lang="en-US" sz="1600" dirty="0"/>
              <a:t>a </a:t>
            </a:r>
            <a:r>
              <a:rPr lang="en-US" sz="1600" i="1" dirty="0"/>
              <a:t>crawl_parse</a:t>
            </a:r>
            <a:r>
              <a:rPr lang="en-US" sz="1600" dirty="0"/>
              <a:t> contains the outlink URLs, used to update the crawldb</a:t>
            </a:r>
          </a:p>
          <a:p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127" y="4724400"/>
            <a:ext cx="3086100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127" y="1448201"/>
            <a:ext cx="3267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794" y="202116"/>
            <a:ext cx="9905998" cy="1394138"/>
          </a:xfrm>
        </p:spPr>
        <p:txBody>
          <a:bodyPr/>
          <a:lstStyle/>
          <a:p>
            <a:pPr algn="ctr"/>
            <a:r>
              <a:rPr lang="en-US" dirty="0" smtClean="0"/>
              <a:t>Failed Crawling with Craigslist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www.craigslist.org </a:t>
            </a:r>
            <a:r>
              <a:rPr lang="en-US" dirty="0" smtClean="0"/>
              <a:t>(our initial seed list)</a:t>
            </a: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We looked at Craigslist’s robots.txt to </a:t>
            </a:r>
          </a:p>
          <a:p>
            <a:pPr marL="0" indent="0">
              <a:buNone/>
            </a:pPr>
            <a:r>
              <a:rPr lang="en-US" dirty="0" smtClean="0"/>
              <a:t>    to understand our failed crawling</a:t>
            </a: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69" y="2072046"/>
            <a:ext cx="8338543" cy="1209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06769" y="2514600"/>
            <a:ext cx="8123528" cy="414497"/>
          </a:xfrm>
          <a:prstGeom prst="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651" y="3962356"/>
            <a:ext cx="4214141" cy="27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715" y="130733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   Url </a:t>
            </a:r>
            <a:r>
              <a:rPr lang="en-US" dirty="0"/>
              <a:t>seed list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3200" dirty="0"/>
              <a:t>(websites are not update daily)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261" y="1618560"/>
            <a:ext cx="9905998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play.google.com/store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256" y="3137110"/>
            <a:ext cx="9130472" cy="321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Robots.txt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86" y="452718"/>
            <a:ext cx="4139700" cy="6244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868" y="2178487"/>
            <a:ext cx="4956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 Every website has policy for handling the search bots.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Before Crawling, it is very essential to have a look at robots.txt file for every website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 our case, for Google Play Store ,the permissions are </a:t>
            </a:r>
            <a:r>
              <a:rPr lang="en-US" dirty="0"/>
              <a:t>present at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play.google.com/robots.txt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71" y="223234"/>
            <a:ext cx="9905998" cy="1905000"/>
          </a:xfrm>
        </p:spPr>
        <p:txBody>
          <a:bodyPr/>
          <a:lstStyle/>
          <a:p>
            <a:pPr algn="ctr"/>
            <a:r>
              <a:rPr lang="en-US" dirty="0"/>
              <a:t>Web Crawling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Web crawling very simple and straightforward?</a:t>
            </a:r>
          </a:p>
          <a:p>
            <a:endParaRPr lang="en-US" dirty="0"/>
          </a:p>
          <a:p>
            <a:r>
              <a:rPr lang="en-US" dirty="0"/>
              <a:t>Copyright Infringement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Terms of Use That May Prohibit Automated Data Collection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Damages Relating to Unauthorized Data Collection.</a:t>
            </a:r>
          </a:p>
          <a:p>
            <a:endParaRPr lang="en-US" dirty="0"/>
          </a:p>
        </p:txBody>
      </p:sp>
      <p:pic>
        <p:nvPicPr>
          <p:cNvPr id="1026" name="Picture 2" descr="Image result for no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213" y="26669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8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1246</TotalTime>
  <Words>711</Words>
  <Application>Microsoft Office PowerPoint</Application>
  <PresentationFormat>Widescreen</PresentationFormat>
  <Paragraphs>158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 Unicode MS</vt:lpstr>
      <vt:lpstr>Arial</vt:lpstr>
      <vt:lpstr>Century Gothic</vt:lpstr>
      <vt:lpstr>courier</vt:lpstr>
      <vt:lpstr>Lucida Console</vt:lpstr>
      <vt:lpstr>Times New Roman</vt:lpstr>
      <vt:lpstr>Wingdings</vt:lpstr>
      <vt:lpstr>Wingdings 3</vt:lpstr>
      <vt:lpstr>Ion</vt:lpstr>
      <vt:lpstr>Packager Shell Object</vt:lpstr>
      <vt:lpstr>WEB CRAWLER  Apache Nutch  1.10</vt:lpstr>
      <vt:lpstr>Web Crawler</vt:lpstr>
      <vt:lpstr>Apache Nutch 1.10</vt:lpstr>
      <vt:lpstr>Web Crawler –Life cycle</vt:lpstr>
      <vt:lpstr>Steps involved in crawling</vt:lpstr>
      <vt:lpstr>Failed Crawling with Craigslist</vt:lpstr>
      <vt:lpstr>    Url seed list     (websites are not update daily) </vt:lpstr>
      <vt:lpstr>Robots.txt</vt:lpstr>
      <vt:lpstr>Web Crawling Considerations</vt:lpstr>
      <vt:lpstr> Web Crawling Considerations-Law suits</vt:lpstr>
      <vt:lpstr>Statistics</vt:lpstr>
      <vt:lpstr>Urls stats</vt:lpstr>
      <vt:lpstr>Urls stats</vt:lpstr>
      <vt:lpstr>Tika plugin Nutch-site.xml </vt:lpstr>
      <vt:lpstr>Documents distribution in Linkdb</vt:lpstr>
      <vt:lpstr>Domain distribution among Linkdb urls </vt:lpstr>
      <vt:lpstr>PowerPoint Presentation</vt:lpstr>
      <vt:lpstr>PowerPoint Presentation</vt:lpstr>
      <vt:lpstr>PowerPoint Presentation</vt:lpstr>
      <vt:lpstr>Data Growth among segments</vt:lpstr>
      <vt:lpstr> Parsing Google Play Store        https://play.google.com/store</vt:lpstr>
      <vt:lpstr>Parse Data Google Play Store</vt:lpstr>
      <vt:lpstr>Word Count for Parse data from Google Play store (https://play.google.com/store)</vt:lpstr>
      <vt:lpstr>Improving Nutch Performance</vt:lpstr>
      <vt:lpstr>Querying Using Solr 5.2.1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CRAWLER -Nutch</dc:title>
  <dc:creator>Jaswanth Meka</dc:creator>
  <cp:lastModifiedBy>Jaswanth Meka</cp:lastModifiedBy>
  <cp:revision>207</cp:revision>
  <dcterms:created xsi:type="dcterms:W3CDTF">2015-06-18T14:53:28Z</dcterms:created>
  <dcterms:modified xsi:type="dcterms:W3CDTF">2015-07-09T22:36:32Z</dcterms:modified>
</cp:coreProperties>
</file>