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66" r:id="rId3"/>
    <p:sldId id="257" r:id="rId4"/>
    <p:sldId id="268" r:id="rId5"/>
    <p:sldId id="269" r:id="rId6"/>
    <p:sldId id="263" r:id="rId7"/>
    <p:sldId id="259" r:id="rId8"/>
    <p:sldId id="267" r:id="rId9"/>
    <p:sldId id="261" r:id="rId10"/>
    <p:sldId id="262" r:id="rId11"/>
    <p:sldId id="258" r:id="rId12"/>
    <p:sldId id="260"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6/25/2015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smtClean="0"/>
              <a:t>
              </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69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6/25/2015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6/25/2015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650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6/25/2015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64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6/25/2015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113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6/25/2015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318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6/25/2015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8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98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6/25/2015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0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6/25/2015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30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6/25/2015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150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0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6/25/2015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8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6/25/2015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89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6/25/2015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05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76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6/25/2015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49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6/25/2015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smtClean="0"/>
              <a:t>
              </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1010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9361" y="914876"/>
            <a:ext cx="8825658" cy="2677648"/>
          </a:xfrm>
        </p:spPr>
        <p:txBody>
          <a:bodyPr/>
          <a:lstStyle/>
          <a:p>
            <a:r>
              <a:rPr lang="en-US" dirty="0" smtClean="0"/>
              <a:t/>
            </a:r>
            <a:br>
              <a:rPr lang="en-US" dirty="0" smtClean="0"/>
            </a:br>
            <a:r>
              <a:rPr lang="en-US" b="1" dirty="0" smtClean="0"/>
              <a:t>Terabyte Sort</a:t>
            </a:r>
            <a:r>
              <a:rPr lang="en-US" dirty="0" smtClean="0"/>
              <a:t>- Big Data perspective</a:t>
            </a:r>
            <a:endParaRPr lang="en-US" dirty="0"/>
          </a:p>
        </p:txBody>
      </p:sp>
      <p:sp>
        <p:nvSpPr>
          <p:cNvPr id="3" name="Subtitle 2"/>
          <p:cNvSpPr>
            <a:spLocks noGrp="1"/>
          </p:cNvSpPr>
          <p:nvPr>
            <p:ph type="subTitle" idx="1"/>
          </p:nvPr>
        </p:nvSpPr>
        <p:spPr>
          <a:xfrm>
            <a:off x="1412531" y="4558438"/>
            <a:ext cx="9083749" cy="1288569"/>
          </a:xfrm>
        </p:spPr>
        <p:txBody>
          <a:bodyPr>
            <a:normAutofit/>
          </a:bodyPr>
          <a:lstStyle/>
          <a:p>
            <a:r>
              <a:rPr lang="en-US" dirty="0" err="1" smtClean="0"/>
              <a:t>Dr</a:t>
            </a:r>
            <a:r>
              <a:rPr lang="en-US" dirty="0" smtClean="0"/>
              <a:t>-C.C-Chan			                                                                     Jaswanth</a:t>
            </a:r>
          </a:p>
          <a:p>
            <a:r>
              <a:rPr lang="en-US" dirty="0"/>
              <a:t>	</a:t>
            </a:r>
            <a:r>
              <a:rPr lang="en-US" dirty="0" smtClean="0"/>
              <a:t>														     Bhoomika</a:t>
            </a:r>
          </a:p>
          <a:p>
            <a:r>
              <a:rPr lang="en-US" dirty="0"/>
              <a:t>	</a:t>
            </a:r>
            <a:r>
              <a:rPr lang="en-US" dirty="0" smtClean="0"/>
              <a:t>														     Divya</a:t>
            </a:r>
            <a:endParaRPr lang="en-US" dirty="0"/>
          </a:p>
        </p:txBody>
      </p:sp>
    </p:spTree>
    <p:extLst>
      <p:ext uri="{BB962C8B-B14F-4D97-AF65-F5344CB8AC3E}">
        <p14:creationId xmlns:p14="http://schemas.microsoft.com/office/powerpoint/2010/main" val="160935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Bechmark categories- </a:t>
            </a:r>
            <a:r>
              <a:rPr lang="en-US" dirty="0" err="1" smtClean="0"/>
              <a:t>contd</a:t>
            </a:r>
            <a:endParaRPr lang="en-US" dirty="0"/>
          </a:p>
        </p:txBody>
      </p:sp>
      <p:sp>
        <p:nvSpPr>
          <p:cNvPr id="3" name="Content Placeholder 2"/>
          <p:cNvSpPr>
            <a:spLocks noGrp="1"/>
          </p:cNvSpPr>
          <p:nvPr>
            <p:ph idx="1"/>
          </p:nvPr>
        </p:nvSpPr>
        <p:spPr>
          <a:xfrm>
            <a:off x="807224" y="2170090"/>
            <a:ext cx="9817846" cy="468791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Daytona</a:t>
            </a:r>
          </a:p>
          <a:p>
            <a:pPr>
              <a:buFont typeface="+mj-lt"/>
              <a:buAutoNum type="arabicPeriod"/>
            </a:pPr>
            <a:r>
              <a:rPr lang="en-US" dirty="0">
                <a:latin typeface="Times New Roman" panose="02020603050405020304" pitchFamily="18" charset="0"/>
                <a:cs typeface="Times New Roman" panose="02020603050405020304" pitchFamily="18" charset="0"/>
              </a:rPr>
              <a:t>be capable of sorting other record and key types besides 100-byte records with 10-byte random keys</a:t>
            </a:r>
          </a:p>
          <a:p>
            <a:pPr>
              <a:buFont typeface="+mj-lt"/>
              <a:buAutoNum type="arabicPeriod"/>
            </a:pPr>
            <a:r>
              <a:rPr lang="en-US" dirty="0">
                <a:latin typeface="Times New Roman" panose="02020603050405020304" pitchFamily="18" charset="0"/>
                <a:cs typeface="Times New Roman" panose="02020603050405020304" pitchFamily="18" charset="0"/>
              </a:rPr>
              <a:t>not significantly degrade in performance when sorting other key and record types</a:t>
            </a:r>
          </a:p>
          <a:p>
            <a:pPr>
              <a:buFont typeface="+mj-lt"/>
              <a:buAutoNum type="arabicPeriod"/>
            </a:pPr>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overwrite or destroy their input file</a:t>
            </a:r>
          </a:p>
          <a:p>
            <a:pPr>
              <a:buFont typeface="+mj-lt"/>
              <a:buAutoNum type="arabicPeriod"/>
            </a:pPr>
            <a:r>
              <a:rPr lang="en-US" b="1" dirty="0">
                <a:latin typeface="Times New Roman" panose="02020603050405020304" pitchFamily="18" charset="0"/>
                <a:cs typeface="Times New Roman" panose="02020603050405020304" pitchFamily="18" charset="0"/>
              </a:rPr>
              <a:t>be able the run continuously for one hour without a system failure</a:t>
            </a:r>
            <a:r>
              <a:rPr lang="en-US" dirty="0">
                <a:latin typeface="Times New Roman" panose="02020603050405020304" pitchFamily="18" charset="0"/>
                <a:cs typeface="Times New Roman" panose="02020603050405020304" pitchFamily="18" charset="0"/>
              </a:rPr>
              <a:t>. This requirement is specific to GraySort and MinuteSort benchmarks.</a:t>
            </a:r>
          </a:p>
          <a:p>
            <a:pPr>
              <a:buFont typeface="+mj-lt"/>
              <a:buAutoNum type="arabicPeriod"/>
            </a:pPr>
            <a:r>
              <a:rPr lang="en-US" dirty="0" smtClean="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capable of reliably sorting data sets that are larger the collective main memories of the system. For cluster based sort systems that subdivide the input data into partitions each of which is then sorted by a single node, one of the following must be true: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the single-node sort can gracefully handle the situation where the partition size does not fit in the main memory its node; or</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the partition sizes are guaranteed to fit in the main memory of a node. A high probability of this based on sampling a subset of the input keys is not a guarantee.</a:t>
            </a:r>
          </a:p>
          <a:p>
            <a:pPr>
              <a:buFont typeface="+mj-lt"/>
              <a:buAutoNum type="arabicPeriod"/>
            </a:pPr>
            <a:r>
              <a:rPr lang="en-US" dirty="0">
                <a:latin typeface="Times New Roman" panose="02020603050405020304" pitchFamily="18" charset="0"/>
                <a:cs typeface="Times New Roman" panose="02020603050405020304" pitchFamily="18" charset="0"/>
              </a:rPr>
              <a:t>for GraySort and MinuteSort, have persistent storage for both input and output data. With multi-node systems, the input and output data must be replicated across nodes.</a:t>
            </a:r>
          </a:p>
          <a:p>
            <a:pPr>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60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a:xfrm>
            <a:off x="936013" y="2165618"/>
            <a:ext cx="8825659" cy="3416300"/>
          </a:xfrm>
        </p:spPr>
        <p:txBody>
          <a:bodyPr>
            <a:noAutofit/>
          </a:bodyPr>
          <a:lstStyle/>
          <a:p>
            <a:r>
              <a:rPr lang="en-US" dirty="0">
                <a:latin typeface="Times New Roman" panose="02020603050405020304" pitchFamily="18" charset="0"/>
                <a:cs typeface="Times New Roman" panose="02020603050405020304" pitchFamily="18" charset="0"/>
              </a:rPr>
              <a:t>TeraByteSort </a:t>
            </a:r>
            <a:r>
              <a:rPr lang="en-US" dirty="0" smtClean="0">
                <a:latin typeface="Times New Roman" panose="02020603050405020304" pitchFamily="18" charset="0"/>
                <a:cs typeface="Times New Roman" panose="02020603050405020304" pitchFamily="18" charset="0"/>
              </a:rPr>
              <a:t>test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Elapsed time to sort 10</a:t>
            </a:r>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bytes of data</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it is deprecated now as it </a:t>
            </a:r>
            <a:r>
              <a:rPr lang="en-US" dirty="0">
                <a:latin typeface="Times New Roman" panose="02020603050405020304" pitchFamily="18" charset="0"/>
                <a:cs typeface="Times New Roman" panose="02020603050405020304" pitchFamily="18" charset="0"/>
              </a:rPr>
              <a:t>became essentially the same as MinuteSort.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MinuteSort </a:t>
            </a:r>
            <a:r>
              <a:rPr lang="en-US" dirty="0" smtClean="0">
                <a:latin typeface="Times New Roman" panose="02020603050405020304" pitchFamily="18" charset="0"/>
                <a:cs typeface="Times New Roman" panose="02020603050405020304" pitchFamily="18" charset="0"/>
              </a:rPr>
              <a:t>test</a:t>
            </a:r>
          </a:p>
          <a:p>
            <a:pPr marL="0" indent="0">
              <a:buNone/>
            </a:pPr>
            <a:r>
              <a:rPr lang="en-US" dirty="0" smtClean="0">
                <a:latin typeface="Times New Roman" panose="02020603050405020304" pitchFamily="18" charset="0"/>
                <a:cs typeface="Times New Roman" panose="02020603050405020304" pitchFamily="18" charset="0"/>
              </a:rPr>
              <a:t>       test </a:t>
            </a:r>
            <a:r>
              <a:rPr lang="en-US" dirty="0">
                <a:latin typeface="Times New Roman" panose="02020603050405020304" pitchFamily="18" charset="0"/>
                <a:cs typeface="Times New Roman" panose="02020603050405020304" pitchFamily="18" charset="0"/>
              </a:rPr>
              <a:t>counts how many bytes of data you can sort using the benchmark </a:t>
            </a:r>
            <a:r>
              <a:rPr lang="en-US"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code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60 seconds.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PennySort test</a:t>
            </a:r>
          </a:p>
          <a:p>
            <a:pPr marL="0" indent="0">
              <a:buNone/>
            </a:pPr>
            <a:r>
              <a:rPr lang="en-US" dirty="0" smtClean="0">
                <a:latin typeface="Times New Roman" panose="02020603050405020304" pitchFamily="18" charset="0"/>
                <a:cs typeface="Times New Roman" panose="02020603050405020304" pitchFamily="18" charset="0"/>
              </a:rPr>
              <a:t>      test </a:t>
            </a:r>
            <a:r>
              <a:rPr lang="en-US" dirty="0">
                <a:latin typeface="Times New Roman" panose="02020603050405020304" pitchFamily="18" charset="0"/>
                <a:cs typeface="Times New Roman" panose="02020603050405020304" pitchFamily="18" charset="0"/>
              </a:rPr>
              <a:t>measures the amount of data you can sort for a penny's </a:t>
            </a:r>
            <a:r>
              <a:rPr lang="en-US" dirty="0" smtClean="0">
                <a:latin typeface="Times New Roman" panose="02020603050405020304" pitchFamily="18" charset="0"/>
                <a:cs typeface="Times New Roman" panose="02020603050405020304" pitchFamily="18" charset="0"/>
              </a:rPr>
              <a:t> 	worth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	system </a:t>
            </a:r>
            <a:r>
              <a:rPr lang="en-US" dirty="0">
                <a:latin typeface="Times New Roman" panose="02020603050405020304" pitchFamily="18" charset="0"/>
                <a:cs typeface="Times New Roman" panose="02020603050405020304" pitchFamily="18" charset="0"/>
              </a:rPr>
              <a:t>time on a </a:t>
            </a:r>
            <a:r>
              <a:rPr lang="en-US" dirty="0" smtClean="0">
                <a:latin typeface="Times New Roman" panose="02020603050405020304" pitchFamily="18" charset="0"/>
                <a:cs typeface="Times New Roman" panose="02020603050405020304" pitchFamily="18" charset="0"/>
              </a:rPr>
              <a:t>  	machine </a:t>
            </a:r>
            <a:r>
              <a:rPr lang="en-US" dirty="0">
                <a:latin typeface="Times New Roman" panose="02020603050405020304" pitchFamily="18" charset="0"/>
                <a:cs typeface="Times New Roman" panose="02020603050405020304" pitchFamily="18" charset="0"/>
              </a:rPr>
              <a:t>or cluster.</a:t>
            </a:r>
          </a:p>
          <a:p>
            <a:r>
              <a:rPr lang="en-US" dirty="0" smtClean="0">
                <a:latin typeface="Times New Roman" panose="02020603050405020304" pitchFamily="18" charset="0"/>
                <a:cs typeface="Times New Roman" panose="02020603050405020304" pitchFamily="18" charset="0"/>
              </a:rPr>
              <a:t>GraySort test</a:t>
            </a:r>
          </a:p>
          <a:p>
            <a:pPr marL="0" indent="0">
              <a:buNone/>
            </a:pPr>
            <a:r>
              <a:rPr lang="en-US" dirty="0" smtClean="0">
                <a:latin typeface="Times New Roman" panose="02020603050405020304" pitchFamily="18" charset="0"/>
                <a:cs typeface="Times New Roman" panose="02020603050405020304" pitchFamily="18" charset="0"/>
              </a:rPr>
              <a:t>      Sort </a:t>
            </a:r>
            <a:r>
              <a:rPr lang="en-US" dirty="0">
                <a:latin typeface="Times New Roman" panose="02020603050405020304" pitchFamily="18" charset="0"/>
                <a:cs typeface="Times New Roman" panose="02020603050405020304" pitchFamily="18" charset="0"/>
              </a:rPr>
              <a:t>rate (TBs / minute) achieved while sorting a very large amount of data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currently 100 TB minimum).</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386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r>
              <a:rPr lang="en-US" dirty="0" err="1" smtClean="0"/>
              <a:t>contd</a:t>
            </a:r>
            <a:endParaRPr lang="en-US" dirty="0"/>
          </a:p>
        </p:txBody>
      </p:sp>
      <p:sp>
        <p:nvSpPr>
          <p:cNvPr id="3" name="Content Placeholder 2"/>
          <p:cNvSpPr>
            <a:spLocks noGrp="1"/>
          </p:cNvSpPr>
          <p:nvPr>
            <p:ph idx="1"/>
          </p:nvPr>
        </p:nvSpPr>
        <p:spPr>
          <a:xfrm>
            <a:off x="1245106" y="2474711"/>
            <a:ext cx="8825659" cy="3416300"/>
          </a:xfrm>
        </p:spPr>
        <p:txBody>
          <a:bodyPr>
            <a:normAutofit/>
          </a:bodyPr>
          <a:lstStyle/>
          <a:p>
            <a:r>
              <a:rPr lang="en-US" sz="2000" dirty="0" smtClean="0">
                <a:latin typeface="Times New Roman" panose="02020603050405020304" pitchFamily="18" charset="0"/>
                <a:cs typeface="Times New Roman" panose="02020603050405020304" pitchFamily="18" charset="0"/>
              </a:rPr>
              <a:t>JouleSort test</a:t>
            </a:r>
          </a:p>
          <a:p>
            <a:pPr marL="0" indent="0">
              <a:buNone/>
            </a:pPr>
            <a:r>
              <a:rPr lang="en-US" sz="2000" dirty="0" smtClean="0">
                <a:latin typeface="Times New Roman" panose="02020603050405020304" pitchFamily="18" charset="0"/>
                <a:cs typeface="Times New Roman" panose="02020603050405020304" pitchFamily="18" charset="0"/>
              </a:rPr>
              <a:t>    Amount </a:t>
            </a:r>
            <a:r>
              <a:rPr lang="en-US" sz="2000" dirty="0">
                <a:latin typeface="Times New Roman" panose="02020603050405020304" pitchFamily="18" charset="0"/>
                <a:cs typeface="Times New Roman" panose="02020603050405020304" pitchFamily="18" charset="0"/>
              </a:rPr>
              <a:t>of energy required to sort either 10</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10</a:t>
            </a:r>
            <a:r>
              <a:rPr lang="en-US" sz="2000" baseline="30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10</a:t>
            </a:r>
            <a:r>
              <a:rPr lang="en-US" sz="2000" baseline="30000"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or 10</a:t>
            </a:r>
            <a:r>
              <a:rPr lang="en-US" sz="2000" baseline="30000" dirty="0">
                <a:latin typeface="Times New Roman" panose="02020603050405020304" pitchFamily="18" charset="0"/>
                <a:cs typeface="Times New Roman" panose="02020603050405020304" pitchFamily="18" charset="0"/>
              </a:rPr>
              <a:t>12</a:t>
            </a:r>
            <a:r>
              <a:rPr lang="en-US" sz="2000" dirty="0">
                <a:latin typeface="Times New Roman" panose="02020603050405020304" pitchFamily="18" charset="0"/>
                <a:cs typeface="Times New Roman" panose="02020603050405020304" pitchFamily="18" charset="0"/>
              </a:rPr>
              <a:t> records </a:t>
            </a:r>
            <a:r>
              <a:rPr lang="en-US" sz="2000" dirty="0" smtClean="0">
                <a:latin typeface="Times New Roman" panose="02020603050405020304" pitchFamily="18" charset="0"/>
                <a:cs typeface="Times New Roman" panose="02020603050405020304" pitchFamily="18" charset="0"/>
              </a:rPr>
              <a:t>(10GB</a:t>
            </a:r>
            <a:r>
              <a:rPr lang="en-US" sz="2000" dirty="0">
                <a:latin typeface="Times New Roman" panose="02020603050405020304" pitchFamily="18" charset="0"/>
                <a:cs typeface="Times New Roman" panose="02020603050405020304" pitchFamily="18" charset="0"/>
              </a:rPr>
              <a:t>, 100 GB, 1 TB, or 100TB). </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CloudSort test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Minimum cost for sorting a very large </a:t>
            </a:r>
            <a:r>
              <a:rPr lang="en-US" sz="2000" dirty="0" smtClean="0">
                <a:latin typeface="Times New Roman" panose="02020603050405020304" pitchFamily="18" charset="0"/>
                <a:cs typeface="Times New Roman" panose="02020603050405020304" pitchFamily="18" charset="0"/>
              </a:rPr>
              <a:t>amount </a:t>
            </a:r>
            <a:r>
              <a:rPr lang="en-US" sz="2000" dirty="0">
                <a:latin typeface="Times New Roman" panose="02020603050405020304" pitchFamily="18" charset="0"/>
                <a:cs typeface="Times New Roman" panose="02020603050405020304" pitchFamily="18" charset="0"/>
              </a:rPr>
              <a:t>of data on a public cloud. (currently 100 TB).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DatamationSort test</a:t>
            </a:r>
          </a:p>
          <a:p>
            <a:pPr marL="0" indent="0">
              <a:buNone/>
            </a:pPr>
            <a:r>
              <a:rPr lang="en-US" sz="2000" dirty="0" smtClean="0">
                <a:latin typeface="Times New Roman" panose="02020603050405020304" pitchFamily="18" charset="0"/>
                <a:cs typeface="Times New Roman" panose="02020603050405020304" pitchFamily="18" charset="0"/>
              </a:rPr>
              <a:t>      Amount </a:t>
            </a:r>
            <a:r>
              <a:rPr lang="en-US" sz="2000" dirty="0">
                <a:latin typeface="Times New Roman" panose="02020603050405020304" pitchFamily="18" charset="0"/>
                <a:cs typeface="Times New Roman" panose="02020603050405020304" pitchFamily="18" charset="0"/>
              </a:rPr>
              <a:t>of time to sort one million records (100 MB).</a:t>
            </a:r>
          </a:p>
        </p:txBody>
      </p:sp>
    </p:spTree>
    <p:extLst>
      <p:ext uri="{BB962C8B-B14F-4D97-AF65-F5344CB8AC3E}">
        <p14:creationId xmlns:p14="http://schemas.microsoft.com/office/powerpoint/2010/main" val="515241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lead in </a:t>
            </a:r>
            <a:r>
              <a:rPr lang="en-US" dirty="0" err="1" smtClean="0"/>
              <a:t>terabytesort</a:t>
            </a:r>
            <a:r>
              <a:rPr lang="en-US" dirty="0" smtClean="0"/>
              <a:t>/</a:t>
            </a:r>
            <a:r>
              <a:rPr lang="en-US" dirty="0" err="1" smtClean="0"/>
              <a:t>minutesort</a:t>
            </a:r>
            <a:endParaRPr lang="en-US" dirty="0"/>
          </a:p>
        </p:txBody>
      </p:sp>
      <p:sp>
        <p:nvSpPr>
          <p:cNvPr id="3" name="Content Placeholder 2"/>
          <p:cNvSpPr>
            <a:spLocks noGrp="1"/>
          </p:cNvSpPr>
          <p:nvPr>
            <p:ph idx="1"/>
          </p:nvPr>
        </p:nvSpPr>
        <p:spPr/>
        <p:txBody>
          <a:bodyPr/>
          <a:lstStyle/>
          <a:p>
            <a:r>
              <a:rPr lang="en-US" dirty="0" smtClean="0"/>
              <a:t> </a:t>
            </a:r>
            <a:r>
              <a:rPr lang="en-US" i="1" dirty="0" smtClean="0"/>
              <a:t>Flat Datacenter Storage   </a:t>
            </a:r>
          </a:p>
          <a:p>
            <a:pPr lvl="1">
              <a:buFont typeface="Wingdings" panose="05000000000000000000" pitchFamily="2" charset="2"/>
              <a:buChar char="q"/>
            </a:pPr>
            <a:r>
              <a:rPr lang="en-US" i="1" dirty="0" smtClean="0"/>
              <a:t> </a:t>
            </a:r>
            <a:r>
              <a:rPr lang="en-US" dirty="0"/>
              <a:t>1,401 </a:t>
            </a:r>
            <a:r>
              <a:rPr lang="en-US" dirty="0" smtClean="0"/>
              <a:t>GB   2012</a:t>
            </a:r>
          </a:p>
          <a:p>
            <a:pPr lvl="1">
              <a:buFont typeface="Wingdings" panose="05000000000000000000" pitchFamily="2" charset="2"/>
              <a:buChar char="q"/>
            </a:pPr>
            <a:r>
              <a:rPr lang="en-US" dirty="0"/>
              <a:t> 256 heterogeneous nodes, 1033 disks </a:t>
            </a:r>
          </a:p>
          <a:p>
            <a:pPr lvl="1">
              <a:buFont typeface="Wingdings" panose="05000000000000000000" pitchFamily="2" charset="2"/>
              <a:buChar char="q"/>
            </a:pPr>
            <a:r>
              <a:rPr lang="en-US" dirty="0"/>
              <a:t>Microsoft </a:t>
            </a:r>
            <a:r>
              <a:rPr lang="en-US" dirty="0" smtClean="0"/>
              <a:t>Research</a:t>
            </a:r>
          </a:p>
          <a:p>
            <a:pPr lvl="1">
              <a:buFont typeface="Wingdings" panose="05000000000000000000" pitchFamily="2" charset="2"/>
              <a:buChar char="q"/>
            </a:pPr>
            <a:r>
              <a:rPr lang="en-US" dirty="0"/>
              <a:t> </a:t>
            </a:r>
            <a:r>
              <a:rPr lang="en-US" dirty="0" smtClean="0"/>
              <a:t>it could </a:t>
            </a:r>
            <a:r>
              <a:rPr lang="en-US" dirty="0"/>
              <a:t>chew through 1,401GB of data in the test in 59 seconds and in Indy mode it could do 1,470GB in 59.4 seconds.</a:t>
            </a:r>
            <a:endParaRPr lang="en-US" dirty="0"/>
          </a:p>
        </p:txBody>
      </p:sp>
    </p:spTree>
    <p:extLst>
      <p:ext uri="{BB962C8B-B14F-4D97-AF65-F5344CB8AC3E}">
        <p14:creationId xmlns:p14="http://schemas.microsoft.com/office/powerpoint/2010/main" val="2264543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TeraByteSort-till 2008 later deprecated</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18317711"/>
              </p:ext>
            </p:extLst>
          </p:nvPr>
        </p:nvGraphicFramePr>
        <p:xfrm>
          <a:off x="579549" y="2034861"/>
          <a:ext cx="10998558" cy="4676388"/>
        </p:xfrm>
        <a:graphic>
          <a:graphicData uri="http://schemas.openxmlformats.org/drawingml/2006/table">
            <a:tbl>
              <a:tblPr>
                <a:tableStyleId>{D03447BB-5D67-496B-8E87-E561075AD55C}</a:tableStyleId>
              </a:tblPr>
              <a:tblGrid>
                <a:gridCol w="5499279"/>
                <a:gridCol w="5499279"/>
              </a:tblGrid>
              <a:tr h="4579298">
                <a:tc>
                  <a:txBody>
                    <a:bodyPr/>
                    <a:lstStyle/>
                    <a:p>
                      <a:pPr algn="l" fontAlgn="t"/>
                      <a:r>
                        <a:rPr lang="en-US" sz="1600" b="1" dirty="0">
                          <a:solidFill>
                            <a:schemeClr val="tx1"/>
                          </a:solidFill>
                          <a:effectLst/>
                          <a:latin typeface="Times New Roman" panose="02020603050405020304" pitchFamily="18" charset="0"/>
                          <a:cs typeface="Times New Roman" panose="02020603050405020304" pitchFamily="18" charset="0"/>
                        </a:rPr>
                        <a:t>2008, 3.48 minutes</a:t>
                      </a:r>
                    </a:p>
                    <a:p>
                      <a:pPr algn="ctr" fontAlgn="t"/>
                      <a:r>
                        <a:rPr lang="en-US" sz="1200" b="1" u="none" strike="noStrike" dirty="0">
                          <a:solidFill>
                            <a:schemeClr val="tx1"/>
                          </a:solidFill>
                          <a:effectLst/>
                          <a:latin typeface="Times New Roman" panose="02020603050405020304" pitchFamily="18" charset="0"/>
                          <a:cs typeface="Times New Roman" panose="02020603050405020304" pitchFamily="18" charset="0"/>
                        </a:rPr>
                        <a:t>Hadoop</a:t>
                      </a:r>
                      <a:endParaRPr lang="en-US" sz="1200" b="1"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b="1" dirty="0">
                          <a:solidFill>
                            <a:schemeClr val="tx1"/>
                          </a:solidFill>
                          <a:effectLst/>
                          <a:latin typeface="Times New Roman" panose="02020603050405020304" pitchFamily="18" charset="0"/>
                          <a:cs typeface="Times New Roman" panose="02020603050405020304" pitchFamily="18" charset="0"/>
                        </a:rPr>
                        <a:t>910 nodes x (4 dual-core processors, 4 disks, 8 GB memory) </a:t>
                      </a: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Owen OMalley, </a:t>
                      </a:r>
                      <a:r>
                        <a:rPr lang="en-US" sz="1600" b="1" dirty="0" smtClean="0">
                          <a:solidFill>
                            <a:schemeClr val="tx1"/>
                          </a:solidFill>
                          <a:effectLst/>
                          <a:latin typeface="Times New Roman" panose="02020603050405020304" pitchFamily="18" charset="0"/>
                          <a:cs typeface="Times New Roman" panose="02020603050405020304" pitchFamily="18" charset="0"/>
                        </a:rPr>
                        <a:t>Yahoo</a:t>
                      </a:r>
                      <a:endParaRPr lang="en-US" sz="1600" b="1" dirty="0">
                        <a:solidFill>
                          <a:schemeClr val="tx1"/>
                        </a:solidFill>
                        <a:effectLst/>
                        <a:latin typeface="Times New Roman" panose="02020603050405020304" pitchFamily="18" charset="0"/>
                        <a:cs typeface="Times New Roman" panose="02020603050405020304" pitchFamily="18" charset="0"/>
                      </a:endParaRPr>
                    </a:p>
                    <a:p>
                      <a:pPr algn="l" fontAlgn="t"/>
                      <a:r>
                        <a:rPr lang="en-US" sz="1600" dirty="0">
                          <a:solidFill>
                            <a:schemeClr val="tx1"/>
                          </a:solidFill>
                          <a:effectLst/>
                          <a:latin typeface="Times New Roman" panose="02020603050405020304" pitchFamily="18" charset="0"/>
                          <a:cs typeface="Times New Roman" panose="02020603050405020304" pitchFamily="18" charset="0"/>
                        </a:rPr>
                        <a:t>2007, 4.95 min</a:t>
                      </a:r>
                    </a:p>
                    <a:p>
                      <a:pPr algn="ctr" fontAlgn="t"/>
                      <a:r>
                        <a:rPr lang="en-US" sz="1200" u="none" strike="noStrike" dirty="0">
                          <a:solidFill>
                            <a:schemeClr val="tx1"/>
                          </a:solidFill>
                          <a:effectLst/>
                          <a:latin typeface="Times New Roman" panose="02020603050405020304" pitchFamily="18" charset="0"/>
                          <a:cs typeface="Times New Roman" panose="02020603050405020304" pitchFamily="18" charset="0"/>
                        </a:rPr>
                        <a:t>TokuSampleSort</a:t>
                      </a:r>
                      <a:endParaRPr lang="en-US" sz="1200"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dirty="0">
                          <a:solidFill>
                            <a:schemeClr val="tx1"/>
                          </a:solidFill>
                          <a:effectLst/>
                          <a:latin typeface="Times New Roman" panose="02020603050405020304" pitchFamily="18" charset="0"/>
                          <a:cs typeface="Times New Roman" panose="02020603050405020304" pitchFamily="18" charset="0"/>
                        </a:rPr>
                        <a:t>tx2500 disk cluster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400 nodes x (2 processors, 6-disk RAID, 8 GB memory)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u="none" strike="noStrike" dirty="0">
                          <a:solidFill>
                            <a:schemeClr val="tx1"/>
                          </a:solidFill>
                          <a:effectLst/>
                          <a:latin typeface="Times New Roman" panose="02020603050405020304" pitchFamily="18" charset="0"/>
                          <a:cs typeface="Times New Roman" panose="02020603050405020304" pitchFamily="18" charset="0"/>
                        </a:rPr>
                        <a:t>Bradley C. Kuszmaul</a:t>
                      </a:r>
                      <a:r>
                        <a:rPr lang="en-US" sz="1600" dirty="0">
                          <a:solidFill>
                            <a:schemeClr val="tx1"/>
                          </a:solidFill>
                          <a:effectLst/>
                          <a:latin typeface="Times New Roman" panose="02020603050405020304" pitchFamily="18" charset="0"/>
                          <a:cs typeface="Times New Roman" panose="02020603050405020304" pitchFamily="18" charset="0"/>
                        </a:rPr>
                        <a:t> , MIT</a:t>
                      </a:r>
                    </a:p>
                    <a:p>
                      <a:pPr algn="l" fontAlgn="t"/>
                      <a:r>
                        <a:rPr lang="en-US" sz="1600" dirty="0">
                          <a:solidFill>
                            <a:schemeClr val="tx1"/>
                          </a:solidFill>
                          <a:effectLst/>
                          <a:latin typeface="Times New Roman" panose="02020603050405020304" pitchFamily="18" charset="0"/>
                          <a:cs typeface="Times New Roman" panose="02020603050405020304" pitchFamily="18" charset="0"/>
                        </a:rPr>
                        <a:t>2004, 33 min</a:t>
                      </a:r>
                    </a:p>
                    <a:p>
                      <a:pPr algn="ctr" fontAlgn="t"/>
                      <a:r>
                        <a:rPr lang="en-US" sz="1200" u="none" strike="noStrike" dirty="0">
                          <a:solidFill>
                            <a:schemeClr val="tx1"/>
                          </a:solidFill>
                          <a:effectLst/>
                          <a:latin typeface="Times New Roman" panose="02020603050405020304" pitchFamily="18" charset="0"/>
                          <a:cs typeface="Times New Roman" panose="02020603050405020304" pitchFamily="18" charset="0"/>
                        </a:rPr>
                        <a:t>Nsort</a:t>
                      </a:r>
                      <a:endParaRPr lang="en-US" sz="1200"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dirty="0">
                          <a:solidFill>
                            <a:schemeClr val="tx1"/>
                          </a:solidFill>
                          <a:effectLst/>
                          <a:latin typeface="Times New Roman" panose="02020603050405020304" pitchFamily="18" charset="0"/>
                          <a:cs typeface="Times New Roman" panose="02020603050405020304" pitchFamily="18" charset="0"/>
                        </a:rPr>
                        <a:t>Windows, 32 Itanium2, 2,350 SAN disks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Chris Nyberg, Charles Koester</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Ordinal Technology</a:t>
                      </a:r>
                    </a:p>
                    <a:p>
                      <a:pPr algn="l" fontAlgn="t"/>
                      <a:r>
                        <a:rPr lang="en-US" sz="1600" dirty="0">
                          <a:solidFill>
                            <a:schemeClr val="tx1"/>
                          </a:solidFill>
                          <a:effectLst/>
                          <a:latin typeface="Times New Roman" panose="02020603050405020304" pitchFamily="18" charset="0"/>
                          <a:cs typeface="Times New Roman" panose="02020603050405020304" pitchFamily="18" charset="0"/>
                        </a:rPr>
                        <a:t>2000, 49 min</a:t>
                      </a:r>
                    </a:p>
                    <a:p>
                      <a:pPr algn="ctr" fontAlgn="t"/>
                      <a:r>
                        <a:rPr lang="en-US" sz="1200" u="none" strike="noStrike" dirty="0">
                          <a:solidFill>
                            <a:schemeClr val="tx1"/>
                          </a:solidFill>
                          <a:effectLst/>
                          <a:latin typeface="Times New Roman" panose="02020603050405020304" pitchFamily="18" charset="0"/>
                          <a:cs typeface="Times New Roman" panose="02020603050405020304" pitchFamily="18" charset="0"/>
                        </a:rPr>
                        <a:t>Tandem FastSort</a:t>
                      </a:r>
                      <a:endParaRPr lang="en-US" sz="1200"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dirty="0">
                          <a:solidFill>
                            <a:schemeClr val="tx1"/>
                          </a:solidFill>
                          <a:effectLst/>
                          <a:latin typeface="Times New Roman" panose="02020603050405020304" pitchFamily="18" charset="0"/>
                          <a:cs typeface="Times New Roman" panose="02020603050405020304" pitchFamily="18" charset="0"/>
                        </a:rPr>
                        <a:t>68x2 Compaq Tandem Sandia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Daivd Cossock , Sam Fineberg,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Pankaj Mehra , John Peck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smtClean="0">
                          <a:solidFill>
                            <a:schemeClr val="tx1"/>
                          </a:solidFill>
                          <a:effectLst/>
                          <a:latin typeface="Times New Roman" panose="02020603050405020304" pitchFamily="18" charset="0"/>
                          <a:cs typeface="Times New Roman" panose="02020603050405020304" pitchFamily="18" charset="0"/>
                        </a:rPr>
                        <a:t>Tandem</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43428" marR="43428" marT="21714" marB="21714"/>
                </a:tc>
                <a:tc>
                  <a:txBody>
                    <a:bodyPr/>
                    <a:lstStyle/>
                    <a:p>
                      <a:pPr algn="l" fontAlgn="t"/>
                      <a:r>
                        <a:rPr lang="en-US" sz="1600" b="1" dirty="0">
                          <a:solidFill>
                            <a:schemeClr val="tx1"/>
                          </a:solidFill>
                          <a:effectLst/>
                          <a:latin typeface="Times New Roman" panose="02020603050405020304" pitchFamily="18" charset="0"/>
                          <a:cs typeface="Times New Roman" panose="02020603050405020304" pitchFamily="18" charset="0"/>
                        </a:rPr>
                        <a:t>2007, 3.28 minutes</a:t>
                      </a:r>
                    </a:p>
                    <a:p>
                      <a:pPr algn="ctr" fontAlgn="t"/>
                      <a:r>
                        <a:rPr lang="en-US" sz="1200" b="1" u="none" strike="noStrike" dirty="0">
                          <a:solidFill>
                            <a:schemeClr val="tx1"/>
                          </a:solidFill>
                          <a:effectLst/>
                          <a:latin typeface="Times New Roman" panose="02020603050405020304" pitchFamily="18" charset="0"/>
                          <a:cs typeface="Times New Roman" panose="02020603050405020304" pitchFamily="18" charset="0"/>
                        </a:rPr>
                        <a:t>TokuSampleSort</a:t>
                      </a:r>
                      <a:endParaRPr lang="en-US" sz="1200" b="1"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b="1" dirty="0">
                          <a:solidFill>
                            <a:schemeClr val="tx1"/>
                          </a:solidFill>
                          <a:effectLst/>
                          <a:latin typeface="Times New Roman" panose="02020603050405020304" pitchFamily="18" charset="0"/>
                          <a:cs typeface="Times New Roman" panose="02020603050405020304" pitchFamily="18" charset="0"/>
                        </a:rPr>
                        <a:t>tx2500 disk cluster </a:t>
                      </a: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400 nodes x (2 processors, 6-disk RAID, 8 GB memory) </a:t>
                      </a: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u="none" strike="noStrike" dirty="0">
                          <a:solidFill>
                            <a:schemeClr val="tx1"/>
                          </a:solidFill>
                          <a:effectLst/>
                          <a:latin typeface="Times New Roman" panose="02020603050405020304" pitchFamily="18" charset="0"/>
                          <a:cs typeface="Times New Roman" panose="02020603050405020304" pitchFamily="18" charset="0"/>
                        </a:rPr>
                        <a:t>Bradley C. Kuszmaul</a:t>
                      </a:r>
                      <a:r>
                        <a:rPr lang="en-US" sz="1600" b="1" dirty="0">
                          <a:solidFill>
                            <a:schemeClr val="tx1"/>
                          </a:solidFill>
                          <a:effectLst/>
                          <a:latin typeface="Times New Roman" panose="02020603050405020304" pitchFamily="18" charset="0"/>
                          <a:cs typeface="Times New Roman" panose="02020603050405020304" pitchFamily="18" charset="0"/>
                        </a:rPr>
                        <a:t> , MIT</a:t>
                      </a:r>
                    </a:p>
                    <a:p>
                      <a:pPr algn="l" fontAlgn="t"/>
                      <a:r>
                        <a:rPr lang="en-US" sz="1600" dirty="0">
                          <a:solidFill>
                            <a:schemeClr val="tx1"/>
                          </a:solidFill>
                          <a:effectLst/>
                          <a:latin typeface="Times New Roman" panose="02020603050405020304" pitchFamily="18" charset="0"/>
                          <a:cs typeface="Times New Roman" panose="02020603050405020304" pitchFamily="18" charset="0"/>
                        </a:rPr>
                        <a:t>2005, 7.25 min</a:t>
                      </a:r>
                    </a:p>
                    <a:p>
                      <a:pPr algn="ctr" fontAlgn="t"/>
                      <a:r>
                        <a:rPr lang="en-US" sz="1200" u="none" strike="noStrike" dirty="0">
                          <a:solidFill>
                            <a:schemeClr val="tx1"/>
                          </a:solidFill>
                          <a:effectLst/>
                          <a:latin typeface="Times New Roman" panose="02020603050405020304" pitchFamily="18" charset="0"/>
                          <a:cs typeface="Times New Roman" panose="02020603050405020304" pitchFamily="18" charset="0"/>
                        </a:rPr>
                        <a:t>SCS</a:t>
                      </a:r>
                      <a:endParaRPr lang="en-US" sz="1200"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dirty="0">
                          <a:solidFill>
                            <a:schemeClr val="tx1"/>
                          </a:solidFill>
                          <a:effectLst/>
                          <a:latin typeface="Times New Roman" panose="02020603050405020304" pitchFamily="18" charset="0"/>
                          <a:cs typeface="Times New Roman" panose="02020603050405020304" pitchFamily="18" charset="0"/>
                        </a:rPr>
                        <a:t>Linux, 80 Itanium2, 2,520 SAN disks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u="none" strike="noStrike" dirty="0">
                          <a:solidFill>
                            <a:schemeClr val="tx1"/>
                          </a:solidFill>
                          <a:effectLst/>
                          <a:latin typeface="Times New Roman" panose="02020603050405020304" pitchFamily="18" charset="0"/>
                          <a:cs typeface="Times New Roman" panose="02020603050405020304" pitchFamily="18" charset="0"/>
                        </a:rPr>
                        <a:t>Jim Wyllie</a:t>
                      </a:r>
                      <a:r>
                        <a:rPr lang="en-US" sz="1600" dirty="0">
                          <a:solidFill>
                            <a:schemeClr val="tx1"/>
                          </a:solidFill>
                          <a:effectLst/>
                          <a:latin typeface="Times New Roman" panose="02020603050405020304" pitchFamily="18" charset="0"/>
                          <a:cs typeface="Times New Roman" panose="02020603050405020304" pitchFamily="18" charset="0"/>
                        </a:rPr>
                        <a:t> , IBM Almaden Research</a:t>
                      </a:r>
                    </a:p>
                    <a:p>
                      <a:pPr algn="l" fontAlgn="t"/>
                      <a:r>
                        <a:rPr lang="en-US" sz="1600" dirty="0">
                          <a:solidFill>
                            <a:schemeClr val="tx1"/>
                          </a:solidFill>
                          <a:effectLst/>
                          <a:latin typeface="Times New Roman" panose="02020603050405020304" pitchFamily="18" charset="0"/>
                          <a:cs typeface="Times New Roman" panose="02020603050405020304" pitchFamily="18" charset="0"/>
                        </a:rPr>
                        <a:t>2000, 18 min</a:t>
                      </a:r>
                    </a:p>
                    <a:p>
                      <a:pPr algn="ctr" fontAlgn="t"/>
                      <a:r>
                        <a:rPr lang="en-US" sz="1200" u="none" strike="noStrike" dirty="0">
                          <a:solidFill>
                            <a:schemeClr val="tx1"/>
                          </a:solidFill>
                          <a:effectLst/>
                          <a:latin typeface="Times New Roman" panose="02020603050405020304" pitchFamily="18" charset="0"/>
                          <a:cs typeface="Times New Roman" panose="02020603050405020304" pitchFamily="18" charset="0"/>
                        </a:rPr>
                        <a:t>SPsort</a:t>
                      </a:r>
                      <a:endParaRPr lang="en-US" sz="1200" dirty="0">
                        <a:solidFill>
                          <a:schemeClr val="tx1"/>
                        </a:solidFill>
                        <a:effectLst/>
                        <a:latin typeface="Times New Roman" panose="02020603050405020304" pitchFamily="18" charset="0"/>
                        <a:cs typeface="Times New Roman" panose="02020603050405020304" pitchFamily="18" charset="0"/>
                      </a:endParaRPr>
                    </a:p>
                    <a:p>
                      <a:pPr algn="ctr" fontAlgn="t"/>
                      <a:r>
                        <a:rPr lang="en-US" sz="1600" dirty="0">
                          <a:solidFill>
                            <a:schemeClr val="tx1"/>
                          </a:solidFill>
                          <a:effectLst/>
                          <a:latin typeface="Times New Roman" panose="02020603050405020304" pitchFamily="18" charset="0"/>
                          <a:cs typeface="Times New Roman" panose="02020603050405020304" pitchFamily="18" charset="0"/>
                        </a:rPr>
                        <a:t>1952 SP cluster 2168 disks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u="none" strike="noStrike" dirty="0">
                          <a:solidFill>
                            <a:schemeClr val="tx1"/>
                          </a:solidFill>
                          <a:effectLst/>
                          <a:latin typeface="Times New Roman" panose="02020603050405020304" pitchFamily="18" charset="0"/>
                          <a:cs typeface="Times New Roman" panose="02020603050405020304" pitchFamily="18" charset="0"/>
                        </a:rPr>
                        <a:t>Jim Wyllie</a:t>
                      </a:r>
                      <a:r>
                        <a:rPr lang="en-US" sz="1600" dirty="0">
                          <a:solidFill>
                            <a:schemeClr val="tx1"/>
                          </a:solidFill>
                          <a:effectLst/>
                          <a:latin typeface="Times New Roman" panose="02020603050405020304" pitchFamily="18" charset="0"/>
                          <a:cs typeface="Times New Roman" panose="02020603050405020304" pitchFamily="18" charset="0"/>
                        </a:rPr>
                        <a:t> , IBM Almaden Research</a:t>
                      </a:r>
                    </a:p>
                    <a:p>
                      <a:pPr algn="l" fontAlgn="t"/>
                      <a:r>
                        <a:rPr lang="en-US" sz="1600" dirty="0">
                          <a:solidFill>
                            <a:schemeClr val="tx1"/>
                          </a:solidFill>
                          <a:effectLst/>
                          <a:latin typeface="Times New Roman" panose="02020603050405020304" pitchFamily="18" charset="0"/>
                          <a:cs typeface="Times New Roman" panose="02020603050405020304" pitchFamily="18" charset="0"/>
                        </a:rPr>
                        <a:t>1998, 151 min</a:t>
                      </a:r>
                    </a:p>
                    <a:p>
                      <a:pPr algn="ctr" fontAlgn="t"/>
                      <a:r>
                        <a:rPr lang="en-US" sz="1200" dirty="0">
                          <a:solidFill>
                            <a:schemeClr val="tx1"/>
                          </a:solidFill>
                          <a:effectLst/>
                          <a:latin typeface="Times New Roman" panose="02020603050405020304" pitchFamily="18" charset="0"/>
                          <a:cs typeface="Times New Roman" panose="02020603050405020304" pitchFamily="18" charset="0"/>
                        </a:rPr>
                        <a:t>Nsort</a:t>
                      </a:r>
                    </a:p>
                    <a:p>
                      <a:pPr algn="ctr" fontAlgn="t"/>
                      <a:r>
                        <a:rPr lang="en-US" sz="1600" dirty="0">
                          <a:solidFill>
                            <a:schemeClr val="tx1"/>
                          </a:solidFill>
                          <a:effectLst/>
                          <a:latin typeface="Times New Roman" panose="02020603050405020304" pitchFamily="18" charset="0"/>
                          <a:cs typeface="Times New Roman" panose="02020603050405020304" pitchFamily="18" charset="0"/>
                        </a:rPr>
                        <a:t>SGI 32x Origin 2000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Chris Nyberg, Charles Koester </a:t>
                      </a:r>
                      <a:br>
                        <a:rPr lang="en-US" sz="1600" dirty="0">
                          <a:solidFill>
                            <a:schemeClr val="tx1"/>
                          </a:solidFill>
                          <a:effectLst/>
                          <a:latin typeface="Times New Roman" panose="02020603050405020304" pitchFamily="18" charset="0"/>
                          <a:cs typeface="Times New Roman" panose="02020603050405020304" pitchFamily="18" charset="0"/>
                        </a:rPr>
                      </a:br>
                      <a:r>
                        <a:rPr lang="en-US" sz="1600" dirty="0">
                          <a:solidFill>
                            <a:schemeClr val="tx1"/>
                          </a:solidFill>
                          <a:effectLst/>
                          <a:latin typeface="Times New Roman" panose="02020603050405020304" pitchFamily="18" charset="0"/>
                          <a:cs typeface="Times New Roman" panose="02020603050405020304" pitchFamily="18" charset="0"/>
                        </a:rPr>
                        <a:t>Ordinal Technology</a:t>
                      </a:r>
                    </a:p>
                  </a:txBody>
                  <a:tcPr marL="43428" marR="43428" marT="21714" marB="21714"/>
                </a:tc>
              </a:tr>
            </a:tbl>
          </a:graphicData>
        </a:graphic>
      </p:graphicFrame>
      <p:sp>
        <p:nvSpPr>
          <p:cNvPr id="10" name="Rectangle 9"/>
          <p:cNvSpPr/>
          <p:nvPr/>
        </p:nvSpPr>
        <p:spPr>
          <a:xfrm>
            <a:off x="746974" y="1680633"/>
            <a:ext cx="3374265" cy="328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Daytona</a:t>
            </a:r>
            <a:endParaRPr lang="en-US" dirty="0"/>
          </a:p>
        </p:txBody>
      </p:sp>
      <p:sp>
        <p:nvSpPr>
          <p:cNvPr id="11" name="Rectangle 10"/>
          <p:cNvSpPr/>
          <p:nvPr/>
        </p:nvSpPr>
        <p:spPr>
          <a:xfrm>
            <a:off x="7392473" y="1680632"/>
            <a:ext cx="3374265" cy="328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Indy</a:t>
            </a:r>
            <a:endParaRPr lang="en-US" dirty="0"/>
          </a:p>
        </p:txBody>
      </p:sp>
    </p:spTree>
    <p:extLst>
      <p:ext uri="{BB962C8B-B14F-4D97-AF65-F5344CB8AC3E}">
        <p14:creationId xmlns:p14="http://schemas.microsoft.com/office/powerpoint/2010/main" val="117972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sort such large volumes?</a:t>
            </a:r>
            <a:endParaRPr lang="en-US" dirty="0"/>
          </a:p>
        </p:txBody>
      </p:sp>
      <p:sp>
        <p:nvSpPr>
          <p:cNvPr id="3" name="Content Placeholder 2"/>
          <p:cNvSpPr>
            <a:spLocks noGrp="1"/>
          </p:cNvSpPr>
          <p:nvPr>
            <p:ph idx="1"/>
          </p:nvPr>
        </p:nvSpPr>
        <p:spPr>
          <a:xfrm>
            <a:off x="1154954" y="2603499"/>
            <a:ext cx="9289812" cy="3964725"/>
          </a:xfrm>
        </p:spPr>
        <p:txBody>
          <a:bodyPr>
            <a:normAutofit fontScale="92500" lnSpcReduction="10000"/>
          </a:bodyPr>
          <a:lstStyle/>
          <a:p>
            <a:r>
              <a:rPr lang="en-US" dirty="0" smtClean="0"/>
              <a:t>The data growth has been exponential.</a:t>
            </a:r>
          </a:p>
          <a:p>
            <a:r>
              <a:rPr lang="en-US" dirty="0"/>
              <a:t> </a:t>
            </a:r>
            <a:r>
              <a:rPr lang="en-US" dirty="0" smtClean="0"/>
              <a:t>Large volumes of data is being added to the already existing ecosystem.</a:t>
            </a:r>
          </a:p>
          <a:p>
            <a:r>
              <a:rPr lang="en-US" dirty="0"/>
              <a:t> </a:t>
            </a:r>
            <a:r>
              <a:rPr lang="en-US" dirty="0" smtClean="0"/>
              <a:t>We need to make querying relevant.</a:t>
            </a:r>
          </a:p>
          <a:p>
            <a:r>
              <a:rPr lang="en-US" dirty="0" smtClean="0"/>
              <a:t>“Every </a:t>
            </a:r>
            <a:r>
              <a:rPr lang="en-US" dirty="0"/>
              <a:t>2 Days We Create As Much Information As We Did Up To </a:t>
            </a:r>
            <a:r>
              <a:rPr lang="en-US" dirty="0" smtClean="0"/>
              <a:t>2003”-Eric Schmidt 2010</a:t>
            </a:r>
          </a:p>
          <a:p>
            <a:r>
              <a:rPr lang="en-US" dirty="0"/>
              <a:t>aggregate size of data processed by all instances of MapReduce at Google was on average 20PB per day in January 2008</a:t>
            </a:r>
            <a:r>
              <a:rPr lang="en-US" dirty="0" smtClean="0"/>
              <a:t>.</a:t>
            </a:r>
            <a:r>
              <a:rPr lang="en-US" dirty="0"/>
              <a:t/>
            </a:r>
            <a:br>
              <a:rPr lang="en-US" dirty="0"/>
            </a:br>
            <a:r>
              <a:rPr lang="en-US" dirty="0" smtClean="0"/>
              <a:t> It </a:t>
            </a:r>
            <a:r>
              <a:rPr lang="en-US" dirty="0"/>
              <a:t>took six hours and two minutes to sort 1PB (10 trillion 100-byte records)</a:t>
            </a:r>
            <a:endParaRPr lang="en-US" dirty="0" smtClean="0"/>
          </a:p>
          <a:p>
            <a:pPr lvl="1">
              <a:buFont typeface="Wingdings" panose="05000000000000000000" pitchFamily="2" charset="2"/>
              <a:buChar char="q"/>
            </a:pPr>
            <a:r>
              <a:rPr lang="en-US" b="1" dirty="0"/>
              <a:t>Google: </a:t>
            </a:r>
            <a:r>
              <a:rPr lang="en-US" dirty="0"/>
              <a:t>88 billion per month</a:t>
            </a:r>
          </a:p>
          <a:p>
            <a:pPr lvl="1">
              <a:buFont typeface="Wingdings" panose="05000000000000000000" pitchFamily="2" charset="2"/>
              <a:buChar char="q"/>
            </a:pPr>
            <a:r>
              <a:rPr lang="en-US" b="1" dirty="0"/>
              <a:t>Twitter:</a:t>
            </a:r>
            <a:r>
              <a:rPr lang="en-US" dirty="0"/>
              <a:t> 19 billion per month</a:t>
            </a:r>
          </a:p>
          <a:p>
            <a:pPr lvl="1">
              <a:buFont typeface="Wingdings" panose="05000000000000000000" pitchFamily="2" charset="2"/>
              <a:buChar char="q"/>
            </a:pPr>
            <a:r>
              <a:rPr lang="en-US" b="1" dirty="0"/>
              <a:t>Yahoo: </a:t>
            </a:r>
            <a:r>
              <a:rPr lang="en-US" dirty="0"/>
              <a:t>9.4 billion per month</a:t>
            </a:r>
          </a:p>
          <a:p>
            <a:pPr lvl="1">
              <a:buFont typeface="Wingdings" panose="05000000000000000000" pitchFamily="2" charset="2"/>
              <a:buChar char="q"/>
            </a:pPr>
            <a:r>
              <a:rPr lang="en-US" b="1" dirty="0"/>
              <a:t>Bing: </a:t>
            </a:r>
            <a:r>
              <a:rPr lang="en-US" dirty="0"/>
              <a:t>4.1 billion per month</a:t>
            </a:r>
          </a:p>
          <a:p>
            <a:endParaRPr lang="en-US" dirty="0"/>
          </a:p>
          <a:p>
            <a:endParaRPr lang="en-US" dirty="0"/>
          </a:p>
          <a:p>
            <a:endParaRPr lang="en-US" dirty="0"/>
          </a:p>
        </p:txBody>
      </p:sp>
      <p:grpSp>
        <p:nvGrpSpPr>
          <p:cNvPr id="6" name="Group 5"/>
          <p:cNvGrpSpPr/>
          <p:nvPr/>
        </p:nvGrpSpPr>
        <p:grpSpPr>
          <a:xfrm>
            <a:off x="5164429" y="5112913"/>
            <a:ext cx="1485179" cy="1300766"/>
            <a:chOff x="5164429" y="5112913"/>
            <a:chExt cx="1485179" cy="1300766"/>
          </a:xfrm>
        </p:grpSpPr>
        <p:sp>
          <p:nvSpPr>
            <p:cNvPr id="4" name="Right Brace 3"/>
            <p:cNvSpPr/>
            <p:nvPr/>
          </p:nvSpPr>
          <p:spPr>
            <a:xfrm>
              <a:off x="5164429" y="5112913"/>
              <a:ext cx="347729" cy="1300766"/>
            </a:xfrm>
            <a:prstGeom prst="rightBrace">
              <a:avLst>
                <a:gd name="adj1" fmla="val 8333"/>
                <a:gd name="adj2" fmla="val 509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567783" y="5673144"/>
              <a:ext cx="1081825" cy="369332"/>
            </a:xfrm>
            <a:prstGeom prst="rect">
              <a:avLst/>
            </a:prstGeom>
            <a:noFill/>
          </p:spPr>
          <p:txBody>
            <a:bodyPr wrap="square" rtlCol="0">
              <a:spAutoFit/>
            </a:bodyPr>
            <a:lstStyle/>
            <a:p>
              <a:r>
                <a:rPr lang="en-US" dirty="0" smtClean="0"/>
                <a:t>2010 </a:t>
              </a:r>
              <a:endParaRPr lang="en-US" dirty="0"/>
            </a:p>
          </p:txBody>
        </p:sp>
      </p:grpSp>
    </p:spTree>
    <p:extLst>
      <p:ext uri="{BB962C8B-B14F-4D97-AF65-F5344CB8AC3E}">
        <p14:creationId xmlns:p14="http://schemas.microsoft.com/office/powerpoint/2010/main" val="2387028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Helps in simplifying data intensive applications.</a:t>
            </a: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Sort Benchmarks</a:t>
            </a:r>
            <a:r>
              <a:rPr lang="en-US" i="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ranks sorting algorithms on big data systems.</a:t>
            </a:r>
          </a:p>
          <a:p>
            <a:r>
              <a:rPr lang="en-US" dirty="0">
                <a:latin typeface="Times New Roman" panose="02020603050405020304" pitchFamily="18" charset="0"/>
                <a:cs typeface="Times New Roman" panose="02020603050405020304" pitchFamily="18" charset="0"/>
              </a:rPr>
              <a:t> The data is randomized and you have to either sort it in ascending or descending order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a:t>
            </a:r>
            <a:r>
              <a:rPr lang="en-US" dirty="0" smtClean="0">
                <a:latin typeface="Times New Roman" panose="02020603050405020304" pitchFamily="18" charset="0"/>
                <a:cs typeface="Times New Roman" panose="02020603050405020304" pitchFamily="18" charset="0"/>
              </a:rPr>
              <a:t>ntire </a:t>
            </a:r>
            <a:r>
              <a:rPr lang="en-US" dirty="0">
                <a:latin typeface="Times New Roman" panose="02020603050405020304" pitchFamily="18" charset="0"/>
                <a:cs typeface="Times New Roman" panose="02020603050405020304" pitchFamily="18" charset="0"/>
              </a:rPr>
              <a:t>input file to be read from </a:t>
            </a:r>
            <a:r>
              <a:rPr lang="en-US" dirty="0" smtClean="0">
                <a:latin typeface="Times New Roman" panose="02020603050405020304" pitchFamily="18" charset="0"/>
                <a:cs typeface="Times New Roman" panose="02020603050405020304" pitchFamily="18" charset="0"/>
              </a:rPr>
              <a:t>disk.</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OS I/O subsystem efficiency test.(no tweaking of OS).</a:t>
            </a:r>
          </a:p>
          <a:p>
            <a:r>
              <a:rPr lang="en-US" dirty="0" smtClean="0">
                <a:latin typeface="Times New Roman" panose="02020603050405020304" pitchFamily="18" charset="0"/>
                <a:cs typeface="Times New Roman" panose="02020603050405020304" pitchFamily="18" charset="0"/>
              </a:rPr>
              <a:t>Sorting </a:t>
            </a:r>
            <a:r>
              <a:rPr lang="en-US" dirty="0">
                <a:latin typeface="Times New Roman" panose="02020603050405020304" pitchFamily="18" charset="0"/>
                <a:cs typeface="Times New Roman" panose="02020603050405020304" pitchFamily="18" charset="0"/>
              </a:rPr>
              <a:t>is one of the most challenging because there is no reduction of data along the pipeline. Sorting 100 TB of input data requires shuffling 100 TB of data across the network</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Apache Hadoop file system is not optimized for this operation as it has lot of redundancy to provide fault tolerance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979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be considered for sorting</a:t>
            </a:r>
            <a:endParaRPr lang="en-US" dirty="0"/>
          </a:p>
        </p:txBody>
      </p:sp>
      <p:sp>
        <p:nvSpPr>
          <p:cNvPr id="3" name="Content Placeholder 2"/>
          <p:cNvSpPr>
            <a:spLocks noGrp="1"/>
          </p:cNvSpPr>
          <p:nvPr>
            <p:ph idx="1"/>
          </p:nvPr>
        </p:nvSpPr>
        <p:spPr/>
        <p:txBody>
          <a:bodyPr>
            <a:normAutofit lnSpcReduction="10000"/>
          </a:bodyPr>
          <a:lstStyle/>
          <a:p>
            <a:r>
              <a:rPr lang="en-US" dirty="0" smtClean="0"/>
              <a:t>Location of data storage</a:t>
            </a:r>
          </a:p>
          <a:p>
            <a:r>
              <a:rPr lang="en-US" dirty="0" smtClean="0"/>
              <a:t>Network bandwidth eg: 120MByte/sec –provide uncongested path</a:t>
            </a:r>
          </a:p>
          <a:p>
            <a:r>
              <a:rPr lang="en-US" dirty="0" smtClean="0"/>
              <a:t>Data replication needed?</a:t>
            </a:r>
          </a:p>
          <a:p>
            <a:r>
              <a:rPr lang="en-US" dirty="0" smtClean="0"/>
              <a:t>Seek time from disk</a:t>
            </a:r>
          </a:p>
          <a:p>
            <a:r>
              <a:rPr lang="en-US" dirty="0" smtClean="0"/>
              <a:t>Non-blocking for good performance</a:t>
            </a:r>
          </a:p>
          <a:p>
            <a:r>
              <a:rPr lang="en-US" dirty="0" smtClean="0"/>
              <a:t>Read-write parallel   ( to server cache /to disk)</a:t>
            </a:r>
          </a:p>
          <a:p>
            <a:r>
              <a:rPr lang="en-US" dirty="0" smtClean="0"/>
              <a:t>Metaserver to decide read-write requests(bottlenecks?)</a:t>
            </a:r>
          </a:p>
          <a:p>
            <a:r>
              <a:rPr lang="en-US" dirty="0" smtClean="0"/>
              <a:t>Disk speed</a:t>
            </a:r>
          </a:p>
          <a:p>
            <a:r>
              <a:rPr lang="en-US" dirty="0" smtClean="0"/>
              <a:t>Dynamic work allocation</a:t>
            </a:r>
          </a:p>
          <a:p>
            <a:endParaRPr lang="en-US" dirty="0"/>
          </a:p>
        </p:txBody>
      </p:sp>
      <p:pic>
        <p:nvPicPr>
          <p:cNvPr id="4" name="Picture 3"/>
          <p:cNvPicPr>
            <a:picLocks noChangeAspect="1"/>
          </p:cNvPicPr>
          <p:nvPr/>
        </p:nvPicPr>
        <p:blipFill>
          <a:blip r:embed="rId2"/>
          <a:stretch>
            <a:fillRect/>
          </a:stretch>
        </p:blipFill>
        <p:spPr>
          <a:xfrm>
            <a:off x="7923988" y="3475015"/>
            <a:ext cx="4113249" cy="1856838"/>
          </a:xfrm>
          <a:prstGeom prst="rect">
            <a:avLst/>
          </a:prstGeom>
        </p:spPr>
      </p:pic>
    </p:spTree>
    <p:extLst>
      <p:ext uri="{BB962C8B-B14F-4D97-AF65-F5344CB8AC3E}">
        <p14:creationId xmlns:p14="http://schemas.microsoft.com/office/powerpoint/2010/main" val="15459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7286" y="2381249"/>
            <a:ext cx="9620517" cy="3221971"/>
          </a:xfrm>
          <a:prstGeom prst="rect">
            <a:avLst/>
          </a:prstGeom>
        </p:spPr>
      </p:pic>
      <p:sp>
        <p:nvSpPr>
          <p:cNvPr id="5" name="Title 1"/>
          <p:cNvSpPr>
            <a:spLocks noGrp="1"/>
          </p:cNvSpPr>
          <p:nvPr>
            <p:ph type="title"/>
          </p:nvPr>
        </p:nvSpPr>
        <p:spPr>
          <a:xfrm>
            <a:off x="1154954" y="973669"/>
            <a:ext cx="8825659" cy="706964"/>
          </a:xfrm>
        </p:spPr>
        <p:txBody>
          <a:bodyPr/>
          <a:lstStyle/>
          <a:p>
            <a:r>
              <a:rPr lang="en-US" dirty="0" smtClean="0"/>
              <a:t>Factors to be considered for sorting</a:t>
            </a:r>
            <a:endParaRPr lang="en-US" dirty="0"/>
          </a:p>
        </p:txBody>
      </p:sp>
    </p:spTree>
    <p:extLst>
      <p:ext uri="{BB962C8B-B14F-4D97-AF65-F5344CB8AC3E}">
        <p14:creationId xmlns:p14="http://schemas.microsoft.com/office/powerpoint/2010/main" val="111039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Generation- gensort</a:t>
            </a:r>
            <a:endParaRPr lang="en-US" dirty="0"/>
          </a:p>
        </p:txBody>
      </p:sp>
      <p:sp>
        <p:nvSpPr>
          <p:cNvPr id="3" name="Content Placeholder 2"/>
          <p:cNvSpPr>
            <a:spLocks noGrp="1"/>
          </p:cNvSpPr>
          <p:nvPr>
            <p:ph idx="1"/>
          </p:nvPr>
        </p:nvSpPr>
        <p:spPr>
          <a:xfrm>
            <a:off x="1154954" y="2294897"/>
            <a:ext cx="10049666" cy="4238425"/>
          </a:xfrm>
        </p:spPr>
        <p:txBody>
          <a:bodyPr>
            <a:normAutofit fontScale="92500" lnSpcReduction="20000"/>
          </a:bodyPr>
          <a:lstStyle/>
          <a:p>
            <a:pPr lvl="0"/>
            <a:r>
              <a:rPr lang="en-US" altLang="en-US" dirty="0" smtClean="0">
                <a:solidFill>
                  <a:srgbClr val="333333"/>
                </a:solidFill>
                <a:latin typeface="Arial Unicode MS" panose="020B0604020202020204" pitchFamily="34" charset="-128"/>
              </a:rPr>
              <a:t>Syntax:    gensort </a:t>
            </a:r>
            <a:r>
              <a:rPr lang="en-US" altLang="en-US" dirty="0">
                <a:solidFill>
                  <a:srgbClr val="333333"/>
                </a:solidFill>
                <a:latin typeface="Arial Unicode MS" panose="020B0604020202020204" pitchFamily="34" charset="-128"/>
              </a:rPr>
              <a:t>[-a] [-c] [-bSTARTING_REC_NUM] [-tN] NUM_RECS FILE_NAME[,opts]</a:t>
            </a:r>
            <a:r>
              <a:rPr lang="en-US" altLang="en-US" sz="2400" dirty="0">
                <a:solidFill>
                  <a:schemeClr val="tx1"/>
                </a:solidFill>
              </a:rPr>
              <a:t> </a:t>
            </a:r>
            <a:endParaRPr lang="en-US" altLang="en-US" sz="2400" dirty="0" smtClean="0">
              <a:solidFill>
                <a:schemeClr val="tx1"/>
              </a:solidFill>
            </a:endParaRPr>
          </a:p>
          <a:p>
            <a:pPr marL="0" lvl="0" indent="0">
              <a:buNone/>
            </a:pPr>
            <a:r>
              <a:rPr lang="en-US" altLang="en-US" sz="1700" dirty="0" smtClean="0">
                <a:solidFill>
                  <a:schemeClr val="tx1"/>
                </a:solidFill>
                <a:latin typeface="Times New Roman" panose="02020603050405020304" pitchFamily="18" charset="0"/>
                <a:cs typeface="Times New Roman" panose="02020603050405020304" pitchFamily="18" charset="0"/>
              </a:rPr>
              <a:t>-c  </a:t>
            </a:r>
            <a:r>
              <a:rPr lang="en-US" altLang="en-US" sz="1700" dirty="0">
                <a:solidFill>
                  <a:srgbClr val="333333"/>
                </a:solidFill>
                <a:latin typeface="Times New Roman" panose="02020603050405020304" pitchFamily="18" charset="0"/>
                <a:cs typeface="Times New Roman" panose="02020603050405020304" pitchFamily="18" charset="0"/>
              </a:rPr>
              <a:t>Calculate the sum of the crc32 checksums of each of the generated records and send it to standard error</a:t>
            </a:r>
            <a:r>
              <a:rPr lang="en-US" altLang="en-US" sz="1700" dirty="0" smtClean="0">
                <a:solidFill>
                  <a:srgbClr val="333333"/>
                </a:solidFill>
                <a:latin typeface="Times New Roman" panose="02020603050405020304" pitchFamily="18" charset="0"/>
                <a:cs typeface="Times New Roman" panose="02020603050405020304" pitchFamily="18" charset="0"/>
              </a:rPr>
              <a:t>.</a:t>
            </a:r>
          </a:p>
          <a:p>
            <a:pPr marL="0" lvl="0" indent="0">
              <a:buNone/>
            </a:pPr>
            <a:r>
              <a:rPr lang="en-US" altLang="en-US" sz="1700" dirty="0">
                <a:solidFill>
                  <a:srgbClr val="333333"/>
                </a:solidFill>
                <a:latin typeface="Times New Roman" panose="02020603050405020304" pitchFamily="18" charset="0"/>
                <a:cs typeface="Times New Roman" panose="02020603050405020304" pitchFamily="18" charset="0"/>
              </a:rPr>
              <a:t>-</a:t>
            </a:r>
            <a:r>
              <a:rPr lang="en-US" altLang="en-US" sz="1700" dirty="0" err="1">
                <a:solidFill>
                  <a:srgbClr val="333333"/>
                </a:solidFill>
                <a:latin typeface="Times New Roman" panose="02020603050405020304" pitchFamily="18" charset="0"/>
                <a:cs typeface="Times New Roman" panose="02020603050405020304" pitchFamily="18" charset="0"/>
              </a:rPr>
              <a:t>bN</a:t>
            </a:r>
            <a:r>
              <a:rPr lang="en-US" altLang="en-US" sz="1700" dirty="0">
                <a:solidFill>
                  <a:srgbClr val="333333"/>
                </a:solidFill>
                <a:latin typeface="Times New Roman" panose="02020603050405020304" pitchFamily="18" charset="0"/>
                <a:cs typeface="Times New Roman" panose="02020603050405020304" pitchFamily="18" charset="0"/>
              </a:rPr>
              <a:t> Set the beginning record generated to N. By default the first record generated is record </a:t>
            </a:r>
            <a:r>
              <a:rPr lang="en-US" altLang="en-US" sz="1700" dirty="0" smtClean="0">
                <a:solidFill>
                  <a:srgbClr val="333333"/>
                </a:solidFill>
                <a:latin typeface="Times New Roman" panose="02020603050405020304" pitchFamily="18" charset="0"/>
                <a:cs typeface="Times New Roman" panose="02020603050405020304" pitchFamily="18" charset="0"/>
              </a:rPr>
              <a:t>0</a:t>
            </a:r>
          </a:p>
          <a:p>
            <a:pPr marL="0" lvl="0" indent="0">
              <a:buNone/>
            </a:pPr>
            <a:r>
              <a:rPr lang="en-US" altLang="en-US" sz="1700" dirty="0">
                <a:solidFill>
                  <a:srgbClr val="333333"/>
                </a:solidFill>
                <a:latin typeface="Times New Roman" panose="02020603050405020304" pitchFamily="18" charset="0"/>
                <a:cs typeface="Times New Roman" panose="02020603050405020304" pitchFamily="18" charset="0"/>
              </a:rPr>
              <a:t>-s Generate input records with skewed keys. If used with -a option, then skewed ascii records are generated</a:t>
            </a:r>
            <a:r>
              <a:rPr lang="en-US" altLang="en-US" sz="1700" dirty="0" smtClean="0">
                <a:solidFill>
                  <a:srgbClr val="333333"/>
                </a:solidFill>
                <a:latin typeface="Times New Roman" panose="02020603050405020304" pitchFamily="18" charset="0"/>
                <a:cs typeface="Times New Roman" panose="02020603050405020304" pitchFamily="18" charset="0"/>
              </a:rPr>
              <a:t>.</a:t>
            </a:r>
          </a:p>
          <a:p>
            <a:pPr marL="0" lvl="0" indent="0">
              <a:buNone/>
            </a:pPr>
            <a:r>
              <a:rPr lang="en-US" altLang="en-US" sz="1700" dirty="0" smtClean="0">
                <a:solidFill>
                  <a:srgbClr val="333333"/>
                </a:solidFill>
                <a:latin typeface="Times New Roman" panose="02020603050405020304" pitchFamily="18" charset="0"/>
                <a:cs typeface="Times New Roman" panose="02020603050405020304" pitchFamily="18" charset="0"/>
              </a:rPr>
              <a:t> </a:t>
            </a:r>
            <a:r>
              <a:rPr lang="en-US" altLang="en-US" sz="1700" dirty="0">
                <a:solidFill>
                  <a:srgbClr val="333333"/>
                </a:solidFill>
                <a:latin typeface="Times New Roman" panose="02020603050405020304" pitchFamily="18" charset="0"/>
                <a:cs typeface="Times New Roman" panose="02020603050405020304" pitchFamily="18" charset="0"/>
              </a:rPr>
              <a:t>-tN Use N internal program threads to generate the </a:t>
            </a:r>
            <a:r>
              <a:rPr lang="en-US" altLang="en-US" sz="1700" dirty="0" smtClean="0">
                <a:solidFill>
                  <a:srgbClr val="333333"/>
                </a:solidFill>
                <a:latin typeface="Times New Roman" panose="02020603050405020304" pitchFamily="18" charset="0"/>
                <a:cs typeface="Times New Roman" panose="02020603050405020304" pitchFamily="18" charset="0"/>
              </a:rPr>
              <a:t>records</a:t>
            </a:r>
          </a:p>
          <a:p>
            <a:pPr marL="0" indent="0">
              <a:buNone/>
            </a:pPr>
            <a:r>
              <a:rPr lang="en-US" altLang="en-US" sz="1700" dirty="0">
                <a:solidFill>
                  <a:srgbClr val="333333"/>
                </a:solidFill>
                <a:latin typeface="Times New Roman" panose="02020603050405020304" pitchFamily="18" charset="0"/>
                <a:cs typeface="Times New Roman" panose="02020603050405020304" pitchFamily="18" charset="0"/>
              </a:rPr>
              <a:t> </a:t>
            </a:r>
            <a:r>
              <a:rPr lang="en-US" altLang="en-US" sz="1700" dirty="0" smtClean="0">
                <a:solidFill>
                  <a:srgbClr val="333333"/>
                </a:solidFill>
                <a:latin typeface="Times New Roman" panose="02020603050405020304" pitchFamily="18" charset="0"/>
                <a:cs typeface="Times New Roman" panose="02020603050405020304" pitchFamily="18" charset="0"/>
              </a:rPr>
              <a:t> NUM_RECS </a:t>
            </a:r>
            <a:r>
              <a:rPr lang="en-US" altLang="en-US" sz="1700" dirty="0">
                <a:solidFill>
                  <a:srgbClr val="333333"/>
                </a:solidFill>
                <a:latin typeface="Times New Roman" panose="02020603050405020304" pitchFamily="18" charset="0"/>
                <a:cs typeface="Times New Roman" panose="02020603050405020304" pitchFamily="18" charset="0"/>
              </a:rPr>
              <a:t>The number of sequential records to generate.</a:t>
            </a:r>
            <a:r>
              <a:rPr lang="en-US" altLang="en-US" sz="2200" dirty="0">
                <a:solidFill>
                  <a:schemeClr val="tx1"/>
                </a:solidFill>
                <a:latin typeface="Times New Roman" panose="02020603050405020304" pitchFamily="18" charset="0"/>
                <a:cs typeface="Times New Roman" panose="02020603050405020304" pitchFamily="18" charset="0"/>
              </a:rPr>
              <a:t> </a:t>
            </a:r>
            <a:endParaRPr lang="en-US" alt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p>
          <a:p>
            <a:r>
              <a:rPr lang="en-US" dirty="0" smtClean="0"/>
              <a:t> gensort –a 1000000 pennyinput</a:t>
            </a:r>
          </a:p>
          <a:p>
            <a:pPr marL="0" indent="0">
              <a:buNone/>
            </a:pPr>
            <a:r>
              <a:rPr lang="en-US" dirty="0" smtClean="0"/>
              <a:t> </a:t>
            </a:r>
            <a:r>
              <a:rPr lang="en-US" altLang="en-US" dirty="0">
                <a:solidFill>
                  <a:srgbClr val="333333"/>
                </a:solidFill>
                <a:latin typeface="Times New Roman" panose="02020603050405020304" pitchFamily="18" charset="0"/>
                <a:cs typeface="Times New Roman" panose="02020603050405020304" pitchFamily="18" charset="0"/>
              </a:rPr>
              <a:t>to generate 1000000 ascii records starting at record 0 to the file named "</a:t>
            </a:r>
            <a:r>
              <a:rPr lang="en-US" altLang="en-US" dirty="0" smtClean="0">
                <a:solidFill>
                  <a:srgbClr val="333333"/>
                </a:solidFill>
                <a:latin typeface="Times New Roman" panose="02020603050405020304" pitchFamily="18" charset="0"/>
                <a:cs typeface="Times New Roman" panose="02020603050405020304" pitchFamily="18" charset="0"/>
              </a:rPr>
              <a:t>pennyinput”</a:t>
            </a:r>
          </a:p>
          <a:p>
            <a:pPr marL="0" indent="0">
              <a:buNone/>
            </a:pPr>
            <a:endParaRPr lang="en-US" altLang="en-US" dirty="0" smtClean="0">
              <a:solidFill>
                <a:srgbClr val="333333"/>
              </a:solidFill>
              <a:latin typeface="Times New Roman" panose="02020603050405020304" pitchFamily="18" charset="0"/>
              <a:cs typeface="Times New Roman" panose="02020603050405020304" pitchFamily="18" charset="0"/>
            </a:endParaRPr>
          </a:p>
          <a:p>
            <a:r>
              <a:rPr lang="en-US" dirty="0"/>
              <a:t> gensort </a:t>
            </a:r>
            <a:r>
              <a:rPr lang="en-US" dirty="0" smtClean="0"/>
              <a:t>–b2000  1000 partition2</a:t>
            </a:r>
            <a:endParaRPr lang="en-US" dirty="0"/>
          </a:p>
          <a:p>
            <a:pPr marL="0" lvl="0" indent="0" defTabSz="914400" eaLnBrk="0" fontAlgn="base" hangingPunct="0">
              <a:spcBef>
                <a:spcPct val="0"/>
              </a:spcBef>
              <a:spcAft>
                <a:spcPct val="0"/>
              </a:spcAft>
              <a:buClrTx/>
              <a:buSzTx/>
              <a:buNone/>
            </a:pPr>
            <a:r>
              <a:rPr lang="en-US" dirty="0">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to generate 1000 binary records beginning with record 2000 to the file named "partition2"</a:t>
            </a:r>
            <a:r>
              <a:rPr lang="en-US" altLang="en-US" sz="2400" dirty="0">
                <a:solidFill>
                  <a:schemeClr val="tx1"/>
                </a:solidFill>
                <a:latin typeface="Times New Roman" panose="02020603050405020304" pitchFamily="18" charset="0"/>
                <a:cs typeface="Times New Roman" panose="02020603050405020304" pitchFamily="18" charset="0"/>
              </a:rPr>
              <a:t> </a:t>
            </a:r>
            <a:endParaRPr lang="en-US" altLang="en-US" sz="4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en-US" dirty="0">
              <a:solidFill>
                <a:srgbClr val="333333"/>
              </a:solidFill>
              <a:latin typeface="Times New Roman" panose="02020603050405020304" pitchFamily="18" charset="0"/>
              <a:cs typeface="Times New Roman" panose="02020603050405020304" pitchFamily="18" charset="0"/>
            </a:endParaRPr>
          </a:p>
          <a:p>
            <a:pPr marL="0" indent="0">
              <a:buNone/>
            </a:pPr>
            <a:endParaRPr lang="en-US" altLang="en-US" dirty="0" smtClean="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82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a:t>
            </a:r>
            <a:endParaRPr lang="en-US" dirty="0"/>
          </a:p>
        </p:txBody>
      </p:sp>
      <p:sp>
        <p:nvSpPr>
          <p:cNvPr id="3" name="Content Placeholder 2"/>
          <p:cNvSpPr>
            <a:spLocks noGrp="1"/>
          </p:cNvSpPr>
          <p:nvPr>
            <p:ph idx="1"/>
          </p:nvPr>
        </p:nvSpPr>
        <p:spPr>
          <a:xfrm>
            <a:off x="1154954" y="2228045"/>
            <a:ext cx="9264054" cy="3791755"/>
          </a:xfrm>
        </p:spPr>
        <p:txBody>
          <a:bodyPr>
            <a:noAutofit/>
          </a:bodyPr>
          <a:lstStyle/>
          <a:p>
            <a:r>
              <a:rPr lang="en-US" dirty="0">
                <a:latin typeface="Times New Roman" panose="02020603050405020304" pitchFamily="18" charset="0"/>
                <a:cs typeface="Times New Roman" panose="02020603050405020304" pitchFamily="18" charset="0"/>
              </a:rPr>
              <a:t>Must sort to and from operating system files on secondary storage.</a:t>
            </a:r>
          </a:p>
          <a:p>
            <a:r>
              <a:rPr lang="en-US" dirty="0">
                <a:latin typeface="Times New Roman" panose="02020603050405020304" pitchFamily="18" charset="0"/>
                <a:cs typeface="Times New Roman" panose="02020603050405020304" pitchFamily="18" charset="0"/>
              </a:rPr>
              <a:t>No raw disk usage allowed since we are trying to test the IO subsystem.</a:t>
            </a:r>
          </a:p>
          <a:p>
            <a:r>
              <a:rPr lang="en-US" dirty="0">
                <a:latin typeface="Times New Roman" panose="02020603050405020304" pitchFamily="18" charset="0"/>
                <a:cs typeface="Times New Roman" panose="02020603050405020304" pitchFamily="18" charset="0"/>
              </a:rPr>
              <a:t>File or device striping (RAID 0) are allowed (encouraged) to get bandwidth. If file striping is used then the concatenated files must form a sorted file.</a:t>
            </a:r>
          </a:p>
          <a:p>
            <a:r>
              <a:rPr lang="en-US" dirty="0">
                <a:latin typeface="Times New Roman" panose="02020603050405020304" pitchFamily="18" charset="0"/>
                <a:cs typeface="Times New Roman" panose="02020603050405020304" pitchFamily="18" charset="0"/>
              </a:rPr>
              <a:t>The output file must be created as part of the sort.</a:t>
            </a:r>
          </a:p>
          <a:p>
            <a:r>
              <a:rPr lang="en-US" dirty="0">
                <a:latin typeface="Times New Roman" panose="02020603050405020304" pitchFamily="18" charset="0"/>
                <a:cs typeface="Times New Roman" panose="02020603050405020304" pitchFamily="18" charset="0"/>
              </a:rPr>
              <a:t>Time includes the launching of the sort program.</a:t>
            </a:r>
          </a:p>
          <a:p>
            <a:r>
              <a:rPr lang="en-US" dirty="0">
                <a:latin typeface="Times New Roman" panose="02020603050405020304" pitchFamily="18" charset="0"/>
                <a:cs typeface="Times New Roman" panose="02020603050405020304" pitchFamily="18" charset="0"/>
              </a:rPr>
              <a:t>The sort input records must be 100 bytes in length, with the first 10 bytes being a random key.</a:t>
            </a:r>
          </a:p>
          <a:p>
            <a:r>
              <a:rPr lang="en-US" dirty="0">
                <a:latin typeface="Times New Roman" panose="02020603050405020304" pitchFamily="18" charset="0"/>
                <a:cs typeface="Times New Roman" panose="02020603050405020304" pitchFamily="18" charset="0"/>
              </a:rPr>
              <a:t>Use the gensort record generator to create the input records.</a:t>
            </a:r>
          </a:p>
          <a:p>
            <a:r>
              <a:rPr lang="en-US" dirty="0">
                <a:latin typeface="Times New Roman" panose="02020603050405020304" pitchFamily="18" charset="0"/>
                <a:cs typeface="Times New Roman" panose="02020603050405020304" pitchFamily="18" charset="0"/>
              </a:rPr>
              <a:t>The sort output file must be validated for correct key order and checksum.</a:t>
            </a:r>
          </a:p>
          <a:p>
            <a:r>
              <a:rPr lang="en-US" dirty="0">
                <a:latin typeface="Times New Roman" panose="02020603050405020304" pitchFamily="18" charset="0"/>
                <a:cs typeface="Times New Roman" panose="02020603050405020304" pitchFamily="18" charset="0"/>
              </a:rPr>
              <a:t>The hardware used should be commercially available (off-the-shelf), and unmodified (e.g. no processor over or under clocking).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806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Benchmark</a:t>
            </a:r>
            <a:endParaRPr lang="en-US" dirty="0"/>
          </a:p>
        </p:txBody>
      </p:sp>
      <p:sp>
        <p:nvSpPr>
          <p:cNvPr id="3" name="Content Placeholder 2"/>
          <p:cNvSpPr>
            <a:spLocks noGrp="1"/>
          </p:cNvSpPr>
          <p:nvPr>
            <p:ph idx="1"/>
          </p:nvPr>
        </p:nvSpPr>
        <p:spPr>
          <a:xfrm>
            <a:off x="1154954" y="2603500"/>
            <a:ext cx="5168573" cy="3771542"/>
          </a:xfrm>
        </p:spPr>
        <p:txBody>
          <a:bodyPr/>
          <a:lstStyle/>
          <a:p>
            <a:r>
              <a:rPr lang="en-US" dirty="0"/>
              <a:t>S</a:t>
            </a:r>
            <a:r>
              <a:rPr lang="en-US" dirty="0" smtClean="0"/>
              <a:t>orting </a:t>
            </a:r>
            <a:r>
              <a:rPr lang="en-US" dirty="0"/>
              <a:t>100 TB of data following the strict rules generates 500 TB of disk I/O and 200 TB of network I/O</a:t>
            </a:r>
            <a:r>
              <a:rPr lang="en-US" dirty="0" smtClean="0"/>
              <a:t>.(Gray standard).</a:t>
            </a:r>
          </a:p>
          <a:p>
            <a:r>
              <a:rPr lang="en-US" dirty="0"/>
              <a:t>Sorting 100 TB of input data requires shuffling 100 TB of data across the </a:t>
            </a:r>
            <a:r>
              <a:rPr lang="en-US" dirty="0" smtClean="0"/>
              <a:t>network</a:t>
            </a:r>
          </a:p>
          <a:p>
            <a:r>
              <a:rPr lang="en-US" dirty="0"/>
              <a:t>replicate both input and output data for fault-tolerance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8317605"/>
              </p:ext>
            </p:extLst>
          </p:nvPr>
        </p:nvGraphicFramePr>
        <p:xfrm>
          <a:off x="6426556" y="1944712"/>
          <a:ext cx="5416192" cy="4813880"/>
        </p:xfrm>
        <a:graphic>
          <a:graphicData uri="http://schemas.openxmlformats.org/drawingml/2006/table">
            <a:tbl>
              <a:tblPr>
                <a:tableStyleId>{793D81CF-94F2-401A-BA57-92F5A7B2D0C5}</a:tableStyleId>
              </a:tblPr>
              <a:tblGrid>
                <a:gridCol w="1354048"/>
                <a:gridCol w="1354048"/>
                <a:gridCol w="1354048"/>
                <a:gridCol w="1354048"/>
              </a:tblGrid>
              <a:tr h="661502">
                <a:tc>
                  <a:txBody>
                    <a:bodyPr/>
                    <a:lstStyle/>
                    <a:p>
                      <a:pPr algn="ctr"/>
                      <a:r>
                        <a:rPr lang="en-US" sz="1400" dirty="0">
                          <a:effectLst/>
                          <a:latin typeface="Times New Roman" panose="02020603050405020304" pitchFamily="18" charset="0"/>
                          <a:cs typeface="Times New Roman" panose="02020603050405020304" pitchFamily="18" charset="0"/>
                        </a:rPr>
                        <a:t> </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Hadoop MR</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Record</a:t>
                      </a:r>
                    </a:p>
                  </a:txBody>
                  <a:tcPr marL="70006" marR="70006" marT="70006" marB="70006" anchor="ctr"/>
                </a:tc>
                <a:tc>
                  <a:txBody>
                    <a:bodyPr/>
                    <a:lstStyle/>
                    <a:p>
                      <a:pPr algn="ctr"/>
                      <a:r>
                        <a:rPr lang="en-US" sz="1400" dirty="0">
                          <a:effectLst/>
                          <a:latin typeface="Times New Roman" panose="02020603050405020304" pitchFamily="18" charset="0"/>
                          <a:cs typeface="Times New Roman" panose="02020603050405020304" pitchFamily="18" charset="0"/>
                        </a:rPr>
                        <a:t>Spark</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Record</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Spark</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1 PB</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Data Size</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102.5 TB</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100 TB</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1000 TB</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Elapsed Time</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72 mins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23 mins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234 mins</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 Nodes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2100</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206</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190</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 Cores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50400 physical</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6592 virtualized</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6080 virtualized</a:t>
                      </a:r>
                    </a:p>
                  </a:txBody>
                  <a:tcPr marL="70006" marR="70006" marT="70006" marB="70006" anchor="ctr"/>
                </a:tc>
              </a:tr>
              <a:tr h="496982">
                <a:tc>
                  <a:txBody>
                    <a:bodyPr/>
                    <a:lstStyle/>
                    <a:p>
                      <a:pPr algn="ctr"/>
                      <a:r>
                        <a:rPr lang="en-US" sz="1400">
                          <a:effectLst/>
                          <a:latin typeface="Times New Roman" panose="02020603050405020304" pitchFamily="18" charset="0"/>
                          <a:cs typeface="Times New Roman" panose="02020603050405020304" pitchFamily="18" charset="0"/>
                        </a:rPr>
                        <a:t>Cluster disk throughput</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3150 GB/s</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(est.)</a:t>
                      </a:r>
                    </a:p>
                  </a:txBody>
                  <a:tcPr marL="70006" marR="70006" marT="70006" marB="70006" anchor="ctr"/>
                </a:tc>
                <a:tc>
                  <a:txBody>
                    <a:bodyPr/>
                    <a:lstStyle/>
                    <a:p>
                      <a:pPr algn="ctr"/>
                      <a:r>
                        <a:rPr lang="en-US" sz="1400" dirty="0">
                          <a:effectLst/>
                          <a:latin typeface="Times New Roman" panose="02020603050405020304" pitchFamily="18" charset="0"/>
                          <a:cs typeface="Times New Roman" panose="02020603050405020304" pitchFamily="18" charset="0"/>
                        </a:rPr>
                        <a:t>618 GB/s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570 GB/s</a:t>
                      </a:r>
                    </a:p>
                  </a:txBody>
                  <a:tcPr marL="70006" marR="70006" marT="70006" marB="70006" anchor="ctr"/>
                </a:tc>
              </a:tr>
              <a:tr h="496982">
                <a:tc>
                  <a:txBody>
                    <a:bodyPr/>
                    <a:lstStyle/>
                    <a:p>
                      <a:pPr algn="ctr"/>
                      <a:r>
                        <a:rPr lang="en-US" sz="1400" dirty="0">
                          <a:effectLst/>
                          <a:latin typeface="Times New Roman" panose="02020603050405020304" pitchFamily="18" charset="0"/>
                          <a:cs typeface="Times New Roman" panose="02020603050405020304" pitchFamily="18" charset="0"/>
                        </a:rPr>
                        <a:t>Sort Benchmark Daytona Rules</a:t>
                      </a:r>
                    </a:p>
                  </a:txBody>
                  <a:tcPr marL="70006" marR="70006" marT="70006" marB="70006" anchor="ctr"/>
                </a:tc>
                <a:tc>
                  <a:txBody>
                    <a:bodyPr/>
                    <a:lstStyle/>
                    <a:p>
                      <a:pPr algn="ctr"/>
                      <a:r>
                        <a:rPr lang="en-US" sz="1400" dirty="0">
                          <a:effectLst/>
                          <a:latin typeface="Times New Roman" panose="02020603050405020304" pitchFamily="18" charset="0"/>
                          <a:cs typeface="Times New Roman" panose="02020603050405020304" pitchFamily="18" charset="0"/>
                        </a:rPr>
                        <a:t>Yes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Yes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No</a:t>
                      </a:r>
                    </a:p>
                  </a:txBody>
                  <a:tcPr marL="70006" marR="70006" marT="70006" marB="70006" anchor="ctr"/>
                </a:tc>
              </a:tr>
              <a:tr h="496982">
                <a:tc>
                  <a:txBody>
                    <a:bodyPr/>
                    <a:lstStyle/>
                    <a:p>
                      <a:pPr algn="ctr"/>
                      <a:r>
                        <a:rPr lang="en-US" sz="1400">
                          <a:effectLst/>
                          <a:latin typeface="Times New Roman" panose="02020603050405020304" pitchFamily="18" charset="0"/>
                          <a:cs typeface="Times New Roman" panose="02020603050405020304" pitchFamily="18" charset="0"/>
                        </a:rPr>
                        <a:t>Network</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dedicated data center, 10Gbps</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virtualized (EC2) 10Gbps network</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virtualized (EC2) 10Gbps network</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Sort rate</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1.42 TB/min</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4.27 TB/min</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4.27 TB/min</a:t>
                      </a:r>
                    </a:p>
                  </a:txBody>
                  <a:tcPr marL="70006" marR="70006" marT="70006" marB="70006" anchor="ctr"/>
                </a:tc>
              </a:tr>
              <a:tr h="332461">
                <a:tc>
                  <a:txBody>
                    <a:bodyPr/>
                    <a:lstStyle/>
                    <a:p>
                      <a:pPr algn="ctr"/>
                      <a:r>
                        <a:rPr lang="en-US" sz="1400">
                          <a:effectLst/>
                          <a:latin typeface="Times New Roman" panose="02020603050405020304" pitchFamily="18" charset="0"/>
                          <a:cs typeface="Times New Roman" panose="02020603050405020304" pitchFamily="18" charset="0"/>
                        </a:rPr>
                        <a:t>Sort rate/node</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0.67 GB/min</a:t>
                      </a:r>
                    </a:p>
                  </a:txBody>
                  <a:tcPr marL="70006" marR="70006" marT="70006" marB="70006" anchor="ctr"/>
                </a:tc>
                <a:tc>
                  <a:txBody>
                    <a:bodyPr/>
                    <a:lstStyle/>
                    <a:p>
                      <a:pPr algn="ctr"/>
                      <a:r>
                        <a:rPr lang="en-US" sz="1400">
                          <a:effectLst/>
                          <a:latin typeface="Times New Roman" panose="02020603050405020304" pitchFamily="18" charset="0"/>
                          <a:cs typeface="Times New Roman" panose="02020603050405020304" pitchFamily="18" charset="0"/>
                        </a:rPr>
                        <a:t>20.7 GB/min</a:t>
                      </a:r>
                    </a:p>
                  </a:txBody>
                  <a:tcPr marL="70006" marR="70006" marT="70006" marB="70006" anchor="ctr"/>
                </a:tc>
                <a:tc>
                  <a:txBody>
                    <a:bodyPr/>
                    <a:lstStyle/>
                    <a:p>
                      <a:pPr algn="ctr"/>
                      <a:r>
                        <a:rPr lang="en-US" sz="1400" dirty="0">
                          <a:effectLst/>
                          <a:latin typeface="Times New Roman" panose="02020603050405020304" pitchFamily="18" charset="0"/>
                          <a:cs typeface="Times New Roman" panose="02020603050405020304" pitchFamily="18" charset="0"/>
                        </a:rPr>
                        <a:t>22.5 GB/min</a:t>
                      </a:r>
                    </a:p>
                  </a:txBody>
                  <a:tcPr marL="70006" marR="70006" marT="70006" marB="70006" anchor="ctr"/>
                </a:tc>
              </a:tr>
            </a:tbl>
          </a:graphicData>
        </a:graphic>
      </p:graphicFrame>
    </p:spTree>
    <p:extLst>
      <p:ext uri="{BB962C8B-B14F-4D97-AF65-F5344CB8AC3E}">
        <p14:creationId xmlns:p14="http://schemas.microsoft.com/office/powerpoint/2010/main" val="1629020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Bechmark categories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Indy</a:t>
            </a:r>
          </a:p>
          <a:p>
            <a:pPr>
              <a:buFont typeface="+mj-lt"/>
              <a:buAutoNum type="arabicPeriod"/>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fixed key and record </a:t>
            </a:r>
            <a:r>
              <a:rPr lang="en-US" dirty="0" smtClean="0">
                <a:latin typeface="Times New Roman" panose="02020603050405020304" pitchFamily="18" charset="0"/>
                <a:cs typeface="Times New Roman" panose="02020603050405020304" pitchFamily="18" charset="0"/>
              </a:rPr>
              <a:t>sizes(100-byte records with 10-byte random keys)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random, dense and uniformly distributed input keys - both for sorting records and </a:t>
            </a:r>
            <a:r>
              <a:rPr lang="en-US" dirty="0" smtClean="0">
                <a:latin typeface="Times New Roman" panose="02020603050405020304" pitchFamily="18" charset="0"/>
                <a:cs typeface="Times New Roman" panose="02020603050405020304" pitchFamily="18" charset="0"/>
              </a:rPr>
              <a:t>   	     for partitioning </a:t>
            </a:r>
            <a:r>
              <a:rPr lang="en-US" dirty="0">
                <a:latin typeface="Times New Roman" panose="02020603050405020304" pitchFamily="18" charset="0"/>
                <a:cs typeface="Times New Roman" panose="02020603050405020304" pitchFamily="18" charset="0"/>
              </a:rPr>
              <a:t>records into multiple output files</a:t>
            </a:r>
          </a:p>
          <a:p>
            <a:pPr>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478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836</TotalTime>
  <Words>954</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Century Gothic</vt:lpstr>
      <vt:lpstr>Times New Roman</vt:lpstr>
      <vt:lpstr>Wingdings</vt:lpstr>
      <vt:lpstr>Wingdings 3</vt:lpstr>
      <vt:lpstr>Ion Boardroom</vt:lpstr>
      <vt:lpstr> Terabyte Sort- Big Data perspective</vt:lpstr>
      <vt:lpstr>Why do we sort such large volumes?</vt:lpstr>
      <vt:lpstr>Apache Hadoop</vt:lpstr>
      <vt:lpstr>Factors to be considered for sorting</vt:lpstr>
      <vt:lpstr>Factors to be considered for sorting</vt:lpstr>
      <vt:lpstr>Input Generation- gensort</vt:lpstr>
      <vt:lpstr>Common Rules</vt:lpstr>
      <vt:lpstr>Hardware Benchmark</vt:lpstr>
      <vt:lpstr>Bechmark categories</vt:lpstr>
      <vt:lpstr>Bechmark categories- contd</vt:lpstr>
      <vt:lpstr>Tests</vt:lpstr>
      <vt:lpstr>Tests-contd</vt:lpstr>
      <vt:lpstr>Current lead in terabytesort/minutesort</vt:lpstr>
      <vt:lpstr>TeraByteSort-till 2008 later deprecated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Jaswanth Meka</dc:creator>
  <cp:lastModifiedBy>Jaswanth Meka</cp:lastModifiedBy>
  <cp:revision>98</cp:revision>
  <dcterms:created xsi:type="dcterms:W3CDTF">2015-06-25T03:03:36Z</dcterms:created>
  <dcterms:modified xsi:type="dcterms:W3CDTF">2015-06-25T17:03:02Z</dcterms:modified>
</cp:coreProperties>
</file>