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CB21EA-CBF9-4938-9588-1F9E042A37C2}">
  <a:tblStyle styleId="{06CB21EA-CBF9-4938-9588-1F9E042A37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fbdc2fb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fbdc2fb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0c3f461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0c3f461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0c3f461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0c3f461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0c3f462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0c3f462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4285421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4285421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4285421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4285421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0cb9e329a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0cb9e329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428542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428542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0c3f461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0c3f461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0c3f461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0c3f461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0c3f462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0c3f462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4285421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4285421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0c3f4625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0c3f4625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4285421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4285421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4285421c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4285421c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4100"/>
            <a:ext cx="8520600" cy="1312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AUTOMATIC DETECTION OF MANGOS USING THERMAL IMAGING</a:t>
            </a:r>
            <a:endParaRPr sz="3800"/>
          </a:p>
        </p:txBody>
      </p:sp>
      <p:sp>
        <p:nvSpPr>
          <p:cNvPr id="55" name="Google Shape;55;p13"/>
          <p:cNvSpPr txBox="1"/>
          <p:nvPr>
            <p:ph idx="1" type="subTitle"/>
          </p:nvPr>
        </p:nvSpPr>
        <p:spPr>
          <a:xfrm>
            <a:off x="841325" y="1474125"/>
            <a:ext cx="7682400" cy="347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BTP Code: B23RVP01</a:t>
            </a:r>
            <a:endParaRPr/>
          </a:p>
          <a:p>
            <a:pPr indent="0" lvl="0" marL="0" rtl="0" algn="ctr">
              <a:spcBef>
                <a:spcPts val="0"/>
              </a:spcBef>
              <a:spcAft>
                <a:spcPts val="0"/>
              </a:spcAft>
              <a:buNone/>
            </a:pPr>
            <a:r>
              <a:rPr lang="en"/>
              <a:t>Team members</a:t>
            </a:r>
            <a:endParaRPr/>
          </a:p>
          <a:p>
            <a:pPr indent="0" lvl="0" marL="0" rtl="0" algn="ctr">
              <a:spcBef>
                <a:spcPts val="0"/>
              </a:spcBef>
              <a:spcAft>
                <a:spcPts val="0"/>
              </a:spcAft>
              <a:buNone/>
            </a:pPr>
            <a:r>
              <a:rPr lang="en" sz="2400"/>
              <a:t>E.Jaswanth Krishna - S20200020257</a:t>
            </a:r>
            <a:endParaRPr sz="2400"/>
          </a:p>
          <a:p>
            <a:pPr indent="0" lvl="0" marL="0" rtl="0" algn="ctr">
              <a:spcBef>
                <a:spcPts val="0"/>
              </a:spcBef>
              <a:spcAft>
                <a:spcPts val="0"/>
              </a:spcAft>
              <a:buNone/>
            </a:pPr>
            <a:r>
              <a:rPr lang="en" sz="2400"/>
              <a:t>A.Gopal Reddy - S20200020248</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457200" lvl="0" marL="0" rtl="0" algn="l">
              <a:spcBef>
                <a:spcPts val="0"/>
              </a:spcBef>
              <a:spcAft>
                <a:spcPts val="0"/>
              </a:spcAft>
              <a:buNone/>
            </a:pPr>
            <a:r>
              <a:rPr lang="en" sz="2400"/>
              <a:t>               Mentor -Dr Raja Vara Prasad Y</a:t>
            </a:r>
            <a:endParaRPr sz="2400"/>
          </a:p>
        </p:txBody>
      </p:sp>
      <p:pic>
        <p:nvPicPr>
          <p:cNvPr id="56" name="Google Shape;56;p13"/>
          <p:cNvPicPr preferRelativeResize="0"/>
          <p:nvPr/>
        </p:nvPicPr>
        <p:blipFill>
          <a:blip r:embed="rId3">
            <a:alphaModFix/>
          </a:blip>
          <a:stretch>
            <a:fillRect/>
          </a:stretch>
        </p:blipFill>
        <p:spPr>
          <a:xfrm>
            <a:off x="4026512" y="3231525"/>
            <a:ext cx="1486375" cy="90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of the literature</a:t>
            </a:r>
            <a:endParaRPr/>
          </a:p>
        </p:txBody>
      </p:sp>
      <p:sp>
        <p:nvSpPr>
          <p:cNvPr id="126" name="Google Shape;126;p22"/>
          <p:cNvSpPr txBox="1"/>
          <p:nvPr>
            <p:ph idx="1" type="body"/>
          </p:nvPr>
        </p:nvSpPr>
        <p:spPr>
          <a:xfrm>
            <a:off x="311700" y="14895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At the </a:t>
            </a:r>
            <a:r>
              <a:rPr lang="en">
                <a:solidFill>
                  <a:schemeClr val="dk1"/>
                </a:solidFill>
              </a:rPr>
              <a:t>initial</a:t>
            </a:r>
            <a:r>
              <a:rPr lang="en">
                <a:solidFill>
                  <a:schemeClr val="dk1"/>
                </a:solidFill>
              </a:rPr>
              <a:t> stage machine </a:t>
            </a:r>
            <a:r>
              <a:rPr lang="en">
                <a:solidFill>
                  <a:schemeClr val="dk1"/>
                </a:solidFill>
              </a:rPr>
              <a:t>learning</a:t>
            </a:r>
            <a:r>
              <a:rPr lang="en">
                <a:solidFill>
                  <a:schemeClr val="dk1"/>
                </a:solidFill>
              </a:rPr>
              <a:t> algorithms are being used for object detection on RGB images.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With small data set they have performed good </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As the data set is increasing with various categories of fruits.</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We need to use Deep learning models for fast computation and better accuracy of detecting objects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Publicly available mango data</a:t>
            </a:r>
            <a:endParaRPr/>
          </a:p>
        </p:txBody>
      </p:sp>
      <p:pic>
        <p:nvPicPr>
          <p:cNvPr id="132" name="Google Shape;132;p23"/>
          <p:cNvPicPr preferRelativeResize="0"/>
          <p:nvPr/>
        </p:nvPicPr>
        <p:blipFill rotWithShape="1">
          <a:blip r:embed="rId3">
            <a:alphaModFix/>
          </a:blip>
          <a:srcRect b="7072" l="9857" r="27233" t="9815"/>
          <a:stretch/>
        </p:blipFill>
        <p:spPr>
          <a:xfrm>
            <a:off x="3350925" y="1723175"/>
            <a:ext cx="2399877" cy="2378150"/>
          </a:xfrm>
          <a:prstGeom prst="rect">
            <a:avLst/>
          </a:prstGeom>
          <a:noFill/>
          <a:ln>
            <a:noFill/>
          </a:ln>
        </p:spPr>
      </p:pic>
      <p:pic>
        <p:nvPicPr>
          <p:cNvPr id="133" name="Google Shape;133;p23"/>
          <p:cNvPicPr preferRelativeResize="0"/>
          <p:nvPr/>
        </p:nvPicPr>
        <p:blipFill rotWithShape="1">
          <a:blip r:embed="rId4">
            <a:alphaModFix/>
          </a:blip>
          <a:srcRect b="5033" l="10799" r="30283" t="8633"/>
          <a:stretch/>
        </p:blipFill>
        <p:spPr>
          <a:xfrm>
            <a:off x="459850" y="1700825"/>
            <a:ext cx="2212152" cy="2431173"/>
          </a:xfrm>
          <a:prstGeom prst="rect">
            <a:avLst/>
          </a:prstGeom>
          <a:noFill/>
          <a:ln>
            <a:noFill/>
          </a:ln>
        </p:spPr>
      </p:pic>
      <p:pic>
        <p:nvPicPr>
          <p:cNvPr id="134" name="Google Shape;134;p23"/>
          <p:cNvPicPr preferRelativeResize="0"/>
          <p:nvPr/>
        </p:nvPicPr>
        <p:blipFill>
          <a:blip r:embed="rId5">
            <a:alphaModFix/>
          </a:blip>
          <a:stretch>
            <a:fillRect/>
          </a:stretch>
        </p:blipFill>
        <p:spPr>
          <a:xfrm>
            <a:off x="6176600" y="1614913"/>
            <a:ext cx="2597875" cy="2491526"/>
          </a:xfrm>
          <a:prstGeom prst="rect">
            <a:avLst/>
          </a:prstGeom>
          <a:noFill/>
          <a:ln>
            <a:noFill/>
          </a:ln>
        </p:spPr>
      </p:pic>
      <p:cxnSp>
        <p:nvCxnSpPr>
          <p:cNvPr id="135" name="Google Shape;135;p23"/>
          <p:cNvCxnSpPr>
            <a:stCxn id="133" idx="3"/>
            <a:endCxn id="132" idx="1"/>
          </p:cNvCxnSpPr>
          <p:nvPr/>
        </p:nvCxnSpPr>
        <p:spPr>
          <a:xfrm flipH="1" rot="10800000">
            <a:off x="2672002" y="2912212"/>
            <a:ext cx="678900" cy="4200"/>
          </a:xfrm>
          <a:prstGeom prst="straightConnector1">
            <a:avLst/>
          </a:prstGeom>
          <a:noFill/>
          <a:ln cap="flat" cmpd="sng" w="19050">
            <a:solidFill>
              <a:schemeClr val="dk2"/>
            </a:solidFill>
            <a:prstDash val="solid"/>
            <a:round/>
            <a:headEnd len="med" w="med" type="none"/>
            <a:tailEnd len="med" w="med" type="triangle"/>
          </a:ln>
        </p:spPr>
      </p:cxnSp>
      <p:sp>
        <p:nvSpPr>
          <p:cNvPr id="136" name="Google Shape;136;p23"/>
          <p:cNvSpPr txBox="1"/>
          <p:nvPr/>
        </p:nvSpPr>
        <p:spPr>
          <a:xfrm>
            <a:off x="6522275" y="4254225"/>
            <a:ext cx="190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Libraries used</a:t>
            </a:r>
            <a:endParaRPr/>
          </a:p>
        </p:txBody>
      </p:sp>
      <p:sp>
        <p:nvSpPr>
          <p:cNvPr id="137" name="Google Shape;137;p23"/>
          <p:cNvSpPr txBox="1"/>
          <p:nvPr/>
        </p:nvSpPr>
        <p:spPr>
          <a:xfrm>
            <a:off x="779125" y="4140425"/>
            <a:ext cx="11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RGB Image</a:t>
            </a:r>
            <a:endParaRPr/>
          </a:p>
        </p:txBody>
      </p:sp>
      <p:sp>
        <p:nvSpPr>
          <p:cNvPr id="138" name="Google Shape;138;p23"/>
          <p:cNvSpPr txBox="1"/>
          <p:nvPr/>
        </p:nvSpPr>
        <p:spPr>
          <a:xfrm>
            <a:off x="3629775" y="4140425"/>
            <a:ext cx="17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Thermal image</a:t>
            </a:r>
            <a:endParaRPr/>
          </a:p>
        </p:txBody>
      </p:sp>
      <p:sp>
        <p:nvSpPr>
          <p:cNvPr id="139" name="Google Shape;139;p23"/>
          <p:cNvSpPr txBox="1"/>
          <p:nvPr/>
        </p:nvSpPr>
        <p:spPr>
          <a:xfrm>
            <a:off x="2540200" y="4654425"/>
            <a:ext cx="48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Figure(7).Conversion of RGB image to Thermal image </a:t>
            </a:r>
            <a:endParaRPr b="1">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4"/>
          <p:cNvGrpSpPr/>
          <p:nvPr/>
        </p:nvGrpSpPr>
        <p:grpSpPr>
          <a:xfrm flipH="1">
            <a:off x="5647400" y="2285550"/>
            <a:ext cx="3330599" cy="1047300"/>
            <a:chOff x="468749" y="1847845"/>
            <a:chExt cx="3330599" cy="1047300"/>
          </a:xfrm>
        </p:grpSpPr>
        <p:sp>
          <p:nvSpPr>
            <p:cNvPr id="145" name="Google Shape;145;p24"/>
            <p:cNvSpPr txBox="1"/>
            <p:nvPr/>
          </p:nvSpPr>
          <p:spPr>
            <a:xfrm>
              <a:off x="468749" y="1847845"/>
              <a:ext cx="24303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Stage 2</a:t>
              </a:r>
              <a:endParaRPr b="1" sz="15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Literature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Data Pre processing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Mango detection using existing CV models</a:t>
              </a:r>
              <a:endParaRPr sz="600">
                <a:solidFill>
                  <a:schemeClr val="dk1"/>
                </a:solidFill>
                <a:latin typeface="Roboto"/>
                <a:ea typeface="Roboto"/>
                <a:cs typeface="Roboto"/>
                <a:sym typeface="Roboto"/>
              </a:endParaRPr>
            </a:p>
          </p:txBody>
        </p:sp>
        <p:cxnSp>
          <p:nvCxnSpPr>
            <p:cNvPr id="146" name="Google Shape;146;p24"/>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47" name="Google Shape;147;p24"/>
            <p:cNvSpPr/>
            <p:nvPr/>
          </p:nvSpPr>
          <p:spPr>
            <a:xfrm>
              <a:off x="3020371" y="2111851"/>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nvSpPr>
          <p:spPr>
            <a:xfrm>
              <a:off x="299961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grpSp>
        <p:nvGrpSpPr>
          <p:cNvPr id="149" name="Google Shape;149;p24"/>
          <p:cNvGrpSpPr/>
          <p:nvPr/>
        </p:nvGrpSpPr>
        <p:grpSpPr>
          <a:xfrm>
            <a:off x="274600" y="2955925"/>
            <a:ext cx="2924179" cy="1047300"/>
            <a:chOff x="1253055" y="1880370"/>
            <a:chExt cx="2924179" cy="1047300"/>
          </a:xfrm>
        </p:grpSpPr>
        <p:sp>
          <p:nvSpPr>
            <p:cNvPr id="150" name="Google Shape;150;p24"/>
            <p:cNvSpPr txBox="1"/>
            <p:nvPr/>
          </p:nvSpPr>
          <p:spPr>
            <a:xfrm>
              <a:off x="1253055" y="1880370"/>
              <a:ext cx="16818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      </a:t>
              </a:r>
              <a:r>
                <a:rPr b="1" lang="en" sz="1500">
                  <a:latin typeface="Roboto"/>
                  <a:ea typeface="Roboto"/>
                  <a:cs typeface="Roboto"/>
                  <a:sym typeface="Roboto"/>
                </a:rPr>
                <a:t>Stage 1</a:t>
              </a:r>
              <a:endParaRPr b="1" sz="15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Literature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Data Collection</a:t>
              </a:r>
              <a:endParaRPr b="1" sz="800">
                <a:latin typeface="Roboto"/>
                <a:ea typeface="Roboto"/>
                <a:cs typeface="Roboto"/>
                <a:sym typeface="Roboto"/>
              </a:endParaRPr>
            </a:p>
          </p:txBody>
        </p:sp>
        <p:cxnSp>
          <p:nvCxnSpPr>
            <p:cNvPr id="151" name="Google Shape;151;p24"/>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52" name="Google Shape;152;p24"/>
            <p:cNvSpPr/>
            <p:nvPr/>
          </p:nvSpPr>
          <p:spPr>
            <a:xfrm>
              <a:off x="3020371" y="2111851"/>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lt1"/>
                  </a:solidFill>
                  <a:latin typeface="Roboto"/>
                  <a:ea typeface="Roboto"/>
                  <a:cs typeface="Roboto"/>
                  <a:sym typeface="Roboto"/>
                </a:rPr>
                <a:t>1</a:t>
              </a:r>
              <a:endParaRPr>
                <a:solidFill>
                  <a:schemeClr val="lt1"/>
                </a:solidFill>
              </a:endParaRPr>
            </a:p>
          </p:txBody>
        </p:sp>
      </p:grpSp>
      <p:grpSp>
        <p:nvGrpSpPr>
          <p:cNvPr id="154" name="Google Shape;154;p24"/>
          <p:cNvGrpSpPr/>
          <p:nvPr/>
        </p:nvGrpSpPr>
        <p:grpSpPr>
          <a:xfrm>
            <a:off x="2810286" y="1079225"/>
            <a:ext cx="3509166" cy="3251991"/>
            <a:chOff x="3217473" y="1225350"/>
            <a:chExt cx="3118150" cy="3159727"/>
          </a:xfrm>
        </p:grpSpPr>
        <p:sp>
          <p:nvSpPr>
            <p:cNvPr id="155" name="Google Shape;155;p24"/>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a:effectLst>
              <a:outerShdw blurRad="57150" rotWithShape="0" algn="bl" dir="5400000" dist="19050">
                <a:srgbClr val="000000">
                  <a:alpha val="50000"/>
                </a:srgbClr>
              </a:outerShdw>
            </a:effectLst>
          </p:spPr>
        </p:sp>
        <p:sp>
          <p:nvSpPr>
            <p:cNvPr id="156" name="Google Shape;156;p24"/>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a:effectLst>
              <a:outerShdw blurRad="57150" rotWithShape="0" algn="bl" dir="5400000" dist="19050">
                <a:srgbClr val="000000">
                  <a:alpha val="50000"/>
                </a:srgbClr>
              </a:outerShdw>
            </a:effectLst>
          </p:spPr>
        </p:sp>
        <p:sp>
          <p:nvSpPr>
            <p:cNvPr id="157" name="Google Shape;157;p24"/>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a:effectLst>
              <a:outerShdw blurRad="57150" rotWithShape="0" algn="bl" dir="5400000" dist="19050">
                <a:srgbClr val="000000">
                  <a:alpha val="50000"/>
                </a:srgbClr>
              </a:outerShdw>
            </a:effectLst>
          </p:spPr>
        </p:sp>
        <p:sp>
          <p:nvSpPr>
            <p:cNvPr id="158" name="Google Shape;158;p24"/>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a:effectLst>
              <a:outerShdw blurRad="57150" rotWithShape="0" algn="bl" dir="5400000" dist="19050">
                <a:srgbClr val="000000">
                  <a:alpha val="50000"/>
                </a:srgbClr>
              </a:outerShdw>
            </a:effectLst>
          </p:spPr>
        </p:sp>
        <p:sp>
          <p:nvSpPr>
            <p:cNvPr id="159" name="Google Shape;159;p24"/>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a:effectLst>
              <a:outerShdw blurRad="57150" rotWithShape="0" algn="bl" dir="5400000" dist="19050">
                <a:srgbClr val="000000">
                  <a:alpha val="50000"/>
                </a:srgbClr>
              </a:outerShdw>
            </a:effectLst>
          </p:spPr>
        </p:sp>
        <p:sp>
          <p:nvSpPr>
            <p:cNvPr id="160" name="Google Shape;160;p24"/>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a:effectLst>
              <a:outerShdw blurRad="57150" rotWithShape="0" algn="bl" dir="5400000" dist="19050">
                <a:srgbClr val="000000">
                  <a:alpha val="50000"/>
                </a:srgbClr>
              </a:outerShdw>
            </a:effectLst>
          </p:spPr>
        </p:sp>
        <p:sp>
          <p:nvSpPr>
            <p:cNvPr id="161" name="Google Shape;161;p24"/>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a:effectLst>
              <a:outerShdw blurRad="57150" rotWithShape="0" algn="bl" dir="5400000" dist="19050">
                <a:srgbClr val="000000">
                  <a:alpha val="50000"/>
                </a:srgbClr>
              </a:outerShdw>
            </a:effectLst>
          </p:spPr>
        </p:sp>
        <p:sp>
          <p:nvSpPr>
            <p:cNvPr id="162" name="Google Shape;162;p24"/>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a:effectLst>
              <a:outerShdw blurRad="57150" rotWithShape="0" algn="bl" dir="5400000" dist="19050">
                <a:srgbClr val="000000">
                  <a:alpha val="50000"/>
                </a:srgbClr>
              </a:outerShdw>
            </a:effectLst>
          </p:spPr>
        </p:sp>
        <p:sp>
          <p:nvSpPr>
            <p:cNvPr id="163" name="Google Shape;163;p24"/>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a:effectLst>
              <a:outerShdw blurRad="57150" rotWithShape="0" algn="bl" dir="5400000" dist="19050">
                <a:srgbClr val="000000">
                  <a:alpha val="50000"/>
                </a:srgbClr>
              </a:outerShdw>
            </a:effectLst>
          </p:spPr>
        </p:sp>
        <p:sp>
          <p:nvSpPr>
            <p:cNvPr id="164" name="Google Shape;164;p24"/>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a:effectLst>
              <a:outerShdw blurRad="57150" rotWithShape="0" algn="bl" dir="5400000" dist="19050">
                <a:srgbClr val="000000">
                  <a:alpha val="50000"/>
                </a:srgbClr>
              </a:outerShdw>
            </a:effectLst>
          </p:spPr>
        </p:sp>
        <p:sp>
          <p:nvSpPr>
            <p:cNvPr id="165" name="Google Shape;165;p24"/>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a:effectLst>
              <a:outerShdw blurRad="57150" rotWithShape="0" algn="bl" dir="5400000" dist="19050">
                <a:srgbClr val="000000">
                  <a:alpha val="50000"/>
                </a:srgbClr>
              </a:outerShdw>
            </a:effectLst>
          </p:spPr>
        </p:sp>
        <p:sp>
          <p:nvSpPr>
            <p:cNvPr id="166" name="Google Shape;166;p24"/>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a:effectLst>
              <a:outerShdw blurRad="57150" rotWithShape="0" algn="bl" dir="5400000" dist="19050">
                <a:srgbClr val="000000">
                  <a:alpha val="50000"/>
                </a:srgbClr>
              </a:outerShdw>
            </a:effectLst>
          </p:spPr>
        </p:sp>
        <p:sp>
          <p:nvSpPr>
            <p:cNvPr id="167" name="Google Shape;167;p24"/>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a:effectLst>
              <a:outerShdw blurRad="57150" rotWithShape="0" algn="bl" dir="5400000" dist="19050">
                <a:srgbClr val="000000">
                  <a:alpha val="50000"/>
                </a:srgbClr>
              </a:outerShdw>
            </a:effectLst>
          </p:spPr>
        </p:sp>
        <p:sp>
          <p:nvSpPr>
            <p:cNvPr id="168" name="Google Shape;168;p24"/>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a:effectLst>
              <a:outerShdw blurRad="57150" rotWithShape="0" algn="bl" dir="5400000" dist="19050">
                <a:srgbClr val="000000">
                  <a:alpha val="50000"/>
                </a:srgbClr>
              </a:outerShdw>
            </a:effectLst>
          </p:spPr>
        </p:sp>
      </p:grpSp>
      <p:grpSp>
        <p:nvGrpSpPr>
          <p:cNvPr id="169" name="Google Shape;169;p24"/>
          <p:cNvGrpSpPr/>
          <p:nvPr/>
        </p:nvGrpSpPr>
        <p:grpSpPr>
          <a:xfrm>
            <a:off x="535540" y="1425995"/>
            <a:ext cx="3319714" cy="1047300"/>
            <a:chOff x="857520" y="1684225"/>
            <a:chExt cx="3319714" cy="1047300"/>
          </a:xfrm>
        </p:grpSpPr>
        <p:sp>
          <p:nvSpPr>
            <p:cNvPr id="170" name="Google Shape;170;p24"/>
            <p:cNvSpPr txBox="1"/>
            <p:nvPr/>
          </p:nvSpPr>
          <p:spPr>
            <a:xfrm>
              <a:off x="857520" y="1684225"/>
              <a:ext cx="2077200" cy="1047300"/>
            </a:xfrm>
            <a:prstGeom prst="rect">
              <a:avLst/>
            </a:prstGeom>
            <a:noFill/>
            <a:ln>
              <a:noFill/>
            </a:ln>
          </p:spPr>
          <p:txBody>
            <a:bodyPr anchorCtr="0" anchor="ctr" bIns="91425" lIns="91425" spcFirstLastPara="1" rIns="94750" wrap="square" tIns="91425">
              <a:noAutofit/>
            </a:bodyPr>
            <a:lstStyle/>
            <a:p>
              <a:pPr indent="0" lvl="0" marL="0" rtl="0" algn="l">
                <a:spcBef>
                  <a:spcPts val="0"/>
                </a:spcBef>
                <a:spcAft>
                  <a:spcPts val="0"/>
                </a:spcAft>
                <a:buNone/>
              </a:pPr>
              <a:r>
                <a:rPr b="1" lang="en" sz="1500">
                  <a:latin typeface="Roboto"/>
                  <a:ea typeface="Roboto"/>
                  <a:cs typeface="Roboto"/>
                  <a:sym typeface="Roboto"/>
                </a:rPr>
                <a:t>Stage 3</a:t>
              </a:r>
              <a:endParaRPr b="1" sz="15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Comparison of existing models with RGB and Thermal imaging</a:t>
              </a:r>
              <a:endParaRPr sz="1200">
                <a:solidFill>
                  <a:schemeClr val="dk1"/>
                </a:solidFill>
                <a:latin typeface="Roboto"/>
                <a:ea typeface="Roboto"/>
                <a:cs typeface="Roboto"/>
                <a:sym typeface="Roboto"/>
              </a:endParaRPr>
            </a:p>
            <a:p>
              <a:pPr indent="0" lvl="0" marL="0" rtl="0" algn="r">
                <a:spcBef>
                  <a:spcPts val="1600"/>
                </a:spcBef>
                <a:spcAft>
                  <a:spcPts val="1600"/>
                </a:spcAft>
                <a:buNone/>
              </a:pPr>
              <a:r>
                <a:t/>
              </a:r>
              <a:endParaRPr sz="800">
                <a:latin typeface="Roboto"/>
                <a:ea typeface="Roboto"/>
                <a:cs typeface="Roboto"/>
                <a:sym typeface="Roboto"/>
              </a:endParaRPr>
            </a:p>
          </p:txBody>
        </p:sp>
        <p:cxnSp>
          <p:nvCxnSpPr>
            <p:cNvPr id="171" name="Google Shape;171;p24"/>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2" name="Google Shape;172;p24"/>
            <p:cNvSpPr/>
            <p:nvPr/>
          </p:nvSpPr>
          <p:spPr>
            <a:xfrm>
              <a:off x="3020371" y="2111851"/>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sp>
        <p:nvSpPr>
          <p:cNvPr id="174" name="Google Shape;174;p24"/>
          <p:cNvSpPr txBox="1"/>
          <p:nvPr/>
        </p:nvSpPr>
        <p:spPr>
          <a:xfrm>
            <a:off x="6442825" y="1352225"/>
            <a:ext cx="27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5" name="Google Shape;175;p24"/>
          <p:cNvGrpSpPr/>
          <p:nvPr/>
        </p:nvGrpSpPr>
        <p:grpSpPr>
          <a:xfrm flipH="1">
            <a:off x="4766325" y="817855"/>
            <a:ext cx="3730429" cy="1047300"/>
            <a:chOff x="857520" y="1684225"/>
            <a:chExt cx="3730429" cy="1047300"/>
          </a:xfrm>
        </p:grpSpPr>
        <p:sp>
          <p:nvSpPr>
            <p:cNvPr id="176" name="Google Shape;176;p24"/>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Stage 4</a:t>
              </a:r>
              <a:endParaRPr b="1" sz="15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Proposed CV model for mango detection in thermal imaging</a:t>
              </a:r>
              <a:endParaRPr sz="700">
                <a:solidFill>
                  <a:schemeClr val="dk1"/>
                </a:solidFill>
                <a:latin typeface="Roboto"/>
                <a:ea typeface="Roboto"/>
                <a:cs typeface="Roboto"/>
                <a:sym typeface="Roboto"/>
              </a:endParaRPr>
            </a:p>
          </p:txBody>
        </p:sp>
        <p:cxnSp>
          <p:nvCxnSpPr>
            <p:cNvPr id="177" name="Google Shape;177;p24"/>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78" name="Google Shape;178;p24"/>
            <p:cNvSpPr/>
            <p:nvPr/>
          </p:nvSpPr>
          <p:spPr>
            <a:xfrm>
              <a:off x="2799954" y="2092770"/>
              <a:ext cx="246900" cy="245100"/>
            </a:xfrm>
            <a:prstGeom prst="flowChartConnector">
              <a:avLst/>
            </a:prstGeom>
            <a:solidFill>
              <a:srgbClr val="701C7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lt1"/>
                  </a:solidFill>
                </a:rPr>
                <a:t>4</a:t>
              </a:r>
              <a:endParaRPr>
                <a:solidFill>
                  <a:schemeClr val="lt1"/>
                </a:solidFill>
              </a:endParaRPr>
            </a:p>
          </p:txBody>
        </p:sp>
      </p:grpSp>
      <p:sp>
        <p:nvSpPr>
          <p:cNvPr id="179" name="Google Shape;179;p24"/>
          <p:cNvSpPr txBox="1"/>
          <p:nvPr/>
        </p:nvSpPr>
        <p:spPr>
          <a:xfrm>
            <a:off x="785125" y="158775"/>
            <a:ext cx="7535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Timeline of BTP</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85" name="Google Shape;185;p25"/>
          <p:cNvSpPr txBox="1"/>
          <p:nvPr>
            <p:ph idx="1" type="body"/>
          </p:nvPr>
        </p:nvSpPr>
        <p:spPr>
          <a:xfrm>
            <a:off x="352525"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We have done literature on fruit detection and classification using thermal images.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At the early stage we are trying to convert RGB to thermal image and we are working some basic CNN models for detection of mangoes in the obtained thermal images.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 Papers:</a:t>
            </a:r>
            <a:endParaRPr/>
          </a:p>
          <a:p>
            <a:pPr indent="0" lvl="0" marL="0" rtl="0" algn="ctr">
              <a:spcBef>
                <a:spcPts val="0"/>
              </a:spcBef>
              <a:spcAft>
                <a:spcPts val="0"/>
              </a:spcAft>
              <a:buNone/>
            </a:pPr>
            <a:r>
              <a:t/>
            </a:r>
            <a:endParaRPr/>
          </a:p>
        </p:txBody>
      </p:sp>
      <p:sp>
        <p:nvSpPr>
          <p:cNvPr id="191" name="Google Shape;19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solidFill>
                  <a:srgbClr val="222222"/>
                </a:solidFill>
                <a:highlight>
                  <a:srgbClr val="FFFFFF"/>
                </a:highlight>
              </a:rPr>
              <a:t>Mohd Ali M, Hashim N, Abd Aziz S, Lasekan O. Characterisation of Pineapple Cultivars under Different Storage Conditions Using Infrared Thermal Imaging Coupled with Machine Learning Algorithms. Agriculture. 2022 Jul 13;12(7):1013.</a:t>
            </a:r>
            <a:endParaRPr sz="1600">
              <a:solidFill>
                <a:srgbClr val="222222"/>
              </a:solidFill>
              <a:highlight>
                <a:srgbClr val="FFFFFF"/>
              </a:highlight>
            </a:endParaRPr>
          </a:p>
          <a:p>
            <a:pPr indent="-330200" lvl="0" marL="457200" rtl="0" algn="l">
              <a:spcBef>
                <a:spcPts val="1000"/>
              </a:spcBef>
              <a:spcAft>
                <a:spcPts val="0"/>
              </a:spcAft>
              <a:buClr>
                <a:srgbClr val="222222"/>
              </a:buClr>
              <a:buSzPts val="1600"/>
              <a:buAutoNum type="arabicPeriod"/>
            </a:pPr>
            <a:r>
              <a:rPr lang="en" sz="1600">
                <a:solidFill>
                  <a:srgbClr val="222222"/>
                </a:solidFill>
                <a:highlight>
                  <a:schemeClr val="lt1"/>
                </a:highlight>
              </a:rPr>
              <a:t>Naik S, Patel B. Thermal imaging with fuzzy classifier for maturity and size based non-destructive mango (Mangifera Indica L.) grading. In2017 International Conference on Emerging Trends &amp; Innovation in ICT (ICEI) 2017 Feb 3 (pp. 15-20). IEEE.</a:t>
            </a:r>
            <a:endParaRPr sz="1600">
              <a:solidFill>
                <a:srgbClr val="222222"/>
              </a:solidFill>
              <a:highlight>
                <a:srgbClr val="FFFFFF"/>
              </a:highlight>
            </a:endParaRPr>
          </a:p>
          <a:p>
            <a:pPr indent="-330200" lvl="0" marL="457200" rtl="0" algn="l">
              <a:spcBef>
                <a:spcPts val="1000"/>
              </a:spcBef>
              <a:spcAft>
                <a:spcPts val="0"/>
              </a:spcAft>
              <a:buClr>
                <a:srgbClr val="222222"/>
              </a:buClr>
              <a:buSzPts val="1600"/>
              <a:buAutoNum type="arabicPeriod"/>
            </a:pPr>
            <a:r>
              <a:rPr lang="en" sz="1600">
                <a:solidFill>
                  <a:srgbClr val="222222"/>
                </a:solidFill>
                <a:highlight>
                  <a:srgbClr val="FFFFFF"/>
                </a:highlight>
              </a:rPr>
              <a:t>Bhole V, Kumar A. Mango quality grading using deep learning technique: Perspectives from agriculture and food industry. InProceedings of the 21st annual conference on information technology education 2020 Oct 7 (pp. 180-186).</a:t>
            </a:r>
            <a:endParaRPr sz="1600">
              <a:solidFill>
                <a:srgbClr val="222222"/>
              </a:solidFill>
              <a:highlight>
                <a:srgbClr val="FFFFFF"/>
              </a:highlight>
            </a:endParaRPr>
          </a:p>
          <a:p>
            <a:pPr indent="0" lvl="0" marL="0" rtl="0" algn="l">
              <a:spcBef>
                <a:spcPts val="1000"/>
              </a:spcBef>
              <a:spcAft>
                <a:spcPts val="0"/>
              </a:spcAft>
              <a:buNone/>
            </a:pPr>
            <a:r>
              <a:t/>
            </a:r>
            <a:endParaRPr sz="1600">
              <a:solidFill>
                <a:srgbClr val="222222"/>
              </a:solidFill>
              <a:highlight>
                <a:srgbClr val="FFFFFF"/>
              </a:highlight>
            </a:endParaRPr>
          </a:p>
          <a:p>
            <a:pPr indent="0" lvl="0" marL="0" rtl="0" algn="l">
              <a:spcBef>
                <a:spcPts val="1000"/>
              </a:spcBef>
              <a:spcAft>
                <a:spcPts val="0"/>
              </a:spcAft>
              <a:buNone/>
            </a:pPr>
            <a:r>
              <a:t/>
            </a:r>
            <a:endParaRPr sz="1600"/>
          </a:p>
          <a:p>
            <a:pPr indent="0" lvl="0" marL="0" rtl="0" algn="l">
              <a:spcBef>
                <a:spcPts val="1000"/>
              </a:spcBef>
              <a:spcAft>
                <a:spcPts val="10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1465200" y="1871400"/>
            <a:ext cx="62136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900"/>
              <a:t>THANK YOU</a:t>
            </a:r>
            <a:endParaRPr sz="7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52525" y="98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 and 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207675" y="802100"/>
            <a:ext cx="5428800" cy="41739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Mangoes have a unique shape, texture, and color that make them easily distinguishable from other fruits. This makes them an ideal candidate for object detection algorithms that rely on these visual features to identify objects.</a:t>
            </a:r>
            <a:endParaRPr sz="1450">
              <a:solidFill>
                <a:schemeClr val="dk1"/>
              </a:solidFill>
              <a:highlight>
                <a:schemeClr val="lt1"/>
              </a:highlight>
              <a:latin typeface="Roboto"/>
              <a:ea typeface="Roboto"/>
              <a:cs typeface="Roboto"/>
              <a:sym typeface="Roboto"/>
            </a:endParaRPr>
          </a:p>
          <a:p>
            <a:pPr indent="-320675" lvl="0" marL="457200" rtl="0" algn="l">
              <a:spcBef>
                <a:spcPts val="0"/>
              </a:spcBef>
              <a:spcAft>
                <a:spcPts val="0"/>
              </a:spcAft>
              <a:buClr>
                <a:schemeClr val="dk1"/>
              </a:buClr>
              <a:buSzPts val="1450"/>
              <a:buChar char="●"/>
            </a:pPr>
            <a:r>
              <a:rPr lang="en" sz="1450">
                <a:solidFill>
                  <a:schemeClr val="dk1"/>
                </a:solidFill>
                <a:highlight>
                  <a:schemeClr val="lt1"/>
                </a:highlight>
              </a:rPr>
              <a:t>Object detection is essential for many applications                        like crop monitoring and disease prediction etc.,</a:t>
            </a:r>
            <a:endParaRPr sz="1450">
              <a:solidFill>
                <a:schemeClr val="dk1"/>
              </a:solidFill>
              <a:highlight>
                <a:schemeClr val="lt1"/>
              </a:highlight>
            </a:endParaRPr>
          </a:p>
          <a:p>
            <a:pPr indent="0" lvl="0" marL="0" rtl="0" algn="l">
              <a:spcBef>
                <a:spcPts val="1200"/>
              </a:spcBef>
              <a:spcAft>
                <a:spcPts val="0"/>
              </a:spcAft>
              <a:buNone/>
            </a:pPr>
            <a:r>
              <a:rPr lang="en" sz="1450">
                <a:solidFill>
                  <a:schemeClr val="dk1"/>
                </a:solidFill>
                <a:highlight>
                  <a:schemeClr val="lt1"/>
                </a:highlight>
              </a:rPr>
              <a:t>           </a:t>
            </a:r>
            <a:r>
              <a:rPr b="1" lang="en" sz="1450">
                <a:solidFill>
                  <a:schemeClr val="dk1"/>
                </a:solidFill>
                <a:highlight>
                  <a:schemeClr val="lt1"/>
                </a:highlight>
              </a:rPr>
              <a:t>Benefits of Thermal imaging:</a:t>
            </a:r>
            <a:endParaRPr b="1" sz="1450">
              <a:solidFill>
                <a:schemeClr val="dk1"/>
              </a:solidFill>
              <a:highlight>
                <a:schemeClr val="lt1"/>
              </a:highlight>
              <a:latin typeface="Roboto"/>
              <a:ea typeface="Roboto"/>
              <a:cs typeface="Roboto"/>
              <a:sym typeface="Roboto"/>
            </a:endParaRPr>
          </a:p>
          <a:p>
            <a:pPr indent="-320675" lvl="0" marL="457200" rtl="0" algn="l">
              <a:spcBef>
                <a:spcPts val="120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Thermal imaging can differentiate between objects based on their heat signatures, which can improve the accuracy of object detection </a:t>
            </a:r>
            <a:endParaRPr sz="1450">
              <a:solidFill>
                <a:schemeClr val="dk1"/>
              </a:solidFill>
              <a:highlight>
                <a:schemeClr val="lt1"/>
              </a:highlight>
              <a:latin typeface="Roboto"/>
              <a:ea typeface="Roboto"/>
              <a:cs typeface="Roboto"/>
              <a:sym typeface="Roboto"/>
            </a:endParaRPr>
          </a:p>
          <a:p>
            <a:pPr indent="-320675" lvl="0" marL="457200" rtl="0" algn="l">
              <a:spcBef>
                <a:spcPts val="0"/>
              </a:spcBef>
              <a:spcAft>
                <a:spcPts val="0"/>
              </a:spcAft>
              <a:buClr>
                <a:schemeClr val="dk1"/>
              </a:buClr>
              <a:buSzPts val="1450"/>
              <a:buChar char="●"/>
            </a:pPr>
            <a:r>
              <a:rPr lang="en" sz="1450">
                <a:solidFill>
                  <a:schemeClr val="dk1"/>
                </a:solidFill>
                <a:highlight>
                  <a:schemeClr val="lt1"/>
                </a:highlight>
                <a:latin typeface="Roboto"/>
                <a:ea typeface="Roboto"/>
                <a:cs typeface="Roboto"/>
                <a:sym typeface="Roboto"/>
              </a:rPr>
              <a:t>It can detect the objects in low light conditions also.</a:t>
            </a:r>
            <a:endParaRPr sz="1450">
              <a:solidFill>
                <a:schemeClr val="dk1"/>
              </a:solidFill>
              <a:highlight>
                <a:schemeClr val="lt1"/>
              </a:highlight>
              <a:latin typeface="Roboto"/>
              <a:ea typeface="Roboto"/>
              <a:cs typeface="Roboto"/>
              <a:sym typeface="Roboto"/>
            </a:endParaRPr>
          </a:p>
          <a:p>
            <a:pPr indent="0" lvl="0" marL="457200" rtl="0" algn="l">
              <a:spcBef>
                <a:spcPts val="1200"/>
              </a:spcBef>
              <a:spcAft>
                <a:spcPts val="1200"/>
              </a:spcAft>
              <a:buNone/>
            </a:pPr>
            <a:r>
              <a:t/>
            </a:r>
            <a:endParaRPr sz="1450">
              <a:solidFill>
                <a:schemeClr val="dk1"/>
              </a:solidFill>
              <a:highlight>
                <a:schemeClr val="lt1"/>
              </a:highlight>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7116311" y="212100"/>
            <a:ext cx="1121975" cy="1257825"/>
          </a:xfrm>
          <a:prstGeom prst="rect">
            <a:avLst/>
          </a:prstGeom>
          <a:noFill/>
          <a:ln>
            <a:noFill/>
          </a:ln>
        </p:spPr>
      </p:pic>
      <p:pic>
        <p:nvPicPr>
          <p:cNvPr id="64" name="Google Shape;64;p14"/>
          <p:cNvPicPr preferRelativeResize="0"/>
          <p:nvPr/>
        </p:nvPicPr>
        <p:blipFill>
          <a:blip r:embed="rId4">
            <a:alphaModFix/>
          </a:blip>
          <a:stretch>
            <a:fillRect/>
          </a:stretch>
        </p:blipFill>
        <p:spPr>
          <a:xfrm>
            <a:off x="7116325" y="1898800"/>
            <a:ext cx="1121975" cy="1257825"/>
          </a:xfrm>
          <a:prstGeom prst="rect">
            <a:avLst/>
          </a:prstGeom>
          <a:noFill/>
          <a:ln>
            <a:noFill/>
          </a:ln>
        </p:spPr>
      </p:pic>
      <p:pic>
        <p:nvPicPr>
          <p:cNvPr id="65" name="Google Shape;65;p14"/>
          <p:cNvPicPr preferRelativeResize="0"/>
          <p:nvPr/>
        </p:nvPicPr>
        <p:blipFill>
          <a:blip r:embed="rId5">
            <a:alphaModFix/>
          </a:blip>
          <a:stretch>
            <a:fillRect/>
          </a:stretch>
        </p:blipFill>
        <p:spPr>
          <a:xfrm>
            <a:off x="7116300" y="3564825"/>
            <a:ext cx="1121975" cy="1073950"/>
          </a:xfrm>
          <a:prstGeom prst="rect">
            <a:avLst/>
          </a:prstGeom>
          <a:noFill/>
          <a:ln>
            <a:noFill/>
          </a:ln>
        </p:spPr>
      </p:pic>
      <p:cxnSp>
        <p:nvCxnSpPr>
          <p:cNvPr id="66" name="Google Shape;66;p14"/>
          <p:cNvCxnSpPr>
            <a:stCxn id="63" idx="2"/>
          </p:cNvCxnSpPr>
          <p:nvPr/>
        </p:nvCxnSpPr>
        <p:spPr>
          <a:xfrm>
            <a:off x="7677299" y="1469925"/>
            <a:ext cx="6300" cy="4011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4"/>
          <p:cNvCxnSpPr>
            <a:stCxn id="64" idx="2"/>
          </p:cNvCxnSpPr>
          <p:nvPr/>
        </p:nvCxnSpPr>
        <p:spPr>
          <a:xfrm>
            <a:off x="7677312" y="3156625"/>
            <a:ext cx="6300" cy="3948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6994300" y="4652175"/>
            <a:ext cx="176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0000FF"/>
                </a:solidFill>
              </a:rPr>
              <a:t>figure(1) . conversion of RGB to thermal image</a:t>
            </a:r>
            <a:endParaRPr b="1" sz="9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974050" y="73225"/>
            <a:ext cx="6702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t>Existing models </a:t>
            </a:r>
            <a:endParaRPr sz="2700"/>
          </a:p>
        </p:txBody>
      </p:sp>
      <p:graphicFrame>
        <p:nvGraphicFramePr>
          <p:cNvPr id="74" name="Google Shape;74;p15"/>
          <p:cNvGraphicFramePr/>
          <p:nvPr/>
        </p:nvGraphicFramePr>
        <p:xfrm>
          <a:off x="637450" y="729100"/>
          <a:ext cx="3000000" cy="3000000"/>
        </p:xfrm>
        <a:graphic>
          <a:graphicData uri="http://schemas.openxmlformats.org/drawingml/2006/table">
            <a:tbl>
              <a:tblPr>
                <a:noFill/>
                <a:tableStyleId>{06CB21EA-CBF9-4938-9588-1F9E042A37C2}</a:tableStyleId>
              </a:tblPr>
              <a:tblGrid>
                <a:gridCol w="1954725"/>
                <a:gridCol w="2194475"/>
                <a:gridCol w="2096375"/>
                <a:gridCol w="1573325"/>
              </a:tblGrid>
              <a:tr h="246825">
                <a:tc>
                  <a:txBody>
                    <a:bodyPr/>
                    <a:lstStyle/>
                    <a:p>
                      <a:pPr indent="0" lvl="0" marL="0" rtl="0" algn="l">
                        <a:spcBef>
                          <a:spcPts val="0"/>
                        </a:spcBef>
                        <a:spcAft>
                          <a:spcPts val="0"/>
                        </a:spcAft>
                        <a:buNone/>
                      </a:pPr>
                      <a:r>
                        <a:rPr b="1" lang="en"/>
                        <a:t>Author name</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Disadvantages</a:t>
                      </a:r>
                      <a:endParaRPr b="1"/>
                    </a:p>
                  </a:txBody>
                  <a:tcPr marT="91425" marB="91425" marR="91425" marL="91425"/>
                </a:tc>
              </a:tr>
              <a:tr h="1082250">
                <a:tc>
                  <a:txBody>
                    <a:bodyPr/>
                    <a:lstStyle/>
                    <a:p>
                      <a:pPr indent="0" lvl="0" marL="0" rtl="0" algn="l">
                        <a:lnSpc>
                          <a:spcPct val="115000"/>
                        </a:lnSpc>
                        <a:spcBef>
                          <a:spcPts val="0"/>
                        </a:spcBef>
                        <a:spcAft>
                          <a:spcPts val="1000"/>
                        </a:spcAft>
                        <a:buNone/>
                      </a:pPr>
                      <a:r>
                        <a:rPr lang="en" sz="1600">
                          <a:solidFill>
                            <a:srgbClr val="222222"/>
                          </a:solidFill>
                          <a:highlight>
                            <a:schemeClr val="lt1"/>
                          </a:highlight>
                        </a:rPr>
                        <a:t>Mohd Ali M, Hashim N, Abd Aziz S, Lasekan O.</a:t>
                      </a:r>
                      <a:endParaRPr/>
                    </a:p>
                  </a:txBody>
                  <a:tcPr marT="91425" marB="91425" marR="91425" marL="91425"/>
                </a:tc>
                <a:tc>
                  <a:txBody>
                    <a:bodyPr/>
                    <a:lstStyle/>
                    <a:p>
                      <a:pPr indent="0" lvl="0" marL="0" rtl="0" algn="l">
                        <a:lnSpc>
                          <a:spcPct val="115000"/>
                        </a:lnSpc>
                        <a:spcBef>
                          <a:spcPts val="0"/>
                        </a:spcBef>
                        <a:spcAft>
                          <a:spcPts val="1000"/>
                        </a:spcAft>
                        <a:buNone/>
                      </a:pPr>
                      <a:r>
                        <a:rPr lang="en" sz="1200">
                          <a:solidFill>
                            <a:srgbClr val="222222"/>
                          </a:solidFill>
                          <a:highlight>
                            <a:schemeClr val="lt1"/>
                          </a:highlight>
                        </a:rPr>
                        <a:t>Characterisation of Pineapple Cultivars under Different Storage Conditions Using Infrared Thermal Imaging Coupled with Machine Learning Algorithms.</a:t>
                      </a:r>
                      <a:endParaRPr sz="12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rPr>
                        <a:t>K-Nearest Neighbour(kNN)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Decision tree(DT),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Naive Bayesian classification,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Linear Discriminant Analysis(LDA)</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Quadratic Discriminant Analysis(QDA)</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Support Vector Machine (SVM)</a:t>
                      </a:r>
                      <a:endParaRPr sz="1000"/>
                    </a:p>
                  </a:txBody>
                  <a:tcPr marT="91425" marB="91425" marR="91425" marL="91425"/>
                </a:tc>
                <a:tc>
                  <a:txBody>
                    <a:bodyPr/>
                    <a:lstStyle/>
                    <a:p>
                      <a:pPr indent="0" lvl="0" marL="0" rtl="0" algn="l">
                        <a:spcBef>
                          <a:spcPts val="0"/>
                        </a:spcBef>
                        <a:spcAft>
                          <a:spcPts val="0"/>
                        </a:spcAft>
                        <a:buNone/>
                      </a:pPr>
                      <a:r>
                        <a:rPr lang="en" sz="1200"/>
                        <a:t>Classifier model is overfitting the data</a:t>
                      </a:r>
                      <a:endParaRPr sz="1200"/>
                    </a:p>
                    <a:p>
                      <a:pPr indent="0" lvl="0" marL="0" rtl="0" algn="l">
                        <a:spcBef>
                          <a:spcPts val="0"/>
                        </a:spcBef>
                        <a:spcAft>
                          <a:spcPts val="0"/>
                        </a:spcAft>
                        <a:buNone/>
                      </a:pPr>
                      <a:r>
                        <a:t/>
                      </a:r>
                      <a:endParaRPr sz="1200"/>
                    </a:p>
                  </a:txBody>
                  <a:tcPr marT="91425" marB="91425" marR="91425" marL="91425"/>
                </a:tc>
              </a:tr>
              <a:tr h="882875">
                <a:tc>
                  <a:txBody>
                    <a:bodyPr/>
                    <a:lstStyle/>
                    <a:p>
                      <a:pPr indent="0" lvl="0" marL="0" rtl="0" algn="l">
                        <a:lnSpc>
                          <a:spcPct val="115000"/>
                        </a:lnSpc>
                        <a:spcBef>
                          <a:spcPts val="0"/>
                        </a:spcBef>
                        <a:spcAft>
                          <a:spcPts val="1000"/>
                        </a:spcAft>
                        <a:buClr>
                          <a:schemeClr val="dk1"/>
                        </a:buClr>
                        <a:buSzPts val="1100"/>
                        <a:buFont typeface="Arial"/>
                        <a:buNone/>
                      </a:pPr>
                      <a:r>
                        <a:rPr lang="en" sz="1600">
                          <a:solidFill>
                            <a:srgbClr val="222222"/>
                          </a:solidFill>
                          <a:highlight>
                            <a:schemeClr val="lt1"/>
                          </a:highlight>
                        </a:rPr>
                        <a:t>Naik S, Patel B.</a:t>
                      </a:r>
                      <a:endParaRPr/>
                    </a:p>
                  </a:txBody>
                  <a:tcPr marT="91425" marB="91425" marR="91425" marL="91425"/>
                </a:tc>
                <a:tc>
                  <a:txBody>
                    <a:bodyPr/>
                    <a:lstStyle/>
                    <a:p>
                      <a:pPr indent="0" lvl="0" marL="0" rtl="0" algn="l">
                        <a:lnSpc>
                          <a:spcPct val="115000"/>
                        </a:lnSpc>
                        <a:spcBef>
                          <a:spcPts val="0"/>
                        </a:spcBef>
                        <a:spcAft>
                          <a:spcPts val="1000"/>
                        </a:spcAft>
                        <a:buNone/>
                      </a:pPr>
                      <a:r>
                        <a:rPr lang="en" sz="1200">
                          <a:solidFill>
                            <a:srgbClr val="222222"/>
                          </a:solidFill>
                          <a:highlight>
                            <a:schemeClr val="lt1"/>
                          </a:highlight>
                        </a:rPr>
                        <a:t>Thermal imaging with fuzzy classifier for maturity and size based non-destructive mango (Mangifera Indica L.) grading.</a:t>
                      </a:r>
                      <a:endParaRPr sz="1200">
                        <a:solidFill>
                          <a:srgbClr val="222222"/>
                        </a:solidFill>
                        <a:highlight>
                          <a:schemeClr val="lt1"/>
                        </a:highlight>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1"/>
                          </a:solidFill>
                        </a:rPr>
                        <a:t>Fuzzy classifier</a:t>
                      </a:r>
                      <a:endParaRPr sz="10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rgbClr val="222222"/>
                          </a:solidFill>
                          <a:highlight>
                            <a:schemeClr val="lt1"/>
                          </a:highlight>
                        </a:rPr>
                        <a:t>Classification is always done with the comparison between 2 Mangos.</a:t>
                      </a:r>
                      <a:endParaRPr sz="1200">
                        <a:solidFill>
                          <a:srgbClr val="222222"/>
                        </a:solidFill>
                        <a:highlight>
                          <a:schemeClr val="lt1"/>
                        </a:highlight>
                      </a:endParaRPr>
                    </a:p>
                  </a:txBody>
                  <a:tcPr marT="91425" marB="91425" marR="91425" marL="91425"/>
                </a:tc>
              </a:tr>
              <a:tr h="962000">
                <a:tc>
                  <a:txBody>
                    <a:bodyPr/>
                    <a:lstStyle/>
                    <a:p>
                      <a:pPr indent="0" lvl="0" marL="0" rtl="0" algn="l">
                        <a:lnSpc>
                          <a:spcPct val="115000"/>
                        </a:lnSpc>
                        <a:spcBef>
                          <a:spcPts val="0"/>
                        </a:spcBef>
                        <a:spcAft>
                          <a:spcPts val="0"/>
                        </a:spcAft>
                        <a:buClr>
                          <a:schemeClr val="dk1"/>
                        </a:buClr>
                        <a:buSzPts val="1100"/>
                        <a:buFont typeface="Arial"/>
                        <a:buNone/>
                      </a:pPr>
                      <a:r>
                        <a:rPr lang="en" sz="1600">
                          <a:solidFill>
                            <a:srgbClr val="222222"/>
                          </a:solidFill>
                          <a:highlight>
                            <a:schemeClr val="lt1"/>
                          </a:highlight>
                        </a:rPr>
                        <a:t>Bhole V, Kumar A. </a:t>
                      </a:r>
                      <a:endParaRPr>
                        <a:solidFill>
                          <a:schemeClr val="dk1"/>
                        </a:solidFill>
                      </a:endParaRPr>
                    </a:p>
                    <a:p>
                      <a:pPr indent="0" lvl="0" marL="0" rtl="0" algn="l">
                        <a:lnSpc>
                          <a:spcPct val="115000"/>
                        </a:lnSpc>
                        <a:spcBef>
                          <a:spcPts val="1000"/>
                        </a:spcBef>
                        <a:spcAft>
                          <a:spcPts val="1000"/>
                        </a:spcAft>
                        <a:buNone/>
                      </a:pPr>
                      <a:r>
                        <a:t/>
                      </a:r>
                      <a:endParaRPr sz="1600">
                        <a:solidFill>
                          <a:srgbClr val="222222"/>
                        </a:solidFill>
                        <a:highlight>
                          <a:schemeClr val="lt1"/>
                        </a:highlight>
                      </a:endParaRPr>
                    </a:p>
                  </a:txBody>
                  <a:tcPr marT="91425" marB="91425" marR="91425" marL="91425"/>
                </a:tc>
                <a:tc>
                  <a:txBody>
                    <a:bodyPr/>
                    <a:lstStyle/>
                    <a:p>
                      <a:pPr indent="0" lvl="0" marL="0" rtl="0" algn="l">
                        <a:lnSpc>
                          <a:spcPct val="115000"/>
                        </a:lnSpc>
                        <a:spcBef>
                          <a:spcPts val="0"/>
                        </a:spcBef>
                        <a:spcAft>
                          <a:spcPts val="1000"/>
                        </a:spcAft>
                        <a:buNone/>
                      </a:pPr>
                      <a:r>
                        <a:rPr lang="en" sz="1200">
                          <a:solidFill>
                            <a:srgbClr val="222222"/>
                          </a:solidFill>
                          <a:highlight>
                            <a:schemeClr val="lt1"/>
                          </a:highlight>
                        </a:rPr>
                        <a:t>Mango quality grading using deep learning technique: Perspectives from agriculture and food industry.</a:t>
                      </a:r>
                      <a:endParaRPr sz="1200">
                        <a:solidFill>
                          <a:srgbClr val="222222"/>
                        </a:solidFill>
                        <a:highlight>
                          <a:schemeClr val="lt1"/>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CNN based SqueezeNet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Model</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Small data set is used to train the model</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r>
            </a:tbl>
          </a:graphicData>
        </a:graphic>
      </p:graphicFrame>
      <p:sp>
        <p:nvSpPr>
          <p:cNvPr id="75" name="Google Shape;75;p15"/>
          <p:cNvSpPr txBox="1"/>
          <p:nvPr/>
        </p:nvSpPr>
        <p:spPr>
          <a:xfrm>
            <a:off x="2829175" y="4673500"/>
            <a:ext cx="44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Table(1).Existing Methods and disadvantages</a:t>
            </a:r>
            <a:endParaRPr b="1">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55300" y="939850"/>
            <a:ext cx="8691600" cy="40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1"/>
                </a:solidFill>
              </a:rPr>
              <a:t>Data Collection:</a:t>
            </a:r>
            <a:endParaRPr b="1" sz="1600" u="sng">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3 types of Pineapples(MD2, Morris, and Josapine) are being chosen for building a model for classification with a dataset of 1080 images.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14 features are being extracted from the thermal images.</a:t>
            </a:r>
            <a:endParaRPr sz="1600">
              <a:solidFill>
                <a:schemeClr val="dk1"/>
              </a:solidFill>
            </a:endParaRPr>
          </a:p>
          <a:p>
            <a:pPr indent="0" lvl="0" marL="0" rtl="0" algn="l">
              <a:spcBef>
                <a:spcPts val="0"/>
              </a:spcBef>
              <a:spcAft>
                <a:spcPts val="0"/>
              </a:spcAft>
              <a:buNone/>
            </a:pPr>
            <a:r>
              <a:rPr b="1" lang="en" sz="1600" u="sng">
                <a:solidFill>
                  <a:schemeClr val="dk1"/>
                </a:solidFill>
              </a:rPr>
              <a:t>Models:</a:t>
            </a:r>
            <a:endParaRPr b="1" sz="1600" u="sng">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Different algorithms are being used K-Nearest Neighbour(kNN) , Decision tree(DT) and Naive Bayesian classification,Linear Discriminant Analysis(LDA),Quadratic Discriminant Analysis(QDA),Support Vector Machine (SVM)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SVM had given better accuracy than remaining classifier with an accuracy of 100%.</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u="sng">
                <a:solidFill>
                  <a:schemeClr val="dk1"/>
                </a:solidFill>
              </a:rPr>
              <a:t>Disadvantages:</a:t>
            </a:r>
            <a:endParaRPr b="1" sz="1600" u="sng">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Data set is small so that the classifier is overfitting the data.</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To deal with larger dataset CNN models can be used , this can also resolve overfitting issues.</a:t>
            </a:r>
            <a:endParaRPr sz="2200">
              <a:solidFill>
                <a:schemeClr val="dk1"/>
              </a:solidFill>
            </a:endParaRPr>
          </a:p>
        </p:txBody>
      </p:sp>
      <p:sp>
        <p:nvSpPr>
          <p:cNvPr id="81" name="Google Shape;81;p16"/>
          <p:cNvSpPr txBox="1"/>
          <p:nvPr>
            <p:ph type="title"/>
          </p:nvPr>
        </p:nvSpPr>
        <p:spPr>
          <a:xfrm>
            <a:off x="311700" y="129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760"/>
              <a:t>Characterisation of Pineapple Cultivars under Different Storage Conditions Using Infrared Thermal Imaging.</a:t>
            </a:r>
            <a:endParaRPr sz="21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2224850" y="162625"/>
            <a:ext cx="4694300" cy="4550425"/>
          </a:xfrm>
          <a:prstGeom prst="rect">
            <a:avLst/>
          </a:prstGeom>
          <a:noFill/>
          <a:ln>
            <a:noFill/>
          </a:ln>
        </p:spPr>
      </p:pic>
      <p:sp>
        <p:nvSpPr>
          <p:cNvPr id="87" name="Google Shape;87;p17"/>
          <p:cNvSpPr txBox="1"/>
          <p:nvPr/>
        </p:nvSpPr>
        <p:spPr>
          <a:xfrm>
            <a:off x="98700" y="4623775"/>
            <a:ext cx="8946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0000FF"/>
                </a:solidFill>
              </a:rPr>
              <a:t>figure(2).[1]</a:t>
            </a:r>
            <a:r>
              <a:rPr b="1" lang="en" sz="1500">
                <a:solidFill>
                  <a:srgbClr val="0000FF"/>
                </a:solidFill>
              </a:rPr>
              <a:t>Process flow of classification and prediction </a:t>
            </a:r>
            <a:endParaRPr b="1" sz="15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61250"/>
            <a:ext cx="8520600" cy="797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n" sz="1800"/>
              <a:t>Thermal imaging with fuzzy classifier for maturity and size based non-destructive mango (Mangifera Indica L.) grading</a:t>
            </a:r>
            <a:endParaRPr b="1" sz="1800"/>
          </a:p>
        </p:txBody>
      </p:sp>
      <p:sp>
        <p:nvSpPr>
          <p:cNvPr id="93" name="Google Shape;93;p18"/>
          <p:cNvSpPr txBox="1"/>
          <p:nvPr>
            <p:ph idx="1" type="body"/>
          </p:nvPr>
        </p:nvSpPr>
        <p:spPr>
          <a:xfrm>
            <a:off x="311700" y="1152475"/>
            <a:ext cx="6283200" cy="37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solidFill>
                  <a:schemeClr val="dk1"/>
                </a:solidFill>
              </a:rPr>
              <a:t>Data collection</a:t>
            </a:r>
            <a:r>
              <a:rPr b="1" lang="en" sz="1600">
                <a:solidFill>
                  <a:schemeClr val="dk1"/>
                </a:solidFill>
              </a:rPr>
              <a:t> :</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Image consist of 2 mangos , with one ripen mango as reference.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5 features are extracted from the images.</a:t>
            </a:r>
            <a:endParaRPr sz="1600">
              <a:solidFill>
                <a:schemeClr val="dk1"/>
              </a:solidFill>
            </a:endParaRPr>
          </a:p>
          <a:p>
            <a:pPr indent="0" lvl="0" marL="0" rtl="0" algn="l">
              <a:spcBef>
                <a:spcPts val="1200"/>
              </a:spcBef>
              <a:spcAft>
                <a:spcPts val="0"/>
              </a:spcAft>
              <a:buNone/>
            </a:pPr>
            <a:r>
              <a:rPr b="1" lang="en" sz="1600" u="sng">
                <a:solidFill>
                  <a:schemeClr val="dk1"/>
                </a:solidFill>
              </a:rPr>
              <a:t>Method</a:t>
            </a:r>
            <a:r>
              <a:rPr b="1" lang="en" sz="1600">
                <a:solidFill>
                  <a:schemeClr val="dk1"/>
                </a:solidFill>
              </a:rPr>
              <a:t>:</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Fuzzy classifier is used for Classification of mangos into 2 grades.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latin typeface="Roboto"/>
                <a:ea typeface="Roboto"/>
                <a:cs typeface="Roboto"/>
                <a:sym typeface="Roboto"/>
              </a:rPr>
              <a:t>Fuzzy classifiers are particularly useful when dealing with data that is difficult to quantify or measure precisely.</a:t>
            </a:r>
            <a:endParaRPr sz="1600">
              <a:solidFill>
                <a:schemeClr val="dk1"/>
              </a:solidFill>
              <a:highlight>
                <a:schemeClr val="lt1"/>
              </a:highlight>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They have used Fuzzy classifier to size of the fruit from extracted features.</a:t>
            </a:r>
            <a:endParaRPr sz="1600">
              <a:solidFill>
                <a:schemeClr val="dk1"/>
              </a:solidFill>
              <a:highlight>
                <a:schemeClr val="lt1"/>
              </a:highlight>
              <a:latin typeface="Roboto"/>
              <a:ea typeface="Roboto"/>
              <a:cs typeface="Roboto"/>
              <a:sym typeface="Roboto"/>
            </a:endParaRPr>
          </a:p>
        </p:txBody>
      </p:sp>
      <p:sp>
        <p:nvSpPr>
          <p:cNvPr id="94" name="Google Shape;94;p18"/>
          <p:cNvSpPr txBox="1"/>
          <p:nvPr/>
        </p:nvSpPr>
        <p:spPr>
          <a:xfrm>
            <a:off x="6714650" y="4548633"/>
            <a:ext cx="217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t>
            </a:r>
            <a:r>
              <a:rPr b="1" lang="en">
                <a:solidFill>
                  <a:srgbClr val="0000FF"/>
                </a:solidFill>
              </a:rPr>
              <a:t>igure(3).[2]sample of dataset</a:t>
            </a:r>
            <a:endParaRPr b="1">
              <a:solidFill>
                <a:srgbClr val="0000FF"/>
              </a:solidFill>
            </a:endParaRPr>
          </a:p>
        </p:txBody>
      </p:sp>
      <p:pic>
        <p:nvPicPr>
          <p:cNvPr id="95" name="Google Shape;95;p18"/>
          <p:cNvPicPr preferRelativeResize="0"/>
          <p:nvPr/>
        </p:nvPicPr>
        <p:blipFill rotWithShape="1">
          <a:blip r:embed="rId3">
            <a:alphaModFix/>
          </a:blip>
          <a:srcRect b="0" l="12229" r="12236" t="0"/>
          <a:stretch/>
        </p:blipFill>
        <p:spPr>
          <a:xfrm rot="-5400000">
            <a:off x="7183200" y="841337"/>
            <a:ext cx="1242400" cy="2218425"/>
          </a:xfrm>
          <a:prstGeom prst="rect">
            <a:avLst/>
          </a:prstGeom>
          <a:noFill/>
          <a:ln>
            <a:noFill/>
          </a:ln>
        </p:spPr>
      </p:pic>
      <p:pic>
        <p:nvPicPr>
          <p:cNvPr id="96" name="Google Shape;96;p18"/>
          <p:cNvPicPr preferRelativeResize="0"/>
          <p:nvPr/>
        </p:nvPicPr>
        <p:blipFill rotWithShape="1">
          <a:blip r:embed="rId4">
            <a:alphaModFix/>
          </a:blip>
          <a:srcRect b="9803" l="6912" r="6903" t="24969"/>
          <a:stretch/>
        </p:blipFill>
        <p:spPr>
          <a:xfrm>
            <a:off x="6714650" y="2963400"/>
            <a:ext cx="2234950" cy="128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206875" y="494650"/>
            <a:ext cx="8839199" cy="3769785"/>
          </a:xfrm>
          <a:prstGeom prst="rect">
            <a:avLst/>
          </a:prstGeom>
          <a:noFill/>
          <a:ln>
            <a:noFill/>
          </a:ln>
        </p:spPr>
      </p:pic>
      <p:sp>
        <p:nvSpPr>
          <p:cNvPr id="102" name="Google Shape;102;p19"/>
          <p:cNvSpPr txBox="1"/>
          <p:nvPr/>
        </p:nvSpPr>
        <p:spPr>
          <a:xfrm>
            <a:off x="2846358" y="4493269"/>
            <a:ext cx="421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00FF"/>
                </a:solidFill>
              </a:rPr>
              <a:t>figure(4).[2]</a:t>
            </a:r>
            <a:r>
              <a:rPr b="1" lang="en" sz="1200">
                <a:solidFill>
                  <a:srgbClr val="0000FF"/>
                </a:solidFill>
              </a:rPr>
              <a:t>Process flow of Mango Classification</a:t>
            </a:r>
            <a:endParaRPr b="1" sz="12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4450" y="103825"/>
            <a:ext cx="8520600" cy="86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Mango Quality Grading using Deep Learning Technique: Perspectives from Agriculture and Food Industry</a:t>
            </a:r>
            <a:endParaRPr b="1" sz="1800"/>
          </a:p>
        </p:txBody>
      </p:sp>
      <p:sp>
        <p:nvSpPr>
          <p:cNvPr id="108" name="Google Shape;108;p20"/>
          <p:cNvSpPr txBox="1"/>
          <p:nvPr>
            <p:ph idx="1" type="body"/>
          </p:nvPr>
        </p:nvSpPr>
        <p:spPr>
          <a:xfrm>
            <a:off x="164300" y="973225"/>
            <a:ext cx="8820900" cy="3955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1000"/>
              </a:spcBef>
              <a:spcAft>
                <a:spcPts val="0"/>
              </a:spcAft>
              <a:buClr>
                <a:schemeClr val="dk1"/>
              </a:buClr>
              <a:buSzPts val="1600"/>
              <a:buChar char="●"/>
            </a:pPr>
            <a:r>
              <a:rPr lang="en" sz="1600">
                <a:solidFill>
                  <a:schemeClr val="dk1"/>
                </a:solidFill>
              </a:rPr>
              <a:t>Data set contains RGB images of mangos of type kesar and take parameters like </a:t>
            </a:r>
            <a:endParaRPr sz="1600">
              <a:solidFill>
                <a:schemeClr val="dk1"/>
              </a:solidFill>
            </a:endParaRPr>
          </a:p>
          <a:p>
            <a:pPr indent="0" lvl="0" marL="0" rtl="0" algn="l">
              <a:lnSpc>
                <a:spcPct val="100000"/>
              </a:lnSpc>
              <a:spcBef>
                <a:spcPts val="1000"/>
              </a:spcBef>
              <a:spcAft>
                <a:spcPts val="0"/>
              </a:spcAft>
              <a:buNone/>
            </a:pPr>
            <a:r>
              <a:rPr lang="en" sz="1600">
                <a:solidFill>
                  <a:schemeClr val="dk1"/>
                </a:solidFill>
              </a:rPr>
              <a:t>  Size,maturity to Grade the mangos.</a:t>
            </a:r>
            <a:endParaRPr sz="1600">
              <a:solidFill>
                <a:schemeClr val="dk1"/>
              </a:solidFill>
            </a:endParaRPr>
          </a:p>
          <a:p>
            <a:pPr indent="-330200" lvl="0" marL="457200" rtl="0" algn="l">
              <a:lnSpc>
                <a:spcPct val="100000"/>
              </a:lnSpc>
              <a:spcBef>
                <a:spcPts val="1000"/>
              </a:spcBef>
              <a:spcAft>
                <a:spcPts val="0"/>
              </a:spcAft>
              <a:buClr>
                <a:schemeClr val="dk1"/>
              </a:buClr>
              <a:buSzPts val="1600"/>
              <a:buChar char="●"/>
            </a:pPr>
            <a:r>
              <a:rPr lang="en" sz="1600">
                <a:solidFill>
                  <a:schemeClr val="dk1"/>
                </a:solidFill>
              </a:rPr>
              <a:t>CNN based squeezeNet model was used while  training the data.</a:t>
            </a:r>
            <a:endParaRPr sz="1600">
              <a:solidFill>
                <a:schemeClr val="dk1"/>
              </a:solidFill>
            </a:endParaRPr>
          </a:p>
        </p:txBody>
      </p:sp>
      <p:pic>
        <p:nvPicPr>
          <p:cNvPr id="109" name="Google Shape;109;p20"/>
          <p:cNvPicPr preferRelativeResize="0"/>
          <p:nvPr/>
        </p:nvPicPr>
        <p:blipFill>
          <a:blip r:embed="rId3">
            <a:alphaModFix/>
          </a:blip>
          <a:stretch>
            <a:fillRect/>
          </a:stretch>
        </p:blipFill>
        <p:spPr>
          <a:xfrm>
            <a:off x="388475" y="2060325"/>
            <a:ext cx="8520599" cy="2814056"/>
          </a:xfrm>
          <a:prstGeom prst="rect">
            <a:avLst/>
          </a:prstGeom>
          <a:noFill/>
          <a:ln>
            <a:noFill/>
          </a:ln>
        </p:spPr>
      </p:pic>
      <p:sp>
        <p:nvSpPr>
          <p:cNvPr id="110" name="Google Shape;110;p20"/>
          <p:cNvSpPr txBox="1"/>
          <p:nvPr/>
        </p:nvSpPr>
        <p:spPr>
          <a:xfrm>
            <a:off x="3211225" y="4758600"/>
            <a:ext cx="354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a:t>
            </a:r>
            <a:r>
              <a:rPr b="1" lang="en" sz="1300">
                <a:solidFill>
                  <a:srgbClr val="0000FF"/>
                </a:solidFill>
              </a:rPr>
              <a:t>igure(5).[3]process flow of classification</a:t>
            </a:r>
            <a:endParaRPr b="1" sz="13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126375" y="139025"/>
            <a:ext cx="8909400" cy="4827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solidFill>
                <a:schemeClr val="dk1"/>
              </a:solidFill>
            </a:endParaRPr>
          </a:p>
          <a:p>
            <a:pPr indent="0" lvl="0" marL="45720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116" name="Google Shape;116;p21"/>
          <p:cNvPicPr preferRelativeResize="0"/>
          <p:nvPr/>
        </p:nvPicPr>
        <p:blipFill>
          <a:blip r:embed="rId3">
            <a:alphaModFix/>
          </a:blip>
          <a:stretch>
            <a:fillRect/>
          </a:stretch>
        </p:blipFill>
        <p:spPr>
          <a:xfrm>
            <a:off x="232925" y="139026"/>
            <a:ext cx="8696325" cy="2603325"/>
          </a:xfrm>
          <a:prstGeom prst="rect">
            <a:avLst/>
          </a:prstGeom>
          <a:noFill/>
          <a:ln>
            <a:noFill/>
          </a:ln>
        </p:spPr>
      </p:pic>
      <p:sp>
        <p:nvSpPr>
          <p:cNvPr id="117" name="Google Shape;117;p21"/>
          <p:cNvSpPr txBox="1"/>
          <p:nvPr/>
        </p:nvSpPr>
        <p:spPr>
          <a:xfrm>
            <a:off x="0" y="2742350"/>
            <a:ext cx="9012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SqueezeNet incorporates total 68 layers which</a:t>
            </a:r>
            <a:endParaRPr sz="1600">
              <a:solidFill>
                <a:schemeClr val="dk1"/>
              </a:solidFill>
            </a:endParaRPr>
          </a:p>
          <a:p>
            <a:pPr indent="0" lvl="0" marL="0" rtl="0" algn="l">
              <a:spcBef>
                <a:spcPts val="0"/>
              </a:spcBef>
              <a:spcAft>
                <a:spcPts val="0"/>
              </a:spcAft>
              <a:buNone/>
            </a:pPr>
            <a:r>
              <a:rPr lang="en" sz="1600">
                <a:solidFill>
                  <a:schemeClr val="dk1"/>
                </a:solidFill>
              </a:rPr>
              <a:t>         is 18 layers deep coupled with 72 connections.</a:t>
            </a:r>
            <a:endParaRPr sz="1600">
              <a:solidFill>
                <a:schemeClr val="dk1"/>
              </a:solidFill>
            </a:endParaRPr>
          </a:p>
          <a:p>
            <a:pPr indent="0" lvl="0" marL="0" rtl="0" algn="l">
              <a:spcBef>
                <a:spcPts val="0"/>
              </a:spcBef>
              <a:spcAft>
                <a:spcPts val="0"/>
              </a:spcAft>
              <a:buNone/>
            </a:pPr>
            <a:r>
              <a:rPr b="1" lang="en" sz="1600" u="sng">
                <a:solidFill>
                  <a:schemeClr val="dk1"/>
                </a:solidFill>
              </a:rPr>
              <a:t>Disadvantages: </a:t>
            </a:r>
            <a:r>
              <a:rPr b="1" lang="en" sz="1600">
                <a:solidFill>
                  <a:schemeClr val="dk1"/>
                </a:solidFill>
              </a:rPr>
              <a:t>        </a:t>
            </a:r>
            <a:r>
              <a:rPr lang="en"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Thermal images have less accuracy compared</a:t>
            </a:r>
            <a:endParaRPr sz="1600">
              <a:solidFill>
                <a:schemeClr val="dk1"/>
              </a:solidFill>
            </a:endParaRPr>
          </a:p>
          <a:p>
            <a:pPr indent="0" lvl="0" marL="457200" rtl="0" algn="l">
              <a:spcBef>
                <a:spcPts val="0"/>
              </a:spcBef>
              <a:spcAft>
                <a:spcPts val="0"/>
              </a:spcAft>
              <a:buNone/>
            </a:pPr>
            <a:r>
              <a:rPr lang="en" sz="1600">
                <a:solidFill>
                  <a:schemeClr val="dk1"/>
                </a:solidFill>
              </a:rPr>
              <a:t> to RGB images.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Data set is small.</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graphicFrame>
        <p:nvGraphicFramePr>
          <p:cNvPr id="118" name="Google Shape;118;p21"/>
          <p:cNvGraphicFramePr/>
          <p:nvPr/>
        </p:nvGraphicFramePr>
        <p:xfrm>
          <a:off x="5374850" y="3116753"/>
          <a:ext cx="3000000" cy="3000000"/>
        </p:xfrm>
        <a:graphic>
          <a:graphicData uri="http://schemas.openxmlformats.org/drawingml/2006/table">
            <a:tbl>
              <a:tblPr>
                <a:noFill/>
                <a:tableStyleId>{06CB21EA-CBF9-4938-9588-1F9E042A37C2}</a:tableStyleId>
              </a:tblPr>
              <a:tblGrid>
                <a:gridCol w="1363375"/>
                <a:gridCol w="1184425"/>
                <a:gridCol w="1089650"/>
              </a:tblGrid>
              <a:tr h="643950">
                <a:tc>
                  <a:txBody>
                    <a:bodyPr/>
                    <a:lstStyle/>
                    <a:p>
                      <a:pPr indent="0" lvl="0" marL="0" rtl="0" algn="l">
                        <a:spcBef>
                          <a:spcPts val="0"/>
                        </a:spcBef>
                        <a:spcAft>
                          <a:spcPts val="0"/>
                        </a:spcAft>
                        <a:buNone/>
                      </a:pPr>
                      <a:r>
                        <a:rPr b="1" lang="en"/>
                        <a:t>Image Type</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Accuracy</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600">
                          <a:solidFill>
                            <a:schemeClr val="dk1"/>
                          </a:solidFill>
                        </a:rPr>
                        <a:t>Training Time</a:t>
                      </a:r>
                      <a:endParaRPr b="1"/>
                    </a:p>
                  </a:txBody>
                  <a:tcPr marT="91425" marB="91425" marR="91425" marL="91425"/>
                </a:tc>
              </a:tr>
              <a:tr h="409775">
                <a:tc>
                  <a:txBody>
                    <a:bodyPr/>
                    <a:lstStyle/>
                    <a:p>
                      <a:pPr indent="0" lvl="0" marL="0" rtl="0" algn="l">
                        <a:spcBef>
                          <a:spcPts val="0"/>
                        </a:spcBef>
                        <a:spcAft>
                          <a:spcPts val="0"/>
                        </a:spcAft>
                        <a:buClr>
                          <a:schemeClr val="dk1"/>
                        </a:buClr>
                        <a:buSzPts val="1100"/>
                        <a:buFont typeface="Arial"/>
                        <a:buNone/>
                      </a:pPr>
                      <a:r>
                        <a:rPr lang="en" sz="1300">
                          <a:solidFill>
                            <a:schemeClr val="dk1"/>
                          </a:solidFill>
                        </a:rPr>
                        <a:t>RGB Maturity </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97%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30 min </a:t>
                      </a:r>
                      <a:endParaRPr/>
                    </a:p>
                  </a:txBody>
                  <a:tcPr marT="91425" marB="91425" marR="91425" marL="91425"/>
                </a:tc>
              </a:tr>
              <a:tr h="556125">
                <a:tc>
                  <a:txBody>
                    <a:bodyPr/>
                    <a:lstStyle/>
                    <a:p>
                      <a:pPr indent="0" lvl="0" marL="0" rtl="0" algn="l">
                        <a:spcBef>
                          <a:spcPts val="0"/>
                        </a:spcBef>
                        <a:spcAft>
                          <a:spcPts val="0"/>
                        </a:spcAft>
                        <a:buClr>
                          <a:schemeClr val="dk1"/>
                        </a:buClr>
                        <a:buSzPts val="1100"/>
                        <a:buFont typeface="Arial"/>
                        <a:buNone/>
                      </a:pPr>
                      <a:r>
                        <a:rPr lang="en" sz="1300">
                          <a:solidFill>
                            <a:schemeClr val="dk1"/>
                          </a:solidFill>
                        </a:rPr>
                        <a:t>T</a:t>
                      </a:r>
                      <a:r>
                        <a:rPr lang="en" sz="1300">
                          <a:solidFill>
                            <a:schemeClr val="dk1"/>
                          </a:solidFill>
                        </a:rPr>
                        <a:t>hermal Maturity</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94%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7 min</a:t>
                      </a:r>
                      <a:endParaRPr/>
                    </a:p>
                  </a:txBody>
                  <a:tcPr marT="91425" marB="91425" marR="91425" marL="91425"/>
                </a:tc>
              </a:tr>
            </a:tbl>
          </a:graphicData>
        </a:graphic>
      </p:graphicFrame>
      <p:sp>
        <p:nvSpPr>
          <p:cNvPr id="119" name="Google Shape;119;p21"/>
          <p:cNvSpPr txBox="1"/>
          <p:nvPr/>
        </p:nvSpPr>
        <p:spPr>
          <a:xfrm>
            <a:off x="6018475" y="4793075"/>
            <a:ext cx="28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Table(2) </a:t>
            </a:r>
            <a:r>
              <a:rPr b="1" lang="en">
                <a:solidFill>
                  <a:srgbClr val="0000FF"/>
                </a:solidFill>
              </a:rPr>
              <a:t>Comparison</a:t>
            </a:r>
            <a:r>
              <a:rPr b="1" lang="en">
                <a:solidFill>
                  <a:srgbClr val="0000FF"/>
                </a:solidFill>
              </a:rPr>
              <a:t> table</a:t>
            </a:r>
            <a:endParaRPr b="1">
              <a:solidFill>
                <a:srgbClr val="0000FF"/>
              </a:solidFill>
            </a:endParaRPr>
          </a:p>
        </p:txBody>
      </p:sp>
      <p:sp>
        <p:nvSpPr>
          <p:cNvPr id="120" name="Google Shape;120;p21"/>
          <p:cNvSpPr txBox="1"/>
          <p:nvPr/>
        </p:nvSpPr>
        <p:spPr>
          <a:xfrm>
            <a:off x="3251688" y="2643675"/>
            <a:ext cx="32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figure(6).[3]Squeeze Net </a:t>
            </a:r>
            <a:r>
              <a:rPr b="1" lang="en">
                <a:solidFill>
                  <a:srgbClr val="0000FF"/>
                </a:solidFill>
              </a:rPr>
              <a:t>Model </a:t>
            </a:r>
            <a:endParaRPr b="1">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