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5143500" type="screen16x9"/>
  <p:notesSz cx="6858000" cy="9144000"/>
  <p:embeddedFontLs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5593BB-8ED5-4E3D-A58D-689F06BC87B6}">
  <a:tblStyle styleId="{0E5593BB-8ED5-4E3D-A58D-689F06BC87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0fbdc2fbc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0fbdc2fbc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10c3f4614f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10c3f4614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10c3f4614f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10c3f4614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10c3f4625a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10c3f4625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f4285421cb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f4285421c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f4285421cb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f4285421c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10cb9e329a_5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10cb9e329a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f4285421c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f4285421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10c3f461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10c3f461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0c3f4614f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10c3f461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0c3f4625a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0c3f4625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f4285421c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f4285421c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f4285421cb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f4285421cb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f4285421c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f4285421c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0c3f4625a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10c3f4625a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24100"/>
            <a:ext cx="8520600" cy="1312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800"/>
              <a:t>AUTOMATIC DETECTION OF MANGOS USING THERMAL IMAGING</a:t>
            </a:r>
            <a:endParaRPr sz="3800"/>
          </a:p>
        </p:txBody>
      </p:sp>
      <p:sp>
        <p:nvSpPr>
          <p:cNvPr id="55" name="Google Shape;55;p13"/>
          <p:cNvSpPr txBox="1">
            <a:spLocks noGrp="1"/>
          </p:cNvSpPr>
          <p:nvPr>
            <p:ph type="subTitle" idx="1"/>
          </p:nvPr>
        </p:nvSpPr>
        <p:spPr>
          <a:xfrm>
            <a:off x="841325" y="1474125"/>
            <a:ext cx="7682400" cy="3479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BTP Code: B23RVP01</a:t>
            </a:r>
            <a:endParaRPr/>
          </a:p>
          <a:p>
            <a:pPr marL="0" lvl="0" indent="0" algn="ctr" rtl="0">
              <a:spcBef>
                <a:spcPts val="0"/>
              </a:spcBef>
              <a:spcAft>
                <a:spcPts val="0"/>
              </a:spcAft>
              <a:buNone/>
            </a:pPr>
            <a:r>
              <a:rPr lang="en"/>
              <a:t>Team members</a:t>
            </a:r>
            <a:endParaRPr/>
          </a:p>
          <a:p>
            <a:pPr marL="0" lvl="0" indent="0" algn="ctr" rtl="0">
              <a:spcBef>
                <a:spcPts val="0"/>
              </a:spcBef>
              <a:spcAft>
                <a:spcPts val="0"/>
              </a:spcAft>
              <a:buNone/>
            </a:pPr>
            <a:r>
              <a:rPr lang="en" sz="2400"/>
              <a:t>E.Jaswanth Krishna - S20200020257</a:t>
            </a:r>
            <a:endParaRPr sz="2400"/>
          </a:p>
          <a:p>
            <a:pPr marL="0" lvl="0" indent="0" algn="ctr" rtl="0">
              <a:spcBef>
                <a:spcPts val="0"/>
              </a:spcBef>
              <a:spcAft>
                <a:spcPts val="0"/>
              </a:spcAft>
              <a:buNone/>
            </a:pPr>
            <a:r>
              <a:rPr lang="en" sz="2400"/>
              <a:t>A.Gopal Reddy - S20200020248</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457200" algn="l" rtl="0">
              <a:spcBef>
                <a:spcPts val="0"/>
              </a:spcBef>
              <a:spcAft>
                <a:spcPts val="0"/>
              </a:spcAft>
              <a:buNone/>
            </a:pPr>
            <a:r>
              <a:rPr lang="en" sz="2400"/>
              <a:t>               Mentor -Dr Raja Vara Prasad Y</a:t>
            </a:r>
            <a:endParaRPr sz="2400"/>
          </a:p>
        </p:txBody>
      </p:sp>
      <p:pic>
        <p:nvPicPr>
          <p:cNvPr id="56" name="Google Shape;56;p13"/>
          <p:cNvPicPr preferRelativeResize="0"/>
          <p:nvPr/>
        </p:nvPicPr>
        <p:blipFill>
          <a:blip r:embed="rId3">
            <a:alphaModFix/>
          </a:blip>
          <a:stretch>
            <a:fillRect/>
          </a:stretch>
        </p:blipFill>
        <p:spPr>
          <a:xfrm>
            <a:off x="4026512" y="3231525"/>
            <a:ext cx="1486375" cy="905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of the literature</a:t>
            </a:r>
            <a:endParaRPr/>
          </a:p>
        </p:txBody>
      </p:sp>
      <p:sp>
        <p:nvSpPr>
          <p:cNvPr id="139" name="Google Shape;139;p23"/>
          <p:cNvSpPr txBox="1">
            <a:spLocks noGrp="1"/>
          </p:cNvSpPr>
          <p:nvPr>
            <p:ph type="body" idx="1"/>
          </p:nvPr>
        </p:nvSpPr>
        <p:spPr>
          <a:xfrm>
            <a:off x="311700" y="14895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At the initial stage machine learning algorithms are being used for object detection on RGB images.</a:t>
            </a:r>
            <a:endParaRPr>
              <a:solidFill>
                <a:schemeClr val="dk1"/>
              </a:solidFill>
            </a:endParaRPr>
          </a:p>
          <a:p>
            <a:pPr marL="457200" lvl="0" indent="-342900" algn="l" rtl="0">
              <a:spcBef>
                <a:spcPts val="1000"/>
              </a:spcBef>
              <a:spcAft>
                <a:spcPts val="0"/>
              </a:spcAft>
              <a:buClr>
                <a:schemeClr val="dk1"/>
              </a:buClr>
              <a:buSzPts val="1800"/>
              <a:buChar char="●"/>
            </a:pPr>
            <a:r>
              <a:rPr lang="en">
                <a:solidFill>
                  <a:schemeClr val="dk1"/>
                </a:solidFill>
              </a:rPr>
              <a:t>With small data set they have performed good </a:t>
            </a:r>
            <a:endParaRPr>
              <a:solidFill>
                <a:schemeClr val="dk1"/>
              </a:solidFill>
            </a:endParaRPr>
          </a:p>
          <a:p>
            <a:pPr marL="457200" lvl="0" indent="-342900" algn="l" rtl="0">
              <a:spcBef>
                <a:spcPts val="1000"/>
              </a:spcBef>
              <a:spcAft>
                <a:spcPts val="0"/>
              </a:spcAft>
              <a:buClr>
                <a:schemeClr val="dk1"/>
              </a:buClr>
              <a:buSzPts val="1800"/>
              <a:buChar char="●"/>
            </a:pPr>
            <a:r>
              <a:rPr lang="en">
                <a:solidFill>
                  <a:schemeClr val="dk1"/>
                </a:solidFill>
              </a:rPr>
              <a:t>As the data set is increasing with various categories of fruits.</a:t>
            </a:r>
            <a:endParaRPr>
              <a:solidFill>
                <a:schemeClr val="dk1"/>
              </a:solidFill>
            </a:endParaRPr>
          </a:p>
          <a:p>
            <a:pPr marL="457200" lvl="0" indent="-342900" algn="l" rtl="0">
              <a:spcBef>
                <a:spcPts val="1000"/>
              </a:spcBef>
              <a:spcAft>
                <a:spcPts val="1000"/>
              </a:spcAft>
              <a:buClr>
                <a:schemeClr val="dk1"/>
              </a:buClr>
              <a:buSzPts val="1800"/>
              <a:buChar char="●"/>
            </a:pPr>
            <a:r>
              <a:rPr lang="en">
                <a:solidFill>
                  <a:schemeClr val="dk1"/>
                </a:solidFill>
              </a:rPr>
              <a:t>We need to use Deep learning models for fast computation and better accuracy of detecting objects</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Publicly available mango data</a:t>
            </a:r>
            <a:endParaRPr/>
          </a:p>
        </p:txBody>
      </p:sp>
      <p:pic>
        <p:nvPicPr>
          <p:cNvPr id="145" name="Google Shape;145;p24"/>
          <p:cNvPicPr preferRelativeResize="0"/>
          <p:nvPr/>
        </p:nvPicPr>
        <p:blipFill rotWithShape="1">
          <a:blip r:embed="rId3">
            <a:alphaModFix/>
          </a:blip>
          <a:srcRect l="9857" t="9815" r="27233" b="7072"/>
          <a:stretch/>
        </p:blipFill>
        <p:spPr>
          <a:xfrm>
            <a:off x="3350925" y="1723175"/>
            <a:ext cx="2399877" cy="2378150"/>
          </a:xfrm>
          <a:prstGeom prst="rect">
            <a:avLst/>
          </a:prstGeom>
          <a:noFill/>
          <a:ln>
            <a:noFill/>
          </a:ln>
        </p:spPr>
      </p:pic>
      <p:pic>
        <p:nvPicPr>
          <p:cNvPr id="146" name="Google Shape;146;p24"/>
          <p:cNvPicPr preferRelativeResize="0"/>
          <p:nvPr/>
        </p:nvPicPr>
        <p:blipFill rotWithShape="1">
          <a:blip r:embed="rId4">
            <a:alphaModFix/>
          </a:blip>
          <a:srcRect l="10799" t="8633" r="30283" b="5033"/>
          <a:stretch/>
        </p:blipFill>
        <p:spPr>
          <a:xfrm>
            <a:off x="459850" y="1700825"/>
            <a:ext cx="2212152" cy="2431173"/>
          </a:xfrm>
          <a:prstGeom prst="rect">
            <a:avLst/>
          </a:prstGeom>
          <a:noFill/>
          <a:ln>
            <a:noFill/>
          </a:ln>
        </p:spPr>
      </p:pic>
      <p:pic>
        <p:nvPicPr>
          <p:cNvPr id="147" name="Google Shape;147;p24"/>
          <p:cNvPicPr preferRelativeResize="0"/>
          <p:nvPr/>
        </p:nvPicPr>
        <p:blipFill>
          <a:blip r:embed="rId5">
            <a:alphaModFix/>
          </a:blip>
          <a:stretch>
            <a:fillRect/>
          </a:stretch>
        </p:blipFill>
        <p:spPr>
          <a:xfrm>
            <a:off x="6176600" y="1614913"/>
            <a:ext cx="2597875" cy="2491526"/>
          </a:xfrm>
          <a:prstGeom prst="rect">
            <a:avLst/>
          </a:prstGeom>
          <a:noFill/>
          <a:ln>
            <a:noFill/>
          </a:ln>
        </p:spPr>
      </p:pic>
      <p:cxnSp>
        <p:nvCxnSpPr>
          <p:cNvPr id="148" name="Google Shape;148;p24"/>
          <p:cNvCxnSpPr>
            <a:stCxn id="146" idx="3"/>
            <a:endCxn id="145" idx="1"/>
          </p:cNvCxnSpPr>
          <p:nvPr/>
        </p:nvCxnSpPr>
        <p:spPr>
          <a:xfrm rot="10800000" flipH="1">
            <a:off x="2672002" y="2912212"/>
            <a:ext cx="678900" cy="4200"/>
          </a:xfrm>
          <a:prstGeom prst="straightConnector1">
            <a:avLst/>
          </a:prstGeom>
          <a:noFill/>
          <a:ln w="19050" cap="flat" cmpd="sng">
            <a:solidFill>
              <a:schemeClr val="dk2"/>
            </a:solidFill>
            <a:prstDash val="solid"/>
            <a:round/>
            <a:headEnd type="none" w="med" len="med"/>
            <a:tailEnd type="triangle" w="med" len="med"/>
          </a:ln>
        </p:spPr>
      </p:cxnSp>
      <p:sp>
        <p:nvSpPr>
          <p:cNvPr id="149" name="Google Shape;149;p24"/>
          <p:cNvSpPr txBox="1"/>
          <p:nvPr/>
        </p:nvSpPr>
        <p:spPr>
          <a:xfrm>
            <a:off x="6522275" y="4254225"/>
            <a:ext cx="190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Libraries used</a:t>
            </a:r>
            <a:endParaRPr/>
          </a:p>
        </p:txBody>
      </p:sp>
      <p:sp>
        <p:nvSpPr>
          <p:cNvPr id="150" name="Google Shape;150;p24"/>
          <p:cNvSpPr txBox="1"/>
          <p:nvPr/>
        </p:nvSpPr>
        <p:spPr>
          <a:xfrm>
            <a:off x="779125" y="4140425"/>
            <a:ext cx="118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RGB Image</a:t>
            </a:r>
            <a:endParaRPr/>
          </a:p>
        </p:txBody>
      </p:sp>
      <p:sp>
        <p:nvSpPr>
          <p:cNvPr id="151" name="Google Shape;151;p24"/>
          <p:cNvSpPr txBox="1"/>
          <p:nvPr/>
        </p:nvSpPr>
        <p:spPr>
          <a:xfrm>
            <a:off x="3629775" y="4140425"/>
            <a:ext cx="1753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Thermal image</a:t>
            </a:r>
            <a:endParaRPr/>
          </a:p>
        </p:txBody>
      </p:sp>
      <p:sp>
        <p:nvSpPr>
          <p:cNvPr id="152" name="Google Shape;152;p24"/>
          <p:cNvSpPr txBox="1"/>
          <p:nvPr/>
        </p:nvSpPr>
        <p:spPr>
          <a:xfrm>
            <a:off x="2540200" y="4654425"/>
            <a:ext cx="480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Figure(7).Conversion of RGB image to Thermal image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grpSp>
        <p:nvGrpSpPr>
          <p:cNvPr id="157" name="Google Shape;157;p25"/>
          <p:cNvGrpSpPr/>
          <p:nvPr/>
        </p:nvGrpSpPr>
        <p:grpSpPr>
          <a:xfrm flipH="1">
            <a:off x="5647400" y="2285550"/>
            <a:ext cx="3330599" cy="1047300"/>
            <a:chOff x="468749" y="1847845"/>
            <a:chExt cx="3330599" cy="1047300"/>
          </a:xfrm>
        </p:grpSpPr>
        <p:sp>
          <p:nvSpPr>
            <p:cNvPr id="158" name="Google Shape;158;p25"/>
            <p:cNvSpPr txBox="1"/>
            <p:nvPr/>
          </p:nvSpPr>
          <p:spPr>
            <a:xfrm>
              <a:off x="468749" y="1847845"/>
              <a:ext cx="2430300" cy="104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b="1">
                  <a:latin typeface="Roboto"/>
                  <a:ea typeface="Roboto"/>
                  <a:cs typeface="Roboto"/>
                  <a:sym typeface="Roboto"/>
                </a:rPr>
                <a:t>Stage 2</a:t>
              </a:r>
              <a:endParaRPr sz="1500" b="1">
                <a:latin typeface="Roboto"/>
                <a:ea typeface="Roboto"/>
                <a:cs typeface="Roboto"/>
                <a:sym typeface="Roboto"/>
              </a:endParaRPr>
            </a:p>
            <a:p>
              <a:pPr marL="0" lvl="0" indent="0" algn="l" rtl="0">
                <a:spcBef>
                  <a:spcPts val="0"/>
                </a:spcBef>
                <a:spcAft>
                  <a:spcPts val="0"/>
                </a:spcAft>
                <a:buNone/>
              </a:pPr>
              <a:endParaRPr sz="1200" b="1">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Literature</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Data Pre processing </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Mango detection using existing CV models</a:t>
              </a:r>
              <a:endParaRPr sz="600">
                <a:solidFill>
                  <a:schemeClr val="dk1"/>
                </a:solidFill>
                <a:latin typeface="Roboto"/>
                <a:ea typeface="Roboto"/>
                <a:cs typeface="Roboto"/>
                <a:sym typeface="Roboto"/>
              </a:endParaRPr>
            </a:p>
          </p:txBody>
        </p:sp>
        <p:cxnSp>
          <p:nvCxnSpPr>
            <p:cNvPr id="159" name="Google Shape;159;p25"/>
            <p:cNvCxnSpPr/>
            <p:nvPr/>
          </p:nvCxnSpPr>
          <p:spPr>
            <a:xfrm rot="10800000">
              <a:off x="3046949" y="2215320"/>
              <a:ext cx="752400" cy="0"/>
            </a:xfrm>
            <a:prstGeom prst="straightConnector1">
              <a:avLst/>
            </a:prstGeom>
            <a:noFill/>
            <a:ln w="9525" cap="flat" cmpd="sng">
              <a:solidFill>
                <a:srgbClr val="C2C2C2"/>
              </a:solidFill>
              <a:prstDash val="solid"/>
              <a:round/>
              <a:headEnd type="none" w="sm" len="sm"/>
              <a:tailEnd type="none" w="sm" len="sm"/>
            </a:ln>
          </p:spPr>
        </p:cxnSp>
        <p:sp>
          <p:nvSpPr>
            <p:cNvPr id="160" name="Google Shape;160;p25"/>
            <p:cNvSpPr/>
            <p:nvPr/>
          </p:nvSpPr>
          <p:spPr>
            <a:xfrm>
              <a:off x="3020371" y="2111851"/>
              <a:ext cx="198600" cy="198300"/>
            </a:xfrm>
            <a:prstGeom prst="ellipse">
              <a:avLst/>
            </a:prstGeom>
            <a:solidFill>
              <a:srgbClr val="7F2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5"/>
            <p:cNvSpPr txBox="1"/>
            <p:nvPr/>
          </p:nvSpPr>
          <p:spPr>
            <a:xfrm>
              <a:off x="2999617" y="2051434"/>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Roboto"/>
                  <a:ea typeface="Roboto"/>
                  <a:cs typeface="Roboto"/>
                  <a:sym typeface="Roboto"/>
                </a:rPr>
                <a:t>2</a:t>
              </a:r>
              <a:endParaRPr>
                <a:solidFill>
                  <a:srgbClr val="FFFFFF"/>
                </a:solidFill>
              </a:endParaRPr>
            </a:p>
          </p:txBody>
        </p:sp>
      </p:grpSp>
      <p:grpSp>
        <p:nvGrpSpPr>
          <p:cNvPr id="162" name="Google Shape;162;p25"/>
          <p:cNvGrpSpPr/>
          <p:nvPr/>
        </p:nvGrpSpPr>
        <p:grpSpPr>
          <a:xfrm>
            <a:off x="274600" y="2955925"/>
            <a:ext cx="2924179" cy="1047300"/>
            <a:chOff x="1253055" y="1880370"/>
            <a:chExt cx="2924179" cy="1047300"/>
          </a:xfrm>
        </p:grpSpPr>
        <p:sp>
          <p:nvSpPr>
            <p:cNvPr id="163" name="Google Shape;163;p25"/>
            <p:cNvSpPr txBox="1"/>
            <p:nvPr/>
          </p:nvSpPr>
          <p:spPr>
            <a:xfrm>
              <a:off x="1253055" y="1880370"/>
              <a:ext cx="1681800" cy="104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b="1">
                  <a:latin typeface="Roboto"/>
                  <a:ea typeface="Roboto"/>
                  <a:cs typeface="Roboto"/>
                  <a:sym typeface="Roboto"/>
                </a:rPr>
                <a:t>      Stage 1</a:t>
              </a:r>
              <a:endParaRPr sz="1500" b="1">
                <a:latin typeface="Roboto"/>
                <a:ea typeface="Roboto"/>
                <a:cs typeface="Roboto"/>
                <a:sym typeface="Roboto"/>
              </a:endParaRPr>
            </a:p>
            <a:p>
              <a:pPr marL="0" lvl="0" indent="0" algn="l" rtl="0">
                <a:spcBef>
                  <a:spcPts val="0"/>
                </a:spcBef>
                <a:spcAft>
                  <a:spcPts val="0"/>
                </a:spcAft>
                <a:buNone/>
              </a:pPr>
              <a:endParaRPr sz="1000" b="1">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latin typeface="Roboto"/>
                  <a:ea typeface="Roboto"/>
                  <a:cs typeface="Roboto"/>
                  <a:sym typeface="Roboto"/>
                </a:rPr>
                <a:t>Literature</a:t>
              </a: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latin typeface="Roboto"/>
                  <a:ea typeface="Roboto"/>
                  <a:cs typeface="Roboto"/>
                  <a:sym typeface="Roboto"/>
                </a:rPr>
                <a:t>Data Collection</a:t>
              </a:r>
              <a:endParaRPr sz="800" b="1">
                <a:latin typeface="Roboto"/>
                <a:ea typeface="Roboto"/>
                <a:cs typeface="Roboto"/>
                <a:sym typeface="Roboto"/>
              </a:endParaRPr>
            </a:p>
          </p:txBody>
        </p:sp>
        <p:cxnSp>
          <p:nvCxnSpPr>
            <p:cNvPr id="164" name="Google Shape;164;p25"/>
            <p:cNvCxnSpPr/>
            <p:nvPr/>
          </p:nvCxnSpPr>
          <p:spPr>
            <a:xfrm rot="10800000">
              <a:off x="3046834" y="2215329"/>
              <a:ext cx="1130400" cy="0"/>
            </a:xfrm>
            <a:prstGeom prst="straightConnector1">
              <a:avLst/>
            </a:prstGeom>
            <a:noFill/>
            <a:ln w="9525" cap="flat" cmpd="sng">
              <a:solidFill>
                <a:srgbClr val="C2C2C2"/>
              </a:solidFill>
              <a:prstDash val="solid"/>
              <a:round/>
              <a:headEnd type="none" w="sm" len="sm"/>
              <a:tailEnd type="none" w="sm" len="sm"/>
            </a:ln>
          </p:spPr>
        </p:cxnSp>
        <p:sp>
          <p:nvSpPr>
            <p:cNvPr id="165" name="Google Shape;165;p25"/>
            <p:cNvSpPr/>
            <p:nvPr/>
          </p:nvSpPr>
          <p:spPr>
            <a:xfrm>
              <a:off x="3020371" y="2111851"/>
              <a:ext cx="198600" cy="198300"/>
            </a:xfrm>
            <a:prstGeom prst="ellipse">
              <a:avLst/>
            </a:prstGeom>
            <a:solidFill>
              <a:srgbClr val="922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5"/>
            <p:cNvSpPr txBox="1"/>
            <p:nvPr/>
          </p:nvSpPr>
          <p:spPr>
            <a:xfrm>
              <a:off x="2995927" y="2051434"/>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lt1"/>
                  </a:solidFill>
                  <a:latin typeface="Roboto"/>
                  <a:ea typeface="Roboto"/>
                  <a:cs typeface="Roboto"/>
                  <a:sym typeface="Roboto"/>
                </a:rPr>
                <a:t>1</a:t>
              </a:r>
              <a:endParaRPr>
                <a:solidFill>
                  <a:schemeClr val="lt1"/>
                </a:solidFill>
              </a:endParaRPr>
            </a:p>
          </p:txBody>
        </p:sp>
      </p:grpSp>
      <p:grpSp>
        <p:nvGrpSpPr>
          <p:cNvPr id="167" name="Google Shape;167;p25"/>
          <p:cNvGrpSpPr/>
          <p:nvPr/>
        </p:nvGrpSpPr>
        <p:grpSpPr>
          <a:xfrm>
            <a:off x="2810286" y="1079225"/>
            <a:ext cx="3509166" cy="3251991"/>
            <a:chOff x="3217473" y="1225350"/>
            <a:chExt cx="3118150" cy="3159727"/>
          </a:xfrm>
        </p:grpSpPr>
        <p:sp>
          <p:nvSpPr>
            <p:cNvPr id="168" name="Google Shape;168;p25"/>
            <p:cNvSpPr/>
            <p:nvPr/>
          </p:nvSpPr>
          <p:spPr>
            <a:xfrm>
              <a:off x="3579175" y="2711400"/>
              <a:ext cx="2396410" cy="97116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169" name="Google Shape;169;p25"/>
            <p:cNvSpPr/>
            <p:nvPr/>
          </p:nvSpPr>
          <p:spPr>
            <a:xfrm>
              <a:off x="3730755" y="2527208"/>
              <a:ext cx="2079127" cy="837209"/>
            </a:xfrm>
            <a:custGeom>
              <a:avLst/>
              <a:gdLst/>
              <a:ahLst/>
              <a:cxnLst/>
              <a:rect l="l" t="t" r="r" b="b"/>
              <a:pathLst>
                <a:path w="49248" h="16300" extrusionOk="0">
                  <a:moveTo>
                    <a:pt x="0" y="7554"/>
                  </a:moveTo>
                  <a:lnTo>
                    <a:pt x="24649" y="16300"/>
                  </a:lnTo>
                  <a:lnTo>
                    <a:pt x="49248" y="7604"/>
                  </a:lnTo>
                  <a:lnTo>
                    <a:pt x="24599" y="0"/>
                  </a:lnTo>
                  <a:close/>
                </a:path>
              </a:pathLst>
            </a:custGeom>
            <a:solidFill>
              <a:srgbClr val="D9D9D9"/>
            </a:solidFill>
            <a:ln>
              <a:noFill/>
            </a:ln>
          </p:spPr>
        </p:sp>
        <p:sp>
          <p:nvSpPr>
            <p:cNvPr id="170" name="Google Shape;170;p25"/>
            <p:cNvSpPr/>
            <p:nvPr/>
          </p:nvSpPr>
          <p:spPr>
            <a:xfrm>
              <a:off x="3946479" y="2252239"/>
              <a:ext cx="1647477" cy="663383"/>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171" name="Google Shape;171;p25"/>
            <p:cNvSpPr/>
            <p:nvPr/>
          </p:nvSpPr>
          <p:spPr>
            <a:xfrm>
              <a:off x="4265445" y="1828277"/>
              <a:ext cx="1014014" cy="416547"/>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172" name="Google Shape;172;p25"/>
            <p:cNvSpPr/>
            <p:nvPr/>
          </p:nvSpPr>
          <p:spPr>
            <a:xfrm>
              <a:off x="3217473" y="3154705"/>
              <a:ext cx="1559116" cy="1230372"/>
            </a:xfrm>
            <a:custGeom>
              <a:avLst/>
              <a:gdLst/>
              <a:ahLst/>
              <a:cxnLst/>
              <a:rect l="l" t="t" r="r" b="b"/>
              <a:pathLst>
                <a:path w="31954" h="20822" extrusionOk="0">
                  <a:moveTo>
                    <a:pt x="7355" y="0"/>
                  </a:moveTo>
                  <a:lnTo>
                    <a:pt x="31954" y="8796"/>
                  </a:lnTo>
                  <a:lnTo>
                    <a:pt x="31954" y="20822"/>
                  </a:lnTo>
                  <a:lnTo>
                    <a:pt x="0" y="8895"/>
                  </a:lnTo>
                  <a:close/>
                </a:path>
              </a:pathLst>
            </a:custGeom>
            <a:solidFill>
              <a:srgbClr val="551561"/>
            </a:solidFill>
            <a:ln>
              <a:noFill/>
            </a:ln>
          </p:spPr>
        </p:sp>
        <p:sp>
          <p:nvSpPr>
            <p:cNvPr id="173" name="Google Shape;173;p25"/>
            <p:cNvSpPr/>
            <p:nvPr/>
          </p:nvSpPr>
          <p:spPr>
            <a:xfrm>
              <a:off x="3790596" y="2554725"/>
              <a:ext cx="982143" cy="653205"/>
            </a:xfrm>
            <a:custGeom>
              <a:avLst/>
              <a:gdLst/>
              <a:ahLst/>
              <a:cxnLst/>
              <a:rect l="l" t="t" r="r" b="b"/>
              <a:pathLst>
                <a:path w="23257" h="12771" extrusionOk="0">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174" name="Google Shape;174;p25"/>
            <p:cNvSpPr/>
            <p:nvPr/>
          </p:nvSpPr>
          <p:spPr>
            <a:xfrm flipH="1">
              <a:off x="4770690" y="2554725"/>
              <a:ext cx="982143" cy="653205"/>
            </a:xfrm>
            <a:custGeom>
              <a:avLst/>
              <a:gdLst/>
              <a:ahLst/>
              <a:cxnLst/>
              <a:rect l="l" t="t" r="r" b="b"/>
              <a:pathLst>
                <a:path w="23257" h="12771" extrusionOk="0">
                  <a:moveTo>
                    <a:pt x="3727" y="0"/>
                  </a:moveTo>
                  <a:lnTo>
                    <a:pt x="0" y="4522"/>
                  </a:lnTo>
                  <a:lnTo>
                    <a:pt x="23257" y="12771"/>
                  </a:lnTo>
                  <a:lnTo>
                    <a:pt x="23257" y="7056"/>
                  </a:lnTo>
                  <a:close/>
                </a:path>
              </a:pathLst>
            </a:custGeom>
            <a:solidFill>
              <a:srgbClr val="F4B400"/>
            </a:solidFill>
            <a:ln>
              <a:noFill/>
            </a:ln>
          </p:spPr>
        </p:sp>
        <p:sp>
          <p:nvSpPr>
            <p:cNvPr id="175" name="Google Shape;175;p25"/>
            <p:cNvSpPr/>
            <p:nvPr/>
          </p:nvSpPr>
          <p:spPr>
            <a:xfrm>
              <a:off x="4002555" y="2023456"/>
              <a:ext cx="770191" cy="721896"/>
            </a:xfrm>
            <a:custGeom>
              <a:avLst/>
              <a:gdLst/>
              <a:ahLst/>
              <a:cxnLst/>
              <a:rect l="l" t="t" r="r" b="b"/>
              <a:pathLst>
                <a:path w="18238" h="14114" extrusionOk="0">
                  <a:moveTo>
                    <a:pt x="6262" y="0"/>
                  </a:moveTo>
                  <a:lnTo>
                    <a:pt x="18238" y="4324"/>
                  </a:lnTo>
                  <a:lnTo>
                    <a:pt x="18238" y="14114"/>
                  </a:lnTo>
                  <a:lnTo>
                    <a:pt x="0" y="7554"/>
                  </a:lnTo>
                  <a:close/>
                </a:path>
              </a:pathLst>
            </a:custGeom>
            <a:solidFill>
              <a:srgbClr val="551561"/>
            </a:solidFill>
            <a:ln>
              <a:noFill/>
            </a:ln>
          </p:spPr>
        </p:sp>
        <p:sp>
          <p:nvSpPr>
            <p:cNvPr id="176" name="Google Shape;176;p25"/>
            <p:cNvSpPr/>
            <p:nvPr/>
          </p:nvSpPr>
          <p:spPr>
            <a:xfrm flipH="1">
              <a:off x="4770683" y="2023456"/>
              <a:ext cx="770191" cy="721896"/>
            </a:xfrm>
            <a:custGeom>
              <a:avLst/>
              <a:gdLst/>
              <a:ahLst/>
              <a:cxnLst/>
              <a:rect l="l" t="t" r="r" b="b"/>
              <a:pathLst>
                <a:path w="18238" h="14114" extrusionOk="0">
                  <a:moveTo>
                    <a:pt x="6262" y="0"/>
                  </a:moveTo>
                  <a:lnTo>
                    <a:pt x="18238" y="4324"/>
                  </a:lnTo>
                  <a:lnTo>
                    <a:pt x="18238" y="14114"/>
                  </a:lnTo>
                  <a:lnTo>
                    <a:pt x="0" y="7554"/>
                  </a:lnTo>
                  <a:close/>
                </a:path>
              </a:pathLst>
            </a:custGeom>
            <a:solidFill>
              <a:srgbClr val="761E86"/>
            </a:solidFill>
            <a:ln>
              <a:noFill/>
            </a:ln>
          </p:spPr>
        </p:sp>
        <p:sp>
          <p:nvSpPr>
            <p:cNvPr id="177" name="Google Shape;177;p25"/>
            <p:cNvSpPr/>
            <p:nvPr/>
          </p:nvSpPr>
          <p:spPr>
            <a:xfrm>
              <a:off x="4323640" y="1225350"/>
              <a:ext cx="449116" cy="854010"/>
            </a:xfrm>
            <a:custGeom>
              <a:avLst/>
              <a:gdLst/>
              <a:ahLst/>
              <a:cxnLst/>
              <a:rect l="l" t="t" r="r" b="b"/>
              <a:pathLst>
                <a:path w="10635" h="16697" extrusionOk="0">
                  <a:moveTo>
                    <a:pt x="10635" y="0"/>
                  </a:moveTo>
                  <a:lnTo>
                    <a:pt x="0" y="12722"/>
                  </a:lnTo>
                  <a:lnTo>
                    <a:pt x="10635" y="16697"/>
                  </a:lnTo>
                  <a:close/>
                </a:path>
              </a:pathLst>
            </a:custGeom>
            <a:solidFill>
              <a:srgbClr val="551561"/>
            </a:solidFill>
            <a:ln>
              <a:noFill/>
            </a:ln>
          </p:spPr>
        </p:sp>
        <p:sp>
          <p:nvSpPr>
            <p:cNvPr id="178" name="Google Shape;178;p25"/>
            <p:cNvSpPr/>
            <p:nvPr/>
          </p:nvSpPr>
          <p:spPr>
            <a:xfrm flipH="1">
              <a:off x="4770673" y="1225350"/>
              <a:ext cx="449116" cy="854010"/>
            </a:xfrm>
            <a:custGeom>
              <a:avLst/>
              <a:gdLst/>
              <a:ahLst/>
              <a:cxnLst/>
              <a:rect l="l" t="t" r="r" b="b"/>
              <a:pathLst>
                <a:path w="10635" h="16697" extrusionOk="0">
                  <a:moveTo>
                    <a:pt x="10635" y="0"/>
                  </a:moveTo>
                  <a:lnTo>
                    <a:pt x="0" y="12722"/>
                  </a:lnTo>
                  <a:lnTo>
                    <a:pt x="10635" y="16697"/>
                  </a:lnTo>
                  <a:close/>
                </a:path>
              </a:pathLst>
            </a:custGeom>
            <a:solidFill>
              <a:srgbClr val="701C7F"/>
            </a:solidFill>
            <a:ln>
              <a:noFill/>
            </a:ln>
          </p:spPr>
        </p:sp>
        <p:sp>
          <p:nvSpPr>
            <p:cNvPr id="179" name="Google Shape;179;p25"/>
            <p:cNvSpPr/>
            <p:nvPr/>
          </p:nvSpPr>
          <p:spPr>
            <a:xfrm>
              <a:off x="3636034" y="2553603"/>
              <a:ext cx="1136642" cy="946913"/>
            </a:xfrm>
            <a:custGeom>
              <a:avLst/>
              <a:gdLst/>
              <a:ahLst/>
              <a:cxnLst/>
              <a:rect l="l" t="t" r="r" b="b"/>
              <a:pathLst>
                <a:path w="65016" h="46623" extrusionOk="0">
                  <a:moveTo>
                    <a:pt x="17858" y="0"/>
                  </a:moveTo>
                  <a:lnTo>
                    <a:pt x="0" y="22135"/>
                  </a:lnTo>
                  <a:lnTo>
                    <a:pt x="65016" y="46623"/>
                  </a:lnTo>
                  <a:lnTo>
                    <a:pt x="65016" y="17537"/>
                  </a:lnTo>
                  <a:close/>
                </a:path>
              </a:pathLst>
            </a:custGeom>
            <a:solidFill>
              <a:srgbClr val="551561"/>
            </a:solidFill>
            <a:ln>
              <a:noFill/>
            </a:ln>
          </p:spPr>
        </p:sp>
        <p:sp>
          <p:nvSpPr>
            <p:cNvPr id="180" name="Google Shape;180;p25"/>
            <p:cNvSpPr/>
            <p:nvPr/>
          </p:nvSpPr>
          <p:spPr>
            <a:xfrm flipH="1">
              <a:off x="4770657" y="2555106"/>
              <a:ext cx="1136642" cy="946913"/>
            </a:xfrm>
            <a:custGeom>
              <a:avLst/>
              <a:gdLst/>
              <a:ahLst/>
              <a:cxnLst/>
              <a:rect l="l" t="t" r="r" b="b"/>
              <a:pathLst>
                <a:path w="65016" h="46623" extrusionOk="0">
                  <a:moveTo>
                    <a:pt x="17858" y="0"/>
                  </a:moveTo>
                  <a:lnTo>
                    <a:pt x="0" y="22135"/>
                  </a:lnTo>
                  <a:lnTo>
                    <a:pt x="65016" y="46623"/>
                  </a:lnTo>
                  <a:lnTo>
                    <a:pt x="65016" y="17537"/>
                  </a:lnTo>
                  <a:close/>
                </a:path>
              </a:pathLst>
            </a:custGeom>
            <a:solidFill>
              <a:srgbClr val="7F2090"/>
            </a:solidFill>
            <a:ln>
              <a:noFill/>
            </a:ln>
          </p:spPr>
        </p:sp>
        <p:sp>
          <p:nvSpPr>
            <p:cNvPr id="181" name="Google Shape;181;p25"/>
            <p:cNvSpPr/>
            <p:nvPr/>
          </p:nvSpPr>
          <p:spPr>
            <a:xfrm flipH="1">
              <a:off x="4776508" y="3154705"/>
              <a:ext cx="1559116" cy="1230372"/>
            </a:xfrm>
            <a:custGeom>
              <a:avLst/>
              <a:gdLst/>
              <a:ahLst/>
              <a:cxnLst/>
              <a:rect l="l" t="t" r="r" b="b"/>
              <a:pathLst>
                <a:path w="31954" h="20822" extrusionOk="0">
                  <a:moveTo>
                    <a:pt x="7355" y="0"/>
                  </a:moveTo>
                  <a:lnTo>
                    <a:pt x="31954" y="8796"/>
                  </a:lnTo>
                  <a:lnTo>
                    <a:pt x="31954" y="20822"/>
                  </a:lnTo>
                  <a:lnTo>
                    <a:pt x="0" y="8895"/>
                  </a:lnTo>
                  <a:close/>
                </a:path>
              </a:pathLst>
            </a:custGeom>
            <a:solidFill>
              <a:srgbClr val="9225A5"/>
            </a:solidFill>
            <a:ln>
              <a:noFill/>
            </a:ln>
          </p:spPr>
        </p:sp>
      </p:grpSp>
      <p:grpSp>
        <p:nvGrpSpPr>
          <p:cNvPr id="182" name="Google Shape;182;p25"/>
          <p:cNvGrpSpPr/>
          <p:nvPr/>
        </p:nvGrpSpPr>
        <p:grpSpPr>
          <a:xfrm>
            <a:off x="535540" y="1425995"/>
            <a:ext cx="3319714" cy="1047300"/>
            <a:chOff x="857520" y="1684225"/>
            <a:chExt cx="3319714" cy="1047300"/>
          </a:xfrm>
        </p:grpSpPr>
        <p:sp>
          <p:nvSpPr>
            <p:cNvPr id="183" name="Google Shape;183;p25"/>
            <p:cNvSpPr txBox="1"/>
            <p:nvPr/>
          </p:nvSpPr>
          <p:spPr>
            <a:xfrm>
              <a:off x="857520" y="1684225"/>
              <a:ext cx="2077200" cy="1047300"/>
            </a:xfrm>
            <a:prstGeom prst="rect">
              <a:avLst/>
            </a:prstGeom>
            <a:noFill/>
            <a:ln>
              <a:noFill/>
            </a:ln>
          </p:spPr>
          <p:txBody>
            <a:bodyPr spcFirstLastPara="1" wrap="square" lIns="91425" tIns="91425" rIns="94750" bIns="91425" anchor="ctr" anchorCtr="0">
              <a:noAutofit/>
            </a:bodyPr>
            <a:lstStyle/>
            <a:p>
              <a:pPr marL="0" lvl="0" indent="0" algn="l" rtl="0">
                <a:spcBef>
                  <a:spcPts val="0"/>
                </a:spcBef>
                <a:spcAft>
                  <a:spcPts val="0"/>
                </a:spcAft>
                <a:buNone/>
              </a:pPr>
              <a:r>
                <a:rPr lang="en" sz="1500" b="1">
                  <a:latin typeface="Roboto"/>
                  <a:ea typeface="Roboto"/>
                  <a:cs typeface="Roboto"/>
                  <a:sym typeface="Roboto"/>
                </a:rPr>
                <a:t>Stage 3</a:t>
              </a:r>
              <a:endParaRPr sz="1500" b="1">
                <a:latin typeface="Roboto"/>
                <a:ea typeface="Roboto"/>
                <a:cs typeface="Roboto"/>
                <a:sym typeface="Roboto"/>
              </a:endParaRPr>
            </a:p>
            <a:p>
              <a:pPr marL="0" lvl="0" indent="0" algn="l" rtl="0">
                <a:spcBef>
                  <a:spcPts val="0"/>
                </a:spcBef>
                <a:spcAft>
                  <a:spcPts val="0"/>
                </a:spcAft>
                <a:buNone/>
              </a:pPr>
              <a:endParaRPr sz="1200" b="1">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Comparison of existing models with RGB and Thermal imaging</a:t>
              </a:r>
              <a:endParaRPr sz="1200">
                <a:solidFill>
                  <a:schemeClr val="dk1"/>
                </a:solidFill>
                <a:latin typeface="Roboto"/>
                <a:ea typeface="Roboto"/>
                <a:cs typeface="Roboto"/>
                <a:sym typeface="Roboto"/>
              </a:endParaRPr>
            </a:p>
            <a:p>
              <a:pPr marL="0" lvl="0" indent="0" algn="r" rtl="0">
                <a:spcBef>
                  <a:spcPts val="1600"/>
                </a:spcBef>
                <a:spcAft>
                  <a:spcPts val="1600"/>
                </a:spcAft>
                <a:buNone/>
              </a:pPr>
              <a:endParaRPr sz="800">
                <a:latin typeface="Roboto"/>
                <a:ea typeface="Roboto"/>
                <a:cs typeface="Roboto"/>
                <a:sym typeface="Roboto"/>
              </a:endParaRPr>
            </a:p>
          </p:txBody>
        </p:sp>
        <p:cxnSp>
          <p:nvCxnSpPr>
            <p:cNvPr id="184" name="Google Shape;184;p25"/>
            <p:cNvCxnSpPr/>
            <p:nvPr/>
          </p:nvCxnSpPr>
          <p:spPr>
            <a:xfrm rot="10800000">
              <a:off x="3046834" y="2215329"/>
              <a:ext cx="1130400" cy="0"/>
            </a:xfrm>
            <a:prstGeom prst="straightConnector1">
              <a:avLst/>
            </a:prstGeom>
            <a:noFill/>
            <a:ln w="9525" cap="flat" cmpd="sng">
              <a:solidFill>
                <a:srgbClr val="C2C2C2"/>
              </a:solidFill>
              <a:prstDash val="solid"/>
              <a:round/>
              <a:headEnd type="none" w="sm" len="sm"/>
              <a:tailEnd type="none" w="sm" len="sm"/>
            </a:ln>
          </p:spPr>
        </p:cxnSp>
        <p:sp>
          <p:nvSpPr>
            <p:cNvPr id="185" name="Google Shape;185;p25"/>
            <p:cNvSpPr/>
            <p:nvPr/>
          </p:nvSpPr>
          <p:spPr>
            <a:xfrm>
              <a:off x="3020371" y="2111851"/>
              <a:ext cx="198600" cy="198300"/>
            </a:xfrm>
            <a:prstGeom prst="ellipse">
              <a:avLst/>
            </a:prstGeom>
            <a:solidFill>
              <a:srgbClr val="761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5"/>
            <p:cNvSpPr txBox="1"/>
            <p:nvPr/>
          </p:nvSpPr>
          <p:spPr>
            <a:xfrm>
              <a:off x="2995927" y="2051434"/>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Roboto"/>
                  <a:ea typeface="Roboto"/>
                  <a:cs typeface="Roboto"/>
                  <a:sym typeface="Roboto"/>
                </a:rPr>
                <a:t>3</a:t>
              </a:r>
              <a:endParaRPr>
                <a:solidFill>
                  <a:srgbClr val="FFFFFF"/>
                </a:solidFill>
              </a:endParaRPr>
            </a:p>
          </p:txBody>
        </p:sp>
      </p:grpSp>
      <p:sp>
        <p:nvSpPr>
          <p:cNvPr id="187" name="Google Shape;187;p25"/>
          <p:cNvSpPr txBox="1"/>
          <p:nvPr/>
        </p:nvSpPr>
        <p:spPr>
          <a:xfrm>
            <a:off x="6442825" y="1352225"/>
            <a:ext cx="276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pSp>
        <p:nvGrpSpPr>
          <p:cNvPr id="188" name="Google Shape;188;p25"/>
          <p:cNvGrpSpPr/>
          <p:nvPr/>
        </p:nvGrpSpPr>
        <p:grpSpPr>
          <a:xfrm flipH="1">
            <a:off x="4766325" y="817855"/>
            <a:ext cx="3730429" cy="1047300"/>
            <a:chOff x="857520" y="1684225"/>
            <a:chExt cx="3730429" cy="1047300"/>
          </a:xfrm>
        </p:grpSpPr>
        <p:sp>
          <p:nvSpPr>
            <p:cNvPr id="189" name="Google Shape;189;p25"/>
            <p:cNvSpPr txBox="1"/>
            <p:nvPr/>
          </p:nvSpPr>
          <p:spPr>
            <a:xfrm>
              <a:off x="857520" y="1684225"/>
              <a:ext cx="2077200" cy="104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b="1">
                  <a:latin typeface="Roboto"/>
                  <a:ea typeface="Roboto"/>
                  <a:cs typeface="Roboto"/>
                  <a:sym typeface="Roboto"/>
                </a:rPr>
                <a:t>Stage 4</a:t>
              </a:r>
              <a:endParaRPr sz="1500" b="1">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latin typeface="Roboto"/>
                  <a:ea typeface="Roboto"/>
                  <a:cs typeface="Roboto"/>
                  <a:sym typeface="Roboto"/>
                </a:rPr>
                <a:t>Proposed CV model for mango detection in thermal imaging</a:t>
              </a:r>
              <a:endParaRPr sz="700">
                <a:solidFill>
                  <a:schemeClr val="dk1"/>
                </a:solidFill>
                <a:latin typeface="Roboto"/>
                <a:ea typeface="Roboto"/>
                <a:cs typeface="Roboto"/>
                <a:sym typeface="Roboto"/>
              </a:endParaRPr>
            </a:p>
          </p:txBody>
        </p:sp>
        <p:cxnSp>
          <p:nvCxnSpPr>
            <p:cNvPr id="190" name="Google Shape;190;p25"/>
            <p:cNvCxnSpPr/>
            <p:nvPr/>
          </p:nvCxnSpPr>
          <p:spPr>
            <a:xfrm rot="10800000">
              <a:off x="3046849" y="2215320"/>
              <a:ext cx="1541100" cy="0"/>
            </a:xfrm>
            <a:prstGeom prst="straightConnector1">
              <a:avLst/>
            </a:prstGeom>
            <a:noFill/>
            <a:ln w="9525" cap="flat" cmpd="sng">
              <a:solidFill>
                <a:srgbClr val="C2C2C2"/>
              </a:solidFill>
              <a:prstDash val="solid"/>
              <a:round/>
              <a:headEnd type="none" w="sm" len="sm"/>
              <a:tailEnd type="none" w="sm" len="sm"/>
            </a:ln>
          </p:spPr>
        </p:cxnSp>
        <p:sp>
          <p:nvSpPr>
            <p:cNvPr id="191" name="Google Shape;191;p25"/>
            <p:cNvSpPr/>
            <p:nvPr/>
          </p:nvSpPr>
          <p:spPr>
            <a:xfrm>
              <a:off x="2799954" y="2092770"/>
              <a:ext cx="246900" cy="245100"/>
            </a:xfrm>
            <a:prstGeom prst="flowChartConnector">
              <a:avLst/>
            </a:prstGeom>
            <a:solidFill>
              <a:srgbClr val="701C7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r>
                <a:rPr lang="en">
                  <a:solidFill>
                    <a:schemeClr val="lt1"/>
                  </a:solidFill>
                </a:rPr>
                <a:t>4</a:t>
              </a:r>
              <a:endParaRPr>
                <a:solidFill>
                  <a:schemeClr val="lt1"/>
                </a:solidFill>
              </a:endParaRPr>
            </a:p>
          </p:txBody>
        </p:sp>
      </p:grpSp>
      <p:sp>
        <p:nvSpPr>
          <p:cNvPr id="192" name="Google Shape;192;p25"/>
          <p:cNvSpPr txBox="1"/>
          <p:nvPr/>
        </p:nvSpPr>
        <p:spPr>
          <a:xfrm>
            <a:off x="785125" y="158775"/>
            <a:ext cx="7535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t>Timeline of BTP</a:t>
            </a:r>
            <a:endParaRPr sz="20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98" name="Google Shape;198;p26"/>
          <p:cNvSpPr txBox="1">
            <a:spLocks noGrp="1"/>
          </p:cNvSpPr>
          <p:nvPr>
            <p:ph type="body" idx="1"/>
          </p:nvPr>
        </p:nvSpPr>
        <p:spPr>
          <a:xfrm>
            <a:off x="352525" y="1152475"/>
            <a:ext cx="8520600" cy="3416400"/>
          </a:xfrm>
          <a:prstGeom prst="rect">
            <a:avLst/>
          </a:prstGeom>
        </p:spPr>
        <p:txBody>
          <a:bodyPr spcFirstLastPara="1" wrap="square" lIns="91425" tIns="91425" rIns="91425" bIns="91425" anchor="t" anchorCtr="0">
            <a:normAutofit lnSpcReduction="20000"/>
          </a:bodyPr>
          <a:lstStyle/>
          <a:p>
            <a:pPr marL="457200" lvl="0" indent="0" algn="l" rtl="0">
              <a:spcBef>
                <a:spcPts val="0"/>
              </a:spcBef>
              <a:spcAft>
                <a:spcPts val="0"/>
              </a:spcAft>
              <a:buNone/>
            </a:pP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We have done literature on fruit detection and classification using thermal images.</a:t>
            </a:r>
            <a:endParaRPr>
              <a:solidFill>
                <a:schemeClr val="dk1"/>
              </a:solidFill>
            </a:endParaRPr>
          </a:p>
          <a:p>
            <a:pPr marL="457200" lvl="0" indent="0" algn="l" rtl="0">
              <a:spcBef>
                <a:spcPts val="1200"/>
              </a:spcBef>
              <a:spcAft>
                <a:spcPts val="0"/>
              </a:spcAft>
              <a:buNone/>
            </a:pP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At the early stage we are trying to convert RGB to thermal image and we r working some basic CNN models for detection of mangoes in the obtained thermal images.</a:t>
            </a:r>
            <a:endParaRPr>
              <a:solidFill>
                <a:schemeClr val="dk1"/>
              </a:solidFill>
            </a:endParaRPr>
          </a:p>
          <a:p>
            <a:pPr marL="45720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 Papers:</a:t>
            </a:r>
            <a:endParaRPr/>
          </a:p>
          <a:p>
            <a:pPr marL="0" lvl="0" indent="0" algn="l" rtl="0">
              <a:spcBef>
                <a:spcPts val="0"/>
              </a:spcBef>
              <a:spcAft>
                <a:spcPts val="0"/>
              </a:spcAft>
              <a:buNone/>
            </a:pPr>
            <a:endParaRPr/>
          </a:p>
        </p:txBody>
      </p:sp>
      <p:sp>
        <p:nvSpPr>
          <p:cNvPr id="204" name="Google Shape;20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a:solidFill>
                  <a:srgbClr val="222222"/>
                </a:solidFill>
                <a:highlight>
                  <a:srgbClr val="FFFFFF"/>
                </a:highlight>
              </a:rPr>
              <a:t>Mohd Ali M, Hashim N, Abd Aziz S, Lasekan O. Characterisation of Pineapple Cultivars under Different Storage Conditions Using Infrared Thermal Imaging Coupled with Machine Learning Algorithms. Agriculture. 2022 Jul 13;12(7):1013.</a:t>
            </a:r>
            <a:endParaRPr sz="1600">
              <a:solidFill>
                <a:srgbClr val="222222"/>
              </a:solidFill>
              <a:highlight>
                <a:srgbClr val="FFFFFF"/>
              </a:highlight>
            </a:endParaRPr>
          </a:p>
          <a:p>
            <a:pPr marL="457200" lvl="0" indent="-330200" algn="l" rtl="0">
              <a:spcBef>
                <a:spcPts val="1000"/>
              </a:spcBef>
              <a:spcAft>
                <a:spcPts val="0"/>
              </a:spcAft>
              <a:buClr>
                <a:srgbClr val="222222"/>
              </a:buClr>
              <a:buSzPts val="1600"/>
              <a:buAutoNum type="arabicPeriod"/>
            </a:pPr>
            <a:r>
              <a:rPr lang="en" sz="1600">
                <a:solidFill>
                  <a:srgbClr val="222222"/>
                </a:solidFill>
                <a:highlight>
                  <a:srgbClr val="FFFFFF"/>
                </a:highlight>
              </a:rPr>
              <a:t>Bhole V, Kumar A. Mango quality grading using deep learning technique: Perspectives from agriculture and food industry. InProceedings of the 21st annual conference on information technology education 2020 Oct 7 (pp. 180-186).</a:t>
            </a:r>
            <a:endParaRPr sz="1600">
              <a:solidFill>
                <a:srgbClr val="222222"/>
              </a:solidFill>
              <a:highlight>
                <a:srgbClr val="FFFFFF"/>
              </a:highlight>
            </a:endParaRPr>
          </a:p>
          <a:p>
            <a:pPr marL="457200" lvl="0" indent="-330200" algn="l" rtl="0">
              <a:spcBef>
                <a:spcPts val="1000"/>
              </a:spcBef>
              <a:spcAft>
                <a:spcPts val="0"/>
              </a:spcAft>
              <a:buClr>
                <a:srgbClr val="222222"/>
              </a:buClr>
              <a:buSzPts val="1600"/>
              <a:buAutoNum type="arabicPeriod"/>
            </a:pPr>
            <a:r>
              <a:rPr lang="en" sz="1600">
                <a:solidFill>
                  <a:srgbClr val="222222"/>
                </a:solidFill>
                <a:highlight>
                  <a:srgbClr val="FFFFFF"/>
                </a:highlight>
              </a:rPr>
              <a:t>Naik S, Patel B. Thermal imaging with fuzzy classifier for maturity and size based non-destructive mango (Mangifera Indica L.) grading. In2017 International Conference on Emerging Trends &amp; Innovation in ICT (ICEI) 2017 Feb 3 (pp. 15-20). IEEE.</a:t>
            </a:r>
            <a:endParaRPr sz="1600">
              <a:solidFill>
                <a:srgbClr val="222222"/>
              </a:solidFill>
              <a:highlight>
                <a:srgbClr val="FFFFFF"/>
              </a:highlight>
            </a:endParaRPr>
          </a:p>
          <a:p>
            <a:pPr marL="0" lvl="0" indent="0" algn="l" rtl="0">
              <a:spcBef>
                <a:spcPts val="1000"/>
              </a:spcBef>
              <a:spcAft>
                <a:spcPts val="0"/>
              </a:spcAft>
              <a:buNone/>
            </a:pPr>
            <a:endParaRPr sz="1600"/>
          </a:p>
          <a:p>
            <a:pPr marL="0" lvl="0" indent="0" algn="l" rtl="0">
              <a:spcBef>
                <a:spcPts val="1000"/>
              </a:spcBef>
              <a:spcAft>
                <a:spcPts val="1000"/>
              </a:spcAft>
              <a:buNone/>
            </a:pP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8"/>
          <p:cNvSpPr txBox="1"/>
          <p:nvPr/>
        </p:nvSpPr>
        <p:spPr>
          <a:xfrm>
            <a:off x="1465200" y="1871400"/>
            <a:ext cx="6213600" cy="140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900"/>
              <a:t>THANK YOU</a:t>
            </a:r>
            <a:endParaRPr sz="7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52525" y="980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Motivation and introduction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62" name="Google Shape;62;p14"/>
          <p:cNvSpPr txBox="1">
            <a:spLocks noGrp="1"/>
          </p:cNvSpPr>
          <p:nvPr>
            <p:ph type="body" idx="1"/>
          </p:nvPr>
        </p:nvSpPr>
        <p:spPr>
          <a:xfrm>
            <a:off x="207675" y="802100"/>
            <a:ext cx="5428800" cy="4173900"/>
          </a:xfrm>
          <a:prstGeom prst="rect">
            <a:avLst/>
          </a:prstGeom>
        </p:spPr>
        <p:txBody>
          <a:bodyPr spcFirstLastPara="1" wrap="square" lIns="91425" tIns="91425" rIns="91425" bIns="91425" anchor="t" anchorCtr="0">
            <a:normAutofit/>
          </a:bodyPr>
          <a:lstStyle/>
          <a:p>
            <a:pPr marL="457200" lvl="0" indent="-320675" algn="l" rtl="0">
              <a:spcBef>
                <a:spcPts val="0"/>
              </a:spcBef>
              <a:spcAft>
                <a:spcPts val="0"/>
              </a:spcAft>
              <a:buClr>
                <a:schemeClr val="dk1"/>
              </a:buClr>
              <a:buSzPts val="1450"/>
              <a:buChar char="●"/>
            </a:pPr>
            <a:r>
              <a:rPr lang="en" sz="1450">
                <a:solidFill>
                  <a:schemeClr val="dk1"/>
                </a:solidFill>
                <a:highlight>
                  <a:schemeClr val="lt1"/>
                </a:highlight>
                <a:latin typeface="Roboto"/>
                <a:ea typeface="Roboto"/>
                <a:cs typeface="Roboto"/>
                <a:sym typeface="Roboto"/>
              </a:rPr>
              <a:t>Mangoes have a unique shape, texture, and color that make them easily distinguishable from other fruits. This makes them an ideal candidate for object detection algorithms that rely on these visual features to identify objects.</a:t>
            </a:r>
            <a:endParaRPr sz="1450">
              <a:solidFill>
                <a:schemeClr val="dk1"/>
              </a:solidFill>
              <a:highlight>
                <a:schemeClr val="lt1"/>
              </a:highlight>
              <a:latin typeface="Roboto"/>
              <a:ea typeface="Roboto"/>
              <a:cs typeface="Roboto"/>
              <a:sym typeface="Roboto"/>
            </a:endParaRPr>
          </a:p>
          <a:p>
            <a:pPr marL="457200" lvl="0" indent="-320675" algn="l" rtl="0">
              <a:spcBef>
                <a:spcPts val="0"/>
              </a:spcBef>
              <a:spcAft>
                <a:spcPts val="0"/>
              </a:spcAft>
              <a:buClr>
                <a:schemeClr val="dk1"/>
              </a:buClr>
              <a:buSzPts val="1450"/>
              <a:buChar char="●"/>
            </a:pPr>
            <a:r>
              <a:rPr lang="en" sz="1450">
                <a:solidFill>
                  <a:schemeClr val="dk1"/>
                </a:solidFill>
                <a:highlight>
                  <a:schemeClr val="lt1"/>
                </a:highlight>
              </a:rPr>
              <a:t>Object detection is essential for many applications                        like crop monitoring and disease prediction etc.,</a:t>
            </a:r>
            <a:endParaRPr sz="1450">
              <a:solidFill>
                <a:schemeClr val="dk1"/>
              </a:solidFill>
              <a:highlight>
                <a:schemeClr val="lt1"/>
              </a:highlight>
            </a:endParaRPr>
          </a:p>
          <a:p>
            <a:pPr marL="0" lvl="0" indent="0" algn="l" rtl="0">
              <a:spcBef>
                <a:spcPts val="1200"/>
              </a:spcBef>
              <a:spcAft>
                <a:spcPts val="0"/>
              </a:spcAft>
              <a:buNone/>
            </a:pPr>
            <a:r>
              <a:rPr lang="en" sz="1450">
                <a:solidFill>
                  <a:schemeClr val="dk1"/>
                </a:solidFill>
                <a:highlight>
                  <a:schemeClr val="lt1"/>
                </a:highlight>
              </a:rPr>
              <a:t>           </a:t>
            </a:r>
            <a:r>
              <a:rPr lang="en" sz="1450" b="1">
                <a:solidFill>
                  <a:schemeClr val="dk1"/>
                </a:solidFill>
                <a:highlight>
                  <a:schemeClr val="lt1"/>
                </a:highlight>
              </a:rPr>
              <a:t>Benefits of Thermal imaging:</a:t>
            </a:r>
            <a:endParaRPr sz="1450" b="1">
              <a:solidFill>
                <a:schemeClr val="dk1"/>
              </a:solidFill>
              <a:highlight>
                <a:schemeClr val="lt1"/>
              </a:highlight>
              <a:latin typeface="Roboto"/>
              <a:ea typeface="Roboto"/>
              <a:cs typeface="Roboto"/>
              <a:sym typeface="Roboto"/>
            </a:endParaRPr>
          </a:p>
          <a:p>
            <a:pPr marL="457200" lvl="0" indent="-320675" algn="l" rtl="0">
              <a:spcBef>
                <a:spcPts val="1200"/>
              </a:spcBef>
              <a:spcAft>
                <a:spcPts val="0"/>
              </a:spcAft>
              <a:buClr>
                <a:schemeClr val="dk1"/>
              </a:buClr>
              <a:buSzPts val="1450"/>
              <a:buChar char="●"/>
            </a:pPr>
            <a:r>
              <a:rPr lang="en" sz="1450">
                <a:solidFill>
                  <a:schemeClr val="dk1"/>
                </a:solidFill>
                <a:highlight>
                  <a:schemeClr val="lt1"/>
                </a:highlight>
                <a:latin typeface="Roboto"/>
                <a:ea typeface="Roboto"/>
                <a:cs typeface="Roboto"/>
                <a:sym typeface="Roboto"/>
              </a:rPr>
              <a:t>Thermal imaging can differentiate between objects based on their heat signatures, which can improve the accuracy of object detection </a:t>
            </a:r>
            <a:endParaRPr sz="1450">
              <a:solidFill>
                <a:schemeClr val="dk1"/>
              </a:solidFill>
              <a:highlight>
                <a:schemeClr val="lt1"/>
              </a:highlight>
              <a:latin typeface="Roboto"/>
              <a:ea typeface="Roboto"/>
              <a:cs typeface="Roboto"/>
              <a:sym typeface="Roboto"/>
            </a:endParaRPr>
          </a:p>
          <a:p>
            <a:pPr marL="457200" lvl="0" indent="-320675" algn="l" rtl="0">
              <a:spcBef>
                <a:spcPts val="0"/>
              </a:spcBef>
              <a:spcAft>
                <a:spcPts val="0"/>
              </a:spcAft>
              <a:buClr>
                <a:schemeClr val="dk1"/>
              </a:buClr>
              <a:buSzPts val="1450"/>
              <a:buChar char="●"/>
            </a:pPr>
            <a:r>
              <a:rPr lang="en" sz="1450">
                <a:solidFill>
                  <a:schemeClr val="dk1"/>
                </a:solidFill>
                <a:highlight>
                  <a:schemeClr val="lt1"/>
                </a:highlight>
                <a:latin typeface="Roboto"/>
                <a:ea typeface="Roboto"/>
                <a:cs typeface="Roboto"/>
                <a:sym typeface="Roboto"/>
              </a:rPr>
              <a:t>It can detect the objects in low light conditions also.</a:t>
            </a:r>
            <a:endParaRPr sz="1450">
              <a:solidFill>
                <a:schemeClr val="dk1"/>
              </a:solidFill>
              <a:highlight>
                <a:schemeClr val="lt1"/>
              </a:highlight>
              <a:latin typeface="Roboto"/>
              <a:ea typeface="Roboto"/>
              <a:cs typeface="Roboto"/>
              <a:sym typeface="Roboto"/>
            </a:endParaRPr>
          </a:p>
          <a:p>
            <a:pPr marL="457200" lvl="0" indent="0" algn="l" rtl="0">
              <a:spcBef>
                <a:spcPts val="1200"/>
              </a:spcBef>
              <a:spcAft>
                <a:spcPts val="1200"/>
              </a:spcAft>
              <a:buNone/>
            </a:pPr>
            <a:endParaRPr sz="1450">
              <a:solidFill>
                <a:schemeClr val="dk1"/>
              </a:solidFill>
              <a:highlight>
                <a:schemeClr val="lt1"/>
              </a:highlight>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7116311" y="212100"/>
            <a:ext cx="1121975" cy="1257825"/>
          </a:xfrm>
          <a:prstGeom prst="rect">
            <a:avLst/>
          </a:prstGeom>
          <a:noFill/>
          <a:ln>
            <a:noFill/>
          </a:ln>
        </p:spPr>
      </p:pic>
      <p:pic>
        <p:nvPicPr>
          <p:cNvPr id="64" name="Google Shape;64;p14"/>
          <p:cNvPicPr preferRelativeResize="0"/>
          <p:nvPr/>
        </p:nvPicPr>
        <p:blipFill>
          <a:blip r:embed="rId4">
            <a:alphaModFix/>
          </a:blip>
          <a:stretch>
            <a:fillRect/>
          </a:stretch>
        </p:blipFill>
        <p:spPr>
          <a:xfrm>
            <a:off x="7116325" y="1898800"/>
            <a:ext cx="1121975" cy="1257825"/>
          </a:xfrm>
          <a:prstGeom prst="rect">
            <a:avLst/>
          </a:prstGeom>
          <a:noFill/>
          <a:ln>
            <a:noFill/>
          </a:ln>
        </p:spPr>
      </p:pic>
      <p:pic>
        <p:nvPicPr>
          <p:cNvPr id="65" name="Google Shape;65;p14"/>
          <p:cNvPicPr preferRelativeResize="0"/>
          <p:nvPr/>
        </p:nvPicPr>
        <p:blipFill>
          <a:blip r:embed="rId5">
            <a:alphaModFix/>
          </a:blip>
          <a:stretch>
            <a:fillRect/>
          </a:stretch>
        </p:blipFill>
        <p:spPr>
          <a:xfrm>
            <a:off x="7116300" y="3564825"/>
            <a:ext cx="1121975" cy="1073950"/>
          </a:xfrm>
          <a:prstGeom prst="rect">
            <a:avLst/>
          </a:prstGeom>
          <a:noFill/>
          <a:ln>
            <a:noFill/>
          </a:ln>
        </p:spPr>
      </p:pic>
      <p:cxnSp>
        <p:nvCxnSpPr>
          <p:cNvPr id="66" name="Google Shape;66;p14"/>
          <p:cNvCxnSpPr>
            <a:stCxn id="63" idx="2"/>
          </p:cNvCxnSpPr>
          <p:nvPr/>
        </p:nvCxnSpPr>
        <p:spPr>
          <a:xfrm>
            <a:off x="7677299" y="1469925"/>
            <a:ext cx="6300" cy="401100"/>
          </a:xfrm>
          <a:prstGeom prst="straightConnector1">
            <a:avLst/>
          </a:prstGeom>
          <a:noFill/>
          <a:ln w="9525" cap="flat" cmpd="sng">
            <a:solidFill>
              <a:schemeClr val="dk2"/>
            </a:solidFill>
            <a:prstDash val="solid"/>
            <a:round/>
            <a:headEnd type="none" w="med" len="med"/>
            <a:tailEnd type="triangle" w="med" len="med"/>
          </a:ln>
        </p:spPr>
      </p:cxnSp>
      <p:cxnSp>
        <p:nvCxnSpPr>
          <p:cNvPr id="67" name="Google Shape;67;p14"/>
          <p:cNvCxnSpPr>
            <a:stCxn id="64" idx="2"/>
          </p:cNvCxnSpPr>
          <p:nvPr/>
        </p:nvCxnSpPr>
        <p:spPr>
          <a:xfrm>
            <a:off x="7677312" y="3156625"/>
            <a:ext cx="6300" cy="394800"/>
          </a:xfrm>
          <a:prstGeom prst="straightConnector1">
            <a:avLst/>
          </a:prstGeom>
          <a:noFill/>
          <a:ln w="9525" cap="flat" cmpd="sng">
            <a:solidFill>
              <a:schemeClr val="dk2"/>
            </a:solidFill>
            <a:prstDash val="solid"/>
            <a:round/>
            <a:headEnd type="none" w="med" len="med"/>
            <a:tailEnd type="triangle" w="med" len="med"/>
          </a:ln>
        </p:spPr>
      </p:cxnSp>
      <p:sp>
        <p:nvSpPr>
          <p:cNvPr id="68" name="Google Shape;68;p14"/>
          <p:cNvSpPr txBox="1"/>
          <p:nvPr/>
        </p:nvSpPr>
        <p:spPr>
          <a:xfrm>
            <a:off x="6994300" y="4652175"/>
            <a:ext cx="1761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figure(1) . conversion of RGB to thermal image</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p:nvPr/>
        </p:nvSpPr>
        <p:spPr>
          <a:xfrm>
            <a:off x="974050" y="73225"/>
            <a:ext cx="67029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700"/>
              <a:t>Existing models </a:t>
            </a:r>
            <a:endParaRPr sz="2700"/>
          </a:p>
        </p:txBody>
      </p:sp>
      <p:graphicFrame>
        <p:nvGraphicFramePr>
          <p:cNvPr id="87" name="Google Shape;87;p16"/>
          <p:cNvGraphicFramePr/>
          <p:nvPr/>
        </p:nvGraphicFramePr>
        <p:xfrm>
          <a:off x="266950" y="592920"/>
          <a:ext cx="8772300" cy="4240529"/>
        </p:xfrm>
        <a:graphic>
          <a:graphicData uri="http://schemas.openxmlformats.org/drawingml/2006/table">
            <a:tbl>
              <a:tblPr>
                <a:noFill/>
                <a:tableStyleId>{0E5593BB-8ED5-4E3D-A58D-689F06BC87B6}</a:tableStyleId>
              </a:tblPr>
              <a:tblGrid>
                <a:gridCol w="2193075">
                  <a:extLst>
                    <a:ext uri="{9D8B030D-6E8A-4147-A177-3AD203B41FA5}">
                      <a16:colId xmlns:a16="http://schemas.microsoft.com/office/drawing/2014/main" val="20000"/>
                    </a:ext>
                  </a:extLst>
                </a:gridCol>
                <a:gridCol w="2193075">
                  <a:extLst>
                    <a:ext uri="{9D8B030D-6E8A-4147-A177-3AD203B41FA5}">
                      <a16:colId xmlns:a16="http://schemas.microsoft.com/office/drawing/2014/main" val="20001"/>
                    </a:ext>
                  </a:extLst>
                </a:gridCol>
                <a:gridCol w="2193075">
                  <a:extLst>
                    <a:ext uri="{9D8B030D-6E8A-4147-A177-3AD203B41FA5}">
                      <a16:colId xmlns:a16="http://schemas.microsoft.com/office/drawing/2014/main" val="20002"/>
                    </a:ext>
                  </a:extLst>
                </a:gridCol>
                <a:gridCol w="2193075">
                  <a:extLst>
                    <a:ext uri="{9D8B030D-6E8A-4147-A177-3AD203B41FA5}">
                      <a16:colId xmlns:a16="http://schemas.microsoft.com/office/drawing/2014/main" val="20003"/>
                    </a:ext>
                  </a:extLst>
                </a:gridCol>
              </a:tblGrid>
              <a:tr h="484000">
                <a:tc>
                  <a:txBody>
                    <a:bodyPr/>
                    <a:lstStyle/>
                    <a:p>
                      <a:pPr marL="0" lvl="0" indent="0" algn="l" rtl="0">
                        <a:spcBef>
                          <a:spcPts val="0"/>
                        </a:spcBef>
                        <a:spcAft>
                          <a:spcPts val="0"/>
                        </a:spcAft>
                        <a:buNone/>
                      </a:pPr>
                      <a:r>
                        <a:rPr lang="en" b="1"/>
                        <a:t>Author name</a:t>
                      </a:r>
                      <a:endParaRPr b="1"/>
                    </a:p>
                  </a:txBody>
                  <a:tcPr marL="91425" marR="91425" marT="91425" marB="91425"/>
                </a:tc>
                <a:tc>
                  <a:txBody>
                    <a:bodyPr/>
                    <a:lstStyle/>
                    <a:p>
                      <a:pPr marL="0" lvl="0" indent="0" algn="l" rtl="0">
                        <a:spcBef>
                          <a:spcPts val="0"/>
                        </a:spcBef>
                        <a:spcAft>
                          <a:spcPts val="0"/>
                        </a:spcAft>
                        <a:buNone/>
                      </a:pPr>
                      <a:r>
                        <a:rPr lang="en" b="1"/>
                        <a:t>Title</a:t>
                      </a:r>
                      <a:endParaRPr b="1"/>
                    </a:p>
                  </a:txBody>
                  <a:tcPr marL="91425" marR="91425" marT="91425" marB="91425"/>
                </a:tc>
                <a:tc>
                  <a:txBody>
                    <a:bodyPr/>
                    <a:lstStyle/>
                    <a:p>
                      <a:pPr marL="0" lvl="0" indent="0" algn="l" rtl="0">
                        <a:spcBef>
                          <a:spcPts val="0"/>
                        </a:spcBef>
                        <a:spcAft>
                          <a:spcPts val="0"/>
                        </a:spcAft>
                        <a:buNone/>
                      </a:pPr>
                      <a:r>
                        <a:rPr lang="en" b="1"/>
                        <a:t>Method</a:t>
                      </a:r>
                      <a:endParaRPr b="1"/>
                    </a:p>
                  </a:txBody>
                  <a:tcPr marL="91425" marR="91425" marT="91425" marB="91425"/>
                </a:tc>
                <a:tc>
                  <a:txBody>
                    <a:bodyPr/>
                    <a:lstStyle/>
                    <a:p>
                      <a:pPr marL="0" lvl="0" indent="0" algn="l" rtl="0">
                        <a:spcBef>
                          <a:spcPts val="0"/>
                        </a:spcBef>
                        <a:spcAft>
                          <a:spcPts val="0"/>
                        </a:spcAft>
                        <a:buNone/>
                      </a:pPr>
                      <a:r>
                        <a:rPr lang="en" b="1"/>
                        <a:t>Disadvantages</a:t>
                      </a:r>
                      <a:endParaRPr b="1"/>
                    </a:p>
                  </a:txBody>
                  <a:tcPr marL="91425" marR="91425" marT="91425" marB="91425"/>
                </a:tc>
                <a:extLst>
                  <a:ext uri="{0D108BD9-81ED-4DB2-BD59-A6C34878D82A}">
                    <a16:rowId xmlns:a16="http://schemas.microsoft.com/office/drawing/2014/main" val="10000"/>
                  </a:ext>
                </a:extLst>
              </a:tr>
              <a:tr h="1351500">
                <a:tc>
                  <a:txBody>
                    <a:bodyPr/>
                    <a:lstStyle/>
                    <a:p>
                      <a:pPr marL="0" lvl="0" indent="0" algn="l" rtl="0">
                        <a:lnSpc>
                          <a:spcPct val="115000"/>
                        </a:lnSpc>
                        <a:spcBef>
                          <a:spcPts val="0"/>
                        </a:spcBef>
                        <a:spcAft>
                          <a:spcPts val="1000"/>
                        </a:spcAft>
                        <a:buNone/>
                      </a:pPr>
                      <a:r>
                        <a:rPr lang="en" sz="1600">
                          <a:solidFill>
                            <a:srgbClr val="222222"/>
                          </a:solidFill>
                          <a:highlight>
                            <a:schemeClr val="lt1"/>
                          </a:highlight>
                        </a:rPr>
                        <a:t>Mohd Ali M, Hashim N, Abd Aziz S, Lasekan O.</a:t>
                      </a:r>
                      <a:endParaRPr/>
                    </a:p>
                  </a:txBody>
                  <a:tcPr marL="91425" marR="91425" marT="91425" marB="91425"/>
                </a:tc>
                <a:tc>
                  <a:txBody>
                    <a:bodyPr/>
                    <a:lstStyle/>
                    <a:p>
                      <a:pPr marL="0" lvl="0" indent="0" algn="l" rtl="0">
                        <a:lnSpc>
                          <a:spcPct val="115000"/>
                        </a:lnSpc>
                        <a:spcBef>
                          <a:spcPts val="0"/>
                        </a:spcBef>
                        <a:spcAft>
                          <a:spcPts val="1000"/>
                        </a:spcAft>
                        <a:buNone/>
                      </a:pPr>
                      <a:r>
                        <a:rPr lang="en" sz="1200">
                          <a:solidFill>
                            <a:srgbClr val="222222"/>
                          </a:solidFill>
                          <a:highlight>
                            <a:schemeClr val="lt1"/>
                          </a:highlight>
                        </a:rPr>
                        <a:t>Characterisation of Pineapple Cultivars under Different Storage Conditions Using Infrared Thermal Imaging Coupled with Machine Learning Algorithms.</a:t>
                      </a:r>
                      <a:endParaRPr sz="1200"/>
                    </a:p>
                  </a:txBody>
                  <a:tcPr marL="91425" marR="91425" marT="91425" marB="91425"/>
                </a:tc>
                <a:tc>
                  <a:txBody>
                    <a:bodyPr/>
                    <a:lstStyle/>
                    <a:p>
                      <a:pPr marL="0" lvl="0" indent="0" algn="l" rtl="0">
                        <a:lnSpc>
                          <a:spcPct val="115000"/>
                        </a:lnSpc>
                        <a:spcBef>
                          <a:spcPts val="0"/>
                        </a:spcBef>
                        <a:spcAft>
                          <a:spcPts val="0"/>
                        </a:spcAft>
                        <a:buNone/>
                      </a:pPr>
                      <a:r>
                        <a:rPr lang="en" sz="1000">
                          <a:solidFill>
                            <a:schemeClr val="dk1"/>
                          </a:solidFill>
                        </a:rPr>
                        <a:t>K-Nearest Neighbour(kNN) , </a:t>
                      </a:r>
                      <a:endParaRPr sz="1000">
                        <a:solidFill>
                          <a:schemeClr val="dk1"/>
                        </a:solidFill>
                      </a:endParaRPr>
                    </a:p>
                    <a:p>
                      <a:pPr marL="0" lvl="0" indent="0" algn="l" rtl="0">
                        <a:lnSpc>
                          <a:spcPct val="115000"/>
                        </a:lnSpc>
                        <a:spcBef>
                          <a:spcPts val="0"/>
                        </a:spcBef>
                        <a:spcAft>
                          <a:spcPts val="0"/>
                        </a:spcAft>
                        <a:buNone/>
                      </a:pPr>
                      <a:r>
                        <a:rPr lang="en" sz="1000">
                          <a:solidFill>
                            <a:schemeClr val="dk1"/>
                          </a:solidFill>
                        </a:rPr>
                        <a:t>Decision tree(DT),</a:t>
                      </a:r>
                      <a:endParaRPr sz="1000">
                        <a:solidFill>
                          <a:schemeClr val="dk1"/>
                        </a:solidFill>
                      </a:endParaRPr>
                    </a:p>
                    <a:p>
                      <a:pPr marL="0" lvl="0" indent="0" algn="l" rtl="0">
                        <a:lnSpc>
                          <a:spcPct val="115000"/>
                        </a:lnSpc>
                        <a:spcBef>
                          <a:spcPts val="0"/>
                        </a:spcBef>
                        <a:spcAft>
                          <a:spcPts val="0"/>
                        </a:spcAft>
                        <a:buNone/>
                      </a:pPr>
                      <a:r>
                        <a:rPr lang="en" sz="1000">
                          <a:solidFill>
                            <a:schemeClr val="dk1"/>
                          </a:solidFill>
                        </a:rPr>
                        <a:t>Naive Bayesian classification,</a:t>
                      </a:r>
                      <a:endParaRPr sz="1000">
                        <a:solidFill>
                          <a:schemeClr val="dk1"/>
                        </a:solidFill>
                      </a:endParaRPr>
                    </a:p>
                    <a:p>
                      <a:pPr marL="0" lvl="0" indent="0" algn="l" rtl="0">
                        <a:lnSpc>
                          <a:spcPct val="115000"/>
                        </a:lnSpc>
                        <a:spcBef>
                          <a:spcPts val="0"/>
                        </a:spcBef>
                        <a:spcAft>
                          <a:spcPts val="0"/>
                        </a:spcAft>
                        <a:buNone/>
                      </a:pPr>
                      <a:r>
                        <a:rPr lang="en" sz="1000">
                          <a:solidFill>
                            <a:schemeClr val="dk1"/>
                          </a:solidFill>
                        </a:rPr>
                        <a:t>Linear Discriminant Analysis(LDA)</a:t>
                      </a:r>
                      <a:endParaRPr sz="1000">
                        <a:solidFill>
                          <a:schemeClr val="dk1"/>
                        </a:solidFill>
                      </a:endParaRPr>
                    </a:p>
                    <a:p>
                      <a:pPr marL="0" lvl="0" indent="0" algn="l" rtl="0">
                        <a:lnSpc>
                          <a:spcPct val="115000"/>
                        </a:lnSpc>
                        <a:spcBef>
                          <a:spcPts val="0"/>
                        </a:spcBef>
                        <a:spcAft>
                          <a:spcPts val="0"/>
                        </a:spcAft>
                        <a:buNone/>
                      </a:pPr>
                      <a:r>
                        <a:rPr lang="en" sz="1000">
                          <a:solidFill>
                            <a:schemeClr val="dk1"/>
                          </a:solidFill>
                        </a:rPr>
                        <a:t>Quadratic Discriminant Analysis(QDA)</a:t>
                      </a:r>
                      <a:endParaRPr sz="1000">
                        <a:solidFill>
                          <a:schemeClr val="dk1"/>
                        </a:solidFill>
                      </a:endParaRPr>
                    </a:p>
                    <a:p>
                      <a:pPr marL="0" lvl="0" indent="0" algn="l" rtl="0">
                        <a:lnSpc>
                          <a:spcPct val="115000"/>
                        </a:lnSpc>
                        <a:spcBef>
                          <a:spcPts val="0"/>
                        </a:spcBef>
                        <a:spcAft>
                          <a:spcPts val="0"/>
                        </a:spcAft>
                        <a:buNone/>
                      </a:pPr>
                      <a:r>
                        <a:rPr lang="en" sz="1000">
                          <a:solidFill>
                            <a:schemeClr val="dk1"/>
                          </a:solidFill>
                        </a:rPr>
                        <a:t>,Support Vector Machine (SVM)</a:t>
                      </a:r>
                      <a:endParaRPr sz="1000"/>
                    </a:p>
                  </a:txBody>
                  <a:tcPr marL="91425" marR="91425" marT="91425" marB="91425"/>
                </a:tc>
                <a:tc>
                  <a:txBody>
                    <a:bodyPr/>
                    <a:lstStyle/>
                    <a:p>
                      <a:pPr marL="0" lvl="0" indent="0" algn="l" rtl="0">
                        <a:spcBef>
                          <a:spcPts val="0"/>
                        </a:spcBef>
                        <a:spcAft>
                          <a:spcPts val="0"/>
                        </a:spcAft>
                        <a:buNone/>
                      </a:pPr>
                      <a:r>
                        <a:rPr lang="en" sz="1200"/>
                        <a:t>Classifier model is overfitting the data</a:t>
                      </a:r>
                      <a:endParaRPr sz="1200"/>
                    </a:p>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1"/>
                  </a:ext>
                </a:extLst>
              </a:tr>
              <a:tr h="1164825">
                <a:tc>
                  <a:txBody>
                    <a:bodyPr/>
                    <a:lstStyle/>
                    <a:p>
                      <a:pPr marL="0" lvl="0" indent="0" algn="l" rtl="0">
                        <a:lnSpc>
                          <a:spcPct val="115000"/>
                        </a:lnSpc>
                        <a:spcBef>
                          <a:spcPts val="0"/>
                        </a:spcBef>
                        <a:spcAft>
                          <a:spcPts val="1000"/>
                        </a:spcAft>
                        <a:buNone/>
                      </a:pPr>
                      <a:r>
                        <a:rPr lang="en" sz="1600">
                          <a:solidFill>
                            <a:srgbClr val="222222"/>
                          </a:solidFill>
                          <a:highlight>
                            <a:schemeClr val="lt1"/>
                          </a:highlight>
                        </a:rPr>
                        <a:t>Bhole V, Kumar A. </a:t>
                      </a:r>
                      <a:endParaRPr/>
                    </a:p>
                  </a:txBody>
                  <a:tcPr marL="91425" marR="91425" marT="91425" marB="91425"/>
                </a:tc>
                <a:tc>
                  <a:txBody>
                    <a:bodyPr/>
                    <a:lstStyle/>
                    <a:p>
                      <a:pPr marL="0" lvl="0" indent="0" algn="l" rtl="0">
                        <a:lnSpc>
                          <a:spcPct val="115000"/>
                        </a:lnSpc>
                        <a:spcBef>
                          <a:spcPts val="0"/>
                        </a:spcBef>
                        <a:spcAft>
                          <a:spcPts val="1000"/>
                        </a:spcAft>
                        <a:buNone/>
                      </a:pPr>
                      <a:r>
                        <a:rPr lang="en" sz="1200">
                          <a:solidFill>
                            <a:srgbClr val="222222"/>
                          </a:solidFill>
                          <a:highlight>
                            <a:schemeClr val="lt1"/>
                          </a:highlight>
                        </a:rPr>
                        <a:t>Mango quality grading using deep learning technique: Perspectives from agriculture and food industry.</a:t>
                      </a:r>
                      <a:endParaRPr sz="1200"/>
                    </a:p>
                  </a:txBody>
                  <a:tcPr marL="91425" marR="91425" marT="91425" marB="91425"/>
                </a:tc>
                <a:tc>
                  <a:txBody>
                    <a:bodyPr/>
                    <a:lstStyle/>
                    <a:p>
                      <a:pPr marL="0" lvl="0" indent="0" algn="l" rtl="0">
                        <a:spcBef>
                          <a:spcPts val="0"/>
                        </a:spcBef>
                        <a:spcAft>
                          <a:spcPts val="0"/>
                        </a:spcAft>
                        <a:buNone/>
                      </a:pPr>
                      <a:r>
                        <a:rPr lang="en" sz="1000"/>
                        <a:t>CNN based SqueezeNet</a:t>
                      </a:r>
                      <a:endParaRPr sz="1000"/>
                    </a:p>
                    <a:p>
                      <a:pPr marL="0" lvl="0" indent="0" algn="l" rtl="0">
                        <a:spcBef>
                          <a:spcPts val="0"/>
                        </a:spcBef>
                        <a:spcAft>
                          <a:spcPts val="0"/>
                        </a:spcAft>
                        <a:buNone/>
                      </a:pPr>
                      <a:r>
                        <a:rPr lang="en" sz="1000"/>
                        <a:t>Model</a:t>
                      </a:r>
                      <a:endParaRPr sz="1000"/>
                    </a:p>
                  </a:txBody>
                  <a:tcPr marL="91425" marR="91425" marT="91425" marB="91425"/>
                </a:tc>
                <a:tc>
                  <a:txBody>
                    <a:bodyPr/>
                    <a:lstStyle/>
                    <a:p>
                      <a:pPr marL="0" lvl="0" indent="0" algn="l" rtl="0">
                        <a:spcBef>
                          <a:spcPts val="0"/>
                        </a:spcBef>
                        <a:spcAft>
                          <a:spcPts val="0"/>
                        </a:spcAft>
                        <a:buNone/>
                      </a:pPr>
                      <a:r>
                        <a:rPr lang="en" sz="1200"/>
                        <a:t>Small data set is used to train the model</a:t>
                      </a:r>
                      <a:endParaRPr sz="1200"/>
                    </a:p>
                  </a:txBody>
                  <a:tcPr marL="91425" marR="91425" marT="91425" marB="91425"/>
                </a:tc>
                <a:extLst>
                  <a:ext uri="{0D108BD9-81ED-4DB2-BD59-A6C34878D82A}">
                    <a16:rowId xmlns:a16="http://schemas.microsoft.com/office/drawing/2014/main" val="10002"/>
                  </a:ext>
                </a:extLst>
              </a:tr>
              <a:tr h="1164825">
                <a:tc>
                  <a:txBody>
                    <a:bodyPr/>
                    <a:lstStyle/>
                    <a:p>
                      <a:pPr marL="0" lvl="0" indent="0" algn="l" rtl="0">
                        <a:lnSpc>
                          <a:spcPct val="115000"/>
                        </a:lnSpc>
                        <a:spcBef>
                          <a:spcPts val="0"/>
                        </a:spcBef>
                        <a:spcAft>
                          <a:spcPts val="1000"/>
                        </a:spcAft>
                        <a:buNone/>
                      </a:pPr>
                      <a:r>
                        <a:rPr lang="en" sz="1600">
                          <a:solidFill>
                            <a:srgbClr val="222222"/>
                          </a:solidFill>
                          <a:highlight>
                            <a:schemeClr val="lt1"/>
                          </a:highlight>
                        </a:rPr>
                        <a:t>Naik S, Patel B.</a:t>
                      </a:r>
                      <a:endParaRPr/>
                    </a:p>
                  </a:txBody>
                  <a:tcPr marL="91425" marR="91425" marT="91425" marB="91425"/>
                </a:tc>
                <a:tc>
                  <a:txBody>
                    <a:bodyPr/>
                    <a:lstStyle/>
                    <a:p>
                      <a:pPr marL="0" lvl="0" indent="0" algn="l" rtl="0">
                        <a:lnSpc>
                          <a:spcPct val="115000"/>
                        </a:lnSpc>
                        <a:spcBef>
                          <a:spcPts val="0"/>
                        </a:spcBef>
                        <a:spcAft>
                          <a:spcPts val="1000"/>
                        </a:spcAft>
                        <a:buNone/>
                      </a:pPr>
                      <a:r>
                        <a:rPr lang="en" sz="1200">
                          <a:solidFill>
                            <a:srgbClr val="222222"/>
                          </a:solidFill>
                          <a:highlight>
                            <a:schemeClr val="lt1"/>
                          </a:highlight>
                        </a:rPr>
                        <a:t>Thermal imaging with fuzzy classifier for maturity and size based non-destructive mango (Mangifera Indica L.) grading.</a:t>
                      </a:r>
                      <a:endParaRPr sz="1200"/>
                    </a:p>
                  </a:txBody>
                  <a:tcPr marL="91425" marR="91425" marT="91425" marB="91425"/>
                </a:tc>
                <a:tc>
                  <a:txBody>
                    <a:bodyPr/>
                    <a:lstStyle/>
                    <a:p>
                      <a:pPr marL="0" lvl="0" indent="0" algn="l" rtl="0">
                        <a:lnSpc>
                          <a:spcPct val="115000"/>
                        </a:lnSpc>
                        <a:spcBef>
                          <a:spcPts val="0"/>
                        </a:spcBef>
                        <a:spcAft>
                          <a:spcPts val="1200"/>
                        </a:spcAft>
                        <a:buNone/>
                      </a:pPr>
                      <a:r>
                        <a:rPr lang="en" sz="1000">
                          <a:solidFill>
                            <a:schemeClr val="dk1"/>
                          </a:solidFill>
                        </a:rPr>
                        <a:t>Fuzzy classifier</a:t>
                      </a:r>
                      <a:endParaRPr sz="10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3"/>
                  </a:ext>
                </a:extLst>
              </a:tr>
            </a:tbl>
          </a:graphicData>
        </a:graphic>
      </p:graphicFrame>
      <p:sp>
        <p:nvSpPr>
          <p:cNvPr id="88" name="Google Shape;88;p16"/>
          <p:cNvSpPr txBox="1"/>
          <p:nvPr/>
        </p:nvSpPr>
        <p:spPr>
          <a:xfrm>
            <a:off x="2981725" y="4793375"/>
            <a:ext cx="395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Table(1).Existing Methods and disadvantages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body" idx="1"/>
          </p:nvPr>
        </p:nvSpPr>
        <p:spPr>
          <a:xfrm>
            <a:off x="355300" y="939850"/>
            <a:ext cx="8691600" cy="40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rPr>
              <a:t>Data Collection:</a:t>
            </a:r>
            <a:endParaRPr sz="1600" b="1">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3 types of Pineapples(MD2, Morris, and Josapine) are being chosen for building a model for classification.</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14 features are being extracted from the thermal images.</a:t>
            </a:r>
            <a:endParaRPr sz="1600">
              <a:solidFill>
                <a:schemeClr val="dk1"/>
              </a:solidFill>
            </a:endParaRPr>
          </a:p>
          <a:p>
            <a:pPr marL="0" lvl="0" indent="0" algn="l" rtl="0">
              <a:spcBef>
                <a:spcPts val="0"/>
              </a:spcBef>
              <a:spcAft>
                <a:spcPts val="0"/>
              </a:spcAft>
              <a:buNone/>
            </a:pPr>
            <a:r>
              <a:rPr lang="en" sz="1600" b="1">
                <a:solidFill>
                  <a:schemeClr val="dk1"/>
                </a:solidFill>
              </a:rPr>
              <a:t>Models:</a:t>
            </a:r>
            <a:endParaRPr sz="1600" b="1">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Three different models are being used K-Nearest Neighbour(kNN) , Decision tree(DT) and Naive Bayesian classification,Linear Discriminant Analysis(LDA),Quadratic Discriminant Analysis(QDA),Support Vector Machine (SVM)</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SVM had given better accuracy than remaining classifier with an accuracy of 100%.</a:t>
            </a:r>
            <a:endParaRPr sz="1600">
              <a:solidFill>
                <a:schemeClr val="dk1"/>
              </a:solidFill>
            </a:endParaRPr>
          </a:p>
          <a:p>
            <a:pPr marL="0" lvl="0" indent="0" algn="l" rtl="0">
              <a:spcBef>
                <a:spcPts val="0"/>
              </a:spcBef>
              <a:spcAft>
                <a:spcPts val="0"/>
              </a:spcAft>
              <a:buClr>
                <a:schemeClr val="dk1"/>
              </a:buClr>
              <a:buSzPts val="1100"/>
              <a:buFont typeface="Arial"/>
              <a:buNone/>
            </a:pPr>
            <a:r>
              <a:rPr lang="en" sz="1600" b="1">
                <a:solidFill>
                  <a:schemeClr val="dk1"/>
                </a:solidFill>
              </a:rPr>
              <a:t>Disadvantages:</a:t>
            </a:r>
            <a:endParaRPr sz="1600" b="1">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Data set is small so that the classifier is overfitting the data.</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To deal with larger dataset CNN models can be used , this can also resolve overfitting issues.</a:t>
            </a:r>
            <a:endParaRPr sz="2200">
              <a:solidFill>
                <a:schemeClr val="dk1"/>
              </a:solidFill>
            </a:endParaRPr>
          </a:p>
        </p:txBody>
      </p:sp>
      <p:sp>
        <p:nvSpPr>
          <p:cNvPr id="94" name="Google Shape;94;p17"/>
          <p:cNvSpPr txBox="1">
            <a:spLocks noGrp="1"/>
          </p:cNvSpPr>
          <p:nvPr>
            <p:ph type="title"/>
          </p:nvPr>
        </p:nvSpPr>
        <p:spPr>
          <a:xfrm>
            <a:off x="311700" y="1290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1760" b="1"/>
              <a:t>Characterisation of Pineapple Cultivars under Different Storage Conditions Using Infrared Thermal Imaging.</a:t>
            </a:r>
            <a:endParaRPr sz="212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18"/>
          <p:cNvPicPr preferRelativeResize="0"/>
          <p:nvPr/>
        </p:nvPicPr>
        <p:blipFill>
          <a:blip r:embed="rId3">
            <a:alphaModFix/>
          </a:blip>
          <a:stretch>
            <a:fillRect/>
          </a:stretch>
        </p:blipFill>
        <p:spPr>
          <a:xfrm>
            <a:off x="2224850" y="162625"/>
            <a:ext cx="4694300" cy="4550425"/>
          </a:xfrm>
          <a:prstGeom prst="rect">
            <a:avLst/>
          </a:prstGeom>
          <a:noFill/>
          <a:ln>
            <a:noFill/>
          </a:ln>
        </p:spPr>
      </p:pic>
      <p:sp>
        <p:nvSpPr>
          <p:cNvPr id="100" name="Google Shape;100;p18"/>
          <p:cNvSpPr txBox="1"/>
          <p:nvPr/>
        </p:nvSpPr>
        <p:spPr>
          <a:xfrm>
            <a:off x="98700" y="4623775"/>
            <a:ext cx="89466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solidFill>
                  <a:schemeClr val="dk1"/>
                </a:solidFill>
              </a:rPr>
              <a:t>figure(2).[1]Process flow of classification and prediction </a:t>
            </a:r>
            <a:endParaRPr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4450" y="103825"/>
            <a:ext cx="8520600" cy="869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800" b="1"/>
              <a:t>Mango Quality Grading using Deep Learning Technique: Perspectives from Agriculture and Food Industry</a:t>
            </a:r>
            <a:endParaRPr sz="1800" b="1"/>
          </a:p>
        </p:txBody>
      </p:sp>
      <p:sp>
        <p:nvSpPr>
          <p:cNvPr id="106" name="Google Shape;106;p19"/>
          <p:cNvSpPr txBox="1">
            <a:spLocks noGrp="1"/>
          </p:cNvSpPr>
          <p:nvPr>
            <p:ph type="body" idx="1"/>
          </p:nvPr>
        </p:nvSpPr>
        <p:spPr>
          <a:xfrm>
            <a:off x="164300" y="973225"/>
            <a:ext cx="8820900" cy="3955500"/>
          </a:xfrm>
          <a:prstGeom prst="rect">
            <a:avLst/>
          </a:prstGeom>
        </p:spPr>
        <p:txBody>
          <a:bodyPr spcFirstLastPara="1" wrap="square" lIns="91425" tIns="91425" rIns="91425" bIns="91425" anchor="t" anchorCtr="0">
            <a:normAutofit/>
          </a:bodyPr>
          <a:lstStyle/>
          <a:p>
            <a:pPr marL="457200" lvl="0" indent="-330200" algn="l" rtl="0">
              <a:lnSpc>
                <a:spcPct val="100000"/>
              </a:lnSpc>
              <a:spcBef>
                <a:spcPts val="1000"/>
              </a:spcBef>
              <a:spcAft>
                <a:spcPts val="0"/>
              </a:spcAft>
              <a:buClr>
                <a:schemeClr val="dk1"/>
              </a:buClr>
              <a:buSzPts val="1600"/>
              <a:buChar char="●"/>
            </a:pPr>
            <a:r>
              <a:rPr lang="en" sz="1600">
                <a:solidFill>
                  <a:schemeClr val="dk1"/>
                </a:solidFill>
              </a:rPr>
              <a:t>Data set contains RGB images of mangos of type kesar and take parameters like </a:t>
            </a:r>
            <a:endParaRPr sz="1600">
              <a:solidFill>
                <a:schemeClr val="dk1"/>
              </a:solidFill>
            </a:endParaRPr>
          </a:p>
          <a:p>
            <a:pPr marL="0" lvl="0" indent="0" algn="l" rtl="0">
              <a:lnSpc>
                <a:spcPct val="100000"/>
              </a:lnSpc>
              <a:spcBef>
                <a:spcPts val="1000"/>
              </a:spcBef>
              <a:spcAft>
                <a:spcPts val="0"/>
              </a:spcAft>
              <a:buNone/>
            </a:pPr>
            <a:r>
              <a:rPr lang="en" sz="1600">
                <a:solidFill>
                  <a:schemeClr val="dk1"/>
                </a:solidFill>
              </a:rPr>
              <a:t>  Size,maturity to find ripen or not.</a:t>
            </a:r>
            <a:endParaRPr sz="1600">
              <a:solidFill>
                <a:schemeClr val="dk1"/>
              </a:solidFill>
            </a:endParaRPr>
          </a:p>
          <a:p>
            <a:pPr marL="457200" lvl="0" indent="-330200" algn="l" rtl="0">
              <a:lnSpc>
                <a:spcPct val="100000"/>
              </a:lnSpc>
              <a:spcBef>
                <a:spcPts val="1000"/>
              </a:spcBef>
              <a:spcAft>
                <a:spcPts val="0"/>
              </a:spcAft>
              <a:buClr>
                <a:schemeClr val="dk1"/>
              </a:buClr>
              <a:buSzPts val="1600"/>
              <a:buChar char="●"/>
            </a:pPr>
            <a:r>
              <a:rPr lang="en" sz="1600">
                <a:solidFill>
                  <a:schemeClr val="dk1"/>
                </a:solidFill>
              </a:rPr>
              <a:t>CNN based squeezeNet model was used while  training the data.</a:t>
            </a:r>
            <a:endParaRPr sz="1600">
              <a:solidFill>
                <a:schemeClr val="dk1"/>
              </a:solidFill>
            </a:endParaRPr>
          </a:p>
        </p:txBody>
      </p:sp>
      <p:pic>
        <p:nvPicPr>
          <p:cNvPr id="107" name="Google Shape;107;p19"/>
          <p:cNvPicPr preferRelativeResize="0"/>
          <p:nvPr/>
        </p:nvPicPr>
        <p:blipFill>
          <a:blip r:embed="rId3">
            <a:alphaModFix/>
          </a:blip>
          <a:stretch>
            <a:fillRect/>
          </a:stretch>
        </p:blipFill>
        <p:spPr>
          <a:xfrm>
            <a:off x="388475" y="2235993"/>
            <a:ext cx="8446575" cy="2638387"/>
          </a:xfrm>
          <a:prstGeom prst="rect">
            <a:avLst/>
          </a:prstGeom>
          <a:noFill/>
          <a:ln>
            <a:noFill/>
          </a:ln>
        </p:spPr>
      </p:pic>
      <p:sp>
        <p:nvSpPr>
          <p:cNvPr id="108" name="Google Shape;108;p19"/>
          <p:cNvSpPr txBox="1"/>
          <p:nvPr/>
        </p:nvSpPr>
        <p:spPr>
          <a:xfrm>
            <a:off x="3046950" y="4725925"/>
            <a:ext cx="3545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t>figure(3).[2]process flow of classification</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body" idx="1"/>
          </p:nvPr>
        </p:nvSpPr>
        <p:spPr>
          <a:xfrm>
            <a:off x="126375" y="139025"/>
            <a:ext cx="8909400" cy="48276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1600">
              <a:solidFill>
                <a:schemeClr val="dk1"/>
              </a:solidFill>
            </a:endParaRPr>
          </a:p>
          <a:p>
            <a:pPr marL="457200" lvl="0" indent="0" algn="l" rtl="0">
              <a:spcBef>
                <a:spcPts val="1200"/>
              </a:spcBef>
              <a:spcAft>
                <a:spcPts val="0"/>
              </a:spcAft>
              <a:buNone/>
            </a:pPr>
            <a:endParaRPr b="1">
              <a:solidFill>
                <a:schemeClr val="dk1"/>
              </a:solidFill>
            </a:endParaRPr>
          </a:p>
          <a:p>
            <a:pPr marL="0" lvl="0" indent="0" algn="l" rtl="0">
              <a:spcBef>
                <a:spcPts val="1200"/>
              </a:spcBef>
              <a:spcAft>
                <a:spcPts val="1200"/>
              </a:spcAft>
              <a:buNone/>
            </a:pPr>
            <a:endParaRPr sz="1600">
              <a:solidFill>
                <a:schemeClr val="dk1"/>
              </a:solidFill>
            </a:endParaRPr>
          </a:p>
        </p:txBody>
      </p:sp>
      <p:pic>
        <p:nvPicPr>
          <p:cNvPr id="114" name="Google Shape;114;p20"/>
          <p:cNvPicPr preferRelativeResize="0"/>
          <p:nvPr/>
        </p:nvPicPr>
        <p:blipFill>
          <a:blip r:embed="rId3">
            <a:alphaModFix/>
          </a:blip>
          <a:stretch>
            <a:fillRect/>
          </a:stretch>
        </p:blipFill>
        <p:spPr>
          <a:xfrm>
            <a:off x="232925" y="139026"/>
            <a:ext cx="8696325" cy="2603325"/>
          </a:xfrm>
          <a:prstGeom prst="rect">
            <a:avLst/>
          </a:prstGeom>
          <a:noFill/>
          <a:ln>
            <a:noFill/>
          </a:ln>
        </p:spPr>
      </p:pic>
      <p:sp>
        <p:nvSpPr>
          <p:cNvPr id="115" name="Google Shape;115;p20"/>
          <p:cNvSpPr txBox="1"/>
          <p:nvPr/>
        </p:nvSpPr>
        <p:spPr>
          <a:xfrm>
            <a:off x="0" y="2742350"/>
            <a:ext cx="9012300" cy="264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The SqueezeNet incorporates total 68 layers which</a:t>
            </a:r>
            <a:endParaRPr sz="1600">
              <a:solidFill>
                <a:schemeClr val="dk1"/>
              </a:solidFill>
            </a:endParaRPr>
          </a:p>
          <a:p>
            <a:pPr marL="0" lvl="0" indent="0" algn="l" rtl="0">
              <a:spcBef>
                <a:spcPts val="0"/>
              </a:spcBef>
              <a:spcAft>
                <a:spcPts val="0"/>
              </a:spcAft>
              <a:buNone/>
            </a:pPr>
            <a:r>
              <a:rPr lang="en" sz="1600">
                <a:solidFill>
                  <a:schemeClr val="dk1"/>
                </a:solidFill>
              </a:rPr>
              <a:t>         is 18 layers deep coupled with 72 connections.</a:t>
            </a:r>
            <a:endParaRPr sz="1600">
              <a:solidFill>
                <a:schemeClr val="dk1"/>
              </a:solidFill>
            </a:endParaRPr>
          </a:p>
          <a:p>
            <a:pPr marL="0" lvl="0" indent="0" algn="l" rtl="0">
              <a:spcBef>
                <a:spcPts val="0"/>
              </a:spcBef>
              <a:spcAft>
                <a:spcPts val="0"/>
              </a:spcAft>
              <a:buNone/>
            </a:pPr>
            <a:r>
              <a:rPr lang="en" sz="1600" b="1">
                <a:solidFill>
                  <a:schemeClr val="dk1"/>
                </a:solidFill>
              </a:rPr>
              <a:t>Disadvantages:         </a:t>
            </a:r>
            <a:r>
              <a:rPr lang="en" sz="1600">
                <a:solidFill>
                  <a:schemeClr val="dk1"/>
                </a:solidFill>
              </a:rPr>
              <a:t>  </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Thermal images have less accuracy compared</a:t>
            </a:r>
            <a:endParaRPr sz="1600">
              <a:solidFill>
                <a:schemeClr val="dk1"/>
              </a:solidFill>
            </a:endParaRPr>
          </a:p>
          <a:p>
            <a:pPr marL="457200" lvl="0" indent="0" algn="l" rtl="0">
              <a:spcBef>
                <a:spcPts val="0"/>
              </a:spcBef>
              <a:spcAft>
                <a:spcPts val="0"/>
              </a:spcAft>
              <a:buNone/>
            </a:pPr>
            <a:r>
              <a:rPr lang="en" sz="1600">
                <a:solidFill>
                  <a:schemeClr val="dk1"/>
                </a:solidFill>
              </a:rPr>
              <a:t> to RGB images.</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Data set is small.</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endParaRPr sz="1600">
              <a:solidFill>
                <a:schemeClr val="dk1"/>
              </a:solidFill>
            </a:endParaRPr>
          </a:p>
        </p:txBody>
      </p:sp>
      <p:graphicFrame>
        <p:nvGraphicFramePr>
          <p:cNvPr id="116" name="Google Shape;116;p20"/>
          <p:cNvGraphicFramePr/>
          <p:nvPr/>
        </p:nvGraphicFramePr>
        <p:xfrm>
          <a:off x="5374850" y="3116753"/>
          <a:ext cx="3637450" cy="1676310"/>
        </p:xfrm>
        <a:graphic>
          <a:graphicData uri="http://schemas.openxmlformats.org/drawingml/2006/table">
            <a:tbl>
              <a:tblPr>
                <a:noFill/>
                <a:tableStyleId>{0E5593BB-8ED5-4E3D-A58D-689F06BC87B6}</a:tableStyleId>
              </a:tblPr>
              <a:tblGrid>
                <a:gridCol w="1363375">
                  <a:extLst>
                    <a:ext uri="{9D8B030D-6E8A-4147-A177-3AD203B41FA5}">
                      <a16:colId xmlns:a16="http://schemas.microsoft.com/office/drawing/2014/main" val="20000"/>
                    </a:ext>
                  </a:extLst>
                </a:gridCol>
                <a:gridCol w="1184425">
                  <a:extLst>
                    <a:ext uri="{9D8B030D-6E8A-4147-A177-3AD203B41FA5}">
                      <a16:colId xmlns:a16="http://schemas.microsoft.com/office/drawing/2014/main" val="20001"/>
                    </a:ext>
                  </a:extLst>
                </a:gridCol>
                <a:gridCol w="1089650">
                  <a:extLst>
                    <a:ext uri="{9D8B030D-6E8A-4147-A177-3AD203B41FA5}">
                      <a16:colId xmlns:a16="http://schemas.microsoft.com/office/drawing/2014/main" val="20002"/>
                    </a:ext>
                  </a:extLst>
                </a:gridCol>
              </a:tblGrid>
              <a:tr h="643950">
                <a:tc>
                  <a:txBody>
                    <a:bodyPr/>
                    <a:lstStyle/>
                    <a:p>
                      <a:pPr marL="0" lvl="0" indent="0" algn="l" rtl="0">
                        <a:spcBef>
                          <a:spcPts val="0"/>
                        </a:spcBef>
                        <a:spcAft>
                          <a:spcPts val="0"/>
                        </a:spcAft>
                        <a:buNone/>
                      </a:pPr>
                      <a:r>
                        <a:rPr lang="en" b="1"/>
                        <a:t>Image Type</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rPr>
                        <a:t>Accuracy</a:t>
                      </a:r>
                      <a:endParaRPr sz="1200"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600" b="1">
                          <a:solidFill>
                            <a:schemeClr val="dk1"/>
                          </a:solidFill>
                        </a:rPr>
                        <a:t>Training Time</a:t>
                      </a:r>
                      <a:endParaRPr b="1"/>
                    </a:p>
                  </a:txBody>
                  <a:tcPr marL="91425" marR="91425" marT="91425" marB="91425"/>
                </a:tc>
                <a:extLst>
                  <a:ext uri="{0D108BD9-81ED-4DB2-BD59-A6C34878D82A}">
                    <a16:rowId xmlns:a16="http://schemas.microsoft.com/office/drawing/2014/main" val="10000"/>
                  </a:ext>
                </a:extLst>
              </a:tr>
              <a:tr h="409775">
                <a:tc>
                  <a:txBody>
                    <a:bodyPr/>
                    <a:lstStyle/>
                    <a:p>
                      <a:pPr marL="0" lvl="0" indent="0" algn="l" rtl="0">
                        <a:spcBef>
                          <a:spcPts val="0"/>
                        </a:spcBef>
                        <a:spcAft>
                          <a:spcPts val="0"/>
                        </a:spcAft>
                        <a:buClr>
                          <a:schemeClr val="dk1"/>
                        </a:buClr>
                        <a:buSzPts val="1100"/>
                        <a:buFont typeface="Arial"/>
                        <a:buNone/>
                      </a:pPr>
                      <a:r>
                        <a:rPr lang="en" sz="1300">
                          <a:solidFill>
                            <a:schemeClr val="dk1"/>
                          </a:solidFill>
                        </a:rPr>
                        <a:t>RGB Maturity </a:t>
                      </a: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600">
                          <a:solidFill>
                            <a:schemeClr val="dk1"/>
                          </a:solidFill>
                        </a:rPr>
                        <a:t>97%     </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600">
                          <a:solidFill>
                            <a:schemeClr val="dk1"/>
                          </a:solidFill>
                        </a:rPr>
                        <a:t>30 min </a:t>
                      </a:r>
                      <a:endParaRPr/>
                    </a:p>
                  </a:txBody>
                  <a:tcPr marL="91425" marR="91425" marT="91425" marB="91425"/>
                </a:tc>
                <a:extLst>
                  <a:ext uri="{0D108BD9-81ED-4DB2-BD59-A6C34878D82A}">
                    <a16:rowId xmlns:a16="http://schemas.microsoft.com/office/drawing/2014/main" val="10001"/>
                  </a:ext>
                </a:extLst>
              </a:tr>
              <a:tr h="556125">
                <a:tc>
                  <a:txBody>
                    <a:bodyPr/>
                    <a:lstStyle/>
                    <a:p>
                      <a:pPr marL="0" lvl="0" indent="0" algn="l" rtl="0">
                        <a:spcBef>
                          <a:spcPts val="0"/>
                        </a:spcBef>
                        <a:spcAft>
                          <a:spcPts val="0"/>
                        </a:spcAft>
                        <a:buClr>
                          <a:schemeClr val="dk1"/>
                        </a:buClr>
                        <a:buSzPts val="1100"/>
                        <a:buFont typeface="Arial"/>
                        <a:buNone/>
                      </a:pPr>
                      <a:r>
                        <a:rPr lang="en" sz="1300">
                          <a:solidFill>
                            <a:schemeClr val="dk1"/>
                          </a:solidFill>
                        </a:rPr>
                        <a:t>Thermal Maturity</a:t>
                      </a: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600">
                          <a:solidFill>
                            <a:schemeClr val="dk1"/>
                          </a:solidFill>
                        </a:rPr>
                        <a:t>94% </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600">
                          <a:solidFill>
                            <a:schemeClr val="dk1"/>
                          </a:solidFill>
                        </a:rPr>
                        <a:t>7 min</a:t>
                      </a:r>
                      <a:endParaRPr/>
                    </a:p>
                  </a:txBody>
                  <a:tcPr marL="91425" marR="91425" marT="91425" marB="91425"/>
                </a:tc>
                <a:extLst>
                  <a:ext uri="{0D108BD9-81ED-4DB2-BD59-A6C34878D82A}">
                    <a16:rowId xmlns:a16="http://schemas.microsoft.com/office/drawing/2014/main" val="10002"/>
                  </a:ext>
                </a:extLst>
              </a:tr>
            </a:tbl>
          </a:graphicData>
        </a:graphic>
      </p:graphicFrame>
      <p:sp>
        <p:nvSpPr>
          <p:cNvPr id="117" name="Google Shape;117;p20"/>
          <p:cNvSpPr txBox="1"/>
          <p:nvPr/>
        </p:nvSpPr>
        <p:spPr>
          <a:xfrm>
            <a:off x="6018475" y="4793075"/>
            <a:ext cx="235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Table(2) Comparison table</a:t>
            </a:r>
            <a:endParaRPr/>
          </a:p>
        </p:txBody>
      </p:sp>
      <p:sp>
        <p:nvSpPr>
          <p:cNvPr id="118" name="Google Shape;118;p20"/>
          <p:cNvSpPr txBox="1"/>
          <p:nvPr/>
        </p:nvSpPr>
        <p:spPr>
          <a:xfrm>
            <a:off x="3251688" y="2643675"/>
            <a:ext cx="320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figure(4).[2]Squeeze Net Model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261250"/>
            <a:ext cx="8520600" cy="7974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1200"/>
              </a:spcAft>
              <a:buClr>
                <a:schemeClr val="dk1"/>
              </a:buClr>
              <a:buSzPts val="1100"/>
              <a:buFont typeface="Arial"/>
              <a:buNone/>
            </a:pPr>
            <a:r>
              <a:rPr lang="en" sz="1800" b="1"/>
              <a:t>Thermal imaging with fuzzy classifier for maturity and size based non-destructive mango (Mangifera Indica L.) grading</a:t>
            </a:r>
            <a:endParaRPr sz="1800" b="1"/>
          </a:p>
        </p:txBody>
      </p:sp>
      <p:sp>
        <p:nvSpPr>
          <p:cNvPr id="124" name="Google Shape;124;p21"/>
          <p:cNvSpPr txBox="1">
            <a:spLocks noGrp="1"/>
          </p:cNvSpPr>
          <p:nvPr>
            <p:ph type="body" idx="1"/>
          </p:nvPr>
        </p:nvSpPr>
        <p:spPr>
          <a:xfrm>
            <a:off x="311700" y="1152475"/>
            <a:ext cx="6283200" cy="375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chemeClr val="dk1"/>
                </a:solidFill>
              </a:rPr>
              <a:t>Data collection :</a:t>
            </a:r>
            <a:endParaRPr sz="1600" b="1">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Image consist of 2 mangos , with one ripen mango as reference.</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7 features are extracted from the images.</a:t>
            </a:r>
            <a:endParaRPr sz="1600">
              <a:solidFill>
                <a:schemeClr val="dk1"/>
              </a:solidFill>
            </a:endParaRPr>
          </a:p>
          <a:p>
            <a:pPr marL="0" lvl="0" indent="0" algn="l" rtl="0">
              <a:spcBef>
                <a:spcPts val="1200"/>
              </a:spcBef>
              <a:spcAft>
                <a:spcPts val="0"/>
              </a:spcAft>
              <a:buNone/>
            </a:pPr>
            <a:r>
              <a:rPr lang="en" sz="1600" b="1">
                <a:solidFill>
                  <a:schemeClr val="dk1"/>
                </a:solidFill>
              </a:rPr>
              <a:t>Method:</a:t>
            </a:r>
            <a:endParaRPr sz="1600" b="1">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Fuzzy classifier is used for Classification.</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highlight>
                  <a:schemeClr val="lt1"/>
                </a:highlight>
                <a:latin typeface="Roboto"/>
                <a:ea typeface="Roboto"/>
                <a:cs typeface="Roboto"/>
                <a:sym typeface="Roboto"/>
              </a:rPr>
              <a:t>Fuzzy classifiers are particularly useful when dealing with data that is difficult to quantify or measure precisely.</a:t>
            </a:r>
            <a:endParaRPr sz="1600">
              <a:solidFill>
                <a:schemeClr val="dk1"/>
              </a:solidFill>
              <a:highlight>
                <a:schemeClr val="lt1"/>
              </a:highlight>
              <a:latin typeface="Roboto"/>
              <a:ea typeface="Roboto"/>
              <a:cs typeface="Roboto"/>
              <a:sym typeface="Roboto"/>
            </a:endParaRPr>
          </a:p>
          <a:p>
            <a:pPr marL="457200" lvl="0" indent="-330200" algn="l" rtl="0">
              <a:spcBef>
                <a:spcPts val="0"/>
              </a:spcBef>
              <a:spcAft>
                <a:spcPts val="0"/>
              </a:spcAft>
              <a:buClr>
                <a:schemeClr val="dk1"/>
              </a:buClr>
              <a:buSzPts val="1600"/>
              <a:buFont typeface="Roboto"/>
              <a:buChar char="●"/>
            </a:pPr>
            <a:r>
              <a:rPr lang="en" sz="1600">
                <a:solidFill>
                  <a:schemeClr val="dk1"/>
                </a:solidFill>
                <a:highlight>
                  <a:schemeClr val="lt1"/>
                </a:highlight>
                <a:latin typeface="Roboto"/>
                <a:ea typeface="Roboto"/>
                <a:cs typeface="Roboto"/>
                <a:sym typeface="Roboto"/>
              </a:rPr>
              <a:t>They have used Fuzzy classifier to size of the fruit from extracted features.</a:t>
            </a:r>
            <a:endParaRPr sz="1600">
              <a:solidFill>
                <a:schemeClr val="dk1"/>
              </a:solidFill>
              <a:highlight>
                <a:schemeClr val="lt1"/>
              </a:highlight>
              <a:latin typeface="Roboto"/>
              <a:ea typeface="Roboto"/>
              <a:cs typeface="Roboto"/>
              <a:sym typeface="Roboto"/>
            </a:endParaRPr>
          </a:p>
        </p:txBody>
      </p:sp>
      <p:sp>
        <p:nvSpPr>
          <p:cNvPr id="125" name="Google Shape;125;p21"/>
          <p:cNvSpPr txBox="1"/>
          <p:nvPr/>
        </p:nvSpPr>
        <p:spPr>
          <a:xfrm>
            <a:off x="6714650" y="4548633"/>
            <a:ext cx="2179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figure(5).[3]sample of dataset</a:t>
            </a:r>
            <a:endParaRPr/>
          </a:p>
        </p:txBody>
      </p:sp>
      <p:pic>
        <p:nvPicPr>
          <p:cNvPr id="126" name="Google Shape;126;p21"/>
          <p:cNvPicPr preferRelativeResize="0"/>
          <p:nvPr/>
        </p:nvPicPr>
        <p:blipFill rotWithShape="1">
          <a:blip r:embed="rId3">
            <a:alphaModFix/>
          </a:blip>
          <a:srcRect l="12229" r="12236"/>
          <a:stretch/>
        </p:blipFill>
        <p:spPr>
          <a:xfrm rot="-5400000">
            <a:off x="7183200" y="841337"/>
            <a:ext cx="1242400" cy="2218425"/>
          </a:xfrm>
          <a:prstGeom prst="rect">
            <a:avLst/>
          </a:prstGeom>
          <a:noFill/>
          <a:ln>
            <a:noFill/>
          </a:ln>
        </p:spPr>
      </p:pic>
      <p:pic>
        <p:nvPicPr>
          <p:cNvPr id="127" name="Google Shape;127;p21"/>
          <p:cNvPicPr preferRelativeResize="0"/>
          <p:nvPr/>
        </p:nvPicPr>
        <p:blipFill rotWithShape="1">
          <a:blip r:embed="rId4">
            <a:alphaModFix/>
          </a:blip>
          <a:srcRect l="6912" t="24969" r="6903" b="9803"/>
          <a:stretch/>
        </p:blipFill>
        <p:spPr>
          <a:xfrm>
            <a:off x="6714650" y="2963400"/>
            <a:ext cx="2234950" cy="1280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2"/>
          <p:cNvPicPr preferRelativeResize="0"/>
          <p:nvPr/>
        </p:nvPicPr>
        <p:blipFill>
          <a:blip r:embed="rId3">
            <a:alphaModFix/>
          </a:blip>
          <a:stretch>
            <a:fillRect/>
          </a:stretch>
        </p:blipFill>
        <p:spPr>
          <a:xfrm>
            <a:off x="206875" y="494650"/>
            <a:ext cx="8839199" cy="3769785"/>
          </a:xfrm>
          <a:prstGeom prst="rect">
            <a:avLst/>
          </a:prstGeom>
          <a:noFill/>
          <a:ln>
            <a:noFill/>
          </a:ln>
        </p:spPr>
      </p:pic>
      <p:sp>
        <p:nvSpPr>
          <p:cNvPr id="133" name="Google Shape;133;p22"/>
          <p:cNvSpPr txBox="1"/>
          <p:nvPr/>
        </p:nvSpPr>
        <p:spPr>
          <a:xfrm>
            <a:off x="2846358" y="4493269"/>
            <a:ext cx="4217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figure(6).[3]</a:t>
            </a:r>
            <a:r>
              <a:rPr lang="en" sz="1200">
                <a:solidFill>
                  <a:schemeClr val="dk1"/>
                </a:solidFill>
              </a:rPr>
              <a:t>Process flow of Mango Classification</a:t>
            </a:r>
            <a:endParaRPr sz="1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966</Words>
  <Application>Microsoft Office PowerPoint</Application>
  <PresentationFormat>On-screen Show (16:9)</PresentationFormat>
  <Paragraphs>124</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Roboto</vt:lpstr>
      <vt:lpstr>Arial</vt:lpstr>
      <vt:lpstr>Simple Light</vt:lpstr>
      <vt:lpstr>AUTOMATIC DETECTION OF MANGOS USING THERMAL IMAGING</vt:lpstr>
      <vt:lpstr>Motivation and introduction  </vt:lpstr>
      <vt:lpstr>PowerPoint Presentation</vt:lpstr>
      <vt:lpstr>Characterisation of Pineapple Cultivars under Different Storage Conditions Using Infrared Thermal Imaging.</vt:lpstr>
      <vt:lpstr>PowerPoint Presentation</vt:lpstr>
      <vt:lpstr>Mango Quality Grading using Deep Learning Technique: Perspectives from Agriculture and Food Industry</vt:lpstr>
      <vt:lpstr>PowerPoint Presentation</vt:lpstr>
      <vt:lpstr>Thermal imaging with fuzzy classifier for maturity and size based non-destructive mango (Mangifera Indica L.) grading</vt:lpstr>
      <vt:lpstr>PowerPoint Presentation</vt:lpstr>
      <vt:lpstr>Summary of the literature</vt:lpstr>
      <vt:lpstr>Publicly available mango data</vt:lpstr>
      <vt:lpstr>PowerPoint Presentation</vt:lpstr>
      <vt:lpstr>Conclusion</vt:lpstr>
      <vt:lpstr>Reference Papers: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DETECTION OF MANGOS USING THERMAL IMAGING</dc:title>
  <cp:lastModifiedBy>jaswanthkrishna1234@gmail.com</cp:lastModifiedBy>
  <cp:revision>2</cp:revision>
  <dcterms:modified xsi:type="dcterms:W3CDTF">2023-02-23T13:03:39Z</dcterms:modified>
</cp:coreProperties>
</file>