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4" r:id="rId6"/>
    <p:sldId id="266" r:id="rId7"/>
    <p:sldId id="265" r:id="rId8"/>
    <p:sldId id="267" r:id="rId9"/>
    <p:sldId id="268" r:id="rId10"/>
    <p:sldId id="269" r:id="rId11"/>
    <p:sldId id="261"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A8EBA0-98DF-4C45-8723-93B218C424D9}"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9F4CF-4B99-4225-A55C-00CD2FB9D068}" type="slidenum">
              <a:rPr lang="en-IN" smtClean="0"/>
              <a:t>‹#›</a:t>
            </a:fld>
            <a:endParaRPr lang="en-IN"/>
          </a:p>
        </p:txBody>
      </p:sp>
    </p:spTree>
    <p:extLst>
      <p:ext uri="{BB962C8B-B14F-4D97-AF65-F5344CB8AC3E}">
        <p14:creationId xmlns:p14="http://schemas.microsoft.com/office/powerpoint/2010/main" val="1343167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8EBA0-98DF-4C45-8723-93B218C424D9}"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9F4CF-4B99-4225-A55C-00CD2FB9D068}" type="slidenum">
              <a:rPr lang="en-IN" smtClean="0"/>
              <a:t>‹#›</a:t>
            </a:fld>
            <a:endParaRPr lang="en-IN"/>
          </a:p>
        </p:txBody>
      </p:sp>
    </p:spTree>
    <p:extLst>
      <p:ext uri="{BB962C8B-B14F-4D97-AF65-F5344CB8AC3E}">
        <p14:creationId xmlns:p14="http://schemas.microsoft.com/office/powerpoint/2010/main" val="2905465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8EBA0-98DF-4C45-8723-93B218C424D9}"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9F4CF-4B99-4225-A55C-00CD2FB9D06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0204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8EBA0-98DF-4C45-8723-93B218C424D9}"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9F4CF-4B99-4225-A55C-00CD2FB9D068}" type="slidenum">
              <a:rPr lang="en-IN" smtClean="0"/>
              <a:t>‹#›</a:t>
            </a:fld>
            <a:endParaRPr lang="en-IN"/>
          </a:p>
        </p:txBody>
      </p:sp>
    </p:spTree>
    <p:extLst>
      <p:ext uri="{BB962C8B-B14F-4D97-AF65-F5344CB8AC3E}">
        <p14:creationId xmlns:p14="http://schemas.microsoft.com/office/powerpoint/2010/main" val="4233331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8EBA0-98DF-4C45-8723-93B218C424D9}"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9F4CF-4B99-4225-A55C-00CD2FB9D06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09743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8EBA0-98DF-4C45-8723-93B218C424D9}"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9F4CF-4B99-4225-A55C-00CD2FB9D068}" type="slidenum">
              <a:rPr lang="en-IN" smtClean="0"/>
              <a:t>‹#›</a:t>
            </a:fld>
            <a:endParaRPr lang="en-IN"/>
          </a:p>
        </p:txBody>
      </p:sp>
    </p:spTree>
    <p:extLst>
      <p:ext uri="{BB962C8B-B14F-4D97-AF65-F5344CB8AC3E}">
        <p14:creationId xmlns:p14="http://schemas.microsoft.com/office/powerpoint/2010/main" val="759230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8EBA0-98DF-4C45-8723-93B218C424D9}"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9F4CF-4B99-4225-A55C-00CD2FB9D068}" type="slidenum">
              <a:rPr lang="en-IN" smtClean="0"/>
              <a:t>‹#›</a:t>
            </a:fld>
            <a:endParaRPr lang="en-IN"/>
          </a:p>
        </p:txBody>
      </p:sp>
    </p:spTree>
    <p:extLst>
      <p:ext uri="{BB962C8B-B14F-4D97-AF65-F5344CB8AC3E}">
        <p14:creationId xmlns:p14="http://schemas.microsoft.com/office/powerpoint/2010/main" val="1350295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8EBA0-98DF-4C45-8723-93B218C424D9}"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9F4CF-4B99-4225-A55C-00CD2FB9D068}" type="slidenum">
              <a:rPr lang="en-IN" smtClean="0"/>
              <a:t>‹#›</a:t>
            </a:fld>
            <a:endParaRPr lang="en-IN"/>
          </a:p>
        </p:txBody>
      </p:sp>
    </p:spTree>
    <p:extLst>
      <p:ext uri="{BB962C8B-B14F-4D97-AF65-F5344CB8AC3E}">
        <p14:creationId xmlns:p14="http://schemas.microsoft.com/office/powerpoint/2010/main" val="2086287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8EBA0-98DF-4C45-8723-93B218C424D9}"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9F4CF-4B99-4225-A55C-00CD2FB9D068}" type="slidenum">
              <a:rPr lang="en-IN" smtClean="0"/>
              <a:t>‹#›</a:t>
            </a:fld>
            <a:endParaRPr lang="en-IN"/>
          </a:p>
        </p:txBody>
      </p:sp>
    </p:spTree>
    <p:extLst>
      <p:ext uri="{BB962C8B-B14F-4D97-AF65-F5344CB8AC3E}">
        <p14:creationId xmlns:p14="http://schemas.microsoft.com/office/powerpoint/2010/main" val="137582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8EBA0-98DF-4C45-8723-93B218C424D9}"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9F4CF-4B99-4225-A55C-00CD2FB9D068}" type="slidenum">
              <a:rPr lang="en-IN" smtClean="0"/>
              <a:t>‹#›</a:t>
            </a:fld>
            <a:endParaRPr lang="en-IN"/>
          </a:p>
        </p:txBody>
      </p:sp>
    </p:spTree>
    <p:extLst>
      <p:ext uri="{BB962C8B-B14F-4D97-AF65-F5344CB8AC3E}">
        <p14:creationId xmlns:p14="http://schemas.microsoft.com/office/powerpoint/2010/main" val="577063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A8EBA0-98DF-4C45-8723-93B218C424D9}" type="datetimeFigureOut">
              <a:rPr lang="en-IN" smtClean="0"/>
              <a:t>21-11-2022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59F4CF-4B99-4225-A55C-00CD2FB9D068}" type="slidenum">
              <a:rPr lang="en-IN" smtClean="0"/>
              <a:t>‹#›</a:t>
            </a:fld>
            <a:endParaRPr lang="en-IN"/>
          </a:p>
        </p:txBody>
      </p:sp>
    </p:spTree>
    <p:extLst>
      <p:ext uri="{BB962C8B-B14F-4D97-AF65-F5344CB8AC3E}">
        <p14:creationId xmlns:p14="http://schemas.microsoft.com/office/powerpoint/2010/main" val="2208440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A8EBA0-98DF-4C45-8723-93B218C424D9}" type="datetimeFigureOut">
              <a:rPr lang="en-IN" smtClean="0"/>
              <a:t>21-11-2022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59F4CF-4B99-4225-A55C-00CD2FB9D068}" type="slidenum">
              <a:rPr lang="en-IN" smtClean="0"/>
              <a:t>‹#›</a:t>
            </a:fld>
            <a:endParaRPr lang="en-IN"/>
          </a:p>
        </p:txBody>
      </p:sp>
    </p:spTree>
    <p:extLst>
      <p:ext uri="{BB962C8B-B14F-4D97-AF65-F5344CB8AC3E}">
        <p14:creationId xmlns:p14="http://schemas.microsoft.com/office/powerpoint/2010/main" val="326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A8EBA0-98DF-4C45-8723-93B218C424D9}" type="datetimeFigureOut">
              <a:rPr lang="en-IN" smtClean="0"/>
              <a:t>21-11-2022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59F4CF-4B99-4225-A55C-00CD2FB9D068}" type="slidenum">
              <a:rPr lang="en-IN" smtClean="0"/>
              <a:t>‹#›</a:t>
            </a:fld>
            <a:endParaRPr lang="en-IN"/>
          </a:p>
        </p:txBody>
      </p:sp>
    </p:spTree>
    <p:extLst>
      <p:ext uri="{BB962C8B-B14F-4D97-AF65-F5344CB8AC3E}">
        <p14:creationId xmlns:p14="http://schemas.microsoft.com/office/powerpoint/2010/main" val="511894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8EBA0-98DF-4C45-8723-93B218C424D9}" type="datetimeFigureOut">
              <a:rPr lang="en-IN" smtClean="0"/>
              <a:t>21-11-2022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59F4CF-4B99-4225-A55C-00CD2FB9D068}" type="slidenum">
              <a:rPr lang="en-IN" smtClean="0"/>
              <a:t>‹#›</a:t>
            </a:fld>
            <a:endParaRPr lang="en-IN"/>
          </a:p>
        </p:txBody>
      </p:sp>
    </p:spTree>
    <p:extLst>
      <p:ext uri="{BB962C8B-B14F-4D97-AF65-F5344CB8AC3E}">
        <p14:creationId xmlns:p14="http://schemas.microsoft.com/office/powerpoint/2010/main" val="14875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A8EBA0-98DF-4C45-8723-93B218C424D9}" type="datetimeFigureOut">
              <a:rPr lang="en-IN" smtClean="0"/>
              <a:t>21-11-2022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59F4CF-4B99-4225-A55C-00CD2FB9D068}" type="slidenum">
              <a:rPr lang="en-IN" smtClean="0"/>
              <a:t>‹#›</a:t>
            </a:fld>
            <a:endParaRPr lang="en-IN"/>
          </a:p>
        </p:txBody>
      </p:sp>
    </p:spTree>
    <p:extLst>
      <p:ext uri="{BB962C8B-B14F-4D97-AF65-F5344CB8AC3E}">
        <p14:creationId xmlns:p14="http://schemas.microsoft.com/office/powerpoint/2010/main" val="81527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A8EBA0-98DF-4C45-8723-93B218C424D9}" type="datetimeFigureOut">
              <a:rPr lang="en-IN" smtClean="0"/>
              <a:t>21-11-2022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59F4CF-4B99-4225-A55C-00CD2FB9D068}" type="slidenum">
              <a:rPr lang="en-IN" smtClean="0"/>
              <a:t>‹#›</a:t>
            </a:fld>
            <a:endParaRPr lang="en-IN"/>
          </a:p>
        </p:txBody>
      </p:sp>
    </p:spTree>
    <p:extLst>
      <p:ext uri="{BB962C8B-B14F-4D97-AF65-F5344CB8AC3E}">
        <p14:creationId xmlns:p14="http://schemas.microsoft.com/office/powerpoint/2010/main" val="2962207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A8EBA0-98DF-4C45-8723-93B218C424D9}" type="datetimeFigureOut">
              <a:rPr lang="en-IN" smtClean="0"/>
              <a:t>21-11-2022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59F4CF-4B99-4225-A55C-00CD2FB9D068}" type="slidenum">
              <a:rPr lang="en-IN" smtClean="0"/>
              <a:t>‹#›</a:t>
            </a:fld>
            <a:endParaRPr lang="en-IN"/>
          </a:p>
        </p:txBody>
      </p:sp>
    </p:spTree>
    <p:extLst>
      <p:ext uri="{BB962C8B-B14F-4D97-AF65-F5344CB8AC3E}">
        <p14:creationId xmlns:p14="http://schemas.microsoft.com/office/powerpoint/2010/main" val="228408266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F3E60-E45C-E5E4-DFBA-4AF0807EECC3}"/>
              </a:ext>
            </a:extLst>
          </p:cNvPr>
          <p:cNvSpPr>
            <a:spLocks noGrp="1"/>
          </p:cNvSpPr>
          <p:nvPr>
            <p:ph type="ctrTitle"/>
          </p:nvPr>
        </p:nvSpPr>
        <p:spPr>
          <a:xfrm>
            <a:off x="1250330" y="-125835"/>
            <a:ext cx="7766936" cy="805343"/>
          </a:xfrm>
        </p:spPr>
        <p:txBody>
          <a:bodyPr/>
          <a:lstStyle/>
          <a:p>
            <a:pPr algn="ctr"/>
            <a:r>
              <a:rPr lang="en-IN" sz="3200" dirty="0"/>
              <a:t>EP PROJECT</a:t>
            </a:r>
          </a:p>
        </p:txBody>
      </p:sp>
      <p:sp>
        <p:nvSpPr>
          <p:cNvPr id="3" name="Subtitle 2">
            <a:extLst>
              <a:ext uri="{FF2B5EF4-FFF2-40B4-BE49-F238E27FC236}">
                <a16:creationId xmlns:a16="http://schemas.microsoft.com/office/drawing/2014/main" id="{908C9B64-69D3-B9BE-57FE-378AC466800C}"/>
              </a:ext>
            </a:extLst>
          </p:cNvPr>
          <p:cNvSpPr>
            <a:spLocks noGrp="1"/>
          </p:cNvSpPr>
          <p:nvPr>
            <p:ph type="subTitle" idx="1"/>
          </p:nvPr>
        </p:nvSpPr>
        <p:spPr>
          <a:xfrm>
            <a:off x="-191083" y="2901432"/>
            <a:ext cx="2553204" cy="605092"/>
          </a:xfrm>
        </p:spPr>
        <p:txBody>
          <a:bodyPr>
            <a:normAutofit/>
          </a:bodyPr>
          <a:lstStyle/>
          <a:p>
            <a:r>
              <a:rPr lang="en-IN" sz="2400" dirty="0"/>
              <a:t>GROUP-7</a:t>
            </a:r>
          </a:p>
        </p:txBody>
      </p:sp>
      <p:sp>
        <p:nvSpPr>
          <p:cNvPr id="4" name="TextBox 3">
            <a:extLst>
              <a:ext uri="{FF2B5EF4-FFF2-40B4-BE49-F238E27FC236}">
                <a16:creationId xmlns:a16="http://schemas.microsoft.com/office/drawing/2014/main" id="{7035B807-B1FB-D0C9-F0B5-5A4B99AF14BF}"/>
              </a:ext>
            </a:extLst>
          </p:cNvPr>
          <p:cNvSpPr txBox="1"/>
          <p:nvPr/>
        </p:nvSpPr>
        <p:spPr>
          <a:xfrm>
            <a:off x="2031163" y="3506524"/>
            <a:ext cx="3536302" cy="1323439"/>
          </a:xfrm>
          <a:prstGeom prst="rect">
            <a:avLst/>
          </a:prstGeom>
          <a:noFill/>
        </p:spPr>
        <p:txBody>
          <a:bodyPr wrap="square" rtlCol="0">
            <a:spAutoFit/>
          </a:bodyPr>
          <a:lstStyle/>
          <a:p>
            <a:r>
              <a:rPr lang="en-IN" sz="1600" dirty="0" err="1"/>
              <a:t>E.Jaswanth</a:t>
            </a:r>
            <a:r>
              <a:rPr lang="en-IN" sz="1600" dirty="0"/>
              <a:t> Krishna – S20200020257</a:t>
            </a:r>
          </a:p>
          <a:p>
            <a:r>
              <a:rPr lang="en-IN" sz="1600" dirty="0" err="1"/>
              <a:t>G.Sneha</a:t>
            </a:r>
            <a:r>
              <a:rPr lang="en-IN" sz="1600" dirty="0"/>
              <a:t> </a:t>
            </a:r>
            <a:r>
              <a:rPr lang="en-IN" sz="1600" dirty="0" err="1"/>
              <a:t>Mayi</a:t>
            </a:r>
            <a:r>
              <a:rPr lang="en-IN" sz="1600" dirty="0"/>
              <a:t> – S20200020261</a:t>
            </a:r>
          </a:p>
          <a:p>
            <a:r>
              <a:rPr lang="en-IN" sz="1600" dirty="0" err="1"/>
              <a:t>V.Rohith</a:t>
            </a:r>
            <a:r>
              <a:rPr lang="en-IN" sz="1600" dirty="0"/>
              <a:t> – S20200020313</a:t>
            </a:r>
          </a:p>
          <a:p>
            <a:endParaRPr lang="en-IN" sz="1600" dirty="0"/>
          </a:p>
          <a:p>
            <a:endParaRPr lang="en-IN" sz="1600" dirty="0"/>
          </a:p>
        </p:txBody>
      </p:sp>
      <p:sp>
        <p:nvSpPr>
          <p:cNvPr id="5" name="TextBox 4">
            <a:extLst>
              <a:ext uri="{FF2B5EF4-FFF2-40B4-BE49-F238E27FC236}">
                <a16:creationId xmlns:a16="http://schemas.microsoft.com/office/drawing/2014/main" id="{D3D9B87F-AB47-9FB9-ECB4-D0A37FF7FEAB}"/>
              </a:ext>
            </a:extLst>
          </p:cNvPr>
          <p:cNvSpPr txBox="1"/>
          <p:nvPr/>
        </p:nvSpPr>
        <p:spPr>
          <a:xfrm>
            <a:off x="993240" y="1010702"/>
            <a:ext cx="5327779" cy="461665"/>
          </a:xfrm>
          <a:prstGeom prst="rect">
            <a:avLst/>
          </a:prstGeom>
          <a:noFill/>
        </p:spPr>
        <p:txBody>
          <a:bodyPr wrap="square" rtlCol="0">
            <a:spAutoFit/>
          </a:bodyPr>
          <a:lstStyle/>
          <a:p>
            <a:r>
              <a:rPr lang="en-IN" sz="2400" dirty="0">
                <a:solidFill>
                  <a:schemeClr val="accent2">
                    <a:lumMod val="60000"/>
                    <a:lumOff val="40000"/>
                  </a:schemeClr>
                </a:solidFill>
              </a:rPr>
              <a:t>PROBLEM STATEMENT:</a:t>
            </a:r>
          </a:p>
        </p:txBody>
      </p:sp>
      <p:sp>
        <p:nvSpPr>
          <p:cNvPr id="6" name="TextBox 5">
            <a:extLst>
              <a:ext uri="{FF2B5EF4-FFF2-40B4-BE49-F238E27FC236}">
                <a16:creationId xmlns:a16="http://schemas.microsoft.com/office/drawing/2014/main" id="{7A40C4F0-5900-88E6-C010-068ADFFBD3B3}"/>
              </a:ext>
            </a:extLst>
          </p:cNvPr>
          <p:cNvSpPr txBox="1"/>
          <p:nvPr/>
        </p:nvSpPr>
        <p:spPr>
          <a:xfrm>
            <a:off x="2717233" y="1472367"/>
            <a:ext cx="8481527" cy="461665"/>
          </a:xfrm>
          <a:prstGeom prst="rect">
            <a:avLst/>
          </a:prstGeom>
          <a:noFill/>
        </p:spPr>
        <p:txBody>
          <a:bodyPr wrap="square" rtlCol="0">
            <a:spAutoFit/>
          </a:bodyPr>
          <a:lstStyle/>
          <a:p>
            <a:r>
              <a:rPr lang="en-IN" altLang="en-US" sz="2400" dirty="0"/>
              <a:t>MPPT solar charge controller using Lt3652</a:t>
            </a:r>
            <a:endParaRPr lang="en-IN" sz="2400" dirty="0"/>
          </a:p>
        </p:txBody>
      </p:sp>
    </p:spTree>
    <p:extLst>
      <p:ext uri="{BB962C8B-B14F-4D97-AF65-F5344CB8AC3E}">
        <p14:creationId xmlns:p14="http://schemas.microsoft.com/office/powerpoint/2010/main" val="2435419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BAC4-561C-C4EE-72E2-322374B7808C}"/>
              </a:ext>
            </a:extLst>
          </p:cNvPr>
          <p:cNvSpPr>
            <a:spLocks noGrp="1"/>
          </p:cNvSpPr>
          <p:nvPr>
            <p:ph type="title"/>
          </p:nvPr>
        </p:nvSpPr>
        <p:spPr>
          <a:xfrm>
            <a:off x="524644" y="16312"/>
            <a:ext cx="8596668" cy="1320800"/>
          </a:xfrm>
        </p:spPr>
        <p:txBody>
          <a:bodyPr>
            <a:normAutofit fontScale="90000"/>
          </a:bodyPr>
          <a:lstStyle/>
          <a:p>
            <a:r>
              <a:rPr lang="en-IN" sz="2200" dirty="0"/>
              <a:t>LAYOUT - 3</a:t>
            </a:r>
            <a:br>
              <a:rPr lang="en-IN" dirty="0"/>
            </a:br>
            <a:br>
              <a:rPr lang="en-IN" dirty="0"/>
            </a:br>
            <a:r>
              <a:rPr lang="en-US" sz="1800" b="1" dirty="0">
                <a:solidFill>
                  <a:schemeClr val="tx2"/>
                </a:solidFill>
                <a:effectLst/>
                <a:latin typeface="Arial" panose="020B0604020202020204" pitchFamily="34" charset="0"/>
                <a:ea typeface="Arial" panose="020B0604020202020204" pitchFamily="34" charset="0"/>
                <a:cs typeface="Times New Roman" panose="02020603050405020304" pitchFamily="18" charset="0"/>
              </a:rPr>
              <a:t>TOP VIEW : 									BOTTOM VIEW : </a:t>
            </a:r>
            <a:br>
              <a:rPr lang="en-IN" dirty="0"/>
            </a:br>
            <a:br>
              <a:rPr lang="en-IN" dirty="0"/>
            </a:br>
            <a:endParaRPr lang="en-IN" dirty="0"/>
          </a:p>
        </p:txBody>
      </p:sp>
      <p:pic>
        <p:nvPicPr>
          <p:cNvPr id="3" name="Picture 2">
            <a:extLst>
              <a:ext uri="{FF2B5EF4-FFF2-40B4-BE49-F238E27FC236}">
                <a16:creationId xmlns:a16="http://schemas.microsoft.com/office/drawing/2014/main" id="{EDECF327-7B08-9902-E4CE-8889B181AC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574" y="1048699"/>
            <a:ext cx="5138998" cy="3008385"/>
          </a:xfrm>
          <a:prstGeom prst="rect">
            <a:avLst/>
          </a:prstGeom>
        </p:spPr>
      </p:pic>
      <p:pic>
        <p:nvPicPr>
          <p:cNvPr id="4" name="Picture 3">
            <a:extLst>
              <a:ext uri="{FF2B5EF4-FFF2-40B4-BE49-F238E27FC236}">
                <a16:creationId xmlns:a16="http://schemas.microsoft.com/office/drawing/2014/main" id="{EF5B8EB0-748C-4090-B76C-CA357BC89A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2978" y="1048699"/>
            <a:ext cx="4866306" cy="2940701"/>
          </a:xfrm>
          <a:prstGeom prst="rect">
            <a:avLst/>
          </a:prstGeom>
        </p:spPr>
      </p:pic>
      <p:pic>
        <p:nvPicPr>
          <p:cNvPr id="5" name="Picture 4">
            <a:extLst>
              <a:ext uri="{FF2B5EF4-FFF2-40B4-BE49-F238E27FC236}">
                <a16:creationId xmlns:a16="http://schemas.microsoft.com/office/drawing/2014/main" id="{13503787-15B3-4C38-7E47-77AA142D73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03920" y="4366890"/>
            <a:ext cx="4214769" cy="2347519"/>
          </a:xfrm>
          <a:prstGeom prst="rect">
            <a:avLst/>
          </a:prstGeom>
        </p:spPr>
      </p:pic>
      <p:sp>
        <p:nvSpPr>
          <p:cNvPr id="6" name="TextBox 5">
            <a:extLst>
              <a:ext uri="{FF2B5EF4-FFF2-40B4-BE49-F238E27FC236}">
                <a16:creationId xmlns:a16="http://schemas.microsoft.com/office/drawing/2014/main" id="{AA89394B-32ED-1DB1-5122-032B88B016C6}"/>
              </a:ext>
            </a:extLst>
          </p:cNvPr>
          <p:cNvSpPr txBox="1"/>
          <p:nvPr/>
        </p:nvSpPr>
        <p:spPr>
          <a:xfrm>
            <a:off x="2055303" y="4366890"/>
            <a:ext cx="1224792" cy="369332"/>
          </a:xfrm>
          <a:prstGeom prst="rect">
            <a:avLst/>
          </a:prstGeom>
          <a:noFill/>
        </p:spPr>
        <p:txBody>
          <a:bodyPr wrap="square" rtlCol="0">
            <a:spAutoFit/>
          </a:bodyPr>
          <a:lstStyle/>
          <a:p>
            <a:r>
              <a:rPr lang="en-IN" dirty="0"/>
              <a:t>DRILLS :</a:t>
            </a:r>
          </a:p>
        </p:txBody>
      </p:sp>
    </p:spTree>
    <p:extLst>
      <p:ext uri="{BB962C8B-B14F-4D97-AF65-F5344CB8AC3E}">
        <p14:creationId xmlns:p14="http://schemas.microsoft.com/office/powerpoint/2010/main" val="2726811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FFF849-542F-EDBA-9651-23661C22F845}"/>
              </a:ext>
            </a:extLst>
          </p:cNvPr>
          <p:cNvSpPr txBox="1"/>
          <p:nvPr/>
        </p:nvSpPr>
        <p:spPr>
          <a:xfrm>
            <a:off x="568484" y="1050422"/>
            <a:ext cx="9461240" cy="3046988"/>
          </a:xfrm>
          <a:prstGeom prst="rect">
            <a:avLst/>
          </a:prstGeom>
          <a:noFill/>
        </p:spPr>
        <p:txBody>
          <a:bodyPr wrap="square" rtlCol="0">
            <a:spAutoFit/>
          </a:bodyPr>
          <a:lstStyle/>
          <a:p>
            <a:r>
              <a:rPr lang="en-IN" sz="2400" dirty="0">
                <a:solidFill>
                  <a:schemeClr val="accent2"/>
                </a:solidFill>
              </a:rPr>
              <a:t>CONTRIBUTION OF EACH TEAM MEMBER:</a:t>
            </a:r>
          </a:p>
          <a:p>
            <a:endParaRPr lang="en-IN" sz="2400" dirty="0">
              <a:solidFill>
                <a:schemeClr val="accent2"/>
              </a:solidFill>
            </a:endParaRPr>
          </a:p>
          <a:p>
            <a:pPr marL="342900" indent="-342900">
              <a:buFont typeface="Wingdings" panose="05000000000000000000" pitchFamily="2" charset="2"/>
              <a:buChar char="Ø"/>
            </a:pPr>
            <a:r>
              <a:rPr lang="en-IN" sz="2400" dirty="0" err="1"/>
              <a:t>Jaswanth</a:t>
            </a:r>
            <a:r>
              <a:rPr lang="en-IN" sz="2400" dirty="0"/>
              <a:t>  (S20200020257) – </a:t>
            </a:r>
            <a:r>
              <a:rPr lang="en-US" sz="2400" dirty="0">
                <a:effectLst/>
                <a:latin typeface="Arial" panose="020B0604020202020204" pitchFamily="34" charset="0"/>
                <a:ea typeface="Arial" panose="020B0604020202020204" pitchFamily="34" charset="0"/>
                <a:cs typeface="Times New Roman" panose="02020603050405020304" pitchFamily="18" charset="0"/>
              </a:rPr>
              <a:t>schematic and PCB Layout</a:t>
            </a:r>
            <a:endParaRPr lang="en-IN" sz="2400" dirty="0"/>
          </a:p>
          <a:p>
            <a:pPr marL="342900" indent="-342900">
              <a:buFont typeface="Wingdings" panose="05000000000000000000" pitchFamily="2" charset="2"/>
              <a:buChar char="Ø"/>
            </a:pPr>
            <a:r>
              <a:rPr lang="en-IN" sz="2400" dirty="0" err="1"/>
              <a:t>SnehaMayi</a:t>
            </a:r>
            <a:r>
              <a:rPr lang="en-IN" sz="2400" dirty="0"/>
              <a:t>   (S20200020261) – </a:t>
            </a:r>
            <a:r>
              <a:rPr lang="en-US" sz="2400" dirty="0">
                <a:effectLst/>
                <a:latin typeface="Arial" panose="020B0604020202020204" pitchFamily="34" charset="0"/>
                <a:ea typeface="Arial" panose="020B0604020202020204" pitchFamily="34" charset="0"/>
                <a:cs typeface="Times New Roman" panose="02020603050405020304" pitchFamily="18" charset="0"/>
              </a:rPr>
              <a:t>schematic and PCB Layout</a:t>
            </a:r>
            <a:endParaRPr lang="en-IN" sz="2400" dirty="0"/>
          </a:p>
          <a:p>
            <a:pPr marL="342900" indent="-342900">
              <a:buFont typeface="Wingdings" panose="05000000000000000000" pitchFamily="2" charset="2"/>
              <a:buChar char="Ø"/>
            </a:pPr>
            <a:r>
              <a:rPr lang="en-IN" sz="2400" dirty="0"/>
              <a:t>Rohith  (S20200020313) – </a:t>
            </a:r>
            <a:r>
              <a:rPr lang="en-US" sz="2400" dirty="0">
                <a:effectLst/>
                <a:latin typeface="Arial" panose="020B0604020202020204" pitchFamily="34" charset="0"/>
                <a:ea typeface="Arial" panose="020B0604020202020204" pitchFamily="34" charset="0"/>
                <a:cs typeface="Times New Roman" panose="02020603050405020304" pitchFamily="18" charset="0"/>
              </a:rPr>
              <a:t>schematic and PCB Layout</a:t>
            </a:r>
            <a:endParaRPr lang="en-IN" sz="2400" dirty="0"/>
          </a:p>
          <a:p>
            <a:pPr marL="342900" indent="-342900">
              <a:buFont typeface="Wingdings" panose="05000000000000000000" pitchFamily="2" charset="2"/>
              <a:buChar char="Ø"/>
            </a:pPr>
            <a:endParaRPr lang="en-IN" sz="2400" dirty="0"/>
          </a:p>
          <a:p>
            <a:r>
              <a:rPr lang="en-IN" sz="2400" dirty="0"/>
              <a:t>                                                                </a:t>
            </a:r>
          </a:p>
          <a:p>
            <a:endParaRPr lang="en-IN" sz="2400" dirty="0"/>
          </a:p>
        </p:txBody>
      </p:sp>
    </p:spTree>
    <p:extLst>
      <p:ext uri="{BB962C8B-B14F-4D97-AF65-F5344CB8AC3E}">
        <p14:creationId xmlns:p14="http://schemas.microsoft.com/office/powerpoint/2010/main" val="2225940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D693CB-2752-FB1A-4430-BBB8EB491F63}"/>
              </a:ext>
            </a:extLst>
          </p:cNvPr>
          <p:cNvSpPr txBox="1"/>
          <p:nvPr/>
        </p:nvSpPr>
        <p:spPr>
          <a:xfrm>
            <a:off x="3778898" y="3051111"/>
            <a:ext cx="7417837" cy="923330"/>
          </a:xfrm>
          <a:prstGeom prst="rect">
            <a:avLst/>
          </a:prstGeom>
          <a:noFill/>
        </p:spPr>
        <p:txBody>
          <a:bodyPr wrap="square" rtlCol="0">
            <a:spAutoFit/>
          </a:bodyPr>
          <a:lstStyle/>
          <a:p>
            <a:r>
              <a:rPr lang="en-IN" sz="5400" dirty="0">
                <a:solidFill>
                  <a:schemeClr val="accent2"/>
                </a:solidFill>
              </a:rPr>
              <a:t>THANK YOU</a:t>
            </a:r>
          </a:p>
        </p:txBody>
      </p:sp>
    </p:spTree>
    <p:extLst>
      <p:ext uri="{BB962C8B-B14F-4D97-AF65-F5344CB8AC3E}">
        <p14:creationId xmlns:p14="http://schemas.microsoft.com/office/powerpoint/2010/main" val="2295561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3D8A1E-2B55-B5C2-FA29-628C4E157B3D}"/>
              </a:ext>
            </a:extLst>
          </p:cNvPr>
          <p:cNvSpPr txBox="1"/>
          <p:nvPr/>
        </p:nvSpPr>
        <p:spPr>
          <a:xfrm>
            <a:off x="587829" y="643812"/>
            <a:ext cx="8388220" cy="5447645"/>
          </a:xfrm>
          <a:prstGeom prst="rect">
            <a:avLst/>
          </a:prstGeom>
          <a:noFill/>
        </p:spPr>
        <p:txBody>
          <a:bodyPr wrap="square" rtlCol="0">
            <a:spAutoFit/>
          </a:bodyPr>
          <a:lstStyle/>
          <a:p>
            <a:r>
              <a:rPr lang="en-IN" sz="3200" dirty="0">
                <a:solidFill>
                  <a:schemeClr val="accent2"/>
                </a:solidFill>
              </a:rPr>
              <a:t>OBJECTIVES:</a:t>
            </a:r>
          </a:p>
          <a:p>
            <a:pPr lvl="1"/>
            <a:endParaRPr lang="en-IN" sz="1600" dirty="0">
              <a:solidFill>
                <a:schemeClr val="accent2"/>
              </a:solidFill>
            </a:endParaRPr>
          </a:p>
          <a:p>
            <a:pPr lvl="1"/>
            <a:endParaRPr lang="en-IN" sz="1600" dirty="0"/>
          </a:p>
          <a:p>
            <a:pPr marL="742950" lvl="1" indent="-285750">
              <a:buFont typeface="Wingdings" panose="05000000000000000000" pitchFamily="2" charset="2"/>
              <a:buChar char="q"/>
            </a:pPr>
            <a:r>
              <a:rPr lang="en-US" sz="2000" dirty="0">
                <a:latin typeface="Lato" panose="020B0604020202020204" pitchFamily="34" charset="0"/>
              </a:rPr>
              <a:t>T</a:t>
            </a:r>
            <a:r>
              <a:rPr lang="en-US" sz="2000" b="0" i="0" dirty="0">
                <a:effectLst/>
                <a:latin typeface="Lato" panose="020B0604020202020204" pitchFamily="34" charset="0"/>
              </a:rPr>
              <a:t>o charge a battery with a solar panel, the most popular choice is the </a:t>
            </a:r>
            <a:r>
              <a:rPr lang="en-US" sz="2000" b="1" i="0" dirty="0">
                <a:effectLst/>
                <a:latin typeface="Lato" panose="020B0604020202020204" pitchFamily="34" charset="0"/>
              </a:rPr>
              <a:t>MPPT or maximum power point tracker</a:t>
            </a:r>
            <a:r>
              <a:rPr lang="en-US" sz="2000" b="0" i="0" dirty="0">
                <a:effectLst/>
                <a:latin typeface="Lato" panose="020B0604020202020204" pitchFamily="34" charset="0"/>
              </a:rPr>
              <a:t> topology.</a:t>
            </a:r>
          </a:p>
          <a:p>
            <a:pPr marL="742950" lvl="1" indent="-285750">
              <a:buFont typeface="Wingdings" panose="05000000000000000000" pitchFamily="2" charset="2"/>
              <a:buChar char="q"/>
            </a:pPr>
            <a:endParaRPr lang="en-US" sz="2000" b="0" i="0" dirty="0">
              <a:effectLst/>
              <a:latin typeface="Lato" panose="020B0604020202020204" pitchFamily="34" charset="0"/>
            </a:endParaRPr>
          </a:p>
          <a:p>
            <a:pPr marL="742950" lvl="1" indent="-285750">
              <a:buFont typeface="Wingdings" panose="05000000000000000000" pitchFamily="2" charset="2"/>
              <a:buChar char="q"/>
            </a:pPr>
            <a:r>
              <a:rPr lang="en-US" sz="2000" dirty="0">
                <a:latin typeface="Lato" panose="020B0604020202020204" pitchFamily="34" charset="0"/>
              </a:rPr>
              <a:t>B</a:t>
            </a:r>
            <a:r>
              <a:rPr lang="en-US" sz="2000" b="0" i="0" dirty="0">
                <a:effectLst/>
                <a:latin typeface="Lato" panose="020B0604020202020204" pitchFamily="34" charset="0"/>
              </a:rPr>
              <a:t>ecause it provides much better accuracy than other methods like PWM controlled chargers.</a:t>
            </a:r>
          </a:p>
          <a:p>
            <a:pPr marL="742950" lvl="1" indent="-285750">
              <a:buFont typeface="Wingdings" panose="05000000000000000000" pitchFamily="2" charset="2"/>
              <a:buChar char="q"/>
            </a:pPr>
            <a:endParaRPr lang="en-US" sz="2000" b="0" i="0" dirty="0">
              <a:effectLst/>
              <a:latin typeface="Lato" panose="020B0604020202020204" pitchFamily="34" charset="0"/>
            </a:endParaRPr>
          </a:p>
          <a:p>
            <a:pPr marL="742950" lvl="1" indent="-285750">
              <a:buFont typeface="Wingdings" panose="05000000000000000000" pitchFamily="2" charset="2"/>
              <a:buChar char="q"/>
            </a:pPr>
            <a:r>
              <a:rPr lang="en-IN" sz="2000" dirty="0">
                <a:sym typeface="+mn-ea"/>
              </a:rPr>
              <a:t>MPPT gives its best efforts to charger the battery ,even sunlight is poor. The charge controller measure output voltage and battery voltage. Then it decides the best power from the above conditions</a:t>
            </a:r>
            <a:r>
              <a:rPr lang="en-US" sz="2000" dirty="0">
                <a:latin typeface="Lato" panose="020B0604020202020204" pitchFamily="34" charset="0"/>
                <a:sym typeface="+mn-ea"/>
              </a:rPr>
              <a:t>.</a:t>
            </a:r>
          </a:p>
          <a:p>
            <a:pPr lvl="1"/>
            <a:endParaRPr lang="en-US" sz="2000" b="0" i="0" dirty="0">
              <a:solidFill>
                <a:srgbClr val="121212"/>
              </a:solidFill>
              <a:effectLst/>
              <a:latin typeface="Lato" panose="020B0604020202020204" pitchFamily="34" charset="0"/>
            </a:endParaRPr>
          </a:p>
          <a:p>
            <a:pPr lvl="1" algn="ctr"/>
            <a:r>
              <a:rPr lang="en-US" sz="2000" dirty="0">
                <a:latin typeface="Lato" panose="020B0604020202020204" pitchFamily="34" charset="0"/>
              </a:rPr>
              <a:t>                                   </a:t>
            </a:r>
            <a:endParaRPr lang="en-IN" sz="2000" dirty="0"/>
          </a:p>
          <a:p>
            <a:pPr algn="ctr"/>
            <a:endParaRPr lang="en-IN" dirty="0"/>
          </a:p>
          <a:p>
            <a:pPr algn="ctr"/>
            <a:endParaRPr lang="en-IN" dirty="0"/>
          </a:p>
        </p:txBody>
      </p:sp>
    </p:spTree>
    <p:extLst>
      <p:ext uri="{BB962C8B-B14F-4D97-AF65-F5344CB8AC3E}">
        <p14:creationId xmlns:p14="http://schemas.microsoft.com/office/powerpoint/2010/main" val="416643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EC496D-091B-E91D-4EB6-81D264536B98}"/>
              </a:ext>
            </a:extLst>
          </p:cNvPr>
          <p:cNvSpPr txBox="1"/>
          <p:nvPr/>
        </p:nvSpPr>
        <p:spPr>
          <a:xfrm>
            <a:off x="503854" y="436001"/>
            <a:ext cx="8836090" cy="6101670"/>
          </a:xfrm>
          <a:prstGeom prst="rect">
            <a:avLst/>
          </a:prstGeom>
          <a:noFill/>
        </p:spPr>
        <p:txBody>
          <a:bodyPr wrap="square" rtlCol="0">
            <a:spAutoFit/>
          </a:bodyPr>
          <a:lstStyle/>
          <a:p>
            <a:pPr marL="342900" indent="-342900">
              <a:buFont typeface="Wingdings" panose="05000000000000000000" pitchFamily="2" charset="2"/>
              <a:buChar char="q"/>
            </a:pPr>
            <a:r>
              <a:rPr lang="en-US" sz="2000" b="0" i="0" dirty="0">
                <a:effectLst/>
                <a:latin typeface="Lato" panose="020B0604020202020204" pitchFamily="34" charset="0"/>
              </a:rPr>
              <a:t>The </a:t>
            </a:r>
            <a:r>
              <a:rPr lang="en-US" sz="2000" b="1" i="0" dirty="0">
                <a:effectLst/>
                <a:latin typeface="Lato" panose="020B0604020202020204" pitchFamily="34" charset="0"/>
              </a:rPr>
              <a:t>MPPT Charge controller circuit </a:t>
            </a:r>
            <a:r>
              <a:rPr lang="en-US" sz="2000" b="0" i="0" dirty="0">
                <a:effectLst/>
                <a:latin typeface="Lato" panose="020B0604020202020204" pitchFamily="34" charset="0"/>
              </a:rPr>
              <a:t>that we design in this project will have the following specifications:</a:t>
            </a:r>
          </a:p>
          <a:p>
            <a:pPr marL="800100" lvl="1" indent="-342900">
              <a:buFont typeface="Wingdings" panose="05000000000000000000" pitchFamily="2" charset="2"/>
              <a:buChar char="q"/>
            </a:pPr>
            <a:endParaRPr lang="en-US" sz="2000" b="0" i="0" dirty="0">
              <a:effectLst/>
              <a:latin typeface="Lato" panose="020B0604020202020204" pitchFamily="34" charset="0"/>
            </a:endParaRPr>
          </a:p>
          <a:p>
            <a:pPr marL="914400" lvl="1" indent="-457200">
              <a:buFont typeface="+mj-lt"/>
              <a:buAutoNum type="arabicPeriod"/>
            </a:pPr>
            <a:r>
              <a:rPr lang="en-US" sz="2000" b="0" i="0" dirty="0">
                <a:effectLst/>
                <a:latin typeface="Lato" panose="020B0604020202020204" pitchFamily="34" charset="0"/>
              </a:rPr>
              <a:t>It will charge a 2P2S battery (6.4-8.4V)</a:t>
            </a:r>
          </a:p>
          <a:p>
            <a:pPr marL="914400" lvl="1" indent="-457200">
              <a:buFont typeface="+mj-lt"/>
              <a:buAutoNum type="arabicPeriod"/>
            </a:pPr>
            <a:r>
              <a:rPr lang="en-US" sz="2000" b="0" i="0" dirty="0">
                <a:effectLst/>
                <a:latin typeface="Lato" panose="020B0604020202020204" pitchFamily="34" charset="0"/>
              </a:rPr>
              <a:t>Charge current will be 600mA                                                           </a:t>
            </a:r>
          </a:p>
          <a:p>
            <a:pPr marL="914400" lvl="1" indent="-457200">
              <a:buFont typeface="+mj-lt"/>
              <a:buAutoNum type="arabicPeriod"/>
            </a:pPr>
            <a:r>
              <a:rPr lang="en-US" sz="2000" b="0" i="0" dirty="0">
                <a:effectLst/>
                <a:latin typeface="Lato" panose="020B0604020202020204" pitchFamily="34" charset="0"/>
              </a:rPr>
              <a:t>It will have an additional charging option using an adapter.</a:t>
            </a:r>
          </a:p>
          <a:p>
            <a:endParaRPr lang="en-IN" sz="2800" dirty="0">
              <a:solidFill>
                <a:schemeClr val="accent2"/>
              </a:solidFill>
            </a:endParaRPr>
          </a:p>
          <a:p>
            <a:endParaRPr lang="en-IN" sz="2800" dirty="0">
              <a:solidFill>
                <a:schemeClr val="accent2"/>
              </a:solidFill>
            </a:endParaRPr>
          </a:p>
          <a:p>
            <a:r>
              <a:rPr lang="en-IN" sz="2800" dirty="0">
                <a:solidFill>
                  <a:schemeClr val="accent2"/>
                </a:solidFill>
              </a:rPr>
              <a:t>WORK DONE SO FAR:</a:t>
            </a:r>
          </a:p>
          <a:p>
            <a:pPr marL="342900" lvl="0" indent="-342900">
              <a:lnSpc>
                <a:spcPct val="120000"/>
              </a:lnSpc>
              <a:spcAft>
                <a:spcPts val="900"/>
              </a:spcAft>
              <a:buFont typeface="Wingdings" panose="05000000000000000000" pitchFamily="2" charset="2"/>
              <a:buChar char=""/>
              <a:tabLst>
                <a:tab pos="457200" algn="l"/>
              </a:tabLst>
            </a:pPr>
            <a:r>
              <a:rPr lang="en-IN" sz="1800" dirty="0">
                <a:solidFill>
                  <a:schemeClr val="tx2"/>
                </a:solidFill>
                <a:effectLst/>
                <a:latin typeface="Arial" panose="020B0604020202020204" pitchFamily="34" charset="0"/>
                <a:ea typeface="Arial" panose="020B0604020202020204" pitchFamily="34" charset="0"/>
                <a:cs typeface="Times New Roman" panose="02020603050405020304" pitchFamily="18" charset="0"/>
              </a:rPr>
              <a:t>We completed the solar charge controller circuit in eagle software. It is the schematic diagram of the problem we are working on.</a:t>
            </a:r>
          </a:p>
          <a:p>
            <a:pPr marL="342900" lvl="0" indent="-342900">
              <a:lnSpc>
                <a:spcPct val="120000"/>
              </a:lnSpc>
              <a:spcAft>
                <a:spcPts val="900"/>
              </a:spcAft>
              <a:buFont typeface="Wingdings" panose="05000000000000000000" pitchFamily="2" charset="2"/>
              <a:buChar char=""/>
              <a:tabLst>
                <a:tab pos="457200" algn="l"/>
              </a:tabLst>
            </a:pPr>
            <a:r>
              <a:rPr lang="en-IN" sz="1800" dirty="0">
                <a:solidFill>
                  <a:schemeClr val="tx2"/>
                </a:solidFill>
                <a:effectLst/>
                <a:latin typeface="Arial" panose="020B0604020202020204" pitchFamily="34" charset="0"/>
                <a:ea typeface="Arial" panose="020B0604020202020204" pitchFamily="34" charset="0"/>
                <a:cs typeface="Times New Roman" panose="02020603050405020304" pitchFamily="18" charset="0"/>
              </a:rPr>
              <a:t>For this we have installed LT3652 library to complete this schematic.</a:t>
            </a:r>
          </a:p>
          <a:p>
            <a:pPr marL="342900" lvl="0" indent="-342900">
              <a:lnSpc>
                <a:spcPct val="120000"/>
              </a:lnSpc>
              <a:spcAft>
                <a:spcPts val="900"/>
              </a:spcAft>
              <a:buFont typeface="Wingdings" panose="05000000000000000000" pitchFamily="2" charset="2"/>
              <a:buChar char=""/>
              <a:tabLst>
                <a:tab pos="457200" algn="l"/>
              </a:tabLst>
            </a:pPr>
            <a:r>
              <a:rPr lang="en-IN" sz="1800" dirty="0">
                <a:solidFill>
                  <a:schemeClr val="tx2"/>
                </a:solidFill>
                <a:effectLst/>
                <a:latin typeface="Arial" panose="020B0604020202020204" pitchFamily="34" charset="0"/>
                <a:ea typeface="Arial" panose="020B0604020202020204" pitchFamily="34" charset="0"/>
                <a:cs typeface="Times New Roman" panose="02020603050405020304" pitchFamily="18" charset="0"/>
              </a:rPr>
              <a:t>We have designed 3 PCB layouts for the same schematic to achieve the compact version of the layout with minimal VIA’s</a:t>
            </a:r>
          </a:p>
          <a:p>
            <a:endParaRPr lang="en-IN" sz="2800" dirty="0"/>
          </a:p>
          <a:p>
            <a:endParaRPr lang="en-IN" sz="2800" dirty="0"/>
          </a:p>
        </p:txBody>
      </p:sp>
    </p:spTree>
    <p:extLst>
      <p:ext uri="{BB962C8B-B14F-4D97-AF65-F5344CB8AC3E}">
        <p14:creationId xmlns:p14="http://schemas.microsoft.com/office/powerpoint/2010/main" val="3034716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A5FB35-A2B0-C6D5-E494-C7D65A81AD82}"/>
              </a:ext>
            </a:extLst>
          </p:cNvPr>
          <p:cNvSpPr txBox="1"/>
          <p:nvPr/>
        </p:nvSpPr>
        <p:spPr>
          <a:xfrm>
            <a:off x="1581538" y="5952931"/>
            <a:ext cx="7511143" cy="369332"/>
          </a:xfrm>
          <a:prstGeom prst="rect">
            <a:avLst/>
          </a:prstGeom>
          <a:noFill/>
        </p:spPr>
        <p:txBody>
          <a:bodyPr wrap="square" rtlCol="0">
            <a:spAutoFit/>
          </a:bodyPr>
          <a:lstStyle/>
          <a:p>
            <a:r>
              <a:rPr lang="en-IN" dirty="0"/>
              <a:t>Schematic diagram of the MPPT Solar Charge Controller circuit</a:t>
            </a:r>
          </a:p>
        </p:txBody>
      </p:sp>
      <p:pic>
        <p:nvPicPr>
          <p:cNvPr id="7" name="Picture 6">
            <a:extLst>
              <a:ext uri="{FF2B5EF4-FFF2-40B4-BE49-F238E27FC236}">
                <a16:creationId xmlns:a16="http://schemas.microsoft.com/office/drawing/2014/main" id="{A00354CC-80D4-94DA-811C-4D395CB70630}"/>
              </a:ext>
            </a:extLst>
          </p:cNvPr>
          <p:cNvPicPr>
            <a:picLocks noChangeAspect="1"/>
          </p:cNvPicPr>
          <p:nvPr/>
        </p:nvPicPr>
        <p:blipFill>
          <a:blip r:embed="rId2"/>
          <a:stretch>
            <a:fillRect/>
          </a:stretch>
        </p:blipFill>
        <p:spPr>
          <a:xfrm>
            <a:off x="551969" y="252790"/>
            <a:ext cx="11088061" cy="5509737"/>
          </a:xfrm>
          <a:prstGeom prst="rect">
            <a:avLst/>
          </a:prstGeom>
        </p:spPr>
      </p:pic>
    </p:spTree>
    <p:extLst>
      <p:ext uri="{BB962C8B-B14F-4D97-AF65-F5344CB8AC3E}">
        <p14:creationId xmlns:p14="http://schemas.microsoft.com/office/powerpoint/2010/main" val="3866828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BAC4-561C-C4EE-72E2-322374B7808C}"/>
              </a:ext>
            </a:extLst>
          </p:cNvPr>
          <p:cNvSpPr>
            <a:spLocks noGrp="1"/>
          </p:cNvSpPr>
          <p:nvPr>
            <p:ph type="title"/>
          </p:nvPr>
        </p:nvSpPr>
        <p:spPr/>
        <p:txBody>
          <a:bodyPr/>
          <a:lstStyle/>
          <a:p>
            <a:r>
              <a:rPr lang="en-IN" sz="2400" dirty="0"/>
              <a:t>Layout - 1</a:t>
            </a:r>
            <a:endParaRPr lang="en-IN" dirty="0"/>
          </a:p>
        </p:txBody>
      </p:sp>
      <p:pic>
        <p:nvPicPr>
          <p:cNvPr id="4" name="Picture 3">
            <a:extLst>
              <a:ext uri="{FF2B5EF4-FFF2-40B4-BE49-F238E27FC236}">
                <a16:creationId xmlns:a16="http://schemas.microsoft.com/office/drawing/2014/main" id="{2640D9A3-87E9-937E-24C6-4AED9A89C44B}"/>
              </a:ext>
            </a:extLst>
          </p:cNvPr>
          <p:cNvPicPr>
            <a:picLocks noChangeAspect="1"/>
          </p:cNvPicPr>
          <p:nvPr/>
        </p:nvPicPr>
        <p:blipFill>
          <a:blip r:embed="rId2"/>
          <a:stretch>
            <a:fillRect/>
          </a:stretch>
        </p:blipFill>
        <p:spPr>
          <a:xfrm>
            <a:off x="1248537" y="1270000"/>
            <a:ext cx="9694925" cy="5446880"/>
          </a:xfrm>
          <a:prstGeom prst="rect">
            <a:avLst/>
          </a:prstGeom>
        </p:spPr>
      </p:pic>
    </p:spTree>
    <p:extLst>
      <p:ext uri="{BB962C8B-B14F-4D97-AF65-F5344CB8AC3E}">
        <p14:creationId xmlns:p14="http://schemas.microsoft.com/office/powerpoint/2010/main" val="1109102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F98B79E-E66D-6FCB-472F-46AA293DD3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1222" y="808934"/>
            <a:ext cx="4713594" cy="3141827"/>
          </a:xfrm>
          <a:prstGeom prst="rect">
            <a:avLst/>
          </a:prstGeom>
        </p:spPr>
      </p:pic>
      <p:pic>
        <p:nvPicPr>
          <p:cNvPr id="9" name="Picture 8">
            <a:extLst>
              <a:ext uri="{FF2B5EF4-FFF2-40B4-BE49-F238E27FC236}">
                <a16:creationId xmlns:a16="http://schemas.microsoft.com/office/drawing/2014/main" id="{341935E5-EAAF-F963-1B25-655F536B0F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8381" y="827824"/>
            <a:ext cx="4838525" cy="3104045"/>
          </a:xfrm>
          <a:prstGeom prst="rect">
            <a:avLst/>
          </a:prstGeom>
        </p:spPr>
      </p:pic>
      <p:pic>
        <p:nvPicPr>
          <p:cNvPr id="10" name="Picture 9">
            <a:extLst>
              <a:ext uri="{FF2B5EF4-FFF2-40B4-BE49-F238E27FC236}">
                <a16:creationId xmlns:a16="http://schemas.microsoft.com/office/drawing/2014/main" id="{0C059775-5C7A-FEAC-7A13-1289AF66C6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8785" y="3950761"/>
            <a:ext cx="4050479" cy="2499720"/>
          </a:xfrm>
          <a:prstGeom prst="rect">
            <a:avLst/>
          </a:prstGeom>
        </p:spPr>
      </p:pic>
      <p:sp>
        <p:nvSpPr>
          <p:cNvPr id="22" name="TextBox 21">
            <a:extLst>
              <a:ext uri="{FF2B5EF4-FFF2-40B4-BE49-F238E27FC236}">
                <a16:creationId xmlns:a16="http://schemas.microsoft.com/office/drawing/2014/main" id="{3A5CF260-04A0-D124-3608-661788BFFACD}"/>
              </a:ext>
            </a:extLst>
          </p:cNvPr>
          <p:cNvSpPr txBox="1"/>
          <p:nvPr/>
        </p:nvSpPr>
        <p:spPr>
          <a:xfrm>
            <a:off x="2628019" y="3924823"/>
            <a:ext cx="1320846" cy="369332"/>
          </a:xfrm>
          <a:prstGeom prst="rect">
            <a:avLst/>
          </a:prstGeom>
          <a:noFill/>
        </p:spPr>
        <p:txBody>
          <a:bodyPr wrap="square" rtlCol="0">
            <a:spAutoFit/>
          </a:bodyPr>
          <a:lstStyle/>
          <a:p>
            <a:r>
              <a:rPr lang="en-IN" dirty="0"/>
              <a:t>DRILLS :</a:t>
            </a:r>
          </a:p>
        </p:txBody>
      </p:sp>
      <p:sp>
        <p:nvSpPr>
          <p:cNvPr id="25" name="TextBox 24">
            <a:extLst>
              <a:ext uri="{FF2B5EF4-FFF2-40B4-BE49-F238E27FC236}">
                <a16:creationId xmlns:a16="http://schemas.microsoft.com/office/drawing/2014/main" id="{E1116CC9-086F-596E-8DAB-381598C0056F}"/>
              </a:ext>
            </a:extLst>
          </p:cNvPr>
          <p:cNvSpPr txBox="1"/>
          <p:nvPr/>
        </p:nvSpPr>
        <p:spPr>
          <a:xfrm>
            <a:off x="756765" y="16386"/>
            <a:ext cx="9776948" cy="923330"/>
          </a:xfrm>
          <a:prstGeom prst="rect">
            <a:avLst/>
          </a:prstGeom>
          <a:noFill/>
        </p:spPr>
        <p:txBody>
          <a:bodyPr wrap="square" rtlCol="0">
            <a:spAutoFit/>
          </a:bodyPr>
          <a:lstStyle/>
          <a:p>
            <a:r>
              <a:rPr lang="en-IN" dirty="0">
                <a:solidFill>
                  <a:schemeClr val="accent3"/>
                </a:solidFill>
              </a:rPr>
              <a:t>LAYOUT – 1</a:t>
            </a:r>
          </a:p>
          <a:p>
            <a:endParaRPr lang="en-IN" dirty="0"/>
          </a:p>
          <a:p>
            <a:r>
              <a:rPr lang="en-IN" dirty="0"/>
              <a:t>TOP VIEW											BOTTOM VIEW 	</a:t>
            </a:r>
          </a:p>
        </p:txBody>
      </p:sp>
    </p:spTree>
    <p:extLst>
      <p:ext uri="{BB962C8B-B14F-4D97-AF65-F5344CB8AC3E}">
        <p14:creationId xmlns:p14="http://schemas.microsoft.com/office/powerpoint/2010/main" val="1254869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BAC4-561C-C4EE-72E2-322374B7808C}"/>
              </a:ext>
            </a:extLst>
          </p:cNvPr>
          <p:cNvSpPr>
            <a:spLocks noGrp="1"/>
          </p:cNvSpPr>
          <p:nvPr>
            <p:ph type="title"/>
          </p:nvPr>
        </p:nvSpPr>
        <p:spPr/>
        <p:txBody>
          <a:bodyPr/>
          <a:lstStyle/>
          <a:p>
            <a:r>
              <a:rPr lang="en-IN" sz="2400" dirty="0"/>
              <a:t> LAYOUT - 2</a:t>
            </a:r>
            <a:br>
              <a:rPr lang="en-IN" dirty="0"/>
            </a:br>
            <a:endParaRPr lang="en-IN" dirty="0"/>
          </a:p>
        </p:txBody>
      </p:sp>
      <p:pic>
        <p:nvPicPr>
          <p:cNvPr id="5" name="Picture 4">
            <a:extLst>
              <a:ext uri="{FF2B5EF4-FFF2-40B4-BE49-F238E27FC236}">
                <a16:creationId xmlns:a16="http://schemas.microsoft.com/office/drawing/2014/main" id="{A19E5E2B-7A06-FB89-3E5B-35A733F2525A}"/>
              </a:ext>
            </a:extLst>
          </p:cNvPr>
          <p:cNvPicPr>
            <a:picLocks noChangeAspect="1"/>
          </p:cNvPicPr>
          <p:nvPr/>
        </p:nvPicPr>
        <p:blipFill>
          <a:blip r:embed="rId2"/>
          <a:stretch>
            <a:fillRect/>
          </a:stretch>
        </p:blipFill>
        <p:spPr>
          <a:xfrm>
            <a:off x="1452284" y="1277951"/>
            <a:ext cx="9421906" cy="5293490"/>
          </a:xfrm>
          <a:prstGeom prst="rect">
            <a:avLst/>
          </a:prstGeom>
        </p:spPr>
      </p:pic>
    </p:spTree>
    <p:extLst>
      <p:ext uri="{BB962C8B-B14F-4D97-AF65-F5344CB8AC3E}">
        <p14:creationId xmlns:p14="http://schemas.microsoft.com/office/powerpoint/2010/main" val="757300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BAC4-561C-C4EE-72E2-322374B7808C}"/>
              </a:ext>
            </a:extLst>
          </p:cNvPr>
          <p:cNvSpPr>
            <a:spLocks noGrp="1"/>
          </p:cNvSpPr>
          <p:nvPr>
            <p:ph type="title"/>
          </p:nvPr>
        </p:nvSpPr>
        <p:spPr>
          <a:xfrm>
            <a:off x="543110" y="97872"/>
            <a:ext cx="8596668" cy="858473"/>
          </a:xfrm>
        </p:spPr>
        <p:txBody>
          <a:bodyPr>
            <a:normAutofit fontScale="90000"/>
          </a:bodyPr>
          <a:lstStyle/>
          <a:p>
            <a:r>
              <a:rPr lang="en-IN" sz="2200" dirty="0"/>
              <a:t>LAYOUT - 2</a:t>
            </a:r>
            <a:br>
              <a:rPr lang="en-IN" dirty="0"/>
            </a:br>
            <a:r>
              <a:rPr lang="en-US" sz="1800" b="1" dirty="0">
                <a:solidFill>
                  <a:schemeClr val="tx2"/>
                </a:solidFill>
                <a:effectLst/>
                <a:latin typeface="Arial" panose="020B0604020202020204" pitchFamily="34" charset="0"/>
                <a:ea typeface="Arial" panose="020B0604020202020204" pitchFamily="34" charset="0"/>
                <a:cs typeface="Times New Roman" panose="02020603050405020304" pitchFamily="18" charset="0"/>
              </a:rPr>
              <a:t>TOP VIEW : </a:t>
            </a:r>
            <a:r>
              <a:rPr lang="en-US" sz="3600" b="1" dirty="0">
                <a:solidFill>
                  <a:schemeClr val="tx2"/>
                </a:solidFill>
                <a:effectLst/>
                <a:latin typeface="Arial" panose="020B0604020202020204" pitchFamily="34" charset="0"/>
                <a:ea typeface="Arial" panose="020B0604020202020204" pitchFamily="34" charset="0"/>
                <a:cs typeface="Times New Roman" panose="02020603050405020304" pitchFamily="18" charset="0"/>
              </a:rPr>
              <a:t>									</a:t>
            </a:r>
            <a:r>
              <a:rPr lang="en-US" b="1" dirty="0">
                <a:solidFill>
                  <a:schemeClr val="tx2"/>
                </a:solidFill>
                <a:latin typeface="Arial" panose="020B0604020202020204" pitchFamily="34" charset="0"/>
                <a:ea typeface="Arial" panose="020B0604020202020204" pitchFamily="34" charset="0"/>
                <a:cs typeface="Times New Roman" panose="02020603050405020304" pitchFamily="18" charset="0"/>
              </a:rPr>
              <a:t>	</a:t>
            </a:r>
            <a:r>
              <a:rPr lang="en-US" sz="1600" b="1" dirty="0">
                <a:solidFill>
                  <a:schemeClr val="tx2"/>
                </a:solidFill>
                <a:latin typeface="Arial" panose="020B0604020202020204" pitchFamily="34" charset="0"/>
                <a:ea typeface="Arial" panose="020B0604020202020204" pitchFamily="34" charset="0"/>
                <a:cs typeface="Times New Roman" panose="02020603050405020304" pitchFamily="18" charset="0"/>
              </a:rPr>
              <a:t>BOTTOM VIEW : </a:t>
            </a:r>
            <a:br>
              <a:rPr lang="en-IN" dirty="0"/>
            </a:br>
            <a:r>
              <a:rPr lang="en-US" sz="1800" b="1" dirty="0">
                <a:solidFill>
                  <a:schemeClr val="tx2"/>
                </a:solidFill>
                <a:effectLst/>
                <a:latin typeface="Arial" panose="020B0604020202020204" pitchFamily="34" charset="0"/>
                <a:ea typeface="Arial" panose="020B0604020202020204" pitchFamily="34" charset="0"/>
                <a:cs typeface="Times New Roman" panose="02020603050405020304" pitchFamily="18" charset="0"/>
              </a:rPr>
              <a:t>														</a:t>
            </a:r>
            <a:br>
              <a:rPr lang="en-IN" dirty="0"/>
            </a:br>
            <a:endParaRPr lang="en-IN" dirty="0"/>
          </a:p>
        </p:txBody>
      </p:sp>
      <p:pic>
        <p:nvPicPr>
          <p:cNvPr id="3" name="Picture 2">
            <a:extLst>
              <a:ext uri="{FF2B5EF4-FFF2-40B4-BE49-F238E27FC236}">
                <a16:creationId xmlns:a16="http://schemas.microsoft.com/office/drawing/2014/main" id="{EB3B1557-DFC2-623B-E349-A9FBB07E02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298" y="839943"/>
            <a:ext cx="5227693" cy="3143786"/>
          </a:xfrm>
          <a:prstGeom prst="rect">
            <a:avLst/>
          </a:prstGeom>
        </p:spPr>
      </p:pic>
      <p:pic>
        <p:nvPicPr>
          <p:cNvPr id="4" name="Picture 3">
            <a:extLst>
              <a:ext uri="{FF2B5EF4-FFF2-40B4-BE49-F238E27FC236}">
                <a16:creationId xmlns:a16="http://schemas.microsoft.com/office/drawing/2014/main" id="{79B44716-E1C1-AFE0-D4CE-036E5696D7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17269" y="839943"/>
            <a:ext cx="5059913" cy="3143786"/>
          </a:xfrm>
          <a:prstGeom prst="rect">
            <a:avLst/>
          </a:prstGeom>
        </p:spPr>
      </p:pic>
      <p:pic>
        <p:nvPicPr>
          <p:cNvPr id="5" name="Picture 4">
            <a:extLst>
              <a:ext uri="{FF2B5EF4-FFF2-40B4-BE49-F238E27FC236}">
                <a16:creationId xmlns:a16="http://schemas.microsoft.com/office/drawing/2014/main" id="{88C9A0E9-16F5-1727-2FD5-8567737EB6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8208" y="4219661"/>
            <a:ext cx="4546833" cy="2426481"/>
          </a:xfrm>
          <a:prstGeom prst="rect">
            <a:avLst/>
          </a:prstGeom>
        </p:spPr>
      </p:pic>
      <p:sp>
        <p:nvSpPr>
          <p:cNvPr id="7" name="TextBox 6">
            <a:extLst>
              <a:ext uri="{FF2B5EF4-FFF2-40B4-BE49-F238E27FC236}">
                <a16:creationId xmlns:a16="http://schemas.microsoft.com/office/drawing/2014/main" id="{C6F7879D-F2EB-A4BF-5581-EEBC6FE02E97}"/>
              </a:ext>
            </a:extLst>
          </p:cNvPr>
          <p:cNvSpPr txBox="1"/>
          <p:nvPr/>
        </p:nvSpPr>
        <p:spPr>
          <a:xfrm>
            <a:off x="2407639" y="4127386"/>
            <a:ext cx="1090569" cy="369332"/>
          </a:xfrm>
          <a:prstGeom prst="rect">
            <a:avLst/>
          </a:prstGeom>
          <a:noFill/>
        </p:spPr>
        <p:txBody>
          <a:bodyPr wrap="square" rtlCol="0">
            <a:spAutoFit/>
          </a:bodyPr>
          <a:lstStyle/>
          <a:p>
            <a:r>
              <a:rPr lang="en-IN" dirty="0"/>
              <a:t>DRILLS :</a:t>
            </a:r>
          </a:p>
        </p:txBody>
      </p:sp>
    </p:spTree>
    <p:extLst>
      <p:ext uri="{BB962C8B-B14F-4D97-AF65-F5344CB8AC3E}">
        <p14:creationId xmlns:p14="http://schemas.microsoft.com/office/powerpoint/2010/main" val="2854075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BAC4-561C-C4EE-72E2-322374B7808C}"/>
              </a:ext>
            </a:extLst>
          </p:cNvPr>
          <p:cNvSpPr>
            <a:spLocks noGrp="1"/>
          </p:cNvSpPr>
          <p:nvPr>
            <p:ph type="title"/>
          </p:nvPr>
        </p:nvSpPr>
        <p:spPr/>
        <p:txBody>
          <a:bodyPr>
            <a:normAutofit fontScale="90000"/>
          </a:bodyPr>
          <a:lstStyle/>
          <a:p>
            <a:r>
              <a:rPr lang="en-IN" sz="2700" dirty="0"/>
              <a:t> LAYOUT - 3</a:t>
            </a:r>
            <a:br>
              <a:rPr lang="en-IN" dirty="0"/>
            </a:br>
            <a:br>
              <a:rPr lang="en-IN" dirty="0"/>
            </a:br>
            <a:endParaRPr lang="en-IN" dirty="0"/>
          </a:p>
        </p:txBody>
      </p:sp>
      <p:pic>
        <p:nvPicPr>
          <p:cNvPr id="3" name="Picture 2">
            <a:extLst>
              <a:ext uri="{FF2B5EF4-FFF2-40B4-BE49-F238E27FC236}">
                <a16:creationId xmlns:a16="http://schemas.microsoft.com/office/drawing/2014/main" id="{59FE1BF2-9260-D297-BE03-9BDA4D914D9C}"/>
              </a:ext>
            </a:extLst>
          </p:cNvPr>
          <p:cNvPicPr>
            <a:picLocks noChangeAspect="1"/>
          </p:cNvPicPr>
          <p:nvPr/>
        </p:nvPicPr>
        <p:blipFill>
          <a:blip r:embed="rId2"/>
          <a:stretch>
            <a:fillRect/>
          </a:stretch>
        </p:blipFill>
        <p:spPr>
          <a:xfrm>
            <a:off x="1434517" y="1409350"/>
            <a:ext cx="9026555" cy="5092118"/>
          </a:xfrm>
          <a:prstGeom prst="rect">
            <a:avLst/>
          </a:prstGeom>
        </p:spPr>
      </p:pic>
    </p:spTree>
    <p:extLst>
      <p:ext uri="{BB962C8B-B14F-4D97-AF65-F5344CB8AC3E}">
        <p14:creationId xmlns:p14="http://schemas.microsoft.com/office/powerpoint/2010/main" val="14357168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527</TotalTime>
  <Words>351</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Lato</vt:lpstr>
      <vt:lpstr>Trebuchet MS</vt:lpstr>
      <vt:lpstr>Wingdings</vt:lpstr>
      <vt:lpstr>Wingdings 3</vt:lpstr>
      <vt:lpstr>Facet</vt:lpstr>
      <vt:lpstr>EP PROJECT</vt:lpstr>
      <vt:lpstr>PowerPoint Presentation</vt:lpstr>
      <vt:lpstr>PowerPoint Presentation</vt:lpstr>
      <vt:lpstr>PowerPoint Presentation</vt:lpstr>
      <vt:lpstr>Layout - 1</vt:lpstr>
      <vt:lpstr>PowerPoint Presentation</vt:lpstr>
      <vt:lpstr> LAYOUT - 2 </vt:lpstr>
      <vt:lpstr>LAYOUT - 2 TOP VIEW :           BOTTOM VIEW :                 </vt:lpstr>
      <vt:lpstr> LAYOUT - 3  </vt:lpstr>
      <vt:lpstr>LAYOUT - 3  TOP VIEW :          BOTTOM VIEW :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 PROJECT</dc:title>
  <dc:creator>VENKATANARAYANA REDDY GANGIREDDY</dc:creator>
  <cp:lastModifiedBy>rohithvudayana46@gmail.com</cp:lastModifiedBy>
  <cp:revision>4</cp:revision>
  <dcterms:created xsi:type="dcterms:W3CDTF">2022-10-30T10:27:14Z</dcterms:created>
  <dcterms:modified xsi:type="dcterms:W3CDTF">2022-11-21T17:48:07Z</dcterms:modified>
</cp:coreProperties>
</file>