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ora" charset="1" panose="00000500000000000000"/>
      <p:regular r:id="rId16"/>
    </p:embeddedFont>
    <p:embeddedFont>
      <p:font typeface="Merriweather" charset="1" panose="00000500000000000000"/>
      <p:regular r:id="rId17"/>
    </p:embeddedFont>
    <p:embeddedFont>
      <p:font typeface="Lora Bold Italics" charset="1" panose="00000800000000000000"/>
      <p:regular r:id="rId18"/>
    </p:embeddedFont>
    <p:embeddedFont>
      <p:font typeface="Lora Italics" charset="1" panose="00000500000000000000"/>
      <p:regular r:id="rId19"/>
    </p:embeddedFont>
    <p:embeddedFont>
      <p:font typeface="Merriweather Bold" charset="1" panose="00000800000000000000"/>
      <p:regular r:id="rId20"/>
    </p:embeddedFont>
    <p:embeddedFont>
      <p:font typeface="TAN Pearl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725255" y="7105272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6625" y="-4304799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6236" y="2989208"/>
            <a:ext cx="14957258" cy="192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 spc="23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Real Time Human and Handgun Detection Using YOLOv8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31703" y="6730818"/>
            <a:ext cx="6627597" cy="25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4"/>
              </a:lnSpc>
            </a:pPr>
            <a:r>
              <a:rPr lang="en-US" sz="36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CH Sai Kumar - AIE22009</a:t>
            </a:r>
          </a:p>
          <a:p>
            <a:pPr algn="l">
              <a:lnSpc>
                <a:spcPts val="5064"/>
              </a:lnSpc>
            </a:pPr>
            <a:r>
              <a:rPr lang="en-US" sz="36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N Sai Jaswanth - AIE22039</a:t>
            </a:r>
          </a:p>
          <a:p>
            <a:pPr algn="l">
              <a:lnSpc>
                <a:spcPts val="5064"/>
              </a:lnSpc>
            </a:pPr>
            <a:r>
              <a:rPr lang="en-US" sz="36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V Dinesh Reddy - AIE22076</a:t>
            </a:r>
          </a:p>
          <a:p>
            <a:pPr algn="l" marL="0" indent="0" lvl="0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P Sasank Reddy - AIE22079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02619"/>
            <a:ext cx="7154125" cy="9032594"/>
            <a:chOff x="0" y="0"/>
            <a:chExt cx="660400" cy="833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33802"/>
            </a:xfrm>
            <a:custGeom>
              <a:avLst/>
              <a:gdLst/>
              <a:ahLst/>
              <a:cxnLst/>
              <a:rect r="r" b="b" t="t" l="l"/>
              <a:pathLst>
                <a:path h="833802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969"/>
                  </a:cubicBezTo>
                  <a:lnTo>
                    <a:pt x="660400" y="833802"/>
                  </a:lnTo>
                  <a:lnTo>
                    <a:pt x="0" y="833802"/>
                  </a:lnTo>
                  <a:lnTo>
                    <a:pt x="0" y="329343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735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8611" y="564547"/>
            <a:ext cx="1786588" cy="1676145"/>
          </a:xfrm>
          <a:custGeom>
            <a:avLst/>
            <a:gdLst/>
            <a:ahLst/>
            <a:cxnLst/>
            <a:rect r="r" b="b" t="t" l="l"/>
            <a:pathLst>
              <a:path h="1676145" w="1786588">
                <a:moveTo>
                  <a:pt x="0" y="0"/>
                </a:moveTo>
                <a:lnTo>
                  <a:pt x="1786589" y="0"/>
                </a:lnTo>
                <a:lnTo>
                  <a:pt x="1786589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12862" y="2473339"/>
            <a:ext cx="8178165" cy="8229600"/>
          </a:xfrm>
          <a:custGeom>
            <a:avLst/>
            <a:gdLst/>
            <a:ahLst/>
            <a:cxnLst/>
            <a:rect r="r" b="b" t="t" l="l"/>
            <a:pathLst>
              <a:path h="8229600" w="8178165">
                <a:moveTo>
                  <a:pt x="0" y="0"/>
                </a:moveTo>
                <a:lnTo>
                  <a:pt x="8178165" y="0"/>
                </a:lnTo>
                <a:lnTo>
                  <a:pt x="81781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69373" y="3868657"/>
            <a:ext cx="6758015" cy="410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3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AN Pearl"/>
                <a:ea typeface="TAN Pearl"/>
                <a:cs typeface="TAN Pearl"/>
                <a:sym typeface="TAN Pear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7202" y="1707235"/>
            <a:ext cx="654679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00"/>
              </a:lnSpc>
              <a:spcBef>
                <a:spcPct val="0"/>
              </a:spcBef>
            </a:pPr>
            <a:r>
              <a:rPr lang="en-US" sz="7500" spc="97" strike="noStrike" u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2421094" y="4207228"/>
            <a:ext cx="8543440" cy="1872544"/>
          </a:xfrm>
          <a:custGeom>
            <a:avLst/>
            <a:gdLst/>
            <a:ahLst/>
            <a:cxnLst/>
            <a:rect r="r" b="b" t="t" l="l"/>
            <a:pathLst>
              <a:path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11310" y="3132680"/>
            <a:ext cx="14034283" cy="678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Object detecti</a:t>
            </a: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on has broad applications in security, surveillance, and robotics.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Handgun detection is crucial for enhancing security in real-time surveillance systems.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Person detection is essential for various applications, including crowd monitoring, safety, and tracking.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YOLO (You Only Look Once) is a state-of-the-art real-time object detection algorithm, known for its speed and accuracy.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project aims to combine handgun and person detection using YOLOv8 models in a unified framework.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3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013" y="522624"/>
            <a:ext cx="662781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299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9702" y="2244802"/>
            <a:ext cx="15128596" cy="678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This project involves</a:t>
            </a: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real-time detection of handguns and persons using computer vision and deep learning.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We used YOLOv8 models to detect handguns and persons from webcam feeds.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The project integrates custom YOLO models with attention mechanisms to improve detection accuracy.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A custom model was trained using a handgun dataset and the pre-trained YOLOv8 model.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The solution aims to provide a reliable real-time detection system for security applications.</a:t>
            </a:r>
          </a:p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071900" y="-1271394"/>
            <a:ext cx="2860913" cy="2850185"/>
          </a:xfrm>
          <a:custGeom>
            <a:avLst/>
            <a:gdLst/>
            <a:ahLst/>
            <a:cxnLst/>
            <a:rect r="r" b="b" t="t" l="l"/>
            <a:pathLst>
              <a:path h="2850185" w="2860913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546422" y="8476926"/>
            <a:ext cx="3035383" cy="3024000"/>
          </a:xfrm>
          <a:custGeom>
            <a:avLst/>
            <a:gdLst/>
            <a:ahLst/>
            <a:cxnLst/>
            <a:rect r="r" b="b" t="t" l="l"/>
            <a:pathLst>
              <a:path h="3024000" w="3035383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25842" y="8476926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126038" y="836949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29956" y="5944026"/>
            <a:ext cx="19947911" cy="7894014"/>
            <a:chOff x="0" y="0"/>
            <a:chExt cx="5039628" cy="1994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39628" cy="1994339"/>
            </a:xfrm>
            <a:custGeom>
              <a:avLst/>
              <a:gdLst/>
              <a:ahLst/>
              <a:cxnLst/>
              <a:rect r="r" b="b" t="t" l="l"/>
              <a:pathLst>
                <a:path h="1994339" w="5039628">
                  <a:moveTo>
                    <a:pt x="0" y="0"/>
                  </a:moveTo>
                  <a:lnTo>
                    <a:pt x="5039628" y="0"/>
                  </a:lnTo>
                  <a:lnTo>
                    <a:pt x="5039628" y="1994339"/>
                  </a:lnTo>
                  <a:lnTo>
                    <a:pt x="0" y="1994339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039628" cy="20514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80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571718">
            <a:off x="-2175741" y="8229600"/>
            <a:ext cx="3992153" cy="4114800"/>
          </a:xfrm>
          <a:custGeom>
            <a:avLst/>
            <a:gdLst/>
            <a:ahLst/>
            <a:cxnLst/>
            <a:rect r="r" b="b" t="t" l="l"/>
            <a:pathLst>
              <a:path h="4114800" w="3992153">
                <a:moveTo>
                  <a:pt x="0" y="0"/>
                </a:moveTo>
                <a:lnTo>
                  <a:pt x="3992154" y="0"/>
                </a:lnTo>
                <a:lnTo>
                  <a:pt x="39921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15981942" y="-1788025"/>
            <a:ext cx="3992153" cy="4114800"/>
          </a:xfrm>
          <a:custGeom>
            <a:avLst/>
            <a:gdLst/>
            <a:ahLst/>
            <a:cxnLst/>
            <a:rect r="r" b="b" t="t" l="l"/>
            <a:pathLst>
              <a:path h="4114800" w="3992153">
                <a:moveTo>
                  <a:pt x="0" y="0"/>
                </a:moveTo>
                <a:lnTo>
                  <a:pt x="3992153" y="0"/>
                </a:lnTo>
                <a:lnTo>
                  <a:pt x="39921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2964" y="1317918"/>
            <a:ext cx="1018055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299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93870" y="3437226"/>
            <a:ext cx="14965430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Detecting handguns in real-time video feeds from webcams is challenging due to varying environments, lighting, and occlusions.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Real-time person detection is critical for surveillance systems, especially in crowded or dynamic environments.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There is a need for a model that can handle both handgun and person detection in a unified system.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The challenge lies in achieving high accuracy with low computational cost.</a:t>
            </a:r>
          </a:p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2637" y="4544779"/>
            <a:ext cx="6425363" cy="3599643"/>
          </a:xfrm>
          <a:custGeom>
            <a:avLst/>
            <a:gdLst/>
            <a:ahLst/>
            <a:cxnLst/>
            <a:rect r="r" b="b" t="t" l="l"/>
            <a:pathLst>
              <a:path h="3599643" w="6425363">
                <a:moveTo>
                  <a:pt x="0" y="0"/>
                </a:moveTo>
                <a:lnTo>
                  <a:pt x="6425363" y="0"/>
                </a:lnTo>
                <a:lnTo>
                  <a:pt x="6425363" y="3599644"/>
                </a:lnTo>
                <a:lnTo>
                  <a:pt x="0" y="3599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0761" y="3536313"/>
            <a:ext cx="12903133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o detect handguns and persons in real-time using YOLOv8 models.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To train a custom YOLOv8 model for handgun detection on a specialized dataset.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To integrate both handgun and person detection into a single system that processes video feeds from a webcam.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trike="noStrike" u="non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To achieve high accuracy and low latency suitable for real-time applications.</a:t>
            </a:r>
          </a:p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185663" y="876300"/>
            <a:ext cx="952547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  <a:spcBef>
                <a:spcPct val="0"/>
              </a:spcBef>
            </a:pPr>
            <a:r>
              <a:rPr lang="en-US" sz="7500" spc="9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40418" y="-2441628"/>
            <a:ext cx="8690625" cy="6352057"/>
          </a:xfrm>
          <a:custGeom>
            <a:avLst/>
            <a:gdLst/>
            <a:ahLst/>
            <a:cxnLst/>
            <a:rect r="r" b="b" t="t" l="l"/>
            <a:pathLst>
              <a:path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72712" y="8064712"/>
            <a:ext cx="1786588" cy="1676145"/>
          </a:xfrm>
          <a:custGeom>
            <a:avLst/>
            <a:gdLst/>
            <a:ahLst/>
            <a:cxnLst/>
            <a:rect r="r" b="b" t="t" l="l"/>
            <a:pathLst>
              <a:path h="1676145" w="1786588">
                <a:moveTo>
                  <a:pt x="0" y="0"/>
                </a:moveTo>
                <a:lnTo>
                  <a:pt x="1786588" y="0"/>
                </a:lnTo>
                <a:lnTo>
                  <a:pt x="1786588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33306" y="6547977"/>
            <a:ext cx="8690625" cy="6352057"/>
          </a:xfrm>
          <a:custGeom>
            <a:avLst/>
            <a:gdLst/>
            <a:ahLst/>
            <a:cxnLst/>
            <a:rect r="r" b="b" t="t" l="l"/>
            <a:pathLst>
              <a:path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9893" y="714375"/>
            <a:ext cx="7397235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9"/>
              </a:lnSpc>
            </a:pPr>
            <a:r>
              <a:rPr lang="en-US" sz="7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9893" y="2779215"/>
            <a:ext cx="13245236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i="true">
                <a:solidFill>
                  <a:srgbClr val="010101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Handgun</a:t>
            </a:r>
            <a:r>
              <a:rPr lang="en-US" b="true" sz="3500" i="true" strike="noStrike" u="none">
                <a:solidFill>
                  <a:srgbClr val="010101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 Dataset: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i="true" strike="noStrike" u="none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The dataset contains images of handguns, labeled according to YOLO format.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i="true" strike="noStrike" u="none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Used to fine-tune a YOLOv8 model for detecting handguns.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i="true" strike="noStrike" u="none">
                <a:solidFill>
                  <a:srgbClr val="010101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Person Detection (COCO dataset):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i="true" strike="noStrike" u="none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Pre-trained YOLOv8 model on the COCO dataset, which includes multiple classes, including "person".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i="true" strike="noStrike" u="none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The model detects persons using predefined class IDs.</a:t>
            </a:r>
          </a:p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954093" y="-208997"/>
            <a:ext cx="0" cy="10974228"/>
          </a:xfrm>
          <a:prstGeom prst="line">
            <a:avLst/>
          </a:prstGeom>
          <a:ln cap="flat" w="19050">
            <a:solidFill>
              <a:srgbClr val="100F0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848206" cy="10287000"/>
            <a:chOff x="0" y="0"/>
            <a:chExt cx="12768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68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76894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3231" y="2704331"/>
            <a:ext cx="17822925" cy="6405099"/>
            <a:chOff x="0" y="0"/>
            <a:chExt cx="4694104" cy="168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94104" cy="1686940"/>
            </a:xfrm>
            <a:custGeom>
              <a:avLst/>
              <a:gdLst/>
              <a:ahLst/>
              <a:cxnLst/>
              <a:rect r="r" b="b" t="t" l="l"/>
              <a:pathLst>
                <a:path h="1686940" w="4694104">
                  <a:moveTo>
                    <a:pt x="0" y="0"/>
                  </a:moveTo>
                  <a:lnTo>
                    <a:pt x="4694104" y="0"/>
                  </a:lnTo>
                  <a:lnTo>
                    <a:pt x="4694104" y="1686940"/>
                  </a:lnTo>
                  <a:lnTo>
                    <a:pt x="0" y="1686940"/>
                  </a:ln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694104" cy="1715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11482" y="313792"/>
            <a:ext cx="7425794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299"/>
              </a:lnSpc>
              <a:spcBef>
                <a:spcPct val="0"/>
              </a:spcBef>
            </a:pPr>
            <a:r>
              <a:rPr lang="en-US" b="true" sz="75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61380" y="4116028"/>
            <a:ext cx="8925996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Data  Preparation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 Selection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 Training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Custom CNN and Attention Mechanism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Inference and Detection: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81402" y="1014598"/>
            <a:ext cx="11780583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99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Result and 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3774" y="681407"/>
            <a:ext cx="762005" cy="674721"/>
          </a:xfrm>
          <a:custGeom>
            <a:avLst/>
            <a:gdLst/>
            <a:ahLst/>
            <a:cxnLst/>
            <a:rect r="r" b="b" t="t" l="l"/>
            <a:pathLst>
              <a:path h="674721" w="762005">
                <a:moveTo>
                  <a:pt x="0" y="0"/>
                </a:moveTo>
                <a:lnTo>
                  <a:pt x="762005" y="0"/>
                </a:lnTo>
                <a:lnTo>
                  <a:pt x="762005" y="674721"/>
                </a:lnTo>
                <a:lnTo>
                  <a:pt x="0" y="674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776" y="3014239"/>
            <a:ext cx="17288833" cy="678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Real-Time Detection: Both handgun and person detection models operate efficiently in real-time with low latency.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High Accuracy: Achieved over 90% detection accuracy for both handguns and persons in various environments.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Custom Model Optimization: Fine-tuning </a:t>
            </a: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YOLOv8 on the handgun dataset improved firearm detection accuracy.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Integrated System: Both object detections (handgun and person) are integrated into a single, unified surveillance system.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Scalable &amp; Practical: The system is scalable for additional object detection and practical for real-time surveillance applications.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79751"/>
            <a:ext cx="8270726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299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Scope</a:t>
            </a:r>
          </a:p>
        </p:txBody>
      </p:sp>
      <p:sp>
        <p:nvSpPr>
          <p:cNvPr name="AutoShape 3" id="3"/>
          <p:cNvSpPr/>
          <p:nvPr/>
        </p:nvSpPr>
        <p:spPr>
          <a:xfrm>
            <a:off x="5361986" y="7483098"/>
            <a:ext cx="3380817" cy="0"/>
          </a:xfrm>
          <a:prstGeom prst="line">
            <a:avLst/>
          </a:prstGeom>
          <a:ln cap="flat" w="38100">
            <a:solidFill>
              <a:srgbClr val="FDFD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3801450" y="7483098"/>
            <a:ext cx="3380817" cy="0"/>
          </a:xfrm>
          <a:prstGeom prst="line">
            <a:avLst/>
          </a:prstGeom>
          <a:ln cap="flat" w="38100">
            <a:solidFill>
              <a:srgbClr val="FDFD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40418" y="-2441628"/>
            <a:ext cx="8690625" cy="6352057"/>
          </a:xfrm>
          <a:custGeom>
            <a:avLst/>
            <a:gdLst/>
            <a:ahLst/>
            <a:cxnLst/>
            <a:rect r="r" b="b" t="t" l="l"/>
            <a:pathLst>
              <a:path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8397" y="3843754"/>
            <a:ext cx="8967178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Expansion of Object Classes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Improved Accuracy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Edge Deployment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Multiclass Detection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Cross-Environment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DAGXojBvf4U</dc:identifier>
  <dcterms:modified xsi:type="dcterms:W3CDTF">2011-08-01T06:04:30Z</dcterms:modified>
  <cp:revision>1</cp:revision>
  <dc:title>DL_Team_09_Real Time Human and Handgun Detection Using YOLOv8</dc:title>
</cp:coreProperties>
</file>