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DM Sans" pitchFamily="2" charset="0"/>
      <p:regular r:id="rId12"/>
    </p:embeddedFont>
    <p:embeddedFont>
      <p:font typeface="Open Sauce" panose="020B0604020202020204" charset="0"/>
      <p:regular r:id="rId13"/>
    </p:embeddedFont>
    <p:embeddedFont>
      <p:font typeface="Open Sauce Bold" panose="020B0604020202020204" charset="0"/>
      <p:regular r:id="rId14"/>
    </p:embeddedFont>
    <p:embeddedFont>
      <p:font typeface="Oswald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020999" y="2157653"/>
            <a:ext cx="13348493" cy="2340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84"/>
              </a:lnSpc>
            </a:pPr>
            <a:r>
              <a:rPr lang="en-US" sz="6800" b="1" spc="666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SENTIMENTAL ANALYSIS FROM AMAZON REVIEWS USING HMM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695245" y="7679649"/>
            <a:ext cx="6001345" cy="227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35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CH Sai Kumar - AIE22009</a:t>
            </a:r>
          </a:p>
          <a:p>
            <a:pPr algn="ctr">
              <a:lnSpc>
                <a:spcPts val="4550"/>
              </a:lnSpc>
            </a:pPr>
            <a:r>
              <a:rPr lang="en-US" sz="35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N Sai Jaswanth - AIE22039</a:t>
            </a:r>
          </a:p>
          <a:p>
            <a:pPr algn="ctr">
              <a:lnSpc>
                <a:spcPts val="4550"/>
              </a:lnSpc>
            </a:pPr>
            <a:r>
              <a:rPr lang="en-US" sz="35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V Dinesh Reddy - AIE22076</a:t>
            </a:r>
          </a:p>
          <a:p>
            <a:pPr algn="ctr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P Sasank Reddy - AIE22079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214491" y="4014877"/>
            <a:ext cx="8097687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015"/>
              </a:lnSpc>
              <a:spcBef>
                <a:spcPct val="0"/>
              </a:spcBef>
            </a:pPr>
            <a:r>
              <a:rPr lang="en-US" sz="9431" b="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THANK YOU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019320" y="2901697"/>
            <a:ext cx="1400485" cy="6493178"/>
            <a:chOff x="0" y="0"/>
            <a:chExt cx="368852" cy="17101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80992" y="1036994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b="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231353" y="322518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402230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31353" y="490346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31353" y="570058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50954" y="6492957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50954" y="732392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250954" y="817421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07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07430" y="3333137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ABSTRACT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07430" y="4127355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INTRODUCTION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07430" y="5047445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PROBLEM STATEMENT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607430" y="5841663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DATASET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607430" y="6642507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METHODOLOGY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607430" y="7434884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RESULT &amp; CONCLUSION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607430" y="8279265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FUTURE SCOPE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227731" y="384810"/>
            <a:ext cx="7416941" cy="1173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59"/>
              </a:lnSpc>
            </a:pPr>
            <a:r>
              <a:rPr lang="en-US" sz="6999" b="1" spc="685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ABSTRACT</a:t>
            </a:r>
          </a:p>
        </p:txBody>
      </p:sp>
      <p:sp>
        <p:nvSpPr>
          <p:cNvPr id="6" name="Freeform 6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46436" y="2416175"/>
            <a:ext cx="13064639" cy="684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The project aims to enhance sentiment classification of customer reviews using a probabilistic reasoning approach specifically applied to the grocery and gourmet food domain.</a:t>
            </a: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A probabilistic classifier is employed to predict sentiment labels (negative, neutral, positive), focusing on improving accuracy, precision, and recall.</a:t>
            </a: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Demonstrates how integrating probabilistic reasoning with NLP can lead to a more accurate and understanding of customer sentiment, offering practical insights for improving e-commerce services and customer satisfaction.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104197" y="582922"/>
            <a:ext cx="11552977" cy="1173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999" b="1" spc="37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INTRODUCTION</a:t>
            </a:r>
          </a:p>
        </p:txBody>
      </p:sp>
      <p:sp>
        <p:nvSpPr>
          <p:cNvPr id="5" name="Freeform 5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888727" y="2140596"/>
            <a:ext cx="15471228" cy="7985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The rapid growth of e-commerce platforms has increased the need for businesses to understand customer feedback to tailor products and services effectively.</a:t>
            </a: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Customer reviews provide valuable insights into consumer experiences and expectations, helping businesses improve product quality and customer satisfaction.</a:t>
            </a: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Automated sentiment analysis is essential for efficiently handling the large volume of customer reviews, enabling businesses to make data-driven decisions in real-time.</a:t>
            </a: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Manually analyzing vast quantities of customer reviews is impractical, and traditional sentiment analysis techniques often struggle with language complexities like negations and context.</a:t>
            </a:r>
          </a:p>
          <a:p>
            <a:pPr algn="l">
              <a:lnSpc>
                <a:spcPts val="4550"/>
              </a:lnSpc>
            </a:pPr>
            <a:endParaRPr lang="en-US" sz="3500">
              <a:solidFill>
                <a:srgbClr val="231F2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4550"/>
              </a:lnSpc>
            </a:pPr>
            <a:endParaRPr lang="en-US" sz="3500">
              <a:solidFill>
                <a:srgbClr val="231F2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690980" y="1251336"/>
            <a:ext cx="10906040" cy="1173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999" b="1" spc="68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PROBLEM STATEMENT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0" y="4947920"/>
            <a:ext cx="18288000" cy="4556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Manually analyzing large volumes of customer reviews is impractical and time-consuming, making it unsuitable for large-scale e-commerce applications.</a:t>
            </a: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Customer feedback in the grocery and gourmet food domain is highly subjective, leading to challenges in accurately categorizing sentiments as positive, negative, or neutral.</a:t>
            </a: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Existing sentiment analysis models often fail to achieve high accuracy in classification, particularly when dealing with nuanced customer sentiments.</a:t>
            </a:r>
          </a:p>
          <a:p>
            <a:pPr algn="l">
              <a:lnSpc>
                <a:spcPts val="4550"/>
              </a:lnSpc>
            </a:pPr>
            <a:endParaRPr lang="en-US" sz="350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799999">
            <a:off x="-3791558" y="-5698449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5"/>
                </a:lnTo>
                <a:lnTo>
                  <a:pt x="0" y="109390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324600" y="439737"/>
            <a:ext cx="4066915" cy="11207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999" b="1" dirty="0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DATASET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340998" y="1974891"/>
            <a:ext cx="13932319" cy="684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0"/>
              </a:lnSpc>
            </a:pPr>
            <a:endParaRPr/>
          </a:p>
          <a:p>
            <a:pPr marL="755651" lvl="1" indent="-377825" algn="l">
              <a:lnSpc>
                <a:spcPts val="4550"/>
              </a:lnSpc>
              <a:buAutoNum type="arabicPeriod"/>
            </a:pPr>
            <a:r>
              <a:rPr lang="en-US" sz="35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Category:</a:t>
            </a:r>
            <a:r>
              <a:rPr lang="en-US" sz="35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Reviews are from the grocery and gourmet food domain.</a:t>
            </a:r>
          </a:p>
          <a:p>
            <a:pPr marL="755651" lvl="1" indent="-377825" algn="l">
              <a:lnSpc>
                <a:spcPts val="4550"/>
              </a:lnSpc>
              <a:spcBef>
                <a:spcPct val="0"/>
              </a:spcBef>
              <a:buAutoNum type="arabicPeriod"/>
            </a:pPr>
            <a:r>
              <a:rPr lang="en-US" sz="35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Size:</a:t>
            </a:r>
            <a:r>
              <a:rPr lang="en-US" sz="35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Contains 151,254 customer reviews.</a:t>
            </a:r>
          </a:p>
          <a:p>
            <a:pPr marL="755651" lvl="1" indent="-377825" algn="l">
              <a:lnSpc>
                <a:spcPts val="4550"/>
              </a:lnSpc>
              <a:spcBef>
                <a:spcPct val="0"/>
              </a:spcBef>
              <a:buAutoNum type="arabicPeriod"/>
            </a:pPr>
            <a:r>
              <a:rPr lang="en-US" sz="35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Attributes:</a:t>
            </a:r>
            <a:r>
              <a:rPr lang="en-US" sz="35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Includes review text, rating, reviewer ID, ASIN, helpfulness votes, and timestamps.</a:t>
            </a:r>
          </a:p>
          <a:p>
            <a:pPr marL="755651" lvl="1" indent="-377825" algn="l">
              <a:lnSpc>
                <a:spcPts val="4550"/>
              </a:lnSpc>
              <a:spcBef>
                <a:spcPct val="0"/>
              </a:spcBef>
              <a:buAutoNum type="arabicPeriod"/>
            </a:pPr>
            <a:r>
              <a:rPr lang="en-US" sz="35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Sentiment Labels:</a:t>
            </a:r>
            <a:r>
              <a:rPr lang="en-US" sz="35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Ratings are mapped to negative, neutral, and positive labels.</a:t>
            </a:r>
          </a:p>
          <a:p>
            <a:pPr marL="755651" lvl="1" indent="-377825" algn="l">
              <a:lnSpc>
                <a:spcPts val="4550"/>
              </a:lnSpc>
              <a:spcBef>
                <a:spcPct val="0"/>
              </a:spcBef>
              <a:buAutoNum type="arabicPeriod"/>
            </a:pPr>
            <a:r>
              <a:rPr lang="en-US" sz="35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Review Diversity:</a:t>
            </a:r>
            <a:r>
              <a:rPr lang="en-US" sz="35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Reviews vary in length, sentiment, and detail.</a:t>
            </a:r>
          </a:p>
          <a:p>
            <a:pPr marL="755651" lvl="1" indent="-377825" algn="l">
              <a:lnSpc>
                <a:spcPts val="4550"/>
              </a:lnSpc>
              <a:spcBef>
                <a:spcPct val="0"/>
              </a:spcBef>
              <a:buAutoNum type="arabicPeriod"/>
            </a:pPr>
            <a:r>
              <a:rPr lang="en-US" sz="35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Labeled Dataset:</a:t>
            </a:r>
            <a:r>
              <a:rPr lang="en-US" sz="35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Structured for supervised learning in sentiment analysis.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021985" y="1133475"/>
            <a:ext cx="7241638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349"/>
              </a:lnSpc>
            </a:pPr>
            <a:r>
              <a:rPr lang="en-US" sz="6999" b="1" spc="685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METHODOLOGY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783256" y="3440508"/>
            <a:ext cx="6351829" cy="398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550"/>
              </a:lnSpc>
              <a:buAutoNum type="arabicPeriod"/>
            </a:pPr>
            <a:r>
              <a:rPr lang="en-US" sz="35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Data Collection</a:t>
            </a:r>
          </a:p>
          <a:p>
            <a:pPr marL="755651" lvl="1" indent="-377825" algn="l">
              <a:lnSpc>
                <a:spcPts val="4550"/>
              </a:lnSpc>
              <a:buAutoNum type="arabicPeriod"/>
            </a:pPr>
            <a:r>
              <a:rPr lang="en-US" sz="35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Data Preprocessing</a:t>
            </a:r>
          </a:p>
          <a:p>
            <a:pPr marL="755651" lvl="1" indent="-377825" algn="l">
              <a:lnSpc>
                <a:spcPts val="4550"/>
              </a:lnSpc>
              <a:buAutoNum type="arabicPeriod"/>
            </a:pPr>
            <a:r>
              <a:rPr lang="en-US" sz="35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Feature Extraction</a:t>
            </a:r>
          </a:p>
          <a:p>
            <a:pPr marL="755651" lvl="1" indent="-377825" algn="l">
              <a:lnSpc>
                <a:spcPts val="4550"/>
              </a:lnSpc>
              <a:buAutoNum type="arabicPeriod"/>
            </a:pPr>
            <a:r>
              <a:rPr lang="en-US" sz="35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Model Training</a:t>
            </a:r>
          </a:p>
          <a:p>
            <a:pPr marL="755651" lvl="1" indent="-377825" algn="l">
              <a:lnSpc>
                <a:spcPts val="4550"/>
              </a:lnSpc>
              <a:buAutoNum type="arabicPeriod"/>
            </a:pPr>
            <a:r>
              <a:rPr lang="en-US" sz="35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Sentiment Classification</a:t>
            </a:r>
          </a:p>
          <a:p>
            <a:pPr marL="755651" lvl="1" indent="-377825" algn="l">
              <a:lnSpc>
                <a:spcPts val="4550"/>
              </a:lnSpc>
              <a:buAutoNum type="arabicPeriod"/>
            </a:pPr>
            <a:r>
              <a:rPr lang="en-US" sz="350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Model Evaluation</a:t>
            </a:r>
          </a:p>
          <a:p>
            <a:pPr algn="ctr">
              <a:lnSpc>
                <a:spcPts val="4550"/>
              </a:lnSpc>
              <a:spcBef>
                <a:spcPct val="0"/>
              </a:spcBef>
            </a:pPr>
            <a:endParaRPr lang="en-US" sz="3500">
              <a:solidFill>
                <a:srgbClr val="231F2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3046312" y="6157334"/>
            <a:ext cx="2932415" cy="847111"/>
            <a:chOff x="0" y="0"/>
            <a:chExt cx="1075555" cy="31070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973261" y="384810"/>
            <a:ext cx="11313087" cy="1173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59"/>
              </a:lnSpc>
              <a:spcBef>
                <a:spcPct val="0"/>
              </a:spcBef>
            </a:pPr>
            <a:r>
              <a:rPr lang="en-US" sz="6999" b="1" spc="685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RESULT &amp; CONCLUSION</a:t>
            </a:r>
          </a:p>
        </p:txBody>
      </p:sp>
      <p:sp>
        <p:nvSpPr>
          <p:cNvPr id="8" name="Freeform 8"/>
          <p:cNvSpPr/>
          <p:nvPr/>
        </p:nvSpPr>
        <p:spPr>
          <a:xfrm rot="887923">
            <a:off x="-8098322" y="5030437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1" y="0"/>
                </a:lnTo>
                <a:lnTo>
                  <a:pt x="13977231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498910" y="1960762"/>
            <a:ext cx="15290180" cy="7901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830"/>
              </a:lnSpc>
              <a:buFont typeface="Arial"/>
              <a:buChar char="•"/>
            </a:pPr>
            <a:r>
              <a:rPr lang="en-US" sz="3500" spc="35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Model Accuracy: Achieved an accuracy of 80%, indicating reliable sentiment classification of customer reviews</a:t>
            </a:r>
          </a:p>
          <a:p>
            <a:pPr marL="755651" lvl="1" indent="-377825" algn="l">
              <a:lnSpc>
                <a:spcPts val="4830"/>
              </a:lnSpc>
              <a:buFont typeface="Arial"/>
              <a:buChar char="•"/>
            </a:pPr>
            <a:r>
              <a:rPr lang="en-US" sz="3500" spc="35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Precision and Recall: The model had precision of 70% and recall of 80%, showing effective identification of relevant sentiments with some false positives.</a:t>
            </a:r>
          </a:p>
          <a:p>
            <a:pPr marL="755651" lvl="1" indent="-377825" algn="l">
              <a:lnSpc>
                <a:spcPts val="4830"/>
              </a:lnSpc>
              <a:buFont typeface="Arial"/>
              <a:buChar char="•"/>
            </a:pPr>
            <a:r>
              <a:rPr lang="en-US" sz="3500" spc="35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Effectiveness in Sentiment Analysis: The probabilistic reasoning approach demonstrated effective classification with 80% accuracy, suitable for understanding customer sentiment.</a:t>
            </a:r>
          </a:p>
          <a:p>
            <a:pPr marL="755651" lvl="1" indent="-377825" algn="l">
              <a:lnSpc>
                <a:spcPts val="4830"/>
              </a:lnSpc>
              <a:buFont typeface="Arial"/>
              <a:buChar char="•"/>
            </a:pPr>
            <a:r>
              <a:rPr lang="en-US" sz="3500" spc="35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Sentiment Classification: The probabilistic reasoning approach demonstrated effectiveness in classifying customer sentiments across positive, negative, and neutral categories, offering valuable insights into consumer feedback</a:t>
            </a:r>
          </a:p>
          <a:p>
            <a:pPr algn="ctr">
              <a:lnSpc>
                <a:spcPts val="4830"/>
              </a:lnSpc>
              <a:spcBef>
                <a:spcPct val="0"/>
              </a:spcBef>
            </a:pPr>
            <a:endParaRPr lang="en-US" sz="3500" spc="35">
              <a:solidFill>
                <a:srgbClr val="231F2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87923">
            <a:off x="-2683214" y="7543802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2076940" y="-3354783"/>
            <a:ext cx="7032580" cy="7216267"/>
          </a:xfrm>
          <a:custGeom>
            <a:avLst/>
            <a:gdLst/>
            <a:ahLst/>
            <a:cxnLst/>
            <a:rect l="l" t="t" r="r" b="b"/>
            <a:pathLst>
              <a:path w="7032580" h="7216267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333169" y="8069439"/>
            <a:ext cx="2094695" cy="2377721"/>
            <a:chOff x="0" y="0"/>
            <a:chExt cx="551689" cy="62623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224419" y="-1349021"/>
            <a:ext cx="2094695" cy="2377721"/>
            <a:chOff x="0" y="0"/>
            <a:chExt cx="551689" cy="62623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950700" y="914400"/>
            <a:ext cx="5475089" cy="1173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59"/>
              </a:lnSpc>
              <a:spcBef>
                <a:spcPct val="0"/>
              </a:spcBef>
            </a:pPr>
            <a:r>
              <a:rPr lang="en-US" sz="6999" b="1" spc="69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FUTURE SCOPE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245827" y="3267780"/>
            <a:ext cx="9796345" cy="4244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830"/>
              </a:lnSpc>
              <a:buFont typeface="Arial"/>
              <a:buChar char="•"/>
            </a:pPr>
            <a:r>
              <a:rPr lang="en-US" sz="3500" spc="35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Integrate Multimodal Analysis</a:t>
            </a:r>
          </a:p>
          <a:p>
            <a:pPr marL="755651" lvl="1" indent="-377825" algn="l">
              <a:lnSpc>
                <a:spcPts val="4830"/>
              </a:lnSpc>
              <a:buFont typeface="Arial"/>
              <a:buChar char="•"/>
            </a:pPr>
            <a:r>
              <a:rPr lang="en-US" sz="3500" spc="35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Real-time Sentiment Analysis</a:t>
            </a:r>
          </a:p>
          <a:p>
            <a:pPr marL="755651" lvl="1" indent="-377825" algn="l">
              <a:lnSpc>
                <a:spcPts val="4830"/>
              </a:lnSpc>
              <a:buFont typeface="Arial"/>
              <a:buChar char="•"/>
            </a:pPr>
            <a:r>
              <a:rPr lang="en-US" sz="3500" spc="35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Experiment with Hybrid Models</a:t>
            </a:r>
          </a:p>
          <a:p>
            <a:pPr marL="755651" lvl="1" indent="-377825" algn="l">
              <a:lnSpc>
                <a:spcPts val="4830"/>
              </a:lnSpc>
              <a:buFont typeface="Arial"/>
              <a:buChar char="•"/>
            </a:pPr>
            <a:r>
              <a:rPr lang="en-US" sz="3500" spc="35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Dynamic Sentiment Tracking</a:t>
            </a:r>
          </a:p>
          <a:p>
            <a:pPr marL="755651" lvl="1" indent="-377825" algn="l">
              <a:lnSpc>
                <a:spcPts val="4830"/>
              </a:lnSpc>
              <a:buFont typeface="Arial"/>
              <a:buChar char="•"/>
            </a:pPr>
            <a:r>
              <a:rPr lang="en-US" sz="3500" spc="35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Implement Adaptive Learning</a:t>
            </a:r>
          </a:p>
          <a:p>
            <a:pPr marL="755651" lvl="1" indent="-377825" algn="l">
              <a:lnSpc>
                <a:spcPts val="4830"/>
              </a:lnSpc>
              <a:buFont typeface="Arial"/>
              <a:buChar char="•"/>
            </a:pPr>
            <a:r>
              <a:rPr lang="en-US" sz="3500" spc="35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Customer Experience Enhancement</a:t>
            </a:r>
          </a:p>
          <a:p>
            <a:pPr marL="755651" lvl="1" indent="-377825" algn="l">
              <a:lnSpc>
                <a:spcPts val="4830"/>
              </a:lnSpc>
              <a:buFont typeface="Arial"/>
              <a:buChar char="•"/>
            </a:pPr>
            <a:r>
              <a:rPr lang="en-US" sz="3500" spc="35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Data-Driven Marketing Strategies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Microsoft Office PowerPoint</Application>
  <PresentationFormat>Custom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DM Sans</vt:lpstr>
      <vt:lpstr>Open Sauce Bold</vt:lpstr>
      <vt:lpstr>Oswald Bold</vt:lpstr>
      <vt:lpstr>Calibri</vt:lpstr>
      <vt:lpstr>Arial</vt:lpstr>
      <vt:lpstr>Open Sauce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Reasoning</dc:title>
  <cp:lastModifiedBy>narahari sai jaswanth</cp:lastModifiedBy>
  <cp:revision>2</cp:revision>
  <dcterms:created xsi:type="dcterms:W3CDTF">2006-08-16T00:00:00Z</dcterms:created>
  <dcterms:modified xsi:type="dcterms:W3CDTF">2024-11-30T01:41:08Z</dcterms:modified>
  <dc:identifier>DAGXiqnX_8U</dc:identifier>
</cp:coreProperties>
</file>