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77" r:id="rId7"/>
    <p:sldId id="265" r:id="rId8"/>
    <p:sldId id="268" r:id="rId9"/>
    <p:sldId id="278" r:id="rId10"/>
    <p:sldId id="269" r:id="rId11"/>
    <p:sldId id="274" r:id="rId12"/>
    <p:sldId id="271" r:id="rId13"/>
    <p:sldId id="273" r:id="rId14"/>
    <p:sldId id="27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CE6"/>
    <a:srgbClr val="13E1E1"/>
    <a:srgbClr val="1CCCF8"/>
    <a:srgbClr val="007FA5"/>
    <a:srgbClr val="0EB2E8"/>
    <a:srgbClr val="0D87E9"/>
    <a:srgbClr val="00111F"/>
    <a:srgbClr val="F7F1E4"/>
    <a:srgbClr val="B8D3E8"/>
    <a:srgbClr val="19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866759-106D-4B6C-A223-7E09B7350D44}" type="datetime1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A1009-58D9-464E-97A0-4CC1E93CBDB0}" type="datetime1">
              <a:rPr lang="en-GB" noProof="0" smtClean="0"/>
              <a:pPr/>
              <a:t>29/06/2020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n-GB" noProof="0"/>
              <a:t>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Presentation</a:t>
            </a:r>
            <a:br>
              <a:rPr lang="en-GB" noProof="0"/>
            </a:br>
            <a:r>
              <a:rPr lang="en-GB" noProof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n-GB" noProof="0"/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THANK</a:t>
            </a:r>
            <a:br>
              <a:rPr lang="en-GB" noProof="0"/>
            </a:br>
            <a:r>
              <a:rPr lang="en-GB" noProof="0"/>
              <a:t>YOU!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Alexander</a:t>
            </a:r>
            <a:br>
              <a:rPr lang="en-GB" noProof="0"/>
            </a:br>
            <a:r>
              <a:rPr lang="en-GB" noProof="0"/>
              <a:t>Martensson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07700 987654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en-GB" noProof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n-GB" noProof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n-GB" noProof="0"/>
              <a:t>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EMPTY SLIDE</a:t>
            </a: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HOW TO USE THIS TEMPALTE</a:t>
            </a: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TEXT LAYOUT 1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TEXT LAYOUT 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COMPARISON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CHART</a:t>
            </a:r>
            <a:br>
              <a:rPr lang="en-GB" noProof="0"/>
            </a:br>
            <a:r>
              <a:rPr lang="en-GB" noProof="0"/>
              <a:t>SLIDE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TABLE</a:t>
            </a:r>
            <a:br>
              <a:rPr lang="en-GB" noProof="0"/>
            </a:br>
            <a:r>
              <a:rPr lang="en-GB" noProof="0"/>
              <a:t>SLIDE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BIG IMAGE SLIDE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en-GB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VIDEO SLIDE</a:t>
            </a:r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media</a:t>
            </a:r>
            <a:endParaRPr lang="en-GB" noProof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en-GB" noProof="0"/>
              <a:t>DD/MM/20XX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329f5d839de5.ngrok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/>
          <a:stretch/>
        </p:blipFill>
        <p:spPr>
          <a:xfrm>
            <a:off x="3820063" y="17755"/>
            <a:ext cx="8371937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4977"/>
            <a:ext cx="6374168" cy="896644"/>
          </a:xfrm>
        </p:spPr>
        <p:txBody>
          <a:bodyPr rtlCol="0"/>
          <a:lstStyle/>
          <a:p>
            <a:r>
              <a:rPr lang="en-GB" sz="36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Fake News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216" y="396170"/>
            <a:ext cx="5920784" cy="1278383"/>
          </a:xfrm>
        </p:spPr>
        <p:txBody>
          <a:bodyPr rtlCol="0"/>
          <a:lstStyle/>
          <a:p>
            <a:pPr rtl="0"/>
            <a:r>
              <a:rPr lang="en-GB" sz="4400" b="1" dirty="0" err="1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  <a:ea typeface="+mj-ea"/>
                <a:cs typeface="+mj-cs"/>
              </a:rPr>
              <a:t>HackerSpace</a:t>
            </a:r>
            <a:r>
              <a:rPr lang="en-GB" sz="4400" b="1" dirty="0">
                <a:solidFill>
                  <a:schemeClr val="accent1">
                    <a:lumMod val="25000"/>
                    <a:lumOff val="75000"/>
                  </a:schemeClr>
                </a:solidFill>
                <a:latin typeface="+mj-lt"/>
                <a:ea typeface="+mj-ea"/>
                <a:cs typeface="+mj-cs"/>
              </a:rPr>
              <a:t> NLP Project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1F0E2A-B910-4853-A505-7BE2023EFAAC}"/>
              </a:ext>
            </a:extLst>
          </p:cNvPr>
          <p:cNvSpPr txBox="1">
            <a:spLocks/>
          </p:cNvSpPr>
          <p:nvPr/>
        </p:nvSpPr>
        <p:spPr>
          <a:xfrm>
            <a:off x="175217" y="3746379"/>
            <a:ext cx="4474347" cy="55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13FDE0-2654-4440-B52E-8B36C9AA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19E95A-5171-4332-8196-5E3591383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10</a:t>
            </a:fld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ED289BB-E164-44AF-867C-3E354B3D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55" y="333180"/>
            <a:ext cx="5056083" cy="7826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9F682-6556-405B-890E-E6D6E88072B4}"/>
              </a:ext>
            </a:extLst>
          </p:cNvPr>
          <p:cNvSpPr/>
          <p:nvPr/>
        </p:nvSpPr>
        <p:spPr>
          <a:xfrm>
            <a:off x="1669002" y="1536174"/>
            <a:ext cx="9188388" cy="605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 be used in social media platforms like WhatsApp and Facebook where fake news is notoriously rampant.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news website understand how fake articles could be eliminated through validation 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 as guide points for individuals to check news reliability.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4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5F5E32-B744-4E51-BF59-A14A3C3A5EE0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14644" r="6433" b="2661"/>
          <a:stretch/>
        </p:blipFill>
        <p:spPr>
          <a:xfrm>
            <a:off x="0" y="0"/>
            <a:ext cx="8485633" cy="6858000"/>
          </a:xfrm>
          <a:ln>
            <a:solidFill>
              <a:schemeClr val="bg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FC9F88-EAA5-401E-8D9A-9700A9CD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467" y="795570"/>
            <a:ext cx="4999626" cy="26334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382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D1072-14C8-4BB8-9C9F-E48FE044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152BF-F8DF-4675-8245-3BCB82B4C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3745" y="6002371"/>
            <a:ext cx="261084" cy="365125"/>
          </a:xfrm>
        </p:spPr>
        <p:txBody>
          <a:bodyPr/>
          <a:lstStyle/>
          <a:p>
            <a:pPr rtl="0"/>
            <a:fld id="{D495E168-DA5E-4888-8D8A-92B118324C14}" type="slidenum">
              <a:rPr lang="en-GB" sz="1200" noProof="0" smtClean="0">
                <a:solidFill>
                  <a:schemeClr val="tx1"/>
                </a:solidFill>
              </a:rPr>
              <a:pPr rtl="0"/>
              <a:t>2</a:t>
            </a:fld>
            <a:endParaRPr lang="en-GB" sz="1200" noProof="0" dirty="0">
              <a:solidFill>
                <a:schemeClr val="tx1"/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A499E46A-3F0A-4C3C-9B43-AF2E99D1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917" y="1017553"/>
            <a:ext cx="5056083" cy="782638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CBBBB6E-E241-4EF5-87C4-3D42CF915FAB}"/>
              </a:ext>
            </a:extLst>
          </p:cNvPr>
          <p:cNvSpPr txBox="1">
            <a:spLocks/>
          </p:cNvSpPr>
          <p:nvPr/>
        </p:nvSpPr>
        <p:spPr>
          <a:xfrm>
            <a:off x="541538" y="2689934"/>
            <a:ext cx="11265764" cy="340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News articles influences people's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ideas and opinion on the certain topics. Misleading articles and hoax articles could trigger extreme reactions from the public. </a:t>
            </a:r>
          </a:p>
          <a:p>
            <a:r>
              <a:rPr lang="en-US" dirty="0"/>
              <a:t>Hence, it is very important to </a:t>
            </a:r>
            <a:r>
              <a:rPr lang="en-US" dirty="0">
                <a:solidFill>
                  <a:srgbClr val="FF0000"/>
                </a:solidFill>
              </a:rPr>
              <a:t>factcheck</a:t>
            </a:r>
            <a:r>
              <a:rPr lang="en-US" dirty="0"/>
              <a:t> and use </a:t>
            </a:r>
            <a:r>
              <a:rPr lang="en-US" dirty="0">
                <a:solidFill>
                  <a:srgbClr val="FF0000"/>
                </a:solidFill>
              </a:rPr>
              <a:t>reliable sources</a:t>
            </a:r>
            <a:r>
              <a:rPr lang="en-US" dirty="0"/>
              <a:t> for following the latest news affairs. This website uses an ML model to understand news articles and tries to predict if the given article is fake or not.</a:t>
            </a:r>
          </a:p>
          <a:p>
            <a:endParaRPr lang="en-US" dirty="0"/>
          </a:p>
          <a:p>
            <a:r>
              <a:rPr lang="en-US" dirty="0"/>
              <a:t>This model classifies news articles as fake or not using </a:t>
            </a:r>
            <a:r>
              <a:rPr lang="en-US" dirty="0">
                <a:solidFill>
                  <a:srgbClr val="FF0000"/>
                </a:solidFill>
              </a:rPr>
              <a:t>TFIDF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Logistic Regression </a:t>
            </a:r>
            <a:r>
              <a:rPr lang="en-US" dirty="0"/>
              <a:t>and had a </a:t>
            </a:r>
            <a:r>
              <a:rPr lang="en-US" dirty="0">
                <a:solidFill>
                  <a:srgbClr val="FF0000"/>
                </a:solidFill>
              </a:rPr>
              <a:t>96.3% accuracy </a:t>
            </a:r>
            <a:r>
              <a:rPr lang="en-US" dirty="0"/>
              <a:t>when classifying dataset from kaggle.com/fake-news.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DADCB1-9553-445E-BFEE-1B85A91EFAE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6C7B4-847A-47C4-8DC1-6007873D8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3</a:t>
            </a:fld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2E4463-54A8-4C11-8DE9-F921ECED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174BA4-3DC3-4935-BC35-341A647A3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4613" y="2434022"/>
            <a:ext cx="4421856" cy="37509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Steps involved: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1)Libraries Used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2)Preprocessing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83E3C-6B07-4F68-A8C3-AF7473374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37" y="3734335"/>
            <a:ext cx="5228838" cy="2633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E8FC5-6D03-4F76-A670-7D2DC20B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37" y="490504"/>
            <a:ext cx="5056083" cy="28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1B5E4-CECC-4E08-B73F-6E1674049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06625" y="5603771"/>
            <a:ext cx="549442" cy="365125"/>
          </a:xfrm>
        </p:spPr>
        <p:txBody>
          <a:bodyPr/>
          <a:lstStyle/>
          <a:p>
            <a:pPr rtl="0"/>
            <a:fld id="{D495E168-DA5E-4888-8D8A-92B118324C14}" type="slidenum">
              <a:rPr lang="en-GB" noProof="0" smtClean="0"/>
              <a:pPr rtl="0"/>
              <a:t>4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3727A9-AE6A-40AB-B3C6-9A14402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92" y="1004421"/>
            <a:ext cx="5056083" cy="782638"/>
          </a:xfrm>
        </p:spPr>
        <p:txBody>
          <a:bodyPr>
            <a:normAutofit/>
          </a:bodyPr>
          <a:lstStyle/>
          <a:p>
            <a:r>
              <a:rPr lang="en-US" dirty="0"/>
              <a:t>Code 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50852E7-B3E0-4C8A-A241-56986AE52D7F}"/>
              </a:ext>
            </a:extLst>
          </p:cNvPr>
          <p:cNvSpPr txBox="1">
            <a:spLocks/>
          </p:cNvSpPr>
          <p:nvPr/>
        </p:nvSpPr>
        <p:spPr>
          <a:xfrm>
            <a:off x="248575" y="4191588"/>
            <a:ext cx="7412854" cy="146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E4C00-7E0B-4BFB-A027-552BDAE5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79" y="2062995"/>
            <a:ext cx="7737933" cy="1206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830FE0-E691-41E9-82FD-13EB0E11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979" y="3264791"/>
            <a:ext cx="4956264" cy="907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D967B-BE1E-426D-8855-636C7545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979" y="4172276"/>
            <a:ext cx="8237934" cy="1074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ABF860-9737-43A2-97CD-C9A9DDC14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979" y="5218594"/>
            <a:ext cx="8588484" cy="11354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D116E4-397D-4874-A66F-2B782D2A3808}"/>
              </a:ext>
            </a:extLst>
          </p:cNvPr>
          <p:cNvSpPr/>
          <p:nvPr/>
        </p:nvSpPr>
        <p:spPr>
          <a:xfrm>
            <a:off x="147824" y="2895549"/>
            <a:ext cx="4252404" cy="259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3)Vectorizing text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4)Training the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250B2D-9EF5-46EC-972D-977FF1058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823" y="854788"/>
            <a:ext cx="5768840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945750-99FC-4863-B684-D0ABDEB1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128A4-D832-46C9-A3D2-BD4DD5728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5</a:t>
            </a:fld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EB3D3-AB66-4A74-8D86-09215C177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05" y="925234"/>
            <a:ext cx="4488569" cy="441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5F91A-DF33-4E1B-BE5C-C51CB5D62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91608"/>
            <a:ext cx="3848433" cy="3497883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3D07FE90-38C5-4C2A-AEFF-08519AFC1716}"/>
              </a:ext>
            </a:extLst>
          </p:cNvPr>
          <p:cNvSpPr txBox="1">
            <a:spLocks/>
          </p:cNvSpPr>
          <p:nvPr/>
        </p:nvSpPr>
        <p:spPr>
          <a:xfrm>
            <a:off x="362392" y="1004421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Code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7F799-87C0-41BE-B229-67B5F90F6403}"/>
              </a:ext>
            </a:extLst>
          </p:cNvPr>
          <p:cNvSpPr/>
          <p:nvPr/>
        </p:nvSpPr>
        <p:spPr>
          <a:xfrm>
            <a:off x="248574" y="3011693"/>
            <a:ext cx="5847425" cy="321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5)Accuracy check for models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4)Predicting using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630F9-D275-4A58-95B2-85AA6E5C60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647"/>
          <a:stretch/>
        </p:blipFill>
        <p:spPr>
          <a:xfrm>
            <a:off x="5061772" y="1568224"/>
            <a:ext cx="7036726" cy="13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A4954-9433-4799-8833-84CE34D2A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/>
              <a:pPr rtl="0"/>
              <a:t>6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04CC79-012A-4B12-BCA5-5F20178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6D75A0-5A22-48CD-A204-D882F1A51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1"/>
            <a:ext cx="5893099" cy="4459493"/>
          </a:xfrm>
        </p:spPr>
        <p:txBody>
          <a:bodyPr>
            <a:normAutofit/>
          </a:bodyPr>
          <a:lstStyle/>
          <a:p>
            <a:r>
              <a:rPr lang="en-US" dirty="0"/>
              <a:t>We also used </a:t>
            </a:r>
            <a:r>
              <a:rPr lang="en-US" dirty="0" err="1"/>
              <a:t>XGBoost</a:t>
            </a:r>
            <a:r>
              <a:rPr lang="en-US" dirty="0"/>
              <a:t> model for the classification</a:t>
            </a:r>
          </a:p>
          <a:p>
            <a:endParaRPr lang="en-US" dirty="0"/>
          </a:p>
          <a:p>
            <a:r>
              <a:rPr lang="en-US" dirty="0"/>
              <a:t>It gave better accuracy on the test set but….</a:t>
            </a:r>
          </a:p>
          <a:p>
            <a:endParaRPr lang="en-US" dirty="0"/>
          </a:p>
          <a:p>
            <a:r>
              <a:rPr lang="en-US" dirty="0"/>
              <a:t>It classified all articles as unreliable when used for individual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58E075-45B2-4468-8F95-96DA52F01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05"/>
          <a:stretch/>
        </p:blipFill>
        <p:spPr>
          <a:xfrm>
            <a:off x="6667130" y="1526957"/>
            <a:ext cx="5209809" cy="25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4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097B5-7D50-4CAF-83CA-D7D9886A8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/>
              <a:pPr rtl="0"/>
              <a:t>7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DA727-9B3C-43B4-A4DC-13D0762E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211" y="812997"/>
            <a:ext cx="5799791" cy="782638"/>
          </a:xfrm>
        </p:spPr>
        <p:txBody>
          <a:bodyPr>
            <a:normAutofit/>
          </a:bodyPr>
          <a:lstStyle/>
          <a:p>
            <a:r>
              <a:rPr lang="en-US" dirty="0"/>
              <a:t>Tuning the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42055-2DC9-4713-9716-F1FB3D2E3F3E}"/>
              </a:ext>
            </a:extLst>
          </p:cNvPr>
          <p:cNvSpPr/>
          <p:nvPr/>
        </p:nvSpPr>
        <p:spPr>
          <a:xfrm>
            <a:off x="281412" y="2597415"/>
            <a:ext cx="5056083" cy="2677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used Grid Search to find the optimum parameters for the model to get best accuracy.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we dumped the model for the demo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4CF3A-58DF-41E2-9A6E-DEA9A0D1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02" y="4841745"/>
            <a:ext cx="6675698" cy="17375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92D215-E02D-4544-B955-F792D236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11" y="1171423"/>
            <a:ext cx="6411556" cy="33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F0023-3521-4BB5-B4F0-81562E01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680C14-2AAE-4E7B-8E9A-C9B310E39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8</a:t>
            </a:fld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A7A8247F-4ECD-49EA-BC55-6B0DEDE0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58" y="999005"/>
            <a:ext cx="5056083" cy="78263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DEMO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8C27A2-DB82-44AC-8845-4AE59A7494E5}"/>
              </a:ext>
            </a:extLst>
          </p:cNvPr>
          <p:cNvSpPr/>
          <p:nvPr/>
        </p:nvSpPr>
        <p:spPr>
          <a:xfrm>
            <a:off x="1944210" y="3165010"/>
            <a:ext cx="8093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hlinkClick r:id="rId3"/>
              </a:rPr>
              <a:t>https://329f5d839de5.ngrok.io/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190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FF6E725-CD11-4B54-A76A-B645B1E2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929054" y="6036331"/>
            <a:ext cx="350550" cy="2972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E3999-84C0-476A-BB28-833C2F5E0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en-GB" noProof="0" smtClean="0">
                <a:solidFill>
                  <a:schemeClr val="tx1"/>
                </a:solidFill>
              </a:rPr>
              <a:pPr rtl="0"/>
              <a:t>9</a:t>
            </a:fld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26F140-3721-423F-BE8E-8AE2754E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29" y="404202"/>
            <a:ext cx="5056083" cy="782638"/>
          </a:xfrm>
        </p:spPr>
        <p:txBody>
          <a:bodyPr/>
          <a:lstStyle/>
          <a:p>
            <a:pPr algn="l"/>
            <a:r>
              <a:rPr lang="en-US" dirty="0"/>
              <a:t>Web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7211D9-78F4-4C2C-9376-F39E6A3AAA91}"/>
              </a:ext>
            </a:extLst>
          </p:cNvPr>
          <p:cNvSpPr/>
          <p:nvPr/>
        </p:nvSpPr>
        <p:spPr>
          <a:xfrm>
            <a:off x="465864" y="1578798"/>
            <a:ext cx="6039489" cy="503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deployment was done in python using the python flask module.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testing on localhost, we can have a temporary link on the web using flask-</a:t>
            </a:r>
            <a:r>
              <a:rPr lang="en-US" sz="3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ngrok</a:t>
            </a: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Literally a one-line code for web deployment.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36CB7-B38C-40F9-AD06-411DE2ED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77" y="1399069"/>
            <a:ext cx="5037147" cy="42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746_TF45331398" id="{CED29B90-5E0A-4AFB-9250-9336D67148AF}" vid="{843B30C3-F9EA-4607-9B16-E0EC804CE5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304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Lucida Grande</vt:lpstr>
      <vt:lpstr>Verdana</vt:lpstr>
      <vt:lpstr>Wingdings</vt:lpstr>
      <vt:lpstr>Office Theme</vt:lpstr>
      <vt:lpstr>Fake News Classifier</vt:lpstr>
      <vt:lpstr>The Project</vt:lpstr>
      <vt:lpstr>Code </vt:lpstr>
      <vt:lpstr>Code </vt:lpstr>
      <vt:lpstr>PowerPoint Presentation</vt:lpstr>
      <vt:lpstr>Code</vt:lpstr>
      <vt:lpstr>Tuning the Model</vt:lpstr>
      <vt:lpstr>DEMO TIME</vt:lpstr>
      <vt:lpstr>Web Deployment</vt:lpstr>
      <vt:lpstr>Usages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2019-10-09T14:38:02Z</dcterms:created>
  <dcterms:modified xsi:type="dcterms:W3CDTF">2020-06-29T10:21:13Z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