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Montserrat" charset="1" panose="00000500000000000000"/>
      <p:regular r:id="rId12"/>
    </p:embeddedFont>
    <p:embeddedFont>
      <p:font typeface="Montserrat Bold" charset="1" panose="00000600000000000000"/>
      <p:regular r:id="rId13"/>
    </p:embeddedFont>
    <p:embeddedFont>
      <p:font typeface="Montserrat Italics" charset="1" panose="00000500000000000000"/>
      <p:regular r:id="rId14"/>
    </p:embeddedFont>
    <p:embeddedFont>
      <p:font typeface="Montserrat Bold Italics" charset="1" panose="00000600000000000000"/>
      <p:regular r:id="rId15"/>
    </p:embeddedFont>
    <p:embeddedFont>
      <p:font typeface="Cocomat Pro Heavy" charset="1" panose="00000A00000000000000"/>
      <p:regular r:id="rId16"/>
    </p:embeddedFont>
    <p:embeddedFont>
      <p:font typeface="Cocomat Pro Heavy Italics" charset="1" panose="00000A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1.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2.jpe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jpe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5819" r="67931" b="0"/>
          <a:stretch>
            <a:fillRect/>
          </a:stretch>
        </p:blipFill>
        <p:spPr>
          <a:xfrm flipH="false" flipV="false" rot="0">
            <a:off x="10560112" y="-6875490"/>
            <a:ext cx="13398375" cy="1237722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627094" y="534271"/>
            <a:ext cx="7726011" cy="9752729"/>
          </a:xfrm>
          <a:prstGeom prst="rect">
            <a:avLst/>
          </a:prstGeom>
        </p:spPr>
      </p:pic>
      <p:sp>
        <p:nvSpPr>
          <p:cNvPr name="TextBox 4" id="4"/>
          <p:cNvSpPr txBox="true"/>
          <p:nvPr/>
        </p:nvSpPr>
        <p:spPr>
          <a:xfrm rot="0">
            <a:off x="8353105" y="3857557"/>
            <a:ext cx="6929726" cy="530087"/>
          </a:xfrm>
          <a:prstGeom prst="rect">
            <a:avLst/>
          </a:prstGeom>
        </p:spPr>
        <p:txBody>
          <a:bodyPr anchor="t" rtlCol="false" tIns="0" lIns="0" bIns="0" rIns="0">
            <a:spAutoFit/>
          </a:bodyPr>
          <a:lstStyle/>
          <a:p>
            <a:pPr marL="0" indent="0" lvl="0">
              <a:lnSpc>
                <a:spcPts val="4300"/>
              </a:lnSpc>
              <a:spcBef>
                <a:spcPct val="0"/>
              </a:spcBef>
            </a:pPr>
            <a:r>
              <a:rPr lang="en-US" sz="3072">
                <a:solidFill>
                  <a:srgbClr val="05066D"/>
                </a:solidFill>
                <a:latin typeface="Montserrat Bold Italics"/>
              </a:rPr>
              <a:t>DISEASE  PRE  ANALYSIS  SYSTEM</a:t>
            </a:r>
          </a:p>
        </p:txBody>
      </p:sp>
      <p:sp>
        <p:nvSpPr>
          <p:cNvPr name="TextBox 5" id="5"/>
          <p:cNvSpPr txBox="true"/>
          <p:nvPr/>
        </p:nvSpPr>
        <p:spPr>
          <a:xfrm rot="0">
            <a:off x="8703698" y="2112698"/>
            <a:ext cx="8555602" cy="2024128"/>
          </a:xfrm>
          <a:prstGeom prst="rect">
            <a:avLst/>
          </a:prstGeom>
        </p:spPr>
        <p:txBody>
          <a:bodyPr anchor="t" rtlCol="false" tIns="0" lIns="0" bIns="0" rIns="0">
            <a:spAutoFit/>
          </a:bodyPr>
          <a:lstStyle/>
          <a:p>
            <a:pPr>
              <a:lnSpc>
                <a:spcPts val="15981"/>
              </a:lnSpc>
            </a:pPr>
            <a:r>
              <a:rPr lang="en-US" sz="13099">
                <a:solidFill>
                  <a:srgbClr val="05066D"/>
                </a:solidFill>
                <a:latin typeface="Cocomat Pro Heavy"/>
              </a:rPr>
              <a:t>DPAS</a:t>
            </a:r>
          </a:p>
        </p:txBody>
      </p:sp>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0" y="6006557"/>
            <a:ext cx="18288000" cy="6906869"/>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6901654" y="2085943"/>
            <a:ext cx="1569439" cy="1838289"/>
          </a:xfrm>
          <a:prstGeom prst="rect">
            <a:avLst/>
          </a:prstGeom>
        </p:spPr>
      </p:pic>
      <p:sp>
        <p:nvSpPr>
          <p:cNvPr name="TextBox 8" id="8"/>
          <p:cNvSpPr txBox="true"/>
          <p:nvPr/>
        </p:nvSpPr>
        <p:spPr>
          <a:xfrm rot="0">
            <a:off x="10926691" y="7583831"/>
            <a:ext cx="7134207" cy="2703169"/>
          </a:xfrm>
          <a:prstGeom prst="rect">
            <a:avLst/>
          </a:prstGeom>
        </p:spPr>
        <p:txBody>
          <a:bodyPr anchor="t" rtlCol="false" tIns="0" lIns="0" bIns="0" rIns="0">
            <a:spAutoFit/>
          </a:bodyPr>
          <a:lstStyle/>
          <a:p>
            <a:pPr algn="just">
              <a:lnSpc>
                <a:spcPts val="4306"/>
              </a:lnSpc>
            </a:pPr>
            <a:r>
              <a:rPr lang="en-US" sz="3076">
                <a:solidFill>
                  <a:srgbClr val="FFFFFF"/>
                </a:solidFill>
                <a:latin typeface="Montserrat Italics"/>
              </a:rPr>
              <a:t>BY </a:t>
            </a:r>
          </a:p>
          <a:p>
            <a:pPr algn="r">
              <a:lnSpc>
                <a:spcPts val="4306"/>
              </a:lnSpc>
            </a:pPr>
            <a:r>
              <a:rPr lang="en-US" sz="3076">
                <a:solidFill>
                  <a:srgbClr val="FFFFFF"/>
                </a:solidFill>
                <a:latin typeface="Montserrat Italics"/>
              </a:rPr>
              <a:t>Akshansh Mahajan(2110993756)</a:t>
            </a:r>
          </a:p>
          <a:p>
            <a:pPr algn="r">
              <a:lnSpc>
                <a:spcPts val="4306"/>
              </a:lnSpc>
            </a:pPr>
            <a:r>
              <a:rPr lang="en-US" sz="3076">
                <a:solidFill>
                  <a:srgbClr val="FFFFFF"/>
                </a:solidFill>
                <a:latin typeface="Montserrat Italics"/>
              </a:rPr>
              <a:t>Anmol Verma(2110993762)</a:t>
            </a:r>
          </a:p>
          <a:p>
            <a:pPr algn="r">
              <a:lnSpc>
                <a:spcPts val="4306"/>
              </a:lnSpc>
            </a:pPr>
            <a:r>
              <a:rPr lang="en-US" sz="3076">
                <a:solidFill>
                  <a:srgbClr val="FFFFFF"/>
                </a:solidFill>
                <a:latin typeface="Montserrat Italics"/>
              </a:rPr>
              <a:t>Jaspreet Singh(2110993802)</a:t>
            </a:r>
          </a:p>
          <a:p>
            <a:pPr algn="r">
              <a:lnSpc>
                <a:spcPts val="4306"/>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sp>
        <p:nvSpPr>
          <p:cNvPr name="TextBox 2" id="2"/>
          <p:cNvSpPr txBox="true"/>
          <p:nvPr/>
        </p:nvSpPr>
        <p:spPr>
          <a:xfrm rot="0">
            <a:off x="2601885" y="1918174"/>
            <a:ext cx="8349233" cy="414543"/>
          </a:xfrm>
          <a:prstGeom prst="rect">
            <a:avLst/>
          </a:prstGeom>
        </p:spPr>
        <p:txBody>
          <a:bodyPr anchor="t" rtlCol="false" tIns="0" lIns="0" bIns="0" rIns="0">
            <a:spAutoFit/>
          </a:bodyPr>
          <a:lstStyle/>
          <a:p>
            <a:pPr algn="ctr">
              <a:lnSpc>
                <a:spcPts val="3401"/>
              </a:lnSpc>
              <a:spcBef>
                <a:spcPct val="0"/>
              </a:spcBef>
            </a:pPr>
            <a:r>
              <a:rPr lang="en-US" sz="2429">
                <a:solidFill>
                  <a:srgbClr val="000000"/>
                </a:solidFill>
                <a:latin typeface="Montserrat Bold"/>
              </a:rPr>
              <a:t>These are the various models with their accuracies: </a:t>
            </a:r>
          </a:p>
        </p:txBody>
      </p:sp>
      <p:pic>
        <p:nvPicPr>
          <p:cNvPr name="Picture 3" id="3"/>
          <p:cNvPicPr>
            <a:picLocks noChangeAspect="true"/>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35272" y="-889902"/>
            <a:ext cx="2630125" cy="3974090"/>
          </a:xfrm>
          <a:prstGeom prst="rect">
            <a:avLst/>
          </a:prstGeom>
        </p:spPr>
      </p:pic>
      <p:pic>
        <p:nvPicPr>
          <p:cNvPr name="Picture 4" id="4"/>
          <p:cNvPicPr>
            <a:picLocks noChangeAspect="true"/>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1704061">
            <a:off x="13824431" y="5385399"/>
            <a:ext cx="4991149" cy="7541571"/>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2601885" y="2867408"/>
            <a:ext cx="13084230" cy="6018746"/>
          </a:xfrm>
          <a:prstGeom prst="rect">
            <a:avLst/>
          </a:prstGeom>
        </p:spPr>
      </p:pic>
      <p:sp>
        <p:nvSpPr>
          <p:cNvPr name="TextBox 6" id="6"/>
          <p:cNvSpPr txBox="true"/>
          <p:nvPr/>
        </p:nvSpPr>
        <p:spPr>
          <a:xfrm rot="0">
            <a:off x="4274930" y="26836"/>
            <a:ext cx="9738141" cy="996603"/>
          </a:xfrm>
          <a:prstGeom prst="rect">
            <a:avLst/>
          </a:prstGeom>
        </p:spPr>
        <p:txBody>
          <a:bodyPr anchor="t" rtlCol="false" tIns="0" lIns="0" bIns="0" rIns="0">
            <a:spAutoFit/>
          </a:bodyPr>
          <a:lstStyle/>
          <a:p>
            <a:pPr algn="ctr" marL="0" indent="0" lvl="0">
              <a:lnSpc>
                <a:spcPts val="8124"/>
              </a:lnSpc>
              <a:spcBef>
                <a:spcPct val="0"/>
              </a:spcBef>
            </a:pPr>
            <a:r>
              <a:rPr lang="en-US" sz="5803">
                <a:solidFill>
                  <a:srgbClr val="05066D"/>
                </a:solidFill>
                <a:latin typeface="Cocomat Pro Heavy"/>
              </a:rPr>
              <a:t>EXPLANATION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56028" y="-2150385"/>
            <a:ext cx="4991149" cy="7541571"/>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3269713" y="2836406"/>
            <a:ext cx="11425408" cy="6555328"/>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5467122">
            <a:off x="12085174" y="3772681"/>
            <a:ext cx="2321476" cy="3592226"/>
          </a:xfrm>
          <a:prstGeom prst="rect">
            <a:avLst/>
          </a:prstGeom>
        </p:spPr>
      </p:pic>
      <p:sp>
        <p:nvSpPr>
          <p:cNvPr name="TextBox 5" id="5"/>
          <p:cNvSpPr txBox="true"/>
          <p:nvPr/>
        </p:nvSpPr>
        <p:spPr>
          <a:xfrm rot="0">
            <a:off x="4868610" y="284599"/>
            <a:ext cx="8550780" cy="1335801"/>
          </a:xfrm>
          <a:prstGeom prst="rect">
            <a:avLst/>
          </a:prstGeom>
        </p:spPr>
        <p:txBody>
          <a:bodyPr anchor="t" rtlCol="false" tIns="0" lIns="0" bIns="0" rIns="0">
            <a:spAutoFit/>
          </a:bodyPr>
          <a:lstStyle/>
          <a:p>
            <a:pPr algn="ctr" marL="0" indent="0" lvl="0">
              <a:lnSpc>
                <a:spcPts val="10898"/>
              </a:lnSpc>
              <a:spcBef>
                <a:spcPct val="0"/>
              </a:spcBef>
            </a:pPr>
            <a:r>
              <a:rPr lang="en-US" sz="7784">
                <a:solidFill>
                  <a:srgbClr val="05066D"/>
                </a:solidFill>
                <a:latin typeface="Cocomat Pro Heavy"/>
              </a:rPr>
              <a:t>EXPLANATION</a:t>
            </a:r>
          </a:p>
        </p:txBody>
      </p:sp>
      <p:sp>
        <p:nvSpPr>
          <p:cNvPr name="TextBox 6" id="6"/>
          <p:cNvSpPr txBox="true"/>
          <p:nvPr/>
        </p:nvSpPr>
        <p:spPr>
          <a:xfrm rot="0">
            <a:off x="3269713" y="1951486"/>
            <a:ext cx="8550780" cy="496686"/>
          </a:xfrm>
          <a:prstGeom prst="rect">
            <a:avLst/>
          </a:prstGeom>
        </p:spPr>
        <p:txBody>
          <a:bodyPr anchor="t" rtlCol="false" tIns="0" lIns="0" bIns="0" rIns="0">
            <a:spAutoFit/>
          </a:bodyPr>
          <a:lstStyle/>
          <a:p>
            <a:pPr>
              <a:lnSpc>
                <a:spcPts val="4123"/>
              </a:lnSpc>
              <a:spcBef>
                <a:spcPct val="0"/>
              </a:spcBef>
            </a:pPr>
            <a:r>
              <a:rPr lang="en-US" sz="2945">
                <a:solidFill>
                  <a:srgbClr val="000000"/>
                </a:solidFill>
                <a:latin typeface="Montserrat Bold"/>
              </a:rPr>
              <a:t>This is deployment of the model:</a:t>
            </a:r>
          </a:p>
        </p:txBody>
      </p:sp>
      <p:sp>
        <p:nvSpPr>
          <p:cNvPr name="TextBox 7" id="7"/>
          <p:cNvSpPr txBox="true"/>
          <p:nvPr/>
        </p:nvSpPr>
        <p:spPr>
          <a:xfrm rot="0">
            <a:off x="14867682" y="4043408"/>
            <a:ext cx="3243852" cy="1525386"/>
          </a:xfrm>
          <a:prstGeom prst="rect">
            <a:avLst/>
          </a:prstGeom>
        </p:spPr>
        <p:txBody>
          <a:bodyPr anchor="t" rtlCol="false" tIns="0" lIns="0" bIns="0" rIns="0">
            <a:spAutoFit/>
          </a:bodyPr>
          <a:lstStyle/>
          <a:p>
            <a:pPr>
              <a:lnSpc>
                <a:spcPts val="4123"/>
              </a:lnSpc>
              <a:spcBef>
                <a:spcPct val="0"/>
              </a:spcBef>
            </a:pPr>
            <a:r>
              <a:rPr lang="en-US" sz="2945">
                <a:solidFill>
                  <a:srgbClr val="000000"/>
                </a:solidFill>
                <a:latin typeface="Montserrat Bold"/>
              </a:rPr>
              <a:t>Users can flag if the output is correct or not.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47565" y="2285319"/>
            <a:ext cx="7599093" cy="8030247"/>
          </a:xfrm>
          <a:prstGeom prst="rect">
            <a:avLst/>
          </a:prstGeom>
        </p:spPr>
      </p:pic>
      <p:sp>
        <p:nvSpPr>
          <p:cNvPr name="TextBox 3" id="3"/>
          <p:cNvSpPr txBox="true"/>
          <p:nvPr/>
        </p:nvSpPr>
        <p:spPr>
          <a:xfrm rot="0">
            <a:off x="8661671" y="2636710"/>
            <a:ext cx="8597629" cy="5670709"/>
          </a:xfrm>
          <a:prstGeom prst="rect">
            <a:avLst/>
          </a:prstGeom>
        </p:spPr>
        <p:txBody>
          <a:bodyPr anchor="t" rtlCol="false" tIns="0" lIns="0" bIns="0" rIns="0">
            <a:spAutoFit/>
          </a:bodyPr>
          <a:lstStyle/>
          <a:p>
            <a:pPr>
              <a:lnSpc>
                <a:spcPts val="3491"/>
              </a:lnSpc>
            </a:pPr>
            <a:r>
              <a:rPr lang="en-US" sz="2493">
                <a:solidFill>
                  <a:srgbClr val="000000"/>
                </a:solidFill>
                <a:latin typeface="Montserrat Bold"/>
              </a:rPr>
              <a:t>The Disease Pre-Analysis System, using the K-Nearest Neighbors algorithm, provides a valuable tool for detecting diseases based on user-selected symptoms. It improves disease detection accuracy and enables early intervention. While it offers preliminary insights, consulting healthcare professionals remains crucial. The system has the potential to enhance healthcare outcomes and efficiency by leveraging machine learning and comprehensive medical data. As technology advances, such intelligent systems can contribute to timely diagnoses and better overall healthcare outcomes.</a:t>
            </a:r>
          </a:p>
        </p:txBody>
      </p:sp>
      <p:sp>
        <p:nvSpPr>
          <p:cNvPr name="TextBox 4" id="4"/>
          <p:cNvSpPr txBox="true"/>
          <p:nvPr/>
        </p:nvSpPr>
        <p:spPr>
          <a:xfrm rot="0">
            <a:off x="5450165" y="1074248"/>
            <a:ext cx="10704163" cy="1211071"/>
          </a:xfrm>
          <a:prstGeom prst="rect">
            <a:avLst/>
          </a:prstGeom>
        </p:spPr>
        <p:txBody>
          <a:bodyPr anchor="t" rtlCol="false" tIns="0" lIns="0" bIns="0" rIns="0">
            <a:spAutoFit/>
          </a:bodyPr>
          <a:lstStyle/>
          <a:p>
            <a:pPr marL="0" indent="0" lvl="0">
              <a:lnSpc>
                <a:spcPts val="9898"/>
              </a:lnSpc>
              <a:spcBef>
                <a:spcPct val="0"/>
              </a:spcBef>
            </a:pPr>
            <a:r>
              <a:rPr lang="en-US" sz="7070">
                <a:solidFill>
                  <a:srgbClr val="45467E"/>
                </a:solidFill>
                <a:latin typeface="Cocomat Pro Heavy Bold"/>
              </a:rPr>
              <a:t>CONCLUSION</a:t>
            </a:r>
          </a:p>
        </p:txBody>
      </p:sp>
      <p:pic>
        <p:nvPicPr>
          <p:cNvPr name="Picture 5" id="5"/>
          <p:cNvPicPr>
            <a:picLocks noChangeAspect="true"/>
          </p:cNvPicPr>
          <p:nvPr/>
        </p:nvPicPr>
        <p:blipFill>
          <a:blip r:embed="rId4">
            <a:alphaModFix amt="43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81284" y="6903974"/>
            <a:ext cx="28212405" cy="8874084"/>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35272" y="-889902"/>
            <a:ext cx="4991149" cy="754157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906383" y="399229"/>
            <a:ext cx="5352917" cy="4447381"/>
          </a:xfrm>
          <a:prstGeom prst="rect">
            <a:avLst/>
          </a:prstGeom>
        </p:spPr>
      </p:pic>
      <p:sp>
        <p:nvSpPr>
          <p:cNvPr name="TextBox 4" id="4"/>
          <p:cNvSpPr txBox="true"/>
          <p:nvPr/>
        </p:nvSpPr>
        <p:spPr>
          <a:xfrm rot="0">
            <a:off x="501008" y="4606509"/>
            <a:ext cx="2811895" cy="2514223"/>
          </a:xfrm>
          <a:prstGeom prst="rect">
            <a:avLst/>
          </a:prstGeom>
        </p:spPr>
        <p:txBody>
          <a:bodyPr anchor="t" rtlCol="false" tIns="0" lIns="0" bIns="0" rIns="0">
            <a:spAutoFit/>
          </a:bodyPr>
          <a:lstStyle/>
          <a:p>
            <a:pPr algn="ctr">
              <a:lnSpc>
                <a:spcPts val="20495"/>
              </a:lnSpc>
            </a:pPr>
            <a:r>
              <a:rPr lang="en-US" sz="14639">
                <a:solidFill>
                  <a:srgbClr val="05066D"/>
                </a:solidFill>
                <a:latin typeface="Cocomat Pro Heavy Bold"/>
              </a:rPr>
              <a:t>1</a:t>
            </a:r>
          </a:p>
        </p:txBody>
      </p:sp>
      <p:sp>
        <p:nvSpPr>
          <p:cNvPr name="TextBox 5" id="5"/>
          <p:cNvSpPr txBox="true"/>
          <p:nvPr/>
        </p:nvSpPr>
        <p:spPr>
          <a:xfrm rot="0">
            <a:off x="639210" y="7027458"/>
            <a:ext cx="2811895" cy="447476"/>
          </a:xfrm>
          <a:prstGeom prst="rect">
            <a:avLst/>
          </a:prstGeom>
        </p:spPr>
        <p:txBody>
          <a:bodyPr anchor="t" rtlCol="false" tIns="0" lIns="0" bIns="0" rIns="0">
            <a:spAutoFit/>
          </a:bodyPr>
          <a:lstStyle/>
          <a:p>
            <a:pPr algn="ctr">
              <a:lnSpc>
                <a:spcPts val="3685"/>
              </a:lnSpc>
            </a:pPr>
            <a:r>
              <a:rPr lang="en-US" sz="2632">
                <a:solidFill>
                  <a:srgbClr val="000000"/>
                </a:solidFill>
                <a:latin typeface="Montserrat Bold"/>
              </a:rPr>
              <a:t>Introduction</a:t>
            </a:r>
          </a:p>
        </p:txBody>
      </p:sp>
      <p:sp>
        <p:nvSpPr>
          <p:cNvPr name="TextBox 6" id="6"/>
          <p:cNvSpPr txBox="true"/>
          <p:nvPr/>
        </p:nvSpPr>
        <p:spPr>
          <a:xfrm rot="0">
            <a:off x="4119530" y="4560860"/>
            <a:ext cx="2811895" cy="2514223"/>
          </a:xfrm>
          <a:prstGeom prst="rect">
            <a:avLst/>
          </a:prstGeom>
        </p:spPr>
        <p:txBody>
          <a:bodyPr anchor="t" rtlCol="false" tIns="0" lIns="0" bIns="0" rIns="0">
            <a:spAutoFit/>
          </a:bodyPr>
          <a:lstStyle/>
          <a:p>
            <a:pPr algn="ctr">
              <a:lnSpc>
                <a:spcPts val="20495"/>
              </a:lnSpc>
            </a:pPr>
            <a:r>
              <a:rPr lang="en-US" sz="14639">
                <a:solidFill>
                  <a:srgbClr val="05066D"/>
                </a:solidFill>
                <a:latin typeface="Cocomat Pro Heavy Bold"/>
              </a:rPr>
              <a:t>2</a:t>
            </a:r>
          </a:p>
        </p:txBody>
      </p:sp>
      <p:sp>
        <p:nvSpPr>
          <p:cNvPr name="TextBox 7" id="7"/>
          <p:cNvSpPr txBox="true"/>
          <p:nvPr/>
        </p:nvSpPr>
        <p:spPr>
          <a:xfrm rot="0">
            <a:off x="7738053" y="4560860"/>
            <a:ext cx="2811895" cy="2514223"/>
          </a:xfrm>
          <a:prstGeom prst="rect">
            <a:avLst/>
          </a:prstGeom>
        </p:spPr>
        <p:txBody>
          <a:bodyPr anchor="t" rtlCol="false" tIns="0" lIns="0" bIns="0" rIns="0">
            <a:spAutoFit/>
          </a:bodyPr>
          <a:lstStyle/>
          <a:p>
            <a:pPr algn="ctr">
              <a:lnSpc>
                <a:spcPts val="20495"/>
              </a:lnSpc>
            </a:pPr>
            <a:r>
              <a:rPr lang="en-US" sz="14639">
                <a:solidFill>
                  <a:srgbClr val="05066D"/>
                </a:solidFill>
                <a:latin typeface="Cocomat Pro Heavy Bold"/>
              </a:rPr>
              <a:t>3</a:t>
            </a:r>
          </a:p>
        </p:txBody>
      </p:sp>
      <p:sp>
        <p:nvSpPr>
          <p:cNvPr name="TextBox 8" id="8"/>
          <p:cNvSpPr txBox="true"/>
          <p:nvPr/>
        </p:nvSpPr>
        <p:spPr>
          <a:xfrm rot="0">
            <a:off x="11160447" y="4560860"/>
            <a:ext cx="2811895" cy="2514223"/>
          </a:xfrm>
          <a:prstGeom prst="rect">
            <a:avLst/>
          </a:prstGeom>
        </p:spPr>
        <p:txBody>
          <a:bodyPr anchor="t" rtlCol="false" tIns="0" lIns="0" bIns="0" rIns="0">
            <a:spAutoFit/>
          </a:bodyPr>
          <a:lstStyle/>
          <a:p>
            <a:pPr algn="ctr">
              <a:lnSpc>
                <a:spcPts val="20495"/>
              </a:lnSpc>
            </a:pPr>
            <a:r>
              <a:rPr lang="en-US" sz="14639">
                <a:solidFill>
                  <a:srgbClr val="05066D"/>
                </a:solidFill>
                <a:latin typeface="Cocomat Pro Heavy Bold"/>
              </a:rPr>
              <a:t>4</a:t>
            </a:r>
          </a:p>
        </p:txBody>
      </p:sp>
      <p:sp>
        <p:nvSpPr>
          <p:cNvPr name="TextBox 9" id="9"/>
          <p:cNvSpPr txBox="true"/>
          <p:nvPr/>
        </p:nvSpPr>
        <p:spPr>
          <a:xfrm rot="0">
            <a:off x="4255877" y="1066343"/>
            <a:ext cx="7650506" cy="1708560"/>
          </a:xfrm>
          <a:prstGeom prst="rect">
            <a:avLst/>
          </a:prstGeom>
        </p:spPr>
        <p:txBody>
          <a:bodyPr anchor="t" rtlCol="false" tIns="0" lIns="0" bIns="0" rIns="0">
            <a:spAutoFit/>
          </a:bodyPr>
          <a:lstStyle/>
          <a:p>
            <a:pPr marL="0" indent="0" lvl="0">
              <a:lnSpc>
                <a:spcPts val="13977"/>
              </a:lnSpc>
              <a:spcBef>
                <a:spcPct val="0"/>
              </a:spcBef>
            </a:pPr>
            <a:r>
              <a:rPr lang="en-US" sz="9983">
                <a:solidFill>
                  <a:srgbClr val="05066D"/>
                </a:solidFill>
                <a:latin typeface="Cocomat Pro Heavy"/>
              </a:rPr>
              <a:t>CONTENT</a:t>
            </a:r>
          </a:p>
        </p:txBody>
      </p:sp>
      <p:sp>
        <p:nvSpPr>
          <p:cNvPr name="TextBox 10" id="10"/>
          <p:cNvSpPr txBox="true"/>
          <p:nvPr/>
        </p:nvSpPr>
        <p:spPr>
          <a:xfrm rot="0">
            <a:off x="4119530" y="7027458"/>
            <a:ext cx="2811895" cy="447476"/>
          </a:xfrm>
          <a:prstGeom prst="rect">
            <a:avLst/>
          </a:prstGeom>
        </p:spPr>
        <p:txBody>
          <a:bodyPr anchor="t" rtlCol="false" tIns="0" lIns="0" bIns="0" rIns="0">
            <a:spAutoFit/>
          </a:bodyPr>
          <a:lstStyle/>
          <a:p>
            <a:pPr algn="ctr">
              <a:lnSpc>
                <a:spcPts val="3685"/>
              </a:lnSpc>
            </a:pPr>
            <a:r>
              <a:rPr lang="en-US" sz="2632">
                <a:solidFill>
                  <a:srgbClr val="000000"/>
                </a:solidFill>
                <a:latin typeface="Montserrat Bold"/>
              </a:rPr>
              <a:t>Objective</a:t>
            </a:r>
          </a:p>
        </p:txBody>
      </p:sp>
      <p:sp>
        <p:nvSpPr>
          <p:cNvPr name="TextBox 11" id="11"/>
          <p:cNvSpPr txBox="true"/>
          <p:nvPr/>
        </p:nvSpPr>
        <p:spPr>
          <a:xfrm rot="0">
            <a:off x="11359572" y="7094912"/>
            <a:ext cx="2811895" cy="447476"/>
          </a:xfrm>
          <a:prstGeom prst="rect">
            <a:avLst/>
          </a:prstGeom>
        </p:spPr>
        <p:txBody>
          <a:bodyPr anchor="t" rtlCol="false" tIns="0" lIns="0" bIns="0" rIns="0">
            <a:spAutoFit/>
          </a:bodyPr>
          <a:lstStyle/>
          <a:p>
            <a:pPr algn="ctr">
              <a:lnSpc>
                <a:spcPts val="3685"/>
              </a:lnSpc>
            </a:pPr>
            <a:r>
              <a:rPr lang="en-US" sz="2632">
                <a:solidFill>
                  <a:srgbClr val="000000"/>
                </a:solidFill>
                <a:latin typeface="Montserrat Bold"/>
              </a:rPr>
              <a:t>Explanation</a:t>
            </a:r>
          </a:p>
        </p:txBody>
      </p:sp>
      <p:sp>
        <p:nvSpPr>
          <p:cNvPr name="TextBox 12" id="12"/>
          <p:cNvSpPr txBox="true"/>
          <p:nvPr/>
        </p:nvSpPr>
        <p:spPr>
          <a:xfrm rot="0">
            <a:off x="7738053" y="7073107"/>
            <a:ext cx="2811895" cy="447476"/>
          </a:xfrm>
          <a:prstGeom prst="rect">
            <a:avLst/>
          </a:prstGeom>
        </p:spPr>
        <p:txBody>
          <a:bodyPr anchor="t" rtlCol="false" tIns="0" lIns="0" bIns="0" rIns="0">
            <a:spAutoFit/>
          </a:bodyPr>
          <a:lstStyle/>
          <a:p>
            <a:pPr algn="ctr">
              <a:lnSpc>
                <a:spcPts val="3685"/>
              </a:lnSpc>
            </a:pPr>
            <a:r>
              <a:rPr lang="en-US" sz="2632">
                <a:solidFill>
                  <a:srgbClr val="000000"/>
                </a:solidFill>
                <a:latin typeface="Montserrat Bold"/>
              </a:rPr>
              <a:t>Prerequisite</a:t>
            </a:r>
          </a:p>
        </p:txBody>
      </p:sp>
      <p:sp>
        <p:nvSpPr>
          <p:cNvPr name="TextBox 13" id="13"/>
          <p:cNvSpPr txBox="true"/>
          <p:nvPr/>
        </p:nvSpPr>
        <p:spPr>
          <a:xfrm rot="0">
            <a:off x="14582842" y="4560860"/>
            <a:ext cx="2811895" cy="2514223"/>
          </a:xfrm>
          <a:prstGeom prst="rect">
            <a:avLst/>
          </a:prstGeom>
        </p:spPr>
        <p:txBody>
          <a:bodyPr anchor="t" rtlCol="false" tIns="0" lIns="0" bIns="0" rIns="0">
            <a:spAutoFit/>
          </a:bodyPr>
          <a:lstStyle/>
          <a:p>
            <a:pPr algn="ctr">
              <a:lnSpc>
                <a:spcPts val="20495"/>
              </a:lnSpc>
            </a:pPr>
            <a:r>
              <a:rPr lang="en-US" sz="14639">
                <a:solidFill>
                  <a:srgbClr val="05066D"/>
                </a:solidFill>
                <a:latin typeface="Cocomat Pro Heavy Bold"/>
              </a:rPr>
              <a:t>5</a:t>
            </a:r>
          </a:p>
        </p:txBody>
      </p:sp>
      <p:sp>
        <p:nvSpPr>
          <p:cNvPr name="TextBox 14" id="14"/>
          <p:cNvSpPr txBox="true"/>
          <p:nvPr/>
        </p:nvSpPr>
        <p:spPr>
          <a:xfrm rot="0">
            <a:off x="14582842" y="7094912"/>
            <a:ext cx="2811895" cy="447476"/>
          </a:xfrm>
          <a:prstGeom prst="rect">
            <a:avLst/>
          </a:prstGeom>
        </p:spPr>
        <p:txBody>
          <a:bodyPr anchor="t" rtlCol="false" tIns="0" lIns="0" bIns="0" rIns="0">
            <a:spAutoFit/>
          </a:bodyPr>
          <a:lstStyle/>
          <a:p>
            <a:pPr algn="ctr">
              <a:lnSpc>
                <a:spcPts val="3685"/>
              </a:lnSpc>
            </a:pPr>
            <a:r>
              <a:rPr lang="en-US" sz="2632">
                <a:solidFill>
                  <a:srgbClr val="000000"/>
                </a:solidFill>
                <a:latin typeface="Montserrat Bold"/>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1704061">
            <a:off x="13824431" y="5385399"/>
            <a:ext cx="4991149" cy="7541571"/>
          </a:xfrm>
          <a:prstGeom prst="rect">
            <a:avLst/>
          </a:prstGeom>
        </p:spPr>
      </p:pic>
      <p:pic>
        <p:nvPicPr>
          <p:cNvPr name="Picture 3" id="3"/>
          <p:cNvPicPr>
            <a:picLocks noChangeAspect="true"/>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1704061">
            <a:off x="11603194" y="525483"/>
            <a:ext cx="8220239" cy="12420690"/>
          </a:xfrm>
          <a:prstGeom prst="rect">
            <a:avLst/>
          </a:prstGeom>
        </p:spPr>
      </p:pic>
      <p:sp>
        <p:nvSpPr>
          <p:cNvPr name="TextBox 4" id="4"/>
          <p:cNvSpPr txBox="true"/>
          <p:nvPr/>
        </p:nvSpPr>
        <p:spPr>
          <a:xfrm rot="0">
            <a:off x="1396495" y="1372773"/>
            <a:ext cx="13511507" cy="7379839"/>
          </a:xfrm>
          <a:prstGeom prst="rect">
            <a:avLst/>
          </a:prstGeom>
        </p:spPr>
        <p:txBody>
          <a:bodyPr anchor="t" rtlCol="false" tIns="0" lIns="0" bIns="0" rIns="0">
            <a:spAutoFit/>
          </a:bodyPr>
          <a:lstStyle/>
          <a:p>
            <a:pPr>
              <a:lnSpc>
                <a:spcPts val="19664"/>
              </a:lnSpc>
            </a:pPr>
            <a:r>
              <a:rPr lang="en-US" sz="14046">
                <a:solidFill>
                  <a:srgbClr val="FFFFFF"/>
                </a:solidFill>
                <a:latin typeface="Cocomat Pro Heavy Bold"/>
              </a:rPr>
              <a:t>WHAT</a:t>
            </a:r>
          </a:p>
          <a:p>
            <a:pPr>
              <a:lnSpc>
                <a:spcPts val="19664"/>
              </a:lnSpc>
            </a:pPr>
            <a:r>
              <a:rPr lang="en-US" sz="14046">
                <a:solidFill>
                  <a:srgbClr val="FFFFFF"/>
                </a:solidFill>
                <a:latin typeface="Cocomat Pro Heavy Bold"/>
              </a:rPr>
              <a:t>   IS </a:t>
            </a:r>
          </a:p>
          <a:p>
            <a:pPr marL="0" indent="0" lvl="0">
              <a:lnSpc>
                <a:spcPts val="19664"/>
              </a:lnSpc>
              <a:spcBef>
                <a:spcPct val="0"/>
              </a:spcBef>
            </a:pPr>
            <a:r>
              <a:rPr lang="en-US" sz="14046">
                <a:solidFill>
                  <a:srgbClr val="FFFFFF"/>
                </a:solidFill>
                <a:latin typeface="Cocomat Pro Heavy Bold"/>
              </a:rPr>
              <a:t>DPAS?</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9872579" y="2195012"/>
            <a:ext cx="7145265" cy="8091988"/>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15538" y="7318255"/>
            <a:ext cx="22473900" cy="7069063"/>
          </a:xfrm>
          <a:prstGeom prst="rect">
            <a:avLst/>
          </a:prstGeom>
        </p:spPr>
      </p:pic>
      <p:grpSp>
        <p:nvGrpSpPr>
          <p:cNvPr name="Group 3" id="3"/>
          <p:cNvGrpSpPr/>
          <p:nvPr/>
        </p:nvGrpSpPr>
        <p:grpSpPr>
          <a:xfrm rot="0">
            <a:off x="425487" y="915713"/>
            <a:ext cx="1953145" cy="1953145"/>
            <a:chOff x="0" y="0"/>
            <a:chExt cx="812800" cy="812800"/>
          </a:xfrm>
        </p:grpSpPr>
        <p:sp>
          <p:nvSpPr>
            <p:cNvPr name="Freeform 4" id="4"/>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0C5FF"/>
            </a:solidFill>
            <a:ln>
              <a:noFill/>
            </a:ln>
          </p:spPr>
        </p:sp>
        <p:sp>
          <p:nvSpPr>
            <p:cNvPr name="TextBox 5" id="5"/>
            <p:cNvSpPr txBox="true"/>
            <p:nvPr/>
          </p:nvSpPr>
          <p:spPr>
            <a:xfrm>
              <a:off x="76200" y="-66675"/>
              <a:ext cx="660400" cy="803275"/>
            </a:xfrm>
            <a:prstGeom prst="rect">
              <a:avLst/>
            </a:prstGeom>
          </p:spPr>
          <p:txBody>
            <a:bodyPr anchor="ctr" rtlCol="false" tIns="50800" lIns="50800" bIns="50800" rIns="50800"/>
            <a:lstStyle/>
            <a:p>
              <a:pPr algn="ctr" marL="0" indent="0" lvl="0">
                <a:lnSpc>
                  <a:spcPts val="10217"/>
                </a:lnSpc>
                <a:spcBef>
                  <a:spcPct val="0"/>
                </a:spcBef>
              </a:pPr>
            </a:p>
          </p:txBody>
        </p:sp>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20716" y="1316922"/>
            <a:ext cx="1362686" cy="1079361"/>
          </a:xfrm>
          <a:prstGeom prst="rect">
            <a:avLst/>
          </a:prstGeom>
        </p:spPr>
      </p:pic>
      <p:grpSp>
        <p:nvGrpSpPr>
          <p:cNvPr name="Group 7" id="7"/>
          <p:cNvGrpSpPr/>
          <p:nvPr/>
        </p:nvGrpSpPr>
        <p:grpSpPr>
          <a:xfrm rot="0">
            <a:off x="15874558" y="7533064"/>
            <a:ext cx="1953145" cy="1953145"/>
            <a:chOff x="0" y="0"/>
            <a:chExt cx="812800" cy="812800"/>
          </a:xfrm>
        </p:grpSpPr>
        <p:sp>
          <p:nvSpPr>
            <p:cNvPr name="Freeform 8" id="8"/>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0C5FF"/>
            </a:solidFill>
            <a:ln>
              <a:noFill/>
            </a:ln>
          </p:spPr>
        </p:sp>
        <p:sp>
          <p:nvSpPr>
            <p:cNvPr name="TextBox 9" id="9"/>
            <p:cNvSpPr txBox="true"/>
            <p:nvPr/>
          </p:nvSpPr>
          <p:spPr>
            <a:xfrm>
              <a:off x="76200" y="-66675"/>
              <a:ext cx="660400" cy="803275"/>
            </a:xfrm>
            <a:prstGeom prst="rect">
              <a:avLst/>
            </a:prstGeom>
          </p:spPr>
          <p:txBody>
            <a:bodyPr anchor="ctr" rtlCol="false" tIns="50800" lIns="50800" bIns="50800" rIns="50800"/>
            <a:lstStyle/>
            <a:p>
              <a:pPr algn="ctr" marL="0" indent="0" lvl="0">
                <a:lnSpc>
                  <a:spcPts val="10217"/>
                </a:lnSpc>
                <a:spcBef>
                  <a:spcPct val="0"/>
                </a:spcBef>
              </a:pPr>
            </a:p>
          </p:txBody>
        </p:sp>
      </p:grpSp>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258519" y="8027893"/>
            <a:ext cx="1185223" cy="963487"/>
          </a:xfrm>
          <a:prstGeom prst="rect">
            <a:avLst/>
          </a:prstGeom>
        </p:spPr>
      </p:pic>
      <p:sp>
        <p:nvSpPr>
          <p:cNvPr name="TextBox 11" id="11"/>
          <p:cNvSpPr txBox="true"/>
          <p:nvPr/>
        </p:nvSpPr>
        <p:spPr>
          <a:xfrm rot="0">
            <a:off x="3526099" y="589159"/>
            <a:ext cx="11235803" cy="1303127"/>
          </a:xfrm>
          <a:prstGeom prst="rect">
            <a:avLst/>
          </a:prstGeom>
        </p:spPr>
        <p:txBody>
          <a:bodyPr anchor="t" rtlCol="false" tIns="0" lIns="0" bIns="0" rIns="0">
            <a:spAutoFit/>
          </a:bodyPr>
          <a:lstStyle/>
          <a:p>
            <a:pPr algn="ctr" marL="0" indent="0" lvl="0">
              <a:lnSpc>
                <a:spcPts val="10599"/>
              </a:lnSpc>
              <a:spcBef>
                <a:spcPct val="0"/>
              </a:spcBef>
            </a:pPr>
            <a:r>
              <a:rPr lang="en-US" sz="7570">
                <a:solidFill>
                  <a:srgbClr val="05066D"/>
                </a:solidFill>
                <a:latin typeface="Cocomat Pro Heavy"/>
              </a:rPr>
              <a:t>INTRODUCTION</a:t>
            </a:r>
          </a:p>
        </p:txBody>
      </p:sp>
      <p:sp>
        <p:nvSpPr>
          <p:cNvPr name="TextBox 12" id="12"/>
          <p:cNvSpPr txBox="true"/>
          <p:nvPr/>
        </p:nvSpPr>
        <p:spPr>
          <a:xfrm rot="0">
            <a:off x="2739155" y="2448593"/>
            <a:ext cx="13364514" cy="5323139"/>
          </a:xfrm>
          <a:prstGeom prst="rect">
            <a:avLst/>
          </a:prstGeom>
        </p:spPr>
        <p:txBody>
          <a:bodyPr anchor="t" rtlCol="false" tIns="0" lIns="0" bIns="0" rIns="0">
            <a:spAutoFit/>
          </a:bodyPr>
          <a:lstStyle/>
          <a:p>
            <a:pPr algn="just">
              <a:lnSpc>
                <a:spcPts val="4273"/>
              </a:lnSpc>
              <a:spcBef>
                <a:spcPct val="0"/>
              </a:spcBef>
            </a:pPr>
            <a:r>
              <a:rPr lang="en-US" sz="3052">
                <a:solidFill>
                  <a:srgbClr val="337096"/>
                </a:solidFill>
                <a:latin typeface="Montserrat Classic"/>
              </a:rPr>
              <a:t>The DPAS(Disease Pre-Analysis System) is an advanced model based on the K-Nearest Neighbors (KNN) algorithm designed to efficiently detect diseases. It leverages machine-learning techniques to analyze medical data and provide accurate predictions regarding the presence of specific diseases. By incorporating a KNN approach, this system can identify patterns and similarities within a dataset, allowing for effective disease classification and early detection. This introduction provides an overview of the Disease Pre-Analysis System, highlighting its purpose and the benefits it offers in improving healthcare outcomes.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302716" y="623148"/>
            <a:ext cx="6985284" cy="9663852"/>
          </a:xfrm>
          <a:prstGeom prst="rect">
            <a:avLst/>
          </a:prstGeom>
        </p:spPr>
      </p:pic>
      <p:grpSp>
        <p:nvGrpSpPr>
          <p:cNvPr name="Group 3" id="3"/>
          <p:cNvGrpSpPr/>
          <p:nvPr/>
        </p:nvGrpSpPr>
        <p:grpSpPr>
          <a:xfrm rot="0">
            <a:off x="-3201623" y="3646473"/>
            <a:ext cx="7956059" cy="1868396"/>
            <a:chOff x="0" y="0"/>
            <a:chExt cx="1268996" cy="298010"/>
          </a:xfrm>
        </p:grpSpPr>
        <p:sp>
          <p:nvSpPr>
            <p:cNvPr name="Freeform 4" id="4"/>
            <p:cNvSpPr/>
            <p:nvPr/>
          </p:nvSpPr>
          <p:spPr>
            <a:xfrm flipH="false" flipV="false">
              <a:off x="0" y="0"/>
              <a:ext cx="1268996" cy="298010"/>
            </a:xfrm>
            <a:custGeom>
              <a:avLst/>
              <a:gdLst/>
              <a:ahLst/>
              <a:cxnLst/>
              <a:rect r="r" b="b" t="t" l="l"/>
              <a:pathLst>
                <a:path h="298010" w="1268996">
                  <a:moveTo>
                    <a:pt x="97308" y="0"/>
                  </a:moveTo>
                  <a:lnTo>
                    <a:pt x="1171687" y="0"/>
                  </a:lnTo>
                  <a:cubicBezTo>
                    <a:pt x="1197495" y="0"/>
                    <a:pt x="1222246" y="10252"/>
                    <a:pt x="1240495" y="28501"/>
                  </a:cubicBezTo>
                  <a:cubicBezTo>
                    <a:pt x="1258744" y="46750"/>
                    <a:pt x="1268996" y="71501"/>
                    <a:pt x="1268996" y="97308"/>
                  </a:cubicBezTo>
                  <a:lnTo>
                    <a:pt x="1268996" y="200702"/>
                  </a:lnTo>
                  <a:cubicBezTo>
                    <a:pt x="1268996" y="254444"/>
                    <a:pt x="1225429" y="298010"/>
                    <a:pt x="1171687" y="298010"/>
                  </a:cubicBezTo>
                  <a:lnTo>
                    <a:pt x="97308" y="298010"/>
                  </a:lnTo>
                  <a:cubicBezTo>
                    <a:pt x="43566" y="298010"/>
                    <a:pt x="0" y="254444"/>
                    <a:pt x="0" y="200702"/>
                  </a:cubicBezTo>
                  <a:lnTo>
                    <a:pt x="0" y="97308"/>
                  </a:lnTo>
                  <a:cubicBezTo>
                    <a:pt x="0" y="43566"/>
                    <a:pt x="43566" y="0"/>
                    <a:pt x="97308" y="0"/>
                  </a:cubicBezTo>
                  <a:close/>
                </a:path>
              </a:pathLst>
            </a:custGeom>
            <a:solidFill>
              <a:srgbClr val="FFFFFF"/>
            </a:solidFill>
            <a:ln>
              <a:noFill/>
            </a:ln>
          </p:spPr>
        </p:sp>
        <p:sp>
          <p:nvSpPr>
            <p:cNvPr name="TextBox 5" id="5"/>
            <p:cNvSpPr txBox="true"/>
            <p:nvPr/>
          </p:nvSpPr>
          <p:spPr>
            <a:xfrm>
              <a:off x="0" y="-142875"/>
              <a:ext cx="812800" cy="955675"/>
            </a:xfrm>
            <a:prstGeom prst="rect">
              <a:avLst/>
            </a:prstGeom>
          </p:spPr>
          <p:txBody>
            <a:bodyPr anchor="ctr" rtlCol="false" tIns="50800" lIns="50800" bIns="50800" rIns="50800"/>
            <a:lstStyle/>
            <a:p>
              <a:pPr algn="ctr" marL="0" indent="0" lvl="0">
                <a:lnSpc>
                  <a:spcPts val="10217"/>
                </a:lnSpc>
                <a:spcBef>
                  <a:spcPct val="0"/>
                </a:spcBef>
              </a:pPr>
            </a:p>
          </p:txBody>
        </p:sp>
      </p:grpSp>
      <p:sp>
        <p:nvSpPr>
          <p:cNvPr name="TextBox 6" id="6"/>
          <p:cNvSpPr txBox="true"/>
          <p:nvPr/>
        </p:nvSpPr>
        <p:spPr>
          <a:xfrm rot="0">
            <a:off x="1725874" y="858631"/>
            <a:ext cx="9036227" cy="1205277"/>
          </a:xfrm>
          <a:prstGeom prst="rect">
            <a:avLst/>
          </a:prstGeom>
        </p:spPr>
        <p:txBody>
          <a:bodyPr anchor="t" rtlCol="false" tIns="0" lIns="0" bIns="0" rIns="0">
            <a:spAutoFit/>
          </a:bodyPr>
          <a:lstStyle/>
          <a:p>
            <a:pPr marL="0" indent="0" lvl="0">
              <a:lnSpc>
                <a:spcPts val="9770"/>
              </a:lnSpc>
              <a:spcBef>
                <a:spcPct val="0"/>
              </a:spcBef>
            </a:pPr>
            <a:r>
              <a:rPr lang="en-US" sz="6978">
                <a:solidFill>
                  <a:srgbClr val="05066D"/>
                </a:solidFill>
                <a:latin typeface="Cocomat Pro Heavy"/>
              </a:rPr>
              <a:t>OBJECTIVE</a:t>
            </a:r>
          </a:p>
        </p:txBody>
      </p:sp>
      <p:sp>
        <p:nvSpPr>
          <p:cNvPr name="TextBox 7" id="7"/>
          <p:cNvSpPr txBox="true"/>
          <p:nvPr/>
        </p:nvSpPr>
        <p:spPr>
          <a:xfrm rot="0">
            <a:off x="4087272" y="6746976"/>
            <a:ext cx="8219368" cy="2157598"/>
          </a:xfrm>
          <a:prstGeom prst="rect">
            <a:avLst/>
          </a:prstGeom>
        </p:spPr>
        <p:txBody>
          <a:bodyPr anchor="t" rtlCol="false" tIns="0" lIns="0" bIns="0" rIns="0">
            <a:spAutoFit/>
          </a:bodyPr>
          <a:lstStyle/>
          <a:p>
            <a:pPr>
              <a:lnSpc>
                <a:spcPts val="2877"/>
              </a:lnSpc>
              <a:spcBef>
                <a:spcPct val="0"/>
              </a:spcBef>
            </a:pPr>
            <a:r>
              <a:rPr lang="en-US" sz="2055">
                <a:solidFill>
                  <a:srgbClr val="000000"/>
                </a:solidFill>
                <a:latin typeface="Montserrat Bold"/>
              </a:rPr>
              <a:t>Facilitate Early Intervention and Preventive Measures Another crucial objective of the Disease Pre-Analysis System is to facilitate early intervention and preventive measures. By detecting diseases at an early stage, the system empowers healthcare professionals to implement timely interventions and preventive strategies.</a:t>
            </a:r>
          </a:p>
        </p:txBody>
      </p:sp>
      <p:sp>
        <p:nvSpPr>
          <p:cNvPr name="TextBox 8" id="8"/>
          <p:cNvSpPr txBox="true"/>
          <p:nvPr/>
        </p:nvSpPr>
        <p:spPr>
          <a:xfrm rot="0">
            <a:off x="2665681" y="3581053"/>
            <a:ext cx="1421591" cy="1627923"/>
          </a:xfrm>
          <a:prstGeom prst="rect">
            <a:avLst/>
          </a:prstGeom>
        </p:spPr>
        <p:txBody>
          <a:bodyPr anchor="t" rtlCol="false" tIns="0" lIns="0" bIns="0" rIns="0">
            <a:spAutoFit/>
          </a:bodyPr>
          <a:lstStyle/>
          <a:p>
            <a:pPr>
              <a:lnSpc>
                <a:spcPts val="13475"/>
              </a:lnSpc>
              <a:spcBef>
                <a:spcPct val="0"/>
              </a:spcBef>
            </a:pPr>
            <a:r>
              <a:rPr lang="en-US" sz="9625">
                <a:solidFill>
                  <a:srgbClr val="337096"/>
                </a:solidFill>
                <a:latin typeface="Montserrat Classic Bold"/>
              </a:rPr>
              <a:t>01</a:t>
            </a:r>
          </a:p>
        </p:txBody>
      </p:sp>
      <p:grpSp>
        <p:nvGrpSpPr>
          <p:cNvPr name="Group 9" id="9"/>
          <p:cNvGrpSpPr/>
          <p:nvPr/>
        </p:nvGrpSpPr>
        <p:grpSpPr>
          <a:xfrm rot="0">
            <a:off x="-4141430" y="6659997"/>
            <a:ext cx="7956059" cy="1868396"/>
            <a:chOff x="0" y="0"/>
            <a:chExt cx="1268996" cy="298010"/>
          </a:xfrm>
        </p:grpSpPr>
        <p:sp>
          <p:nvSpPr>
            <p:cNvPr name="Freeform 10" id="10"/>
            <p:cNvSpPr/>
            <p:nvPr/>
          </p:nvSpPr>
          <p:spPr>
            <a:xfrm flipH="false" flipV="false">
              <a:off x="0" y="0"/>
              <a:ext cx="1268996" cy="298010"/>
            </a:xfrm>
            <a:custGeom>
              <a:avLst/>
              <a:gdLst/>
              <a:ahLst/>
              <a:cxnLst/>
              <a:rect r="r" b="b" t="t" l="l"/>
              <a:pathLst>
                <a:path h="298010" w="1268996">
                  <a:moveTo>
                    <a:pt x="97308" y="0"/>
                  </a:moveTo>
                  <a:lnTo>
                    <a:pt x="1171687" y="0"/>
                  </a:lnTo>
                  <a:cubicBezTo>
                    <a:pt x="1197495" y="0"/>
                    <a:pt x="1222246" y="10252"/>
                    <a:pt x="1240495" y="28501"/>
                  </a:cubicBezTo>
                  <a:cubicBezTo>
                    <a:pt x="1258744" y="46750"/>
                    <a:pt x="1268996" y="71501"/>
                    <a:pt x="1268996" y="97308"/>
                  </a:cubicBezTo>
                  <a:lnTo>
                    <a:pt x="1268996" y="200702"/>
                  </a:lnTo>
                  <a:cubicBezTo>
                    <a:pt x="1268996" y="254444"/>
                    <a:pt x="1225429" y="298010"/>
                    <a:pt x="1171687" y="298010"/>
                  </a:cubicBezTo>
                  <a:lnTo>
                    <a:pt x="97308" y="298010"/>
                  </a:lnTo>
                  <a:cubicBezTo>
                    <a:pt x="43566" y="298010"/>
                    <a:pt x="0" y="254444"/>
                    <a:pt x="0" y="200702"/>
                  </a:cubicBezTo>
                  <a:lnTo>
                    <a:pt x="0" y="97308"/>
                  </a:lnTo>
                  <a:cubicBezTo>
                    <a:pt x="0" y="43566"/>
                    <a:pt x="43566" y="0"/>
                    <a:pt x="97308" y="0"/>
                  </a:cubicBezTo>
                  <a:close/>
                </a:path>
              </a:pathLst>
            </a:custGeom>
            <a:solidFill>
              <a:srgbClr val="FFFFFF"/>
            </a:solidFill>
            <a:ln>
              <a:noFill/>
            </a:ln>
          </p:spPr>
        </p:sp>
        <p:sp>
          <p:nvSpPr>
            <p:cNvPr name="TextBox 11" id="11"/>
            <p:cNvSpPr txBox="true"/>
            <p:nvPr/>
          </p:nvSpPr>
          <p:spPr>
            <a:xfrm>
              <a:off x="0" y="-142875"/>
              <a:ext cx="812800" cy="955675"/>
            </a:xfrm>
            <a:prstGeom prst="rect">
              <a:avLst/>
            </a:prstGeom>
          </p:spPr>
          <p:txBody>
            <a:bodyPr anchor="ctr" rtlCol="false" tIns="50800" lIns="50800" bIns="50800" rIns="50800"/>
            <a:lstStyle/>
            <a:p>
              <a:pPr algn="ctr" marL="0" indent="0" lvl="0">
                <a:lnSpc>
                  <a:spcPts val="10217"/>
                </a:lnSpc>
                <a:spcBef>
                  <a:spcPct val="0"/>
                </a:spcBef>
              </a:pPr>
            </a:p>
          </p:txBody>
        </p:sp>
      </p:grpSp>
      <p:sp>
        <p:nvSpPr>
          <p:cNvPr name="TextBox 12" id="12"/>
          <p:cNvSpPr txBox="true"/>
          <p:nvPr/>
        </p:nvSpPr>
        <p:spPr>
          <a:xfrm rot="0">
            <a:off x="4978932" y="3733453"/>
            <a:ext cx="7550175" cy="2157476"/>
          </a:xfrm>
          <a:prstGeom prst="rect">
            <a:avLst/>
          </a:prstGeom>
        </p:spPr>
        <p:txBody>
          <a:bodyPr anchor="t" rtlCol="false" tIns="0" lIns="0" bIns="0" rIns="0">
            <a:spAutoFit/>
          </a:bodyPr>
          <a:lstStyle/>
          <a:p>
            <a:pPr>
              <a:lnSpc>
                <a:spcPts val="2884"/>
              </a:lnSpc>
              <a:spcBef>
                <a:spcPct val="0"/>
              </a:spcBef>
            </a:pPr>
            <a:r>
              <a:rPr lang="en-US" sz="2060">
                <a:solidFill>
                  <a:srgbClr val="000000"/>
                </a:solidFill>
                <a:latin typeface="Montserrat Bold"/>
              </a:rPr>
              <a:t>The first objective of the Disease Pre-Analysis System is to enhance the accuracy of disease detection. By utilizing the KNN model and analyzing a diverse range of medical data, the system aims to identify patterns and similarities that may not be easily noticeable to healthcare professionals. </a:t>
            </a:r>
          </a:p>
        </p:txBody>
      </p:sp>
      <p:sp>
        <p:nvSpPr>
          <p:cNvPr name="TextBox 13" id="13"/>
          <p:cNvSpPr txBox="true"/>
          <p:nvPr/>
        </p:nvSpPr>
        <p:spPr>
          <a:xfrm rot="0">
            <a:off x="1725874" y="6594576"/>
            <a:ext cx="2088755" cy="1627923"/>
          </a:xfrm>
          <a:prstGeom prst="rect">
            <a:avLst/>
          </a:prstGeom>
        </p:spPr>
        <p:txBody>
          <a:bodyPr anchor="t" rtlCol="false" tIns="0" lIns="0" bIns="0" rIns="0">
            <a:spAutoFit/>
          </a:bodyPr>
          <a:lstStyle/>
          <a:p>
            <a:pPr>
              <a:lnSpc>
                <a:spcPts val="13475"/>
              </a:lnSpc>
              <a:spcBef>
                <a:spcPct val="0"/>
              </a:spcBef>
            </a:pPr>
            <a:r>
              <a:rPr lang="en-US" sz="9625">
                <a:solidFill>
                  <a:srgbClr val="337096"/>
                </a:solidFill>
                <a:latin typeface="Montserrat Classic Bold"/>
              </a:rPr>
              <a:t>02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grpSp>
        <p:nvGrpSpPr>
          <p:cNvPr name="Group 2" id="2"/>
          <p:cNvGrpSpPr/>
          <p:nvPr/>
        </p:nvGrpSpPr>
        <p:grpSpPr>
          <a:xfrm rot="0">
            <a:off x="1684521" y="4237264"/>
            <a:ext cx="2825807" cy="2825807"/>
            <a:chOff x="0" y="0"/>
            <a:chExt cx="812800" cy="812800"/>
          </a:xfrm>
        </p:grpSpPr>
        <p:sp>
          <p:nvSpPr>
            <p:cNvPr name="Freeform 3" id="3"/>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0C5FF"/>
            </a:solidFill>
            <a:ln>
              <a:noFill/>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418"/>
                </a:lnSpc>
              </a:pPr>
            </a:p>
          </p:txBody>
        </p:sp>
      </p:grpSp>
      <p:grpSp>
        <p:nvGrpSpPr>
          <p:cNvPr name="Group 5" id="5"/>
          <p:cNvGrpSpPr/>
          <p:nvPr/>
        </p:nvGrpSpPr>
        <p:grpSpPr>
          <a:xfrm rot="0">
            <a:off x="5574130" y="4237264"/>
            <a:ext cx="2825807" cy="2825807"/>
            <a:chOff x="0" y="0"/>
            <a:chExt cx="812800" cy="812800"/>
          </a:xfrm>
        </p:grpSpPr>
        <p:sp>
          <p:nvSpPr>
            <p:cNvPr name="Freeform 6" id="6"/>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0C5FF"/>
            </a:solidFill>
            <a:ln>
              <a:noFill/>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418"/>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587683" y="4851500"/>
            <a:ext cx="1205785" cy="1645187"/>
          </a:xfrm>
          <a:prstGeom prst="rect">
            <a:avLst/>
          </a:prstGeom>
        </p:spPr>
      </p:pic>
      <p:pic>
        <p:nvPicPr>
          <p:cNvPr name="Picture 9" id="9"/>
          <p:cNvPicPr>
            <a:picLocks noChangeAspect="true"/>
          </p:cNvPicPr>
          <p:nvPr/>
        </p:nvPicPr>
        <p:blipFill>
          <a:blip r:embed="rId4">
            <a:alphaModFix amt="43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754164" y="-6683789"/>
            <a:ext cx="28212405" cy="8874084"/>
          </a:xfrm>
          <a:prstGeom prst="rect">
            <a:avLst/>
          </a:prstGeom>
        </p:spPr>
      </p:pic>
      <p:sp>
        <p:nvSpPr>
          <p:cNvPr name="TextBox 10" id="10"/>
          <p:cNvSpPr txBox="true"/>
          <p:nvPr/>
        </p:nvSpPr>
        <p:spPr>
          <a:xfrm rot="0">
            <a:off x="1659177" y="1514472"/>
            <a:ext cx="14916747" cy="1208769"/>
          </a:xfrm>
          <a:prstGeom prst="rect">
            <a:avLst/>
          </a:prstGeom>
        </p:spPr>
        <p:txBody>
          <a:bodyPr anchor="t" rtlCol="false" tIns="0" lIns="0" bIns="0" rIns="0">
            <a:spAutoFit/>
          </a:bodyPr>
          <a:lstStyle/>
          <a:p>
            <a:pPr algn="ctr" marL="0" indent="0" lvl="0">
              <a:lnSpc>
                <a:spcPts val="9796"/>
              </a:lnSpc>
              <a:spcBef>
                <a:spcPct val="0"/>
              </a:spcBef>
            </a:pPr>
            <a:r>
              <a:rPr lang="en-US" sz="6997">
                <a:solidFill>
                  <a:srgbClr val="05066D"/>
                </a:solidFill>
                <a:latin typeface="Cocomat Pro Heavy"/>
              </a:rPr>
              <a:t>PREREQUISITE</a:t>
            </a:r>
          </a:p>
        </p:txBody>
      </p:sp>
      <p:grpSp>
        <p:nvGrpSpPr>
          <p:cNvPr name="Group 11" id="11"/>
          <p:cNvGrpSpPr/>
          <p:nvPr/>
        </p:nvGrpSpPr>
        <p:grpSpPr>
          <a:xfrm rot="0">
            <a:off x="1684521" y="7488451"/>
            <a:ext cx="2825807" cy="700908"/>
            <a:chOff x="0" y="0"/>
            <a:chExt cx="404418" cy="100311"/>
          </a:xfrm>
        </p:grpSpPr>
        <p:sp>
          <p:nvSpPr>
            <p:cNvPr name="Freeform 12" id="12"/>
            <p:cNvSpPr/>
            <p:nvPr/>
          </p:nvSpPr>
          <p:spPr>
            <a:xfrm flipH="false" flipV="false">
              <a:off x="0" y="0"/>
              <a:ext cx="404418" cy="100311"/>
            </a:xfrm>
            <a:custGeom>
              <a:avLst/>
              <a:gdLst/>
              <a:ahLst/>
              <a:cxnLst/>
              <a:rect r="r" b="b" t="t" l="l"/>
              <a:pathLst>
                <a:path h="100311" w="404418">
                  <a:moveTo>
                    <a:pt x="46575" y="0"/>
                  </a:moveTo>
                  <a:lnTo>
                    <a:pt x="357843" y="0"/>
                  </a:lnTo>
                  <a:cubicBezTo>
                    <a:pt x="383566" y="0"/>
                    <a:pt x="404418" y="20852"/>
                    <a:pt x="404418" y="46575"/>
                  </a:cubicBezTo>
                  <a:lnTo>
                    <a:pt x="404418" y="53736"/>
                  </a:lnTo>
                  <a:cubicBezTo>
                    <a:pt x="404418" y="66088"/>
                    <a:pt x="399511" y="77935"/>
                    <a:pt x="390776" y="86670"/>
                  </a:cubicBezTo>
                  <a:cubicBezTo>
                    <a:pt x="382042" y="95404"/>
                    <a:pt x="370195" y="100311"/>
                    <a:pt x="357843" y="100311"/>
                  </a:cubicBezTo>
                  <a:lnTo>
                    <a:pt x="46575" y="100311"/>
                  </a:lnTo>
                  <a:cubicBezTo>
                    <a:pt x="20852" y="100311"/>
                    <a:pt x="0" y="79459"/>
                    <a:pt x="0" y="53736"/>
                  </a:cubicBezTo>
                  <a:lnTo>
                    <a:pt x="0" y="46575"/>
                  </a:lnTo>
                  <a:cubicBezTo>
                    <a:pt x="0" y="20852"/>
                    <a:pt x="20852" y="0"/>
                    <a:pt x="46575" y="0"/>
                  </a:cubicBezTo>
                  <a:close/>
                </a:path>
              </a:pathLst>
            </a:custGeom>
            <a:solidFill>
              <a:srgbClr val="B0C5FF"/>
            </a:solidFill>
            <a:ln>
              <a:noFill/>
            </a:ln>
          </p:spPr>
        </p:sp>
        <p:sp>
          <p:nvSpPr>
            <p:cNvPr name="TextBox 13" id="13"/>
            <p:cNvSpPr txBox="true"/>
            <p:nvPr/>
          </p:nvSpPr>
          <p:spPr>
            <a:xfrm>
              <a:off x="0" y="-47625"/>
              <a:ext cx="812800" cy="860425"/>
            </a:xfrm>
            <a:prstGeom prst="rect">
              <a:avLst/>
            </a:prstGeom>
          </p:spPr>
          <p:txBody>
            <a:bodyPr anchor="ctr" rtlCol="false" tIns="50800" lIns="50800" bIns="50800" rIns="50800"/>
            <a:lstStyle/>
            <a:p>
              <a:pPr algn="ctr">
                <a:lnSpc>
                  <a:spcPts val="3716"/>
                </a:lnSpc>
              </a:pPr>
              <a:r>
                <a:rPr lang="en-US" sz="2693" spc="263">
                  <a:solidFill>
                    <a:srgbClr val="FBFAF8"/>
                  </a:solidFill>
                  <a:latin typeface="Montserrat Bold"/>
                </a:rPr>
                <a:t>PYTHON</a:t>
              </a:r>
            </a:p>
          </p:txBody>
        </p:sp>
      </p:grpSp>
      <p:grpSp>
        <p:nvGrpSpPr>
          <p:cNvPr name="Group 14" id="14"/>
          <p:cNvGrpSpPr/>
          <p:nvPr/>
        </p:nvGrpSpPr>
        <p:grpSpPr>
          <a:xfrm rot="0">
            <a:off x="5715156" y="7300047"/>
            <a:ext cx="2825807" cy="1077715"/>
            <a:chOff x="0" y="0"/>
            <a:chExt cx="404418" cy="154238"/>
          </a:xfrm>
        </p:grpSpPr>
        <p:sp>
          <p:nvSpPr>
            <p:cNvPr name="Freeform 15" id="15"/>
            <p:cNvSpPr/>
            <p:nvPr/>
          </p:nvSpPr>
          <p:spPr>
            <a:xfrm flipH="false" flipV="false">
              <a:off x="0" y="0"/>
              <a:ext cx="404418" cy="154238"/>
            </a:xfrm>
            <a:custGeom>
              <a:avLst/>
              <a:gdLst/>
              <a:ahLst/>
              <a:cxnLst/>
              <a:rect r="r" b="b" t="t" l="l"/>
              <a:pathLst>
                <a:path h="154238" w="404418">
                  <a:moveTo>
                    <a:pt x="46575" y="0"/>
                  </a:moveTo>
                  <a:lnTo>
                    <a:pt x="357843" y="0"/>
                  </a:lnTo>
                  <a:cubicBezTo>
                    <a:pt x="383566" y="0"/>
                    <a:pt x="404418" y="20852"/>
                    <a:pt x="404418" y="46575"/>
                  </a:cubicBezTo>
                  <a:lnTo>
                    <a:pt x="404418" y="107663"/>
                  </a:lnTo>
                  <a:cubicBezTo>
                    <a:pt x="404418" y="133386"/>
                    <a:pt x="383566" y="154238"/>
                    <a:pt x="357843" y="154238"/>
                  </a:cubicBezTo>
                  <a:lnTo>
                    <a:pt x="46575" y="154238"/>
                  </a:lnTo>
                  <a:cubicBezTo>
                    <a:pt x="34223" y="154238"/>
                    <a:pt x="22376" y="149331"/>
                    <a:pt x="13642" y="140597"/>
                  </a:cubicBezTo>
                  <a:cubicBezTo>
                    <a:pt x="4907" y="131862"/>
                    <a:pt x="0" y="120016"/>
                    <a:pt x="0" y="107663"/>
                  </a:cubicBezTo>
                  <a:lnTo>
                    <a:pt x="0" y="46575"/>
                  </a:lnTo>
                  <a:cubicBezTo>
                    <a:pt x="0" y="20852"/>
                    <a:pt x="20852" y="0"/>
                    <a:pt x="46575" y="0"/>
                  </a:cubicBezTo>
                  <a:close/>
                </a:path>
              </a:pathLst>
            </a:custGeom>
            <a:solidFill>
              <a:srgbClr val="B0C5FF"/>
            </a:solidFill>
            <a:ln>
              <a:noFill/>
            </a:ln>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3716"/>
                </a:lnSpc>
              </a:pPr>
              <a:r>
                <a:rPr lang="en-US" sz="2693" spc="263">
                  <a:solidFill>
                    <a:srgbClr val="FBFAF8"/>
                  </a:solidFill>
                  <a:latin typeface="Montserrat Bold"/>
                </a:rPr>
                <a:t>JUPYTER</a:t>
              </a:r>
            </a:p>
            <a:p>
              <a:pPr algn="ctr">
                <a:lnSpc>
                  <a:spcPts val="3716"/>
                </a:lnSpc>
              </a:pPr>
              <a:r>
                <a:rPr lang="en-US" sz="2693" spc="263">
                  <a:solidFill>
                    <a:srgbClr val="FBFAF8"/>
                  </a:solidFill>
                  <a:latin typeface="Montserrat Bold"/>
                </a:rPr>
                <a:t>NOTEBOOK</a:t>
              </a:r>
            </a:p>
          </p:txBody>
        </p:sp>
      </p:grpSp>
      <p:grpSp>
        <p:nvGrpSpPr>
          <p:cNvPr name="Group 17" id="17"/>
          <p:cNvGrpSpPr/>
          <p:nvPr/>
        </p:nvGrpSpPr>
        <p:grpSpPr>
          <a:xfrm rot="0">
            <a:off x="13777672" y="5445325"/>
            <a:ext cx="2825807" cy="700908"/>
            <a:chOff x="0" y="0"/>
            <a:chExt cx="404418" cy="100311"/>
          </a:xfrm>
        </p:grpSpPr>
        <p:sp>
          <p:nvSpPr>
            <p:cNvPr name="Freeform 18" id="18"/>
            <p:cNvSpPr/>
            <p:nvPr/>
          </p:nvSpPr>
          <p:spPr>
            <a:xfrm flipH="false" flipV="false">
              <a:off x="0" y="0"/>
              <a:ext cx="404418" cy="100311"/>
            </a:xfrm>
            <a:custGeom>
              <a:avLst/>
              <a:gdLst/>
              <a:ahLst/>
              <a:cxnLst/>
              <a:rect r="r" b="b" t="t" l="l"/>
              <a:pathLst>
                <a:path h="100311" w="404418">
                  <a:moveTo>
                    <a:pt x="46575" y="0"/>
                  </a:moveTo>
                  <a:lnTo>
                    <a:pt x="357843" y="0"/>
                  </a:lnTo>
                  <a:cubicBezTo>
                    <a:pt x="383566" y="0"/>
                    <a:pt x="404418" y="20852"/>
                    <a:pt x="404418" y="46575"/>
                  </a:cubicBezTo>
                  <a:lnTo>
                    <a:pt x="404418" y="53736"/>
                  </a:lnTo>
                  <a:cubicBezTo>
                    <a:pt x="404418" y="66088"/>
                    <a:pt x="399511" y="77935"/>
                    <a:pt x="390776" y="86670"/>
                  </a:cubicBezTo>
                  <a:cubicBezTo>
                    <a:pt x="382042" y="95404"/>
                    <a:pt x="370195" y="100311"/>
                    <a:pt x="357843" y="100311"/>
                  </a:cubicBezTo>
                  <a:lnTo>
                    <a:pt x="46575" y="100311"/>
                  </a:lnTo>
                  <a:cubicBezTo>
                    <a:pt x="20852" y="100311"/>
                    <a:pt x="0" y="79459"/>
                    <a:pt x="0" y="53736"/>
                  </a:cubicBezTo>
                  <a:lnTo>
                    <a:pt x="0" y="46575"/>
                  </a:lnTo>
                  <a:cubicBezTo>
                    <a:pt x="0" y="20852"/>
                    <a:pt x="20852" y="0"/>
                    <a:pt x="46575" y="0"/>
                  </a:cubicBezTo>
                  <a:close/>
                </a:path>
              </a:pathLst>
            </a:custGeom>
            <a:solidFill>
              <a:srgbClr val="B0C5FF"/>
            </a:solidFill>
            <a:ln>
              <a:noFill/>
            </a:ln>
          </p:spPr>
        </p:sp>
        <p:sp>
          <p:nvSpPr>
            <p:cNvPr name="TextBox 19" id="19"/>
            <p:cNvSpPr txBox="true"/>
            <p:nvPr/>
          </p:nvSpPr>
          <p:spPr>
            <a:xfrm>
              <a:off x="0" y="-47625"/>
              <a:ext cx="812800" cy="860425"/>
            </a:xfrm>
            <a:prstGeom prst="rect">
              <a:avLst/>
            </a:prstGeom>
          </p:spPr>
          <p:txBody>
            <a:bodyPr anchor="ctr" rtlCol="false" tIns="50800" lIns="50800" bIns="50800" rIns="50800"/>
            <a:lstStyle/>
            <a:p>
              <a:pPr algn="ctr">
                <a:lnSpc>
                  <a:spcPts val="3716"/>
                </a:lnSpc>
              </a:pPr>
              <a:r>
                <a:rPr lang="en-US" sz="2693" spc="263">
                  <a:solidFill>
                    <a:srgbClr val="FBFAF8"/>
                  </a:solidFill>
                  <a:latin typeface="Montserrat Bold"/>
                </a:rPr>
                <a:t>NUMPY</a:t>
              </a:r>
            </a:p>
          </p:txBody>
        </p:sp>
      </p:grpSp>
      <p:grpSp>
        <p:nvGrpSpPr>
          <p:cNvPr name="Group 20" id="20"/>
          <p:cNvGrpSpPr/>
          <p:nvPr/>
        </p:nvGrpSpPr>
        <p:grpSpPr>
          <a:xfrm rot="0">
            <a:off x="13777672" y="4458666"/>
            <a:ext cx="2825807" cy="700908"/>
            <a:chOff x="0" y="0"/>
            <a:chExt cx="404418" cy="100311"/>
          </a:xfrm>
        </p:grpSpPr>
        <p:sp>
          <p:nvSpPr>
            <p:cNvPr name="Freeform 21" id="21"/>
            <p:cNvSpPr/>
            <p:nvPr/>
          </p:nvSpPr>
          <p:spPr>
            <a:xfrm flipH="false" flipV="false">
              <a:off x="0" y="0"/>
              <a:ext cx="404418" cy="100311"/>
            </a:xfrm>
            <a:custGeom>
              <a:avLst/>
              <a:gdLst/>
              <a:ahLst/>
              <a:cxnLst/>
              <a:rect r="r" b="b" t="t" l="l"/>
              <a:pathLst>
                <a:path h="100311" w="404418">
                  <a:moveTo>
                    <a:pt x="46575" y="0"/>
                  </a:moveTo>
                  <a:lnTo>
                    <a:pt x="357843" y="0"/>
                  </a:lnTo>
                  <a:cubicBezTo>
                    <a:pt x="383566" y="0"/>
                    <a:pt x="404418" y="20852"/>
                    <a:pt x="404418" y="46575"/>
                  </a:cubicBezTo>
                  <a:lnTo>
                    <a:pt x="404418" y="53736"/>
                  </a:lnTo>
                  <a:cubicBezTo>
                    <a:pt x="404418" y="66088"/>
                    <a:pt x="399511" y="77935"/>
                    <a:pt x="390776" y="86670"/>
                  </a:cubicBezTo>
                  <a:cubicBezTo>
                    <a:pt x="382042" y="95404"/>
                    <a:pt x="370195" y="100311"/>
                    <a:pt x="357843" y="100311"/>
                  </a:cubicBezTo>
                  <a:lnTo>
                    <a:pt x="46575" y="100311"/>
                  </a:lnTo>
                  <a:cubicBezTo>
                    <a:pt x="20852" y="100311"/>
                    <a:pt x="0" y="79459"/>
                    <a:pt x="0" y="53736"/>
                  </a:cubicBezTo>
                  <a:lnTo>
                    <a:pt x="0" y="46575"/>
                  </a:lnTo>
                  <a:cubicBezTo>
                    <a:pt x="0" y="20852"/>
                    <a:pt x="20852" y="0"/>
                    <a:pt x="46575" y="0"/>
                  </a:cubicBezTo>
                  <a:close/>
                </a:path>
              </a:pathLst>
            </a:custGeom>
            <a:solidFill>
              <a:srgbClr val="B0C5FF"/>
            </a:solidFill>
            <a:ln>
              <a:noFill/>
            </a:ln>
          </p:spPr>
        </p:sp>
        <p:sp>
          <p:nvSpPr>
            <p:cNvPr name="TextBox 22" id="22"/>
            <p:cNvSpPr txBox="true"/>
            <p:nvPr/>
          </p:nvSpPr>
          <p:spPr>
            <a:xfrm>
              <a:off x="0" y="-47625"/>
              <a:ext cx="812800" cy="860425"/>
            </a:xfrm>
            <a:prstGeom prst="rect">
              <a:avLst/>
            </a:prstGeom>
          </p:spPr>
          <p:txBody>
            <a:bodyPr anchor="ctr" rtlCol="false" tIns="50800" lIns="50800" bIns="50800" rIns="50800"/>
            <a:lstStyle/>
            <a:p>
              <a:pPr algn="ctr">
                <a:lnSpc>
                  <a:spcPts val="3716"/>
                </a:lnSpc>
              </a:pPr>
              <a:r>
                <a:rPr lang="en-US" sz="2693" spc="263">
                  <a:solidFill>
                    <a:srgbClr val="FBFAF8"/>
                  </a:solidFill>
                  <a:latin typeface="Montserrat Bold"/>
                </a:rPr>
                <a:t>PANDAS</a:t>
              </a:r>
            </a:p>
          </p:txBody>
        </p:sp>
      </p:grpSp>
      <p:pic>
        <p:nvPicPr>
          <p:cNvPr name="Picture 23" id="23"/>
          <p:cNvPicPr>
            <a:picLocks noChangeAspect="true"/>
          </p:cNvPicPr>
          <p:nvPr/>
        </p:nvPicPr>
        <p:blipFill>
          <a:blip r:embed="rId6"/>
          <a:srcRect l="2319" t="0" r="15103" b="2286"/>
          <a:stretch>
            <a:fillRect/>
          </a:stretch>
        </p:blipFill>
        <p:spPr>
          <a:xfrm flipH="false" flipV="false" rot="0">
            <a:off x="2321395" y="4667821"/>
            <a:ext cx="1552059" cy="2012545"/>
          </a:xfrm>
          <a:prstGeom prst="rect">
            <a:avLst/>
          </a:prstGeom>
        </p:spPr>
      </p:pic>
      <p:pic>
        <p:nvPicPr>
          <p:cNvPr name="Picture 24" id="24"/>
          <p:cNvPicPr>
            <a:picLocks noChangeAspect="true"/>
          </p:cNvPicPr>
          <p:nvPr/>
        </p:nvPicPr>
        <p:blipFill>
          <a:blip r:embed="rId7"/>
          <a:srcRect l="28471" t="0" r="23873" b="0"/>
          <a:stretch>
            <a:fillRect/>
          </a:stretch>
        </p:blipFill>
        <p:spPr>
          <a:xfrm flipH="false" flipV="false" rot="0">
            <a:off x="6193905" y="4765270"/>
            <a:ext cx="1870799" cy="2061017"/>
          </a:xfrm>
          <a:prstGeom prst="rect">
            <a:avLst/>
          </a:prstGeom>
        </p:spPr>
      </p:pic>
      <p:sp>
        <p:nvSpPr>
          <p:cNvPr name="TextBox 25" id="25"/>
          <p:cNvSpPr txBox="true"/>
          <p:nvPr/>
        </p:nvSpPr>
        <p:spPr>
          <a:xfrm rot="0">
            <a:off x="9466737" y="6481065"/>
            <a:ext cx="7299008" cy="614245"/>
          </a:xfrm>
          <a:prstGeom prst="rect">
            <a:avLst/>
          </a:prstGeom>
        </p:spPr>
        <p:txBody>
          <a:bodyPr anchor="t" rtlCol="false" tIns="0" lIns="0" bIns="0" rIns="0">
            <a:spAutoFit/>
          </a:bodyPr>
          <a:lstStyle/>
          <a:p>
            <a:pPr algn="just">
              <a:lnSpc>
                <a:spcPts val="4993"/>
              </a:lnSpc>
              <a:spcBef>
                <a:spcPct val="0"/>
              </a:spcBef>
            </a:pPr>
            <a:r>
              <a:rPr lang="en-US" sz="3567">
                <a:solidFill>
                  <a:srgbClr val="337096"/>
                </a:solidFill>
                <a:latin typeface="Montserrat Classic Bold"/>
              </a:rPr>
              <a:t>LIBRARIES USED:</a:t>
            </a:r>
          </a:p>
        </p:txBody>
      </p:sp>
      <p:grpSp>
        <p:nvGrpSpPr>
          <p:cNvPr name="Group 26" id="26"/>
          <p:cNvGrpSpPr/>
          <p:nvPr/>
        </p:nvGrpSpPr>
        <p:grpSpPr>
          <a:xfrm rot="0">
            <a:off x="13750117" y="6428573"/>
            <a:ext cx="2825807" cy="700908"/>
            <a:chOff x="0" y="0"/>
            <a:chExt cx="404418" cy="100311"/>
          </a:xfrm>
        </p:grpSpPr>
        <p:sp>
          <p:nvSpPr>
            <p:cNvPr name="Freeform 27" id="27"/>
            <p:cNvSpPr/>
            <p:nvPr/>
          </p:nvSpPr>
          <p:spPr>
            <a:xfrm flipH="false" flipV="false">
              <a:off x="0" y="0"/>
              <a:ext cx="404418" cy="100311"/>
            </a:xfrm>
            <a:custGeom>
              <a:avLst/>
              <a:gdLst/>
              <a:ahLst/>
              <a:cxnLst/>
              <a:rect r="r" b="b" t="t" l="l"/>
              <a:pathLst>
                <a:path h="100311" w="404418">
                  <a:moveTo>
                    <a:pt x="46575" y="0"/>
                  </a:moveTo>
                  <a:lnTo>
                    <a:pt x="357843" y="0"/>
                  </a:lnTo>
                  <a:cubicBezTo>
                    <a:pt x="383566" y="0"/>
                    <a:pt x="404418" y="20852"/>
                    <a:pt x="404418" y="46575"/>
                  </a:cubicBezTo>
                  <a:lnTo>
                    <a:pt x="404418" y="53736"/>
                  </a:lnTo>
                  <a:cubicBezTo>
                    <a:pt x="404418" y="66088"/>
                    <a:pt x="399511" y="77935"/>
                    <a:pt x="390776" y="86670"/>
                  </a:cubicBezTo>
                  <a:cubicBezTo>
                    <a:pt x="382042" y="95404"/>
                    <a:pt x="370195" y="100311"/>
                    <a:pt x="357843" y="100311"/>
                  </a:cubicBezTo>
                  <a:lnTo>
                    <a:pt x="46575" y="100311"/>
                  </a:lnTo>
                  <a:cubicBezTo>
                    <a:pt x="20852" y="100311"/>
                    <a:pt x="0" y="79459"/>
                    <a:pt x="0" y="53736"/>
                  </a:cubicBezTo>
                  <a:lnTo>
                    <a:pt x="0" y="46575"/>
                  </a:lnTo>
                  <a:cubicBezTo>
                    <a:pt x="0" y="20852"/>
                    <a:pt x="20852" y="0"/>
                    <a:pt x="46575" y="0"/>
                  </a:cubicBezTo>
                  <a:close/>
                </a:path>
              </a:pathLst>
            </a:custGeom>
            <a:solidFill>
              <a:srgbClr val="B0C5FF"/>
            </a:solidFill>
            <a:ln>
              <a:noFill/>
            </a:ln>
          </p:spPr>
        </p:sp>
        <p:sp>
          <p:nvSpPr>
            <p:cNvPr name="TextBox 28" id="28"/>
            <p:cNvSpPr txBox="true"/>
            <p:nvPr/>
          </p:nvSpPr>
          <p:spPr>
            <a:xfrm>
              <a:off x="0" y="-47625"/>
              <a:ext cx="812800" cy="860425"/>
            </a:xfrm>
            <a:prstGeom prst="rect">
              <a:avLst/>
            </a:prstGeom>
          </p:spPr>
          <p:txBody>
            <a:bodyPr anchor="ctr" rtlCol="false" tIns="50800" lIns="50800" bIns="50800" rIns="50800"/>
            <a:lstStyle/>
            <a:p>
              <a:pPr algn="ctr">
                <a:lnSpc>
                  <a:spcPts val="3716"/>
                </a:lnSpc>
              </a:pPr>
              <a:r>
                <a:rPr lang="en-US" sz="2693" spc="263">
                  <a:solidFill>
                    <a:srgbClr val="FBFAF8"/>
                  </a:solidFill>
                  <a:latin typeface="Montserrat Bold"/>
                </a:rPr>
                <a:t>SKLEARN</a:t>
              </a:r>
            </a:p>
          </p:txBody>
        </p:sp>
      </p:grpSp>
      <p:grpSp>
        <p:nvGrpSpPr>
          <p:cNvPr name="Group 29" id="29"/>
          <p:cNvGrpSpPr/>
          <p:nvPr/>
        </p:nvGrpSpPr>
        <p:grpSpPr>
          <a:xfrm rot="0">
            <a:off x="13750117" y="7411820"/>
            <a:ext cx="2825807" cy="700908"/>
            <a:chOff x="0" y="0"/>
            <a:chExt cx="404418" cy="100311"/>
          </a:xfrm>
        </p:grpSpPr>
        <p:sp>
          <p:nvSpPr>
            <p:cNvPr name="Freeform 30" id="30"/>
            <p:cNvSpPr/>
            <p:nvPr/>
          </p:nvSpPr>
          <p:spPr>
            <a:xfrm flipH="false" flipV="false">
              <a:off x="0" y="0"/>
              <a:ext cx="404418" cy="100311"/>
            </a:xfrm>
            <a:custGeom>
              <a:avLst/>
              <a:gdLst/>
              <a:ahLst/>
              <a:cxnLst/>
              <a:rect r="r" b="b" t="t" l="l"/>
              <a:pathLst>
                <a:path h="100311" w="404418">
                  <a:moveTo>
                    <a:pt x="46575" y="0"/>
                  </a:moveTo>
                  <a:lnTo>
                    <a:pt x="357843" y="0"/>
                  </a:lnTo>
                  <a:cubicBezTo>
                    <a:pt x="383566" y="0"/>
                    <a:pt x="404418" y="20852"/>
                    <a:pt x="404418" y="46575"/>
                  </a:cubicBezTo>
                  <a:lnTo>
                    <a:pt x="404418" y="53736"/>
                  </a:lnTo>
                  <a:cubicBezTo>
                    <a:pt x="404418" y="66088"/>
                    <a:pt x="399511" y="77935"/>
                    <a:pt x="390776" y="86670"/>
                  </a:cubicBezTo>
                  <a:cubicBezTo>
                    <a:pt x="382042" y="95404"/>
                    <a:pt x="370195" y="100311"/>
                    <a:pt x="357843" y="100311"/>
                  </a:cubicBezTo>
                  <a:lnTo>
                    <a:pt x="46575" y="100311"/>
                  </a:lnTo>
                  <a:cubicBezTo>
                    <a:pt x="20852" y="100311"/>
                    <a:pt x="0" y="79459"/>
                    <a:pt x="0" y="53736"/>
                  </a:cubicBezTo>
                  <a:lnTo>
                    <a:pt x="0" y="46575"/>
                  </a:lnTo>
                  <a:cubicBezTo>
                    <a:pt x="0" y="20852"/>
                    <a:pt x="20852" y="0"/>
                    <a:pt x="46575" y="0"/>
                  </a:cubicBezTo>
                  <a:close/>
                </a:path>
              </a:pathLst>
            </a:custGeom>
            <a:solidFill>
              <a:srgbClr val="B0C5FF"/>
            </a:solidFill>
            <a:ln>
              <a:noFill/>
            </a:ln>
          </p:spPr>
        </p:sp>
        <p:sp>
          <p:nvSpPr>
            <p:cNvPr name="TextBox 31" id="31"/>
            <p:cNvSpPr txBox="true"/>
            <p:nvPr/>
          </p:nvSpPr>
          <p:spPr>
            <a:xfrm>
              <a:off x="0" y="-47625"/>
              <a:ext cx="812800" cy="860425"/>
            </a:xfrm>
            <a:prstGeom prst="rect">
              <a:avLst/>
            </a:prstGeom>
          </p:spPr>
          <p:txBody>
            <a:bodyPr anchor="ctr" rtlCol="false" tIns="50800" lIns="50800" bIns="50800" rIns="50800"/>
            <a:lstStyle/>
            <a:p>
              <a:pPr algn="ctr">
                <a:lnSpc>
                  <a:spcPts val="3716"/>
                </a:lnSpc>
              </a:pPr>
              <a:r>
                <a:rPr lang="en-US" sz="2693" spc="263">
                  <a:solidFill>
                    <a:srgbClr val="FBFAF8"/>
                  </a:solidFill>
                  <a:latin typeface="Montserrat Bold"/>
                </a:rPr>
                <a:t>MATPLOTLIB</a:t>
              </a:r>
            </a:p>
          </p:txBody>
        </p:sp>
      </p:grpSp>
      <p:grpSp>
        <p:nvGrpSpPr>
          <p:cNvPr name="Group 32" id="32"/>
          <p:cNvGrpSpPr/>
          <p:nvPr/>
        </p:nvGrpSpPr>
        <p:grpSpPr>
          <a:xfrm rot="0">
            <a:off x="13750117" y="8398479"/>
            <a:ext cx="2825807" cy="700908"/>
            <a:chOff x="0" y="0"/>
            <a:chExt cx="404418" cy="100311"/>
          </a:xfrm>
        </p:grpSpPr>
        <p:sp>
          <p:nvSpPr>
            <p:cNvPr name="Freeform 33" id="33"/>
            <p:cNvSpPr/>
            <p:nvPr/>
          </p:nvSpPr>
          <p:spPr>
            <a:xfrm flipH="false" flipV="false">
              <a:off x="0" y="0"/>
              <a:ext cx="404418" cy="100311"/>
            </a:xfrm>
            <a:custGeom>
              <a:avLst/>
              <a:gdLst/>
              <a:ahLst/>
              <a:cxnLst/>
              <a:rect r="r" b="b" t="t" l="l"/>
              <a:pathLst>
                <a:path h="100311" w="404418">
                  <a:moveTo>
                    <a:pt x="46575" y="0"/>
                  </a:moveTo>
                  <a:lnTo>
                    <a:pt x="357843" y="0"/>
                  </a:lnTo>
                  <a:cubicBezTo>
                    <a:pt x="383566" y="0"/>
                    <a:pt x="404418" y="20852"/>
                    <a:pt x="404418" y="46575"/>
                  </a:cubicBezTo>
                  <a:lnTo>
                    <a:pt x="404418" y="53736"/>
                  </a:lnTo>
                  <a:cubicBezTo>
                    <a:pt x="404418" y="66088"/>
                    <a:pt x="399511" y="77935"/>
                    <a:pt x="390776" y="86670"/>
                  </a:cubicBezTo>
                  <a:cubicBezTo>
                    <a:pt x="382042" y="95404"/>
                    <a:pt x="370195" y="100311"/>
                    <a:pt x="357843" y="100311"/>
                  </a:cubicBezTo>
                  <a:lnTo>
                    <a:pt x="46575" y="100311"/>
                  </a:lnTo>
                  <a:cubicBezTo>
                    <a:pt x="20852" y="100311"/>
                    <a:pt x="0" y="79459"/>
                    <a:pt x="0" y="53736"/>
                  </a:cubicBezTo>
                  <a:lnTo>
                    <a:pt x="0" y="46575"/>
                  </a:lnTo>
                  <a:cubicBezTo>
                    <a:pt x="0" y="20852"/>
                    <a:pt x="20852" y="0"/>
                    <a:pt x="46575" y="0"/>
                  </a:cubicBezTo>
                  <a:close/>
                </a:path>
              </a:pathLst>
            </a:custGeom>
            <a:solidFill>
              <a:srgbClr val="B0C5FF"/>
            </a:solidFill>
            <a:ln>
              <a:noFill/>
            </a:ln>
          </p:spPr>
        </p:sp>
        <p:sp>
          <p:nvSpPr>
            <p:cNvPr name="TextBox 34" id="34"/>
            <p:cNvSpPr txBox="true"/>
            <p:nvPr/>
          </p:nvSpPr>
          <p:spPr>
            <a:xfrm>
              <a:off x="0" y="-47625"/>
              <a:ext cx="812800" cy="860425"/>
            </a:xfrm>
            <a:prstGeom prst="rect">
              <a:avLst/>
            </a:prstGeom>
          </p:spPr>
          <p:txBody>
            <a:bodyPr anchor="ctr" rtlCol="false" tIns="50800" lIns="50800" bIns="50800" rIns="50800"/>
            <a:lstStyle/>
            <a:p>
              <a:pPr algn="ctr">
                <a:lnSpc>
                  <a:spcPts val="3716"/>
                </a:lnSpc>
              </a:pPr>
              <a:r>
                <a:rPr lang="en-US" sz="2693" spc="263">
                  <a:solidFill>
                    <a:srgbClr val="FBFAF8"/>
                  </a:solidFill>
                  <a:latin typeface="Montserrat Bold"/>
                </a:rPr>
                <a:t>SEABORN</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sp>
        <p:nvSpPr>
          <p:cNvPr name="TextBox 2" id="2"/>
          <p:cNvSpPr txBox="true"/>
          <p:nvPr/>
        </p:nvSpPr>
        <p:spPr>
          <a:xfrm rot="0">
            <a:off x="1028700" y="1318685"/>
            <a:ext cx="9738141" cy="996603"/>
          </a:xfrm>
          <a:prstGeom prst="rect">
            <a:avLst/>
          </a:prstGeom>
        </p:spPr>
        <p:txBody>
          <a:bodyPr anchor="t" rtlCol="false" tIns="0" lIns="0" bIns="0" rIns="0">
            <a:spAutoFit/>
          </a:bodyPr>
          <a:lstStyle/>
          <a:p>
            <a:pPr algn="ctr" marL="0" indent="0" lvl="0">
              <a:lnSpc>
                <a:spcPts val="8124"/>
              </a:lnSpc>
              <a:spcBef>
                <a:spcPct val="0"/>
              </a:spcBef>
            </a:pPr>
            <a:r>
              <a:rPr lang="en-US" sz="5803">
                <a:solidFill>
                  <a:srgbClr val="05066D"/>
                </a:solidFill>
                <a:latin typeface="Cocomat Pro Heavy"/>
              </a:rPr>
              <a:t>EXPLANATION</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048228" y="762018"/>
            <a:ext cx="7211072" cy="5036741"/>
          </a:xfrm>
          <a:prstGeom prst="rect">
            <a:avLst/>
          </a:prstGeom>
        </p:spPr>
      </p:pic>
      <p:grpSp>
        <p:nvGrpSpPr>
          <p:cNvPr name="Group 4" id="4"/>
          <p:cNvGrpSpPr/>
          <p:nvPr/>
        </p:nvGrpSpPr>
        <p:grpSpPr>
          <a:xfrm rot="0">
            <a:off x="1846595" y="3049442"/>
            <a:ext cx="8102351" cy="6645368"/>
            <a:chOff x="0" y="0"/>
            <a:chExt cx="1118886" cy="917686"/>
          </a:xfrm>
        </p:grpSpPr>
        <p:sp>
          <p:nvSpPr>
            <p:cNvPr name="Freeform 5" id="5"/>
            <p:cNvSpPr/>
            <p:nvPr/>
          </p:nvSpPr>
          <p:spPr>
            <a:xfrm flipH="false" flipV="false">
              <a:off x="0" y="0"/>
              <a:ext cx="1118886" cy="917686"/>
            </a:xfrm>
            <a:custGeom>
              <a:avLst/>
              <a:gdLst/>
              <a:ahLst/>
              <a:cxnLst/>
              <a:rect r="r" b="b" t="t" l="l"/>
              <a:pathLst>
                <a:path h="917686" w="1118886">
                  <a:moveTo>
                    <a:pt x="16244" y="0"/>
                  </a:moveTo>
                  <a:lnTo>
                    <a:pt x="1102643" y="0"/>
                  </a:lnTo>
                  <a:cubicBezTo>
                    <a:pt x="1111614" y="0"/>
                    <a:pt x="1118886" y="7273"/>
                    <a:pt x="1118886" y="16244"/>
                  </a:cubicBezTo>
                  <a:lnTo>
                    <a:pt x="1118886" y="901442"/>
                  </a:lnTo>
                  <a:cubicBezTo>
                    <a:pt x="1118886" y="905750"/>
                    <a:pt x="1117175" y="909882"/>
                    <a:pt x="1114129" y="912928"/>
                  </a:cubicBezTo>
                  <a:cubicBezTo>
                    <a:pt x="1111082" y="915974"/>
                    <a:pt x="1106951" y="917686"/>
                    <a:pt x="1102643" y="917686"/>
                  </a:cubicBezTo>
                  <a:lnTo>
                    <a:pt x="16244" y="917686"/>
                  </a:lnTo>
                  <a:cubicBezTo>
                    <a:pt x="7273" y="917686"/>
                    <a:pt x="0" y="910413"/>
                    <a:pt x="0" y="901442"/>
                  </a:cubicBezTo>
                  <a:lnTo>
                    <a:pt x="0" y="16244"/>
                  </a:lnTo>
                  <a:cubicBezTo>
                    <a:pt x="0" y="11936"/>
                    <a:pt x="1711" y="7804"/>
                    <a:pt x="4758" y="4758"/>
                  </a:cubicBezTo>
                  <a:cubicBezTo>
                    <a:pt x="7804" y="1711"/>
                    <a:pt x="11936" y="0"/>
                    <a:pt x="16244" y="0"/>
                  </a:cubicBezTo>
                  <a:close/>
                </a:path>
              </a:pathLst>
            </a:custGeom>
            <a:solidFill>
              <a:srgbClr val="E4EEFF">
                <a:alpha val="56863"/>
              </a:srgbClr>
            </a:solidFill>
            <a:ln>
              <a:noFill/>
            </a:ln>
          </p:spPr>
        </p:sp>
        <p:sp>
          <p:nvSpPr>
            <p:cNvPr name="TextBox 6" id="6"/>
            <p:cNvSpPr txBox="true"/>
            <p:nvPr/>
          </p:nvSpPr>
          <p:spPr>
            <a:xfrm>
              <a:off x="0" y="-57150"/>
              <a:ext cx="812800" cy="869950"/>
            </a:xfrm>
            <a:prstGeom prst="rect">
              <a:avLst/>
            </a:prstGeom>
          </p:spPr>
          <p:txBody>
            <a:bodyPr anchor="ctr" rtlCol="false" tIns="50800" lIns="50800" bIns="50800" rIns="50800"/>
            <a:lstStyle/>
            <a:p>
              <a:pPr algn="ctr">
                <a:lnSpc>
                  <a:spcPts val="4682"/>
                </a:lnSpc>
              </a:pPr>
            </a:p>
          </p:txBody>
        </p:sp>
      </p:grpSp>
      <p:sp>
        <p:nvSpPr>
          <p:cNvPr name="TextBox 7" id="7"/>
          <p:cNvSpPr txBox="true"/>
          <p:nvPr/>
        </p:nvSpPr>
        <p:spPr>
          <a:xfrm rot="0">
            <a:off x="2124100" y="3814402"/>
            <a:ext cx="7547341" cy="5067823"/>
          </a:xfrm>
          <a:prstGeom prst="rect">
            <a:avLst/>
          </a:prstGeom>
        </p:spPr>
        <p:txBody>
          <a:bodyPr anchor="t" rtlCol="false" tIns="0" lIns="0" bIns="0" rIns="0">
            <a:spAutoFit/>
          </a:bodyPr>
          <a:lstStyle/>
          <a:p>
            <a:pPr algn="just">
              <a:lnSpc>
                <a:spcPts val="3121"/>
              </a:lnSpc>
              <a:spcBef>
                <a:spcPct val="0"/>
              </a:spcBef>
            </a:pPr>
            <a:r>
              <a:rPr lang="en-US" sz="2229">
                <a:solidFill>
                  <a:srgbClr val="000000"/>
                </a:solidFill>
                <a:latin typeface="Montserrat"/>
              </a:rPr>
              <a:t>In our model, users select symptoms, and the Disease Pre-Analysis System predicts the disease they might be suffering from. This is done using the K-Nearest Neighbors algorithm. Based on the majority class of these K nearest neighbors, the system predicts the disease that the user might be suffering from. For example, if most of the nearest neighbors have been diagnosed with "Influenza," the system will predict that the user might have Influenza as well. It provides users with preliminary insights, but consulting a healthcare professional is essential for a formal diagnosis and proper treatment.</a:t>
            </a:r>
          </a:p>
        </p:txBody>
      </p:sp>
      <p:pic>
        <p:nvPicPr>
          <p:cNvPr name="Picture 8" id="8"/>
          <p:cNvPicPr>
            <a:picLocks noChangeAspect="true"/>
          </p:cNvPicPr>
          <p:nvPr/>
        </p:nvPicPr>
        <p:blipFill>
          <a:blip r:embed="rId4">
            <a:alphaModFix amt="43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35272" y="-889902"/>
            <a:ext cx="2630125" cy="3974090"/>
          </a:xfrm>
          <a:prstGeom prst="rect">
            <a:avLst/>
          </a:prstGeom>
        </p:spPr>
      </p:pic>
      <p:pic>
        <p:nvPicPr>
          <p:cNvPr name="Picture 9" id="9"/>
          <p:cNvPicPr>
            <a:picLocks noChangeAspect="true"/>
          </p:cNvPicPr>
          <p:nvPr/>
        </p:nvPicPr>
        <p:blipFill>
          <a:blip r:embed="rId4">
            <a:alphaModFix amt="43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true" rot="1704061">
            <a:off x="13824431" y="5385399"/>
            <a:ext cx="4991149" cy="7541571"/>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88272" y="6103970"/>
            <a:ext cx="22264543" cy="7003211"/>
          </a:xfrm>
          <a:prstGeom prst="rect">
            <a:avLst/>
          </a:prstGeom>
        </p:spPr>
      </p:pic>
      <p:pic>
        <p:nvPicPr>
          <p:cNvPr name="Picture 3" id="3"/>
          <p:cNvPicPr>
            <a:picLocks noChangeAspect="true"/>
          </p:cNvPicPr>
          <p:nvPr/>
        </p:nvPicPr>
        <p:blipFill>
          <a:blip r:embed="rId4"/>
          <a:srcRect l="0" t="0" r="2270" b="0"/>
          <a:stretch>
            <a:fillRect/>
          </a:stretch>
        </p:blipFill>
        <p:spPr>
          <a:xfrm flipH="false" flipV="false" rot="0">
            <a:off x="6309957" y="2707883"/>
            <a:ext cx="5668087" cy="6897692"/>
          </a:xfrm>
          <a:prstGeom prst="rect">
            <a:avLst/>
          </a:prstGeom>
        </p:spPr>
      </p:pic>
      <p:sp>
        <p:nvSpPr>
          <p:cNvPr name="TextBox 4" id="4"/>
          <p:cNvSpPr txBox="true"/>
          <p:nvPr/>
        </p:nvSpPr>
        <p:spPr>
          <a:xfrm rot="0">
            <a:off x="3526099" y="300937"/>
            <a:ext cx="11235803" cy="1303127"/>
          </a:xfrm>
          <a:prstGeom prst="rect">
            <a:avLst/>
          </a:prstGeom>
        </p:spPr>
        <p:txBody>
          <a:bodyPr anchor="t" rtlCol="false" tIns="0" lIns="0" bIns="0" rIns="0">
            <a:spAutoFit/>
          </a:bodyPr>
          <a:lstStyle/>
          <a:p>
            <a:pPr algn="ctr" marL="0" indent="0" lvl="0">
              <a:lnSpc>
                <a:spcPts val="10599"/>
              </a:lnSpc>
              <a:spcBef>
                <a:spcPct val="0"/>
              </a:spcBef>
            </a:pPr>
            <a:r>
              <a:rPr lang="en-US" sz="7570">
                <a:solidFill>
                  <a:srgbClr val="05066D"/>
                </a:solidFill>
                <a:latin typeface="Cocomat Pro Heavy"/>
              </a:rPr>
              <a:t>EXPLANATION</a:t>
            </a:r>
          </a:p>
        </p:txBody>
      </p:sp>
      <p:sp>
        <p:nvSpPr>
          <p:cNvPr name="TextBox 5" id="5"/>
          <p:cNvSpPr txBox="true"/>
          <p:nvPr/>
        </p:nvSpPr>
        <p:spPr>
          <a:xfrm rot="0">
            <a:off x="1028700" y="1898661"/>
            <a:ext cx="12746439" cy="430645"/>
          </a:xfrm>
          <a:prstGeom prst="rect">
            <a:avLst/>
          </a:prstGeom>
        </p:spPr>
        <p:txBody>
          <a:bodyPr anchor="t" rtlCol="false" tIns="0" lIns="0" bIns="0" rIns="0">
            <a:spAutoFit/>
          </a:bodyPr>
          <a:lstStyle/>
          <a:p>
            <a:pPr>
              <a:lnSpc>
                <a:spcPts val="3563"/>
              </a:lnSpc>
              <a:spcBef>
                <a:spcPct val="0"/>
              </a:spcBef>
            </a:pPr>
            <a:r>
              <a:rPr lang="en-US" sz="2545">
                <a:solidFill>
                  <a:srgbClr val="000000"/>
                </a:solidFill>
                <a:latin typeface="Montserrat Bold"/>
              </a:rPr>
              <a:t>Ranging from fungal infections to migraine, we can diagnose the following:</a:t>
            </a:r>
          </a:p>
        </p:txBody>
      </p:sp>
      <p:grpSp>
        <p:nvGrpSpPr>
          <p:cNvPr name="Group 6" id="6"/>
          <p:cNvGrpSpPr/>
          <p:nvPr/>
        </p:nvGrpSpPr>
        <p:grpSpPr>
          <a:xfrm rot="0">
            <a:off x="1572954" y="5352506"/>
            <a:ext cx="1953145" cy="1953145"/>
            <a:chOff x="0" y="0"/>
            <a:chExt cx="812800" cy="812800"/>
          </a:xfrm>
        </p:grpSpPr>
        <p:sp>
          <p:nvSpPr>
            <p:cNvPr name="Freeform 7" id="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0C5FF"/>
            </a:solidFill>
            <a:ln>
              <a:noFill/>
            </a:ln>
          </p:spPr>
        </p:sp>
        <p:sp>
          <p:nvSpPr>
            <p:cNvPr name="TextBox 8" id="8"/>
            <p:cNvSpPr txBox="true"/>
            <p:nvPr/>
          </p:nvSpPr>
          <p:spPr>
            <a:xfrm>
              <a:off x="76200" y="-66675"/>
              <a:ext cx="660400" cy="803275"/>
            </a:xfrm>
            <a:prstGeom prst="rect">
              <a:avLst/>
            </a:prstGeom>
          </p:spPr>
          <p:txBody>
            <a:bodyPr anchor="ctr" rtlCol="false" tIns="50800" lIns="50800" bIns="50800" rIns="50800"/>
            <a:lstStyle/>
            <a:p>
              <a:pPr algn="ctr" marL="0" indent="0" lvl="0">
                <a:lnSpc>
                  <a:spcPts val="10217"/>
                </a:lnSpc>
                <a:spcBef>
                  <a:spcPct val="0"/>
                </a:spcBef>
              </a:pPr>
            </a:p>
          </p:txBody>
        </p:sp>
      </p:grpSp>
      <p:pic>
        <p:nvPicPr>
          <p:cNvPr name="Picture 9" id="9"/>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868183" y="5789398"/>
            <a:ext cx="1362686" cy="1079361"/>
          </a:xfrm>
          <a:prstGeom prst="rect">
            <a:avLst/>
          </a:prstGeom>
        </p:spPr>
      </p:pic>
      <p:grpSp>
        <p:nvGrpSpPr>
          <p:cNvPr name="Group 10" id="10"/>
          <p:cNvGrpSpPr/>
          <p:nvPr/>
        </p:nvGrpSpPr>
        <p:grpSpPr>
          <a:xfrm rot="0">
            <a:off x="14761901" y="2526451"/>
            <a:ext cx="1953145" cy="1953145"/>
            <a:chOff x="0" y="0"/>
            <a:chExt cx="812800" cy="812800"/>
          </a:xfrm>
        </p:grpSpPr>
        <p:sp>
          <p:nvSpPr>
            <p:cNvPr name="Freeform 11" id="11"/>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0C5FF"/>
            </a:solidFill>
            <a:ln>
              <a:noFill/>
            </a:ln>
          </p:spPr>
        </p:sp>
        <p:sp>
          <p:nvSpPr>
            <p:cNvPr name="TextBox 12" id="12"/>
            <p:cNvSpPr txBox="true"/>
            <p:nvPr/>
          </p:nvSpPr>
          <p:spPr>
            <a:xfrm>
              <a:off x="76200" y="-66675"/>
              <a:ext cx="660400" cy="803275"/>
            </a:xfrm>
            <a:prstGeom prst="rect">
              <a:avLst/>
            </a:prstGeom>
          </p:spPr>
          <p:txBody>
            <a:bodyPr anchor="ctr" rtlCol="false" tIns="50800" lIns="50800" bIns="50800" rIns="50800"/>
            <a:lstStyle/>
            <a:p>
              <a:pPr algn="ctr" marL="0" indent="0" lvl="0">
                <a:lnSpc>
                  <a:spcPts val="10217"/>
                </a:lnSpc>
                <a:spcBef>
                  <a:spcPct val="0"/>
                </a:spcBef>
              </a:pPr>
            </a:p>
          </p:txBody>
        </p:sp>
      </p:grpSp>
      <p:pic>
        <p:nvPicPr>
          <p:cNvPr name="Picture 13" id="13"/>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5145862" y="3021280"/>
            <a:ext cx="1185223" cy="963487"/>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73818" y="-6635355"/>
            <a:ext cx="28212405" cy="8874084"/>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10784583" y="2126159"/>
            <a:ext cx="6559493" cy="7359879"/>
          </a:xfrm>
          <a:prstGeom prst="rect">
            <a:avLst/>
          </a:prstGeom>
        </p:spPr>
      </p:pic>
      <p:sp>
        <p:nvSpPr>
          <p:cNvPr name="TextBox 4" id="4"/>
          <p:cNvSpPr txBox="true"/>
          <p:nvPr/>
        </p:nvSpPr>
        <p:spPr>
          <a:xfrm rot="0">
            <a:off x="1685626" y="352878"/>
            <a:ext cx="14916747" cy="1208769"/>
          </a:xfrm>
          <a:prstGeom prst="rect">
            <a:avLst/>
          </a:prstGeom>
        </p:spPr>
        <p:txBody>
          <a:bodyPr anchor="t" rtlCol="false" tIns="0" lIns="0" bIns="0" rIns="0">
            <a:spAutoFit/>
          </a:bodyPr>
          <a:lstStyle/>
          <a:p>
            <a:pPr algn="ctr" marL="0" indent="0" lvl="0">
              <a:lnSpc>
                <a:spcPts val="9796"/>
              </a:lnSpc>
              <a:spcBef>
                <a:spcPct val="0"/>
              </a:spcBef>
            </a:pPr>
            <a:r>
              <a:rPr lang="en-US" sz="6997">
                <a:solidFill>
                  <a:srgbClr val="05066D"/>
                </a:solidFill>
                <a:latin typeface="Cocomat Pro Heavy"/>
              </a:rPr>
              <a:t>EXPLANATION</a:t>
            </a:r>
          </a:p>
        </p:txBody>
      </p:sp>
      <p:sp>
        <p:nvSpPr>
          <p:cNvPr name="TextBox 5" id="5"/>
          <p:cNvSpPr txBox="true"/>
          <p:nvPr/>
        </p:nvSpPr>
        <p:spPr>
          <a:xfrm rot="0">
            <a:off x="1879958" y="2476331"/>
            <a:ext cx="8597629" cy="6108859"/>
          </a:xfrm>
          <a:prstGeom prst="rect">
            <a:avLst/>
          </a:prstGeom>
        </p:spPr>
        <p:txBody>
          <a:bodyPr anchor="t" rtlCol="false" tIns="0" lIns="0" bIns="0" rIns="0">
            <a:spAutoFit/>
          </a:bodyPr>
          <a:lstStyle/>
          <a:p>
            <a:pPr>
              <a:lnSpc>
                <a:spcPts val="3491"/>
              </a:lnSpc>
            </a:pPr>
            <a:r>
              <a:rPr lang="en-US" sz="2493">
                <a:solidFill>
                  <a:srgbClr val="000000"/>
                </a:solidFill>
                <a:latin typeface="Montserrat Bold"/>
              </a:rPr>
              <a:t>A correlation graph, also known as a scatter plot, is a visual representation of the relationship between two variables. It displays data points as individual dots on a Cartesian plane, with one variable plotted on the x-axis and the other on the y-axis. The pattern formed by the dots can indicate the strength and direction of the correlation between the variables. A positive correlation is shown by an upward-sloping pattern, while a negative correlation is represented by a downward-sloping pattern. The closer the data points are to a straight line, the stronger the correlation. Correlation graphs are useful for identifying relationships and trends in data, but they do not indicate causation.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DAFi-QFu77k</dc:identifier>
  <dcterms:modified xsi:type="dcterms:W3CDTF">2011-08-01T06:04:30Z</dcterms:modified>
  <cp:revision>1</cp:revision>
  <dc:title>DPAS</dc:title>
</cp:coreProperties>
</file>