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69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4" r:id="rId36"/>
    <p:sldId id="293" r:id="rId37"/>
    <p:sldId id="294" r:id="rId38"/>
    <p:sldId id="285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AD67-3176-4730-B83A-AA09A822BC91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A89F-71F8-4CFA-A416-08647028D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of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Billboard is just a polygon that always faces the camera.</a:t>
            </a:r>
          </a:p>
          <a:p>
            <a:r>
              <a:rPr lang="en-US" dirty="0" smtClean="0"/>
              <a:t>A simple way to achieve this is to have the billboard do the </a:t>
            </a:r>
            <a:r>
              <a:rPr lang="en-US" dirty="0" err="1" smtClean="0"/>
              <a:t>LookAt</a:t>
            </a:r>
            <a:r>
              <a:rPr lang="en-US" dirty="0" smtClean="0"/>
              <a:t> algorithm with the camera as its target.</a:t>
            </a:r>
          </a:p>
          <a:p>
            <a:r>
              <a:rPr lang="en-US" dirty="0" smtClean="0"/>
              <a:t>We can then texture the billboard to represent some object.</a:t>
            </a:r>
          </a:p>
          <a:p>
            <a:r>
              <a:rPr lang="en-US" dirty="0" smtClean="0"/>
              <a:t>If it is not focused on, it can be hard to tell it is a billboard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simple Impostors for LOD solution would just use a static picture of the model to be represented.</a:t>
            </a:r>
          </a:p>
          <a:p>
            <a:r>
              <a:rPr lang="en-US" dirty="0" smtClean="0"/>
              <a:t>A more advanced, and costly, technique is to periodically render the actual object to an off screen render target and use that texture on the billboard.</a:t>
            </a:r>
          </a:p>
          <a:p>
            <a:r>
              <a:rPr lang="en-US" dirty="0" smtClean="0"/>
              <a:t>This allows for any dynamic changes to be represented, such as changes in orientation.</a:t>
            </a:r>
          </a:p>
          <a:p>
            <a:r>
              <a:rPr lang="en-US" dirty="0" smtClean="0"/>
              <a:t>As long as we do not update the texture every frame it should conceivably be cheaper than actually rendering the object normally.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DLOD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form of LOD switching is called Discrete LOD, or DLOD</a:t>
            </a:r>
          </a:p>
          <a:p>
            <a:r>
              <a:rPr lang="en-US" dirty="0" smtClean="0"/>
              <a:t>With DLOD, the artist will provide a number of LODs for each model</a:t>
            </a:r>
          </a:p>
          <a:p>
            <a:r>
              <a:rPr lang="en-US" dirty="0" smtClean="0"/>
              <a:t>An algorithm is used to test the importance of the model in the scene then this importance is used to select which LOD to render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DLOD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switching from one LOD to another will result in “popping”</a:t>
            </a:r>
          </a:p>
          <a:p>
            <a:r>
              <a:rPr lang="en-US" dirty="0" smtClean="0"/>
              <a:t>Popping is just the visible anomaly of using one mesh one frame and another the next</a:t>
            </a:r>
          </a:p>
          <a:p>
            <a:r>
              <a:rPr lang="en-US" dirty="0" smtClean="0"/>
              <a:t>This is a fairly common issue with LODs in games.  </a:t>
            </a:r>
            <a:r>
              <a:rPr lang="en-US" dirty="0" smtClean="0"/>
              <a:t>This effect is so common, it is suggested that people that play video games a lot, stop noticing it </a:t>
            </a:r>
            <a:r>
              <a:rPr lang="en-US" smtClean="0"/>
              <a:t>over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DLOD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popping in DLOD can be very bad if the selecting algorithm results in the LOD switching back and forth between 2 LODs from frame to frame.</a:t>
            </a:r>
          </a:p>
          <a:p>
            <a:r>
              <a:rPr lang="en-US" dirty="0" smtClean="0"/>
              <a:t>This can be triggered by subtle changes in the users view.</a:t>
            </a:r>
          </a:p>
          <a:p>
            <a:r>
              <a:rPr lang="en-US" dirty="0" smtClean="0"/>
              <a:t>A common way to improve this is to use a hysteresis in the selecting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Hysteresis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Hysteresis – The phenomenon in which the value of a physical property lags behind changes in the effect causing it.</a:t>
            </a:r>
          </a:p>
          <a:p>
            <a:r>
              <a:rPr lang="en-US" dirty="0" smtClean="0"/>
              <a:t>The idea is to have some overlap in importance amount when selecting the LOD</a:t>
            </a:r>
          </a:p>
          <a:p>
            <a:r>
              <a:rPr lang="en-US" dirty="0" smtClean="0"/>
              <a:t>Switch at higher importance value while increasing and a lower value while decreasing.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technique for switching to reduce popping is to use blending.</a:t>
            </a:r>
          </a:p>
          <a:p>
            <a:r>
              <a:rPr lang="en-US" dirty="0" smtClean="0"/>
              <a:t>Instead of discretely switching from one LOD to another we will have a range where we render 2 LODs with inverse alpha amounts.</a:t>
            </a:r>
          </a:p>
          <a:p>
            <a:r>
              <a:rPr lang="en-US" dirty="0" smtClean="0"/>
              <a:t>This will greatly reduce the popping, but will actually cost more to render the object while it is switching from one LOD to another.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Blending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 our deferred rendering system does not support alpha blending in the main pipeline.</a:t>
            </a:r>
          </a:p>
          <a:p>
            <a:r>
              <a:rPr lang="en-US" dirty="0" smtClean="0"/>
              <a:t>We can use a “screen door effect” instead.</a:t>
            </a:r>
          </a:p>
          <a:p>
            <a:r>
              <a:rPr lang="en-US" dirty="0" smtClean="0"/>
              <a:t>The basic idea is to skip some pixels when rendering an object we want to appear to be fading out.</a:t>
            </a:r>
          </a:p>
          <a:p>
            <a:r>
              <a:rPr lang="en-US" dirty="0" smtClean="0"/>
              <a:t>When is “alpha” is 50% we might discard every other pixel rendered.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Door Effect</a:t>
            </a:r>
            <a:endParaRPr lang="en-US" dirty="0"/>
          </a:p>
        </p:txBody>
      </p:sp>
      <p:pic>
        <p:nvPicPr>
          <p:cNvPr id="4" name="Content Placeholder 3" descr="AV-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6200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 / The Basics</a:t>
            </a:r>
          </a:p>
          <a:p>
            <a:r>
              <a:rPr lang="en-US" dirty="0" smtClean="0"/>
              <a:t>Impostors</a:t>
            </a:r>
          </a:p>
          <a:p>
            <a:r>
              <a:rPr lang="en-US" dirty="0" smtClean="0"/>
              <a:t>Switching </a:t>
            </a:r>
          </a:p>
          <a:p>
            <a:r>
              <a:rPr lang="en-US" dirty="0" smtClean="0"/>
              <a:t>Selecting</a:t>
            </a:r>
          </a:p>
          <a:p>
            <a:r>
              <a:rPr lang="en-US" dirty="0" smtClean="0"/>
              <a:t>Time-Critical Rendering using LODs</a:t>
            </a:r>
          </a:p>
          <a:p>
            <a:r>
              <a:rPr lang="en-US" dirty="0" smtClean="0"/>
              <a:t>Tessellation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Alpha LOD is an LOD system that uses only one instance of a mesh.</a:t>
            </a:r>
          </a:p>
          <a:p>
            <a:r>
              <a:rPr lang="en-US" dirty="0" smtClean="0"/>
              <a:t>The mesh is rendered with transparency that increases as the mesh becomes less important.</a:t>
            </a:r>
          </a:p>
          <a:p>
            <a:r>
              <a:rPr lang="en-US" dirty="0" smtClean="0"/>
              <a:t>This systems does not have popping, but also does not result in any savings until the object is completely transparent and thus no longer needs to be rendered.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CLOD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CLOD refers to Continuous Level of Detail</a:t>
            </a:r>
          </a:p>
          <a:p>
            <a:r>
              <a:rPr lang="en-US" dirty="0" smtClean="0"/>
              <a:t>The basic idea with CLOD is that we will reduce the number of polygons in a mesh procedurally at run-time as the importance decreases.</a:t>
            </a:r>
          </a:p>
          <a:p>
            <a:r>
              <a:rPr lang="en-US" dirty="0" smtClean="0"/>
              <a:t>The typical way to reduce polygons is through edge collapses.</a:t>
            </a:r>
          </a:p>
          <a:p>
            <a:pPr lvl="1"/>
            <a:r>
              <a:rPr lang="en-US" dirty="0" smtClean="0"/>
              <a:t>Basically, take the opposite points of an edge of a triangle and move them so that they are the same point and *poof* the triangle is gone.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- CLOD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edge collapses can be performed in such a way that the mesh always has right number of polygons to represent it for its current importance.</a:t>
            </a:r>
          </a:p>
          <a:p>
            <a:r>
              <a:rPr lang="en-US" dirty="0" smtClean="0"/>
              <a:t>CLOD also has less popping.</a:t>
            </a:r>
          </a:p>
          <a:p>
            <a:r>
              <a:rPr lang="en-US" dirty="0" smtClean="0"/>
              <a:t>If the merging of points in the edge collapsing is done over time there will be very little noticeable changes, this is called </a:t>
            </a:r>
            <a:r>
              <a:rPr lang="en-US" dirty="0" err="1" smtClean="0"/>
              <a:t>geomorphing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– View Dependant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View-Dependant LOD is a technique that is very similar to CLOD</a:t>
            </a:r>
          </a:p>
          <a:p>
            <a:r>
              <a:rPr lang="en-US" dirty="0" smtClean="0"/>
              <a:t>The difference is that portions of a mesh will use differing polygonal resolutions dependant upon the view angle.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– View Dependent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higher resolution for the silhouette portions of the mesh than the interior.</a:t>
            </a:r>
            <a:endParaRPr lang="en-US" dirty="0"/>
          </a:p>
        </p:txBody>
      </p:sp>
      <p:pic>
        <p:nvPicPr>
          <p:cNvPr id="6" name="Picture 4" descr="spher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F97C7"/>
              </a:clrFrom>
              <a:clrTo>
                <a:srgbClr val="8F97C7">
                  <a:alpha val="0"/>
                </a:srgbClr>
              </a:clrTo>
            </a:clrChange>
          </a:blip>
          <a:srcRect l="826" t="7500" r="674" b="7312"/>
          <a:stretch>
            <a:fillRect/>
          </a:stretch>
        </p:blipFill>
        <p:spPr bwMode="auto">
          <a:xfrm>
            <a:off x="2133600" y="3048000"/>
            <a:ext cx="4808537" cy="332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– View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higher resolution where the user is looking than the peripheral area.</a:t>
            </a:r>
            <a:endParaRPr lang="en-US" dirty="0"/>
          </a:p>
        </p:txBody>
      </p:sp>
      <p:pic>
        <p:nvPicPr>
          <p:cNvPr id="4" name="Picture 5" descr="bunnymediumwi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713287"/>
            <a:ext cx="296227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bunnymediumsol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725" y="2946400"/>
            <a:ext cx="3089275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9200" y="6308725"/>
            <a:ext cx="67357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34,321 triangles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– View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higher resolution where the user is looking than the peripheral area.</a:t>
            </a:r>
            <a:endParaRPr lang="en-US" dirty="0"/>
          </a:p>
        </p:txBody>
      </p:sp>
      <p:pic>
        <p:nvPicPr>
          <p:cNvPr id="7" name="Picture 3" descr="bunnyfarsol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98775"/>
            <a:ext cx="4633913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bunnyfarwi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648200"/>
            <a:ext cx="463391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19200" y="6307138"/>
            <a:ext cx="67357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chemeClr val="tx1"/>
                </a:solidFill>
                <a:latin typeface="Times New Roman" pitchFamily="18" charset="0"/>
              </a:rPr>
              <a:t>11,726 triangles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common criteria used for defining the importance of an object in a scene.</a:t>
            </a:r>
          </a:p>
          <a:p>
            <a:pPr lvl="1"/>
            <a:r>
              <a:rPr lang="en-US" dirty="0" smtClean="0"/>
              <a:t>Range/Depth based</a:t>
            </a:r>
          </a:p>
          <a:p>
            <a:pPr lvl="1"/>
            <a:r>
              <a:rPr lang="en-US" dirty="0" smtClean="0"/>
              <a:t>Projected Area</a:t>
            </a:r>
          </a:p>
          <a:p>
            <a:r>
              <a:rPr lang="en-US" dirty="0" smtClean="0"/>
              <a:t>These will commonly be defined for objects as they pass the frustum culling step.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-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idea, the further away an object is in our view the less important it is.</a:t>
            </a:r>
          </a:p>
          <a:p>
            <a:r>
              <a:rPr lang="en-US" dirty="0" smtClean="0"/>
              <a:t>The “depth” of an object can usually be found as part of the frustum culling routine and kept to be used to select what LOD should be used.</a:t>
            </a:r>
          </a:p>
          <a:p>
            <a:r>
              <a:rPr lang="en-US" dirty="0" smtClean="0"/>
              <a:t>The main problem with this selection routine is that it does not take into account the size of an object.</a:t>
            </a:r>
          </a:p>
          <a:p>
            <a:pPr lvl="1"/>
            <a:r>
              <a:rPr lang="en-US" dirty="0" smtClean="0"/>
              <a:t>A large object further away than a small object can be more important to the scene than the latter.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– Area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with area based selection, is that objects which cover more of the viewable area are more important, and get a higher LOD.</a:t>
            </a:r>
          </a:p>
          <a:p>
            <a:r>
              <a:rPr lang="en-US" dirty="0" smtClean="0"/>
              <a:t>We will need to find the area of an object, after it is projected into screen space.</a:t>
            </a:r>
          </a:p>
          <a:p>
            <a:r>
              <a:rPr lang="en-US" dirty="0" smtClean="0"/>
              <a:t>The area of the object in world space is not useful as it could be so far away that it will look tiny, even if it is a very large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– Area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area of a complex model is difficult, so we will use a simple bounding volume instead, like a sphere.</a:t>
            </a:r>
          </a:p>
          <a:p>
            <a:r>
              <a:rPr lang="en-US" dirty="0" smtClean="0"/>
              <a:t>We could project the center of the sphere, and any point on the edge of the sphere into screen space and get the distance between them, but there is a faster more common algorithm to estimate the radius.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– Area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= (nr) / D dot (C – V)</a:t>
            </a:r>
          </a:p>
          <a:p>
            <a:pPr lvl="1"/>
            <a:r>
              <a:rPr lang="en-US" dirty="0" smtClean="0"/>
              <a:t>P = projected radius</a:t>
            </a:r>
          </a:p>
          <a:p>
            <a:pPr lvl="1"/>
            <a:r>
              <a:rPr lang="en-US" dirty="0" smtClean="0"/>
              <a:t>n = near clip distance</a:t>
            </a:r>
          </a:p>
          <a:p>
            <a:pPr lvl="1"/>
            <a:r>
              <a:rPr lang="en-US" dirty="0" smtClean="0"/>
              <a:t>r = actual radius</a:t>
            </a:r>
          </a:p>
          <a:p>
            <a:pPr lvl="1"/>
            <a:r>
              <a:rPr lang="en-US" dirty="0" smtClean="0"/>
              <a:t>D = view direction</a:t>
            </a:r>
          </a:p>
          <a:p>
            <a:pPr lvl="1"/>
            <a:r>
              <a:rPr lang="en-US" dirty="0" smtClean="0"/>
              <a:t>C = center point of sphere</a:t>
            </a:r>
          </a:p>
          <a:p>
            <a:pPr lvl="1"/>
            <a:r>
              <a:rPr lang="en-US" dirty="0" smtClean="0"/>
              <a:t>V = viewer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– Area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 = (nr) / D dot (C – V)</a:t>
            </a:r>
          </a:p>
          <a:p>
            <a:r>
              <a:rPr lang="en-US" dirty="0" smtClean="0"/>
              <a:t>The D dot (C-V) will be the distance the sphere center is from the view plane.</a:t>
            </a:r>
          </a:p>
          <a:p>
            <a:r>
              <a:rPr lang="en-US" dirty="0" smtClean="0"/>
              <a:t>The (nr) part is effectively a constant, as we will rarely change the near clip plane, or the radius of a bounding volume at runtime.</a:t>
            </a:r>
          </a:p>
          <a:p>
            <a:r>
              <a:rPr lang="en-US" dirty="0" smtClean="0"/>
              <a:t>A constant divided by a variable follows the form of an inverse function, like the inverse of X is 1/X.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– Area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 = (nr) / D dot (C – V)</a:t>
            </a:r>
          </a:p>
          <a:p>
            <a:r>
              <a:rPr lang="en-US" sz="2800" dirty="0" smtClean="0"/>
              <a:t>This formula works fine for comparing, but the values to switch at can be weird to define since the slope of the result is non-linear.</a:t>
            </a:r>
          </a:p>
          <a:p>
            <a:r>
              <a:rPr lang="en-US" sz="2800" dirty="0" smtClean="0"/>
              <a:t>You would likely have an artist play around with the numbers to find acceptable switching </a:t>
            </a:r>
            <a:r>
              <a:rPr lang="en-US" dirty="0" smtClean="0"/>
              <a:t>points.</a:t>
            </a:r>
            <a:endParaRPr lang="en-US" dirty="0"/>
          </a:p>
        </p:txBody>
      </p:sp>
      <p:pic>
        <p:nvPicPr>
          <p:cNvPr id="4" name="Picture 3" descr="MSP122819ghf0f3490g343h00004ghfa9h0h4c12hh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419600"/>
            <a:ext cx="5378202" cy="217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Time-Critical rendering using LODs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Time-Critical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Time-Critical Rendering is rendering within a fixed set of time.</a:t>
            </a:r>
          </a:p>
          <a:p>
            <a:r>
              <a:rPr lang="en-US" dirty="0" smtClean="0"/>
              <a:t>We make adjustments to how we render in order to always fit in the locked amount of time.</a:t>
            </a:r>
          </a:p>
          <a:p>
            <a:r>
              <a:rPr lang="en-US" dirty="0" smtClean="0"/>
              <a:t>If we have spare time, we can wait, that is the easy part.</a:t>
            </a:r>
          </a:p>
          <a:p>
            <a:r>
              <a:rPr lang="en-US" dirty="0" smtClean="0"/>
              <a:t>If we have too little time, we have to reduce what we do.  We can use LODs for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Time-Critical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both predictive and responsive methods to do this.</a:t>
            </a:r>
          </a:p>
          <a:p>
            <a:r>
              <a:rPr lang="en-US" dirty="0" smtClean="0"/>
              <a:t>A responsive method would go over the max time one frame, and reduce LODs to compensate the next.</a:t>
            </a:r>
          </a:p>
          <a:p>
            <a:r>
              <a:rPr lang="en-US" dirty="0" smtClean="0"/>
              <a:t>A predictive method would estimate the cost of rendering at given LODs and reduce to fit in the given time, taking into account the importance of a given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Hardware tessellation is a new feature in DirectX 11</a:t>
            </a:r>
          </a:p>
          <a:p>
            <a:r>
              <a:rPr lang="en-US" dirty="0" smtClean="0"/>
              <a:t>Hardware tessellation is simply breaking up a polygon into more polygons.</a:t>
            </a:r>
          </a:p>
          <a:p>
            <a:r>
              <a:rPr lang="en-US" dirty="0" smtClean="0"/>
              <a:t>We can do this to add more detail through the use of displacement maps.</a:t>
            </a:r>
          </a:p>
          <a:p>
            <a:r>
              <a:rPr lang="en-US" dirty="0" smtClean="0"/>
              <a:t>A displacement map is like a height map that can be applied to a non-planar surface.</a:t>
            </a:r>
          </a:p>
          <a:p>
            <a:r>
              <a:rPr lang="en-US" dirty="0" smtClean="0"/>
              <a:t>This works in a very similar manner to our tangent-space normal maps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Level of Detail refers to using different representations of render data to improve frame rate</a:t>
            </a:r>
          </a:p>
          <a:p>
            <a:r>
              <a:rPr lang="en-US" dirty="0" smtClean="0"/>
              <a:t>This render data </a:t>
            </a:r>
            <a:r>
              <a:rPr lang="en-US" smtClean="0"/>
              <a:t>can mean </a:t>
            </a:r>
            <a:r>
              <a:rPr lang="en-US" dirty="0" smtClean="0"/>
              <a:t>a lot of things such as different mesh data, textures or even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The idea is that we can use simpler render data to represent less important items to the scene in order to reduce rendering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displacement maps can have a high resolution of values for heights.</a:t>
            </a:r>
          </a:p>
          <a:p>
            <a:r>
              <a:rPr lang="en-US" dirty="0" smtClean="0"/>
              <a:t>If we have a low tessellation, or poly count, we get few samples of the displacement map and less detail.</a:t>
            </a:r>
          </a:p>
          <a:p>
            <a:r>
              <a:rPr lang="en-US" dirty="0" smtClean="0"/>
              <a:t>As we increase tessellation, the detail will go up.</a:t>
            </a:r>
          </a:p>
          <a:p>
            <a:r>
              <a:rPr lang="en-US" dirty="0" smtClean="0"/>
              <a:t>We can adjust the tessellation amounts as a function of our LOD selection.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course model is tessellated, then has a displacement map added</a:t>
            </a:r>
          </a:p>
          <a:p>
            <a:endParaRPr lang="en-US" dirty="0"/>
          </a:p>
        </p:txBody>
      </p:sp>
      <p:pic>
        <p:nvPicPr>
          <p:cNvPr id="5" name="Picture 4" descr="coarse_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597217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LODs with reduced number of polygons to represent the same data.</a:t>
            </a:r>
          </a:p>
          <a:p>
            <a:endParaRPr lang="en-US" dirty="0"/>
          </a:p>
        </p:txBody>
      </p:sp>
      <p:pic>
        <p:nvPicPr>
          <p:cNvPr id="5" name="Picture 4" descr="level_of_det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048000"/>
            <a:ext cx="7912100" cy="314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importance of the render data reduces we can use a cheaper LOD</a:t>
            </a:r>
          </a:p>
          <a:p>
            <a:endParaRPr lang="en-US" dirty="0"/>
          </a:p>
        </p:txBody>
      </p:sp>
      <p:pic>
        <p:nvPicPr>
          <p:cNvPr id="4" name="Picture 3" descr="level_of_detai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95600"/>
            <a:ext cx="79121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LODs do not have to be limited to just mesh data, which will mostly only help in the vertex processing stage.</a:t>
            </a:r>
          </a:p>
          <a:p>
            <a:r>
              <a:rPr lang="en-US" dirty="0" smtClean="0"/>
              <a:t>With modern hardware we are likely to get the most optimization  through the use of simpler </a:t>
            </a:r>
            <a:r>
              <a:rPr lang="en-US" dirty="0" err="1" smtClean="0"/>
              <a:t>shaders</a:t>
            </a:r>
            <a:r>
              <a:rPr lang="en-US" dirty="0" smtClean="0"/>
              <a:t>, as long as we are not introducing more context switches.</a:t>
            </a:r>
          </a:p>
          <a:p>
            <a:pPr lvl="1"/>
            <a:r>
              <a:rPr lang="en-US" dirty="0" smtClean="0"/>
              <a:t>High importance uses Parallax Occlusion Mapping</a:t>
            </a:r>
          </a:p>
          <a:p>
            <a:pPr lvl="1"/>
            <a:r>
              <a:rPr lang="en-US" dirty="0" smtClean="0"/>
              <a:t>Medium importance used Normal Mapping</a:t>
            </a:r>
          </a:p>
          <a:p>
            <a:pPr lvl="1"/>
            <a:r>
              <a:rPr lang="en-US" dirty="0" smtClean="0"/>
              <a:t>Low importance uses basic lighting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Impostors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“Impostors” in reference to LODs is not the most well defined term.  </a:t>
            </a:r>
          </a:p>
          <a:p>
            <a:r>
              <a:rPr lang="en-US" dirty="0" smtClean="0"/>
              <a:t>Some might call a simple model an Impostor</a:t>
            </a:r>
          </a:p>
          <a:p>
            <a:r>
              <a:rPr lang="en-US" dirty="0" smtClean="0"/>
              <a:t>For our use we will specifically mean a very simple model, so simple it only has 2 triangles to represent a billboard.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1813</Words>
  <Application>Microsoft Office PowerPoint</Application>
  <PresentationFormat>On-screen Show (4:3)</PresentationFormat>
  <Paragraphs>150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Level of Detail</vt:lpstr>
      <vt:lpstr>Level of Detail</vt:lpstr>
      <vt:lpstr>Introductions</vt:lpstr>
      <vt:lpstr>The Basics</vt:lpstr>
      <vt:lpstr>The Basics</vt:lpstr>
      <vt:lpstr>The Basics</vt:lpstr>
      <vt:lpstr>The Basics</vt:lpstr>
      <vt:lpstr>Impostors</vt:lpstr>
      <vt:lpstr>Impostors</vt:lpstr>
      <vt:lpstr>Impostors</vt:lpstr>
      <vt:lpstr>Impostors</vt:lpstr>
      <vt:lpstr>Switching</vt:lpstr>
      <vt:lpstr>Switching - DLOD</vt:lpstr>
      <vt:lpstr>Switching - DLOD</vt:lpstr>
      <vt:lpstr>Switching - DLOD</vt:lpstr>
      <vt:lpstr>Switching - Hysteresis</vt:lpstr>
      <vt:lpstr>Switching - Blending</vt:lpstr>
      <vt:lpstr>Switching - Blending</vt:lpstr>
      <vt:lpstr>Screen Door Effect</vt:lpstr>
      <vt:lpstr>Switching - Alpha</vt:lpstr>
      <vt:lpstr>Switching - CLOD</vt:lpstr>
      <vt:lpstr>Switching - CLOD</vt:lpstr>
      <vt:lpstr>Switching – View Dependant</vt:lpstr>
      <vt:lpstr>Switching – View Dependent</vt:lpstr>
      <vt:lpstr>Switching – View Dependent</vt:lpstr>
      <vt:lpstr>Switching – View Dependent</vt:lpstr>
      <vt:lpstr>Selecting</vt:lpstr>
      <vt:lpstr>Selecting</vt:lpstr>
      <vt:lpstr>Selecting - Range</vt:lpstr>
      <vt:lpstr>Selecting – Area Based</vt:lpstr>
      <vt:lpstr>Selecting – Area Based</vt:lpstr>
      <vt:lpstr>Selecting – Area Based</vt:lpstr>
      <vt:lpstr>Selecting – Area Based</vt:lpstr>
      <vt:lpstr>Selecting – Area Based</vt:lpstr>
      <vt:lpstr>Time-Critical rendering using LODs</vt:lpstr>
      <vt:lpstr>Time-Critical Rendering</vt:lpstr>
      <vt:lpstr>Time-Critical Rendering</vt:lpstr>
      <vt:lpstr>Tessellation</vt:lpstr>
      <vt:lpstr>Tessellation</vt:lpstr>
      <vt:lpstr>Tessellation</vt:lpstr>
      <vt:lpstr>Tessellation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of Detail</dc:title>
  <dc:creator>Burnside</dc:creator>
  <cp:lastModifiedBy>Burnside</cp:lastModifiedBy>
  <cp:revision>105</cp:revision>
  <dcterms:created xsi:type="dcterms:W3CDTF">2011-08-09T17:45:25Z</dcterms:created>
  <dcterms:modified xsi:type="dcterms:W3CDTF">2013-11-19T19:37:57Z</dcterms:modified>
</cp:coreProperties>
</file>