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91" autoAdjust="0"/>
  </p:normalViewPr>
  <p:slideViewPr>
    <p:cSldViewPr>
      <p:cViewPr>
        <p:scale>
          <a:sx n="100" d="100"/>
          <a:sy n="100" d="100"/>
        </p:scale>
        <p:origin x="-58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700D6-9F6F-4FFA-B594-EE81D6BA6DB2}" type="doc">
      <dgm:prSet loTypeId="urn:microsoft.com/office/officeart/2005/8/layout/cycle3" loCatId="cycle" qsTypeId="urn:microsoft.com/office/officeart/2005/8/quickstyle/3d7" qsCatId="3D" csTypeId="urn:microsoft.com/office/officeart/2005/8/colors/colorful3" csCatId="colorful" phldr="1"/>
      <dgm:spPr/>
      <dgm:t>
        <a:bodyPr/>
        <a:lstStyle/>
        <a:p>
          <a:endParaRPr lang="en-US"/>
        </a:p>
      </dgm:t>
    </dgm:pt>
    <dgm:pt modelId="{242DF998-75B4-457C-87A2-A85BE9E0FF9E}">
      <dgm:prSet phldrT="[Text]"/>
      <dgm:spPr/>
      <dgm:t>
        <a:bodyPr/>
        <a:lstStyle/>
        <a:p>
          <a:r>
            <a:rPr lang="en-US" dirty="0" smtClean="0"/>
            <a:t>Clear Back Buffer</a:t>
          </a:r>
          <a:endParaRPr lang="en-US" dirty="0"/>
        </a:p>
      </dgm:t>
    </dgm:pt>
    <dgm:pt modelId="{18447BF0-D2C8-4E82-A5AE-1D4E7B9E0169}" type="parTrans" cxnId="{FBCA4DBD-204B-4C0E-B1AC-2D2151516D62}">
      <dgm:prSet/>
      <dgm:spPr/>
      <dgm:t>
        <a:bodyPr/>
        <a:lstStyle/>
        <a:p>
          <a:endParaRPr lang="en-US"/>
        </a:p>
      </dgm:t>
    </dgm:pt>
    <dgm:pt modelId="{D6F17330-59E5-4073-8472-E79BF9748749}" type="sibTrans" cxnId="{FBCA4DBD-204B-4C0E-B1AC-2D2151516D62}">
      <dgm:prSet/>
      <dgm:spPr/>
      <dgm:t>
        <a:bodyPr/>
        <a:lstStyle/>
        <a:p>
          <a:endParaRPr lang="en-US"/>
        </a:p>
      </dgm:t>
    </dgm:pt>
    <dgm:pt modelId="{64B32F40-A2BA-4ECF-831F-F253877C2CB2}">
      <dgm:prSet phldrT="[Text]"/>
      <dgm:spPr/>
      <dgm:t>
        <a:bodyPr/>
        <a:lstStyle/>
        <a:p>
          <a:r>
            <a:rPr lang="en-US" dirty="0" smtClean="0"/>
            <a:t>BeginScene</a:t>
          </a:r>
          <a:endParaRPr lang="en-US" dirty="0"/>
        </a:p>
      </dgm:t>
    </dgm:pt>
    <dgm:pt modelId="{8B17B885-313B-42ED-A778-48D61FE10D7E}" type="parTrans" cxnId="{0A147645-0105-4F50-8292-BB6C38B5240D}">
      <dgm:prSet/>
      <dgm:spPr/>
      <dgm:t>
        <a:bodyPr/>
        <a:lstStyle/>
        <a:p>
          <a:endParaRPr lang="en-US"/>
        </a:p>
      </dgm:t>
    </dgm:pt>
    <dgm:pt modelId="{1C77CB15-8802-4A72-AF09-5849BEC63AB1}" type="sibTrans" cxnId="{0A147645-0105-4F50-8292-BB6C38B5240D}">
      <dgm:prSet/>
      <dgm:spPr/>
      <dgm:t>
        <a:bodyPr/>
        <a:lstStyle/>
        <a:p>
          <a:endParaRPr lang="en-US"/>
        </a:p>
      </dgm:t>
    </dgm:pt>
    <dgm:pt modelId="{10BDB12F-79B0-44E0-8276-D006268CDA9A}">
      <dgm:prSet phldrT="[Text]"/>
      <dgm:spPr/>
      <dgm:t>
        <a:bodyPr/>
        <a:lstStyle/>
        <a:p>
          <a:r>
            <a:rPr lang="en-US" dirty="0" smtClean="0"/>
            <a:t>Draw</a:t>
          </a:r>
          <a:endParaRPr lang="en-US" dirty="0"/>
        </a:p>
      </dgm:t>
    </dgm:pt>
    <dgm:pt modelId="{B1BCEB06-59AA-4DFA-9158-BB2D24CE554E}" type="parTrans" cxnId="{0DAAF9E8-A815-4779-A7B7-B260A43172B9}">
      <dgm:prSet/>
      <dgm:spPr/>
      <dgm:t>
        <a:bodyPr/>
        <a:lstStyle/>
        <a:p>
          <a:endParaRPr lang="en-US"/>
        </a:p>
      </dgm:t>
    </dgm:pt>
    <dgm:pt modelId="{E3783C92-0066-4DE6-96DC-18362B6EBC61}" type="sibTrans" cxnId="{0DAAF9E8-A815-4779-A7B7-B260A43172B9}">
      <dgm:prSet/>
      <dgm:spPr/>
      <dgm:t>
        <a:bodyPr/>
        <a:lstStyle/>
        <a:p>
          <a:endParaRPr lang="en-US"/>
        </a:p>
      </dgm:t>
    </dgm:pt>
    <dgm:pt modelId="{CA39458F-639D-4E2C-AD1B-547CEA7F3DB0}">
      <dgm:prSet phldrT="[Text]"/>
      <dgm:spPr/>
      <dgm:t>
        <a:bodyPr/>
        <a:lstStyle/>
        <a:p>
          <a:r>
            <a:rPr lang="en-US" dirty="0" smtClean="0"/>
            <a:t>EndScene</a:t>
          </a:r>
          <a:endParaRPr lang="en-US" dirty="0"/>
        </a:p>
      </dgm:t>
    </dgm:pt>
    <dgm:pt modelId="{DA12CECA-9134-4F6B-9839-A031245F0FDF}" type="parTrans" cxnId="{3EF57932-D556-482F-A7DD-732C01FA245A}">
      <dgm:prSet/>
      <dgm:spPr/>
      <dgm:t>
        <a:bodyPr/>
        <a:lstStyle/>
        <a:p>
          <a:endParaRPr lang="en-US"/>
        </a:p>
      </dgm:t>
    </dgm:pt>
    <dgm:pt modelId="{4ED11FCF-89E7-4F8B-B298-9BBBF5F82E78}" type="sibTrans" cxnId="{3EF57932-D556-482F-A7DD-732C01FA245A}">
      <dgm:prSet/>
      <dgm:spPr/>
      <dgm:t>
        <a:bodyPr/>
        <a:lstStyle/>
        <a:p>
          <a:endParaRPr lang="en-US"/>
        </a:p>
      </dgm:t>
    </dgm:pt>
    <dgm:pt modelId="{649F40EE-B883-4737-8FD3-8B3DA2AE889D}">
      <dgm:prSet phldrT="[Text]"/>
      <dgm:spPr/>
      <dgm:t>
        <a:bodyPr/>
        <a:lstStyle/>
        <a:p>
          <a:r>
            <a:rPr lang="en-US" dirty="0" smtClean="0"/>
            <a:t>Present</a:t>
          </a:r>
          <a:endParaRPr lang="en-US" dirty="0"/>
        </a:p>
      </dgm:t>
    </dgm:pt>
    <dgm:pt modelId="{00267601-1692-4848-A175-8BAEDB4373EB}" type="parTrans" cxnId="{92870FC7-14C9-4CF1-9346-1F89EBA81836}">
      <dgm:prSet/>
      <dgm:spPr/>
      <dgm:t>
        <a:bodyPr/>
        <a:lstStyle/>
        <a:p>
          <a:endParaRPr lang="en-US"/>
        </a:p>
      </dgm:t>
    </dgm:pt>
    <dgm:pt modelId="{E3193555-D6A7-485D-8574-D891F650C56B}" type="sibTrans" cxnId="{92870FC7-14C9-4CF1-9346-1F89EBA81836}">
      <dgm:prSet/>
      <dgm:spPr/>
      <dgm:t>
        <a:bodyPr/>
        <a:lstStyle/>
        <a:p>
          <a:endParaRPr lang="en-US"/>
        </a:p>
      </dgm:t>
    </dgm:pt>
    <dgm:pt modelId="{48466B30-833A-4BA1-BA6C-C09BF84C6824}" type="pres">
      <dgm:prSet presAssocID="{35D700D6-9F6F-4FFA-B594-EE81D6BA6DB2}" presName="Name0" presStyleCnt="0">
        <dgm:presLayoutVars>
          <dgm:dir/>
          <dgm:resizeHandles val="exact"/>
        </dgm:presLayoutVars>
      </dgm:prSet>
      <dgm:spPr/>
      <dgm:t>
        <a:bodyPr/>
        <a:lstStyle/>
        <a:p>
          <a:endParaRPr lang="en-US"/>
        </a:p>
      </dgm:t>
    </dgm:pt>
    <dgm:pt modelId="{032019FE-4AF1-4B84-8542-F97E8E55DDDA}" type="pres">
      <dgm:prSet presAssocID="{35D700D6-9F6F-4FFA-B594-EE81D6BA6DB2}" presName="cycle" presStyleCnt="0"/>
      <dgm:spPr/>
    </dgm:pt>
    <dgm:pt modelId="{69F9ADEE-32F1-436A-83DF-E255E6C12519}" type="pres">
      <dgm:prSet presAssocID="{242DF998-75B4-457C-87A2-A85BE9E0FF9E}" presName="nodeFirstNode" presStyleLbl="node1" presStyleIdx="0" presStyleCnt="5">
        <dgm:presLayoutVars>
          <dgm:bulletEnabled val="1"/>
        </dgm:presLayoutVars>
      </dgm:prSet>
      <dgm:spPr/>
      <dgm:t>
        <a:bodyPr/>
        <a:lstStyle/>
        <a:p>
          <a:endParaRPr lang="en-US"/>
        </a:p>
      </dgm:t>
    </dgm:pt>
    <dgm:pt modelId="{B9FE224E-35FA-4E25-84DA-1BB5CF93A20C}" type="pres">
      <dgm:prSet presAssocID="{D6F17330-59E5-4073-8472-E79BF9748749}" presName="sibTransFirstNode" presStyleLbl="bgShp" presStyleIdx="0" presStyleCnt="1"/>
      <dgm:spPr/>
      <dgm:t>
        <a:bodyPr/>
        <a:lstStyle/>
        <a:p>
          <a:endParaRPr lang="en-US"/>
        </a:p>
      </dgm:t>
    </dgm:pt>
    <dgm:pt modelId="{C862D48B-6F92-4332-8058-0755941CCAEA}" type="pres">
      <dgm:prSet presAssocID="{64B32F40-A2BA-4ECF-831F-F253877C2CB2}" presName="nodeFollowingNodes" presStyleLbl="node1" presStyleIdx="1" presStyleCnt="5">
        <dgm:presLayoutVars>
          <dgm:bulletEnabled val="1"/>
        </dgm:presLayoutVars>
      </dgm:prSet>
      <dgm:spPr/>
      <dgm:t>
        <a:bodyPr/>
        <a:lstStyle/>
        <a:p>
          <a:endParaRPr lang="en-US"/>
        </a:p>
      </dgm:t>
    </dgm:pt>
    <dgm:pt modelId="{6B5E665D-F7B9-400B-ACD2-7F7705D5A07E}" type="pres">
      <dgm:prSet presAssocID="{10BDB12F-79B0-44E0-8276-D006268CDA9A}" presName="nodeFollowingNodes" presStyleLbl="node1" presStyleIdx="2" presStyleCnt="5">
        <dgm:presLayoutVars>
          <dgm:bulletEnabled val="1"/>
        </dgm:presLayoutVars>
      </dgm:prSet>
      <dgm:spPr/>
      <dgm:t>
        <a:bodyPr/>
        <a:lstStyle/>
        <a:p>
          <a:endParaRPr lang="en-US"/>
        </a:p>
      </dgm:t>
    </dgm:pt>
    <dgm:pt modelId="{8754EB3F-1E5B-4E37-98A6-DFCADD65BC1B}" type="pres">
      <dgm:prSet presAssocID="{CA39458F-639D-4E2C-AD1B-547CEA7F3DB0}" presName="nodeFollowingNodes" presStyleLbl="node1" presStyleIdx="3" presStyleCnt="5">
        <dgm:presLayoutVars>
          <dgm:bulletEnabled val="1"/>
        </dgm:presLayoutVars>
      </dgm:prSet>
      <dgm:spPr/>
      <dgm:t>
        <a:bodyPr/>
        <a:lstStyle/>
        <a:p>
          <a:endParaRPr lang="en-US"/>
        </a:p>
      </dgm:t>
    </dgm:pt>
    <dgm:pt modelId="{52ED3C51-1A3B-4760-A027-C4C3E1558491}" type="pres">
      <dgm:prSet presAssocID="{649F40EE-B883-4737-8FD3-8B3DA2AE889D}" presName="nodeFollowingNodes" presStyleLbl="node1" presStyleIdx="4" presStyleCnt="5">
        <dgm:presLayoutVars>
          <dgm:bulletEnabled val="1"/>
        </dgm:presLayoutVars>
      </dgm:prSet>
      <dgm:spPr/>
      <dgm:t>
        <a:bodyPr/>
        <a:lstStyle/>
        <a:p>
          <a:endParaRPr lang="en-US"/>
        </a:p>
      </dgm:t>
    </dgm:pt>
  </dgm:ptLst>
  <dgm:cxnLst>
    <dgm:cxn modelId="{357567C5-674D-4BDC-8D18-E9F8E7506ECC}" type="presOf" srcId="{649F40EE-B883-4737-8FD3-8B3DA2AE889D}" destId="{52ED3C51-1A3B-4760-A027-C4C3E1558491}" srcOrd="0" destOrd="0" presId="urn:microsoft.com/office/officeart/2005/8/layout/cycle3"/>
    <dgm:cxn modelId="{9E557981-6683-43F5-99AC-7506A065F063}" type="presOf" srcId="{242DF998-75B4-457C-87A2-A85BE9E0FF9E}" destId="{69F9ADEE-32F1-436A-83DF-E255E6C12519}" srcOrd="0" destOrd="0" presId="urn:microsoft.com/office/officeart/2005/8/layout/cycle3"/>
    <dgm:cxn modelId="{91F28D73-0A88-4180-B1A5-09365AC7046B}" type="presOf" srcId="{D6F17330-59E5-4073-8472-E79BF9748749}" destId="{B9FE224E-35FA-4E25-84DA-1BB5CF93A20C}" srcOrd="0" destOrd="0" presId="urn:microsoft.com/office/officeart/2005/8/layout/cycle3"/>
    <dgm:cxn modelId="{0DAAF9E8-A815-4779-A7B7-B260A43172B9}" srcId="{35D700D6-9F6F-4FFA-B594-EE81D6BA6DB2}" destId="{10BDB12F-79B0-44E0-8276-D006268CDA9A}" srcOrd="2" destOrd="0" parTransId="{B1BCEB06-59AA-4DFA-9158-BB2D24CE554E}" sibTransId="{E3783C92-0066-4DE6-96DC-18362B6EBC61}"/>
    <dgm:cxn modelId="{3EF57932-D556-482F-A7DD-732C01FA245A}" srcId="{35D700D6-9F6F-4FFA-B594-EE81D6BA6DB2}" destId="{CA39458F-639D-4E2C-AD1B-547CEA7F3DB0}" srcOrd="3" destOrd="0" parTransId="{DA12CECA-9134-4F6B-9839-A031245F0FDF}" sibTransId="{4ED11FCF-89E7-4F8B-B298-9BBBF5F82E78}"/>
    <dgm:cxn modelId="{5E0E7312-72BA-417F-9D21-FC1BB320F346}" type="presOf" srcId="{35D700D6-9F6F-4FFA-B594-EE81D6BA6DB2}" destId="{48466B30-833A-4BA1-BA6C-C09BF84C6824}" srcOrd="0" destOrd="0" presId="urn:microsoft.com/office/officeart/2005/8/layout/cycle3"/>
    <dgm:cxn modelId="{92870FC7-14C9-4CF1-9346-1F89EBA81836}" srcId="{35D700D6-9F6F-4FFA-B594-EE81D6BA6DB2}" destId="{649F40EE-B883-4737-8FD3-8B3DA2AE889D}" srcOrd="4" destOrd="0" parTransId="{00267601-1692-4848-A175-8BAEDB4373EB}" sibTransId="{E3193555-D6A7-485D-8574-D891F650C56B}"/>
    <dgm:cxn modelId="{AE09D68D-F184-44CF-8F43-0B5DAEDA2DFD}" type="presOf" srcId="{CA39458F-639D-4E2C-AD1B-547CEA7F3DB0}" destId="{8754EB3F-1E5B-4E37-98A6-DFCADD65BC1B}" srcOrd="0" destOrd="0" presId="urn:microsoft.com/office/officeart/2005/8/layout/cycle3"/>
    <dgm:cxn modelId="{0B176513-D742-478D-8C3A-132150F48BAB}" type="presOf" srcId="{10BDB12F-79B0-44E0-8276-D006268CDA9A}" destId="{6B5E665D-F7B9-400B-ACD2-7F7705D5A07E}" srcOrd="0" destOrd="0" presId="urn:microsoft.com/office/officeart/2005/8/layout/cycle3"/>
    <dgm:cxn modelId="{FBCA4DBD-204B-4C0E-B1AC-2D2151516D62}" srcId="{35D700D6-9F6F-4FFA-B594-EE81D6BA6DB2}" destId="{242DF998-75B4-457C-87A2-A85BE9E0FF9E}" srcOrd="0" destOrd="0" parTransId="{18447BF0-D2C8-4E82-A5AE-1D4E7B9E0169}" sibTransId="{D6F17330-59E5-4073-8472-E79BF9748749}"/>
    <dgm:cxn modelId="{0A147645-0105-4F50-8292-BB6C38B5240D}" srcId="{35D700D6-9F6F-4FFA-B594-EE81D6BA6DB2}" destId="{64B32F40-A2BA-4ECF-831F-F253877C2CB2}" srcOrd="1" destOrd="0" parTransId="{8B17B885-313B-42ED-A778-48D61FE10D7E}" sibTransId="{1C77CB15-8802-4A72-AF09-5849BEC63AB1}"/>
    <dgm:cxn modelId="{A47FA47B-76F2-45AD-827B-2DC519751069}" type="presOf" srcId="{64B32F40-A2BA-4ECF-831F-F253877C2CB2}" destId="{C862D48B-6F92-4332-8058-0755941CCAEA}" srcOrd="0" destOrd="0" presId="urn:microsoft.com/office/officeart/2005/8/layout/cycle3"/>
    <dgm:cxn modelId="{163862DB-4A72-4A3E-B4A7-4A0C588F4061}" type="presParOf" srcId="{48466B30-833A-4BA1-BA6C-C09BF84C6824}" destId="{032019FE-4AF1-4B84-8542-F97E8E55DDDA}" srcOrd="0" destOrd="0" presId="urn:microsoft.com/office/officeart/2005/8/layout/cycle3"/>
    <dgm:cxn modelId="{B2522C03-2A08-4E5B-8317-BEB6A47F9327}" type="presParOf" srcId="{032019FE-4AF1-4B84-8542-F97E8E55DDDA}" destId="{69F9ADEE-32F1-436A-83DF-E255E6C12519}" srcOrd="0" destOrd="0" presId="urn:microsoft.com/office/officeart/2005/8/layout/cycle3"/>
    <dgm:cxn modelId="{2CAB2A75-136B-4DD4-BEC3-B3AECED3CD76}" type="presParOf" srcId="{032019FE-4AF1-4B84-8542-F97E8E55DDDA}" destId="{B9FE224E-35FA-4E25-84DA-1BB5CF93A20C}" srcOrd="1" destOrd="0" presId="urn:microsoft.com/office/officeart/2005/8/layout/cycle3"/>
    <dgm:cxn modelId="{ED8EEF10-466C-4951-85CF-52BE4E0CBCB9}" type="presParOf" srcId="{032019FE-4AF1-4B84-8542-F97E8E55DDDA}" destId="{C862D48B-6F92-4332-8058-0755941CCAEA}" srcOrd="2" destOrd="0" presId="urn:microsoft.com/office/officeart/2005/8/layout/cycle3"/>
    <dgm:cxn modelId="{F9DA32EB-A920-4263-BC3D-A64A7927889A}" type="presParOf" srcId="{032019FE-4AF1-4B84-8542-F97E8E55DDDA}" destId="{6B5E665D-F7B9-400B-ACD2-7F7705D5A07E}" srcOrd="3" destOrd="0" presId="urn:microsoft.com/office/officeart/2005/8/layout/cycle3"/>
    <dgm:cxn modelId="{BB246DB6-80E7-480A-8BD6-A367CEFD68D5}" type="presParOf" srcId="{032019FE-4AF1-4B84-8542-F97E8E55DDDA}" destId="{8754EB3F-1E5B-4E37-98A6-DFCADD65BC1B}" srcOrd="4" destOrd="0" presId="urn:microsoft.com/office/officeart/2005/8/layout/cycle3"/>
    <dgm:cxn modelId="{6BE7C937-EEA9-4641-B0A1-AFBBD08F7C92}" type="presParOf" srcId="{032019FE-4AF1-4B84-8542-F97E8E55DDDA}" destId="{52ED3C51-1A3B-4760-A027-C4C3E1558491}" srcOrd="5"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FE224E-35FA-4E25-84DA-1BB5CF93A20C}">
      <dsp:nvSpPr>
        <dsp:cNvPr id="0" name=""/>
        <dsp:cNvSpPr/>
      </dsp:nvSpPr>
      <dsp:spPr>
        <a:xfrm>
          <a:off x="319006" y="1140011"/>
          <a:ext cx="2638587" cy="2638587"/>
        </a:xfrm>
        <a:prstGeom prst="circularArrow">
          <a:avLst>
            <a:gd name="adj1" fmla="val 5544"/>
            <a:gd name="adj2" fmla="val 330680"/>
            <a:gd name="adj3" fmla="val 13963244"/>
            <a:gd name="adj4" fmla="val 17272986"/>
            <a:gd name="adj5" fmla="val 5757"/>
          </a:avLst>
        </a:prstGeom>
        <a:solidFill>
          <a:schemeClr val="accent3">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9F9ADEE-32F1-436A-83DF-E255E6C12519}">
      <dsp:nvSpPr>
        <dsp:cNvPr id="0" name=""/>
        <dsp:cNvSpPr/>
      </dsp:nvSpPr>
      <dsp:spPr>
        <a:xfrm>
          <a:off x="1071134" y="1152148"/>
          <a:ext cx="1134330" cy="567165"/>
        </a:xfrm>
        <a:prstGeom prst="round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Clear Back Buffer</a:t>
          </a:r>
          <a:endParaRPr lang="en-US" sz="1400" kern="1200" dirty="0"/>
        </a:p>
      </dsp:txBody>
      <dsp:txXfrm>
        <a:off x="1071134" y="1152148"/>
        <a:ext cx="1134330" cy="567165"/>
      </dsp:txXfrm>
    </dsp:sp>
    <dsp:sp modelId="{C862D48B-6F92-4332-8058-0755941CCAEA}">
      <dsp:nvSpPr>
        <dsp:cNvPr id="0" name=""/>
        <dsp:cNvSpPr/>
      </dsp:nvSpPr>
      <dsp:spPr>
        <a:xfrm>
          <a:off x="2141260" y="1929640"/>
          <a:ext cx="1134330" cy="567165"/>
        </a:xfrm>
        <a:prstGeom prst="roundRect">
          <a:avLst/>
        </a:prstGeom>
        <a:solidFill>
          <a:schemeClr val="accent3">
            <a:hueOff val="2812566"/>
            <a:satOff val="-4220"/>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BeginScene</a:t>
          </a:r>
          <a:endParaRPr lang="en-US" sz="1400" kern="1200" dirty="0"/>
        </a:p>
      </dsp:txBody>
      <dsp:txXfrm>
        <a:off x="2141260" y="1929640"/>
        <a:ext cx="1134330" cy="567165"/>
      </dsp:txXfrm>
    </dsp:sp>
    <dsp:sp modelId="{6B5E665D-F7B9-400B-ACD2-7F7705D5A07E}">
      <dsp:nvSpPr>
        <dsp:cNvPr id="0" name=""/>
        <dsp:cNvSpPr/>
      </dsp:nvSpPr>
      <dsp:spPr>
        <a:xfrm>
          <a:off x="1732509" y="3187649"/>
          <a:ext cx="1134330" cy="567165"/>
        </a:xfrm>
        <a:prstGeom prst="roundRect">
          <a:avLst/>
        </a:prstGeom>
        <a:solidFill>
          <a:schemeClr val="accent3">
            <a:hueOff val="5625132"/>
            <a:satOff val="-8440"/>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Draw</a:t>
          </a:r>
          <a:endParaRPr lang="en-US" sz="1400" kern="1200" dirty="0"/>
        </a:p>
      </dsp:txBody>
      <dsp:txXfrm>
        <a:off x="1732509" y="3187649"/>
        <a:ext cx="1134330" cy="567165"/>
      </dsp:txXfrm>
    </dsp:sp>
    <dsp:sp modelId="{8754EB3F-1E5B-4E37-98A6-DFCADD65BC1B}">
      <dsp:nvSpPr>
        <dsp:cNvPr id="0" name=""/>
        <dsp:cNvSpPr/>
      </dsp:nvSpPr>
      <dsp:spPr>
        <a:xfrm>
          <a:off x="409760" y="3187649"/>
          <a:ext cx="1134330" cy="567165"/>
        </a:xfrm>
        <a:prstGeom prst="roundRect">
          <a:avLst/>
        </a:prstGeom>
        <a:solidFill>
          <a:schemeClr val="accent3">
            <a:hueOff val="8437698"/>
            <a:satOff val="-12660"/>
            <a:lumOff val="-2059"/>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EndScene</a:t>
          </a:r>
          <a:endParaRPr lang="en-US" sz="1400" kern="1200" dirty="0"/>
        </a:p>
      </dsp:txBody>
      <dsp:txXfrm>
        <a:off x="409760" y="3187649"/>
        <a:ext cx="1134330" cy="567165"/>
      </dsp:txXfrm>
    </dsp:sp>
    <dsp:sp modelId="{52ED3C51-1A3B-4760-A027-C4C3E1558491}">
      <dsp:nvSpPr>
        <dsp:cNvPr id="0" name=""/>
        <dsp:cNvSpPr/>
      </dsp:nvSpPr>
      <dsp:spPr>
        <a:xfrm>
          <a:off x="1008" y="1929640"/>
          <a:ext cx="1134330" cy="567165"/>
        </a:xfrm>
        <a:prstGeom prst="roundRect">
          <a:avLst/>
        </a:prstGeom>
        <a:solidFill>
          <a:schemeClr val="accent3">
            <a:hueOff val="11250264"/>
            <a:satOff val="-16880"/>
            <a:lumOff val="-2745"/>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Present</a:t>
          </a:r>
          <a:endParaRPr lang="en-US" sz="1400" kern="1200" dirty="0"/>
        </a:p>
      </dsp:txBody>
      <dsp:txXfrm>
        <a:off x="1008" y="1929640"/>
        <a:ext cx="1134330" cy="5671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021C2-150A-45C0-A42D-228EF7F745A5}" type="datetimeFigureOut">
              <a:rPr lang="en-US" smtClean="0"/>
              <a:pPr/>
              <a:t>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897F18-FF8E-4592-9773-95F0CA99D3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going to use the IDirect3D9 object for much in the render process beyond creating the device</a:t>
            </a:r>
          </a:p>
          <a:p>
            <a:r>
              <a:rPr lang="en-US" dirty="0" smtClean="0"/>
              <a:t>- Show the caps viewer</a:t>
            </a:r>
            <a:endParaRPr lang="en-US" dirty="0"/>
          </a:p>
        </p:txBody>
      </p:sp>
      <p:sp>
        <p:nvSpPr>
          <p:cNvPr id="4" name="Slide Number Placeholder 3"/>
          <p:cNvSpPr>
            <a:spLocks noGrp="1"/>
          </p:cNvSpPr>
          <p:nvPr>
            <p:ph type="sldNum" sz="quarter" idx="10"/>
          </p:nvPr>
        </p:nvSpPr>
        <p:spPr/>
        <p:txBody>
          <a:bodyPr/>
          <a:lstStyle/>
          <a:p>
            <a:fld id="{F6897F18-FF8E-4592-9773-95F0CA99D3E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Voodoo5 on the left</a:t>
            </a:r>
            <a:endParaRPr lang="en-US" dirty="0"/>
          </a:p>
        </p:txBody>
      </p:sp>
      <p:sp>
        <p:nvSpPr>
          <p:cNvPr id="4" name="Slide Number Placeholder 3"/>
          <p:cNvSpPr>
            <a:spLocks noGrp="1"/>
          </p:cNvSpPr>
          <p:nvPr>
            <p:ph type="sldNum" sz="quarter" idx="10"/>
          </p:nvPr>
        </p:nvSpPr>
        <p:spPr/>
        <p:txBody>
          <a:bodyPr/>
          <a:lstStyle/>
          <a:p>
            <a:fld id="{F6897F18-FF8E-4592-9773-95F0CA99D3E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Common values to set up the device for rendering in windowed</a:t>
            </a:r>
            <a:r>
              <a:rPr lang="en-US" baseline="0" dirty="0" smtClean="0"/>
              <a:t> mode with a depth/stencil buffer and </a:t>
            </a:r>
            <a:r>
              <a:rPr lang="en-US" baseline="0" dirty="0" err="1" smtClean="0"/>
              <a:t>vsync</a:t>
            </a:r>
            <a:endParaRPr lang="en-US" baseline="0" dirty="0" smtClean="0"/>
          </a:p>
          <a:p>
            <a:pPr>
              <a:buFontTx/>
              <a:buChar char="-"/>
            </a:pPr>
            <a:r>
              <a:rPr lang="en-US" baseline="0" dirty="0" smtClean="0"/>
              <a:t>Often useful to make the device and object globally available</a:t>
            </a:r>
            <a:endParaRPr lang="en-US" dirty="0"/>
          </a:p>
        </p:txBody>
      </p:sp>
      <p:sp>
        <p:nvSpPr>
          <p:cNvPr id="4" name="Slide Number Placeholder 3"/>
          <p:cNvSpPr>
            <a:spLocks noGrp="1"/>
          </p:cNvSpPr>
          <p:nvPr>
            <p:ph type="sldNum" sz="quarter" idx="10"/>
          </p:nvPr>
        </p:nvSpPr>
        <p:spPr/>
        <p:txBody>
          <a:bodyPr/>
          <a:lstStyle/>
          <a:p>
            <a:fld id="{F6897F18-FF8E-4592-9773-95F0CA99D3E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You can tell we have cleared to blue at this point</a:t>
            </a:r>
          </a:p>
          <a:p>
            <a:pPr>
              <a:buFontTx/>
              <a:buChar char="-"/>
            </a:pPr>
            <a:r>
              <a:rPr lang="en-US" baseline="0" dirty="0" smtClean="0"/>
              <a:t> </a:t>
            </a:r>
            <a:r>
              <a:rPr lang="en-US" baseline="0" dirty="0" err="1" smtClean="0"/>
              <a:t>EndScene</a:t>
            </a:r>
            <a:r>
              <a:rPr lang="en-US" baseline="0" dirty="0" smtClean="0"/>
              <a:t> causes all rendering to happen on the back buffer</a:t>
            </a:r>
          </a:p>
          <a:p>
            <a:pPr>
              <a:buFontTx/>
              <a:buChar char="-"/>
            </a:pPr>
            <a:r>
              <a:rPr lang="en-US" baseline="0" dirty="0" smtClean="0"/>
              <a:t> Present causes the back buffer swap</a:t>
            </a:r>
            <a:endParaRPr lang="en-US" dirty="0" smtClean="0"/>
          </a:p>
          <a:p>
            <a:pPr>
              <a:buFontTx/>
              <a:buChar char="-"/>
            </a:pPr>
            <a:r>
              <a:rPr lang="en-US" baseline="0" dirty="0" smtClean="0"/>
              <a:t>[Filler] Having time between </a:t>
            </a:r>
            <a:r>
              <a:rPr lang="en-US" baseline="0" dirty="0" err="1" smtClean="0"/>
              <a:t>EndScene</a:t>
            </a:r>
            <a:r>
              <a:rPr lang="en-US" baseline="0" dirty="0" smtClean="0"/>
              <a:t> and Present can improve parallelism, best for rendering on a separate thread without </a:t>
            </a:r>
            <a:r>
              <a:rPr lang="en-US" baseline="0" dirty="0" err="1" smtClean="0"/>
              <a:t>vsync</a:t>
            </a:r>
            <a:endParaRPr lang="en-US" dirty="0" smtClean="0"/>
          </a:p>
          <a:p>
            <a:endParaRPr lang="en-US" dirty="0"/>
          </a:p>
        </p:txBody>
      </p:sp>
      <p:sp>
        <p:nvSpPr>
          <p:cNvPr id="4" name="Slide Number Placeholder 3"/>
          <p:cNvSpPr>
            <a:spLocks noGrp="1"/>
          </p:cNvSpPr>
          <p:nvPr>
            <p:ph type="sldNum" sz="quarter" idx="10"/>
          </p:nvPr>
        </p:nvSpPr>
        <p:spPr/>
        <p:txBody>
          <a:bodyPr/>
          <a:lstStyle/>
          <a:p>
            <a:fld id="{F6897F18-FF8E-4592-9773-95F0CA99D3E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E755AD-1531-4B3A-930C-2915EFDD9B34}"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55AD-1531-4B3A-930C-2915EFDD9B34}"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55AD-1531-4B3A-930C-2915EFDD9B34}"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55AD-1531-4B3A-930C-2915EFDD9B34}"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55AD-1531-4B3A-930C-2915EFDD9B34}"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E755AD-1531-4B3A-930C-2915EFDD9B34}"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55AD-1531-4B3A-930C-2915EFDD9B34}" type="datetimeFigureOut">
              <a:rPr lang="en-US" smtClean="0"/>
              <a:pPr/>
              <a:t>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55AD-1531-4B3A-930C-2915EFDD9B34}" type="datetimeFigureOut">
              <a:rPr lang="en-US" smtClean="0"/>
              <a:pPr/>
              <a:t>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55AD-1531-4B3A-930C-2915EFDD9B34}" type="datetimeFigureOut">
              <a:rPr lang="en-US" smtClean="0"/>
              <a:pPr/>
              <a:t>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55AD-1531-4B3A-930C-2915EFDD9B34}"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55AD-1531-4B3A-930C-2915EFDD9B34}"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E290-36DE-4216-A93F-5C854B6217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755AD-1531-4B3A-930C-2915EFDD9B34}" type="datetimeFigureOut">
              <a:rPr lang="en-US" smtClean="0"/>
              <a:pPr/>
              <a:t>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BE290-36DE-4216-A93F-5C854B6217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D3D Review and PIX!</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Geometry Buffers</a:t>
            </a:r>
            <a:endParaRPr lang="en-US" dirty="0"/>
          </a:p>
        </p:txBody>
      </p:sp>
      <p:sp>
        <p:nvSpPr>
          <p:cNvPr id="3" name="Content Placeholder 2"/>
          <p:cNvSpPr>
            <a:spLocks noGrp="1"/>
          </p:cNvSpPr>
          <p:nvPr>
            <p:ph idx="1"/>
          </p:nvPr>
        </p:nvSpPr>
        <p:spPr/>
        <p:txBody>
          <a:bodyPr>
            <a:normAutofit/>
          </a:bodyPr>
          <a:lstStyle/>
          <a:p>
            <a:r>
              <a:rPr lang="en-US" sz="1800" dirty="0" smtClean="0">
                <a:latin typeface="Traditional Arabic" pitchFamily="18" charset="-78"/>
                <a:cs typeface="Traditional Arabic" pitchFamily="18" charset="-78"/>
              </a:rPr>
              <a:t>IDirect3DVertexBuffer9 *</a:t>
            </a:r>
            <a:r>
              <a:rPr lang="en-US" sz="1800" dirty="0" err="1" smtClean="0">
                <a:latin typeface="Traditional Arabic" pitchFamily="18" charset="-78"/>
                <a:cs typeface="Traditional Arabic" pitchFamily="18" charset="-78"/>
              </a:rPr>
              <a:t>m_pVertexBuff</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Renderer</a:t>
            </a:r>
            <a:r>
              <a:rPr lang="en-US" sz="1800" dirty="0">
                <a:latin typeface="Traditional Arabic" pitchFamily="18" charset="-78"/>
                <a:cs typeface="Traditional Arabic" pitchFamily="18" charset="-78"/>
              </a:rPr>
              <a:t>::</a:t>
            </a:r>
            <a:r>
              <a:rPr lang="en-US" sz="1800" dirty="0" err="1" smtClean="0">
                <a:latin typeface="Traditional Arabic" pitchFamily="18" charset="-78"/>
                <a:cs typeface="Traditional Arabic" pitchFamily="18" charset="-78"/>
              </a:rPr>
              <a:t>s_pDevice</a:t>
            </a:r>
            <a:r>
              <a:rPr lang="en-US" sz="1800" dirty="0" smtClean="0">
                <a:latin typeface="Traditional Arabic" pitchFamily="18" charset="-78"/>
                <a:cs typeface="Traditional Arabic" pitchFamily="18" charset="-78"/>
              </a:rPr>
              <a:t>-&gt; </a:t>
            </a:r>
            <a:r>
              <a:rPr lang="en-US" sz="1800" dirty="0" err="1" smtClean="0">
                <a:latin typeface="Traditional Arabic" pitchFamily="18" charset="-78"/>
                <a:cs typeface="Traditional Arabic" pitchFamily="18" charset="-78"/>
              </a:rPr>
              <a:t>CreateVertexBuffer</a:t>
            </a:r>
            <a:r>
              <a:rPr lang="en-US" sz="1800" dirty="0" smtClean="0">
                <a:latin typeface="Traditional Arabic" pitchFamily="18" charset="-78"/>
                <a:cs typeface="Traditional Arabic" pitchFamily="18" charset="-78"/>
              </a:rPr>
              <a:t>(number of </a:t>
            </a:r>
            <a:r>
              <a:rPr lang="en-US" sz="1800" dirty="0" err="1" smtClean="0">
                <a:latin typeface="Traditional Arabic" pitchFamily="18" charset="-78"/>
                <a:cs typeface="Traditional Arabic" pitchFamily="18" charset="-78"/>
              </a:rPr>
              <a:t>verts</a:t>
            </a:r>
            <a:r>
              <a:rPr lang="en-US" sz="1800" dirty="0" smtClean="0">
                <a:latin typeface="Traditional Arabic" pitchFamily="18" charset="-78"/>
                <a:cs typeface="Traditional Arabic" pitchFamily="18" charset="-78"/>
              </a:rPr>
              <a:t> * 	</a:t>
            </a:r>
            <a:r>
              <a:rPr lang="en-US" sz="1800" dirty="0" err="1" smtClean="0">
                <a:latin typeface="Traditional Arabic" pitchFamily="18" charset="-78"/>
                <a:cs typeface="Traditional Arabic" pitchFamily="18" charset="-78"/>
              </a:rPr>
              <a:t>sizeof</a:t>
            </a:r>
            <a:r>
              <a:rPr lang="en-US" sz="1800" dirty="0" smtClean="0">
                <a:latin typeface="Traditional Arabic" pitchFamily="18" charset="-78"/>
                <a:cs typeface="Traditional Arabic" pitchFamily="18" charset="-78"/>
              </a:rPr>
              <a:t>(Vertex), </a:t>
            </a:r>
            <a:r>
              <a:rPr lang="en-US" sz="1800" dirty="0">
                <a:latin typeface="Traditional Arabic" pitchFamily="18" charset="-78"/>
                <a:cs typeface="Traditional Arabic" pitchFamily="18" charset="-78"/>
              </a:rPr>
              <a:t>0, </a:t>
            </a:r>
            <a:r>
              <a:rPr lang="en-US" sz="1800" dirty="0" smtClean="0">
                <a:latin typeface="Traditional Arabic" pitchFamily="18" charset="-78"/>
                <a:cs typeface="Traditional Arabic" pitchFamily="18" charset="-78"/>
              </a:rPr>
              <a:t>0, D3DPOOL_DEFAULT</a:t>
            </a:r>
            <a:r>
              <a:rPr lang="en-US" sz="1800" dirty="0">
                <a:latin typeface="Traditional Arabic" pitchFamily="18" charset="-78"/>
                <a:cs typeface="Traditional Arabic" pitchFamily="18" charset="-78"/>
              </a:rPr>
              <a:t>, &amp;</a:t>
            </a:r>
            <a:r>
              <a:rPr lang="en-US" sz="1800" dirty="0" err="1">
                <a:latin typeface="Traditional Arabic" pitchFamily="18" charset="-78"/>
                <a:cs typeface="Traditional Arabic" pitchFamily="18" charset="-78"/>
              </a:rPr>
              <a:t>m_pVertexBuff</a:t>
            </a:r>
            <a:r>
              <a:rPr lang="en-US" sz="1800" dirty="0">
                <a:latin typeface="Traditional Arabic" pitchFamily="18" charset="-78"/>
                <a:cs typeface="Traditional Arabic" pitchFamily="18" charset="-78"/>
              </a:rPr>
              <a:t>, 0</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IDirect3DIndexBuffer9  *</a:t>
            </a:r>
            <a:r>
              <a:rPr lang="en-US" sz="1800" dirty="0" err="1">
                <a:latin typeface="Traditional Arabic" pitchFamily="18" charset="-78"/>
                <a:cs typeface="Traditional Arabic" pitchFamily="18" charset="-78"/>
              </a:rPr>
              <a:t>m_pIndexBuff</a:t>
            </a:r>
            <a:r>
              <a:rPr lang="en-US" sz="1800" dirty="0">
                <a:latin typeface="Traditional Arabic" pitchFamily="18" charset="-78"/>
                <a:cs typeface="Traditional Arabic" pitchFamily="18" charset="-78"/>
              </a:rPr>
              <a:t>;</a:t>
            </a:r>
          </a:p>
          <a:p>
            <a:r>
              <a:rPr lang="en-US" sz="1800" dirty="0">
                <a:latin typeface="Traditional Arabic" pitchFamily="18" charset="-78"/>
                <a:cs typeface="Traditional Arabic" pitchFamily="18" charset="-78"/>
              </a:rPr>
              <a:t>Renderer::</a:t>
            </a:r>
            <a:r>
              <a:rPr lang="en-US" sz="1800" dirty="0" err="1">
                <a:latin typeface="Traditional Arabic" pitchFamily="18" charset="-78"/>
                <a:cs typeface="Traditional Arabic" pitchFamily="18" charset="-78"/>
              </a:rPr>
              <a:t>s_pDevice</a:t>
            </a:r>
            <a:r>
              <a:rPr lang="en-US" sz="1800" dirty="0">
                <a:latin typeface="Traditional Arabic" pitchFamily="18" charset="-78"/>
                <a:cs typeface="Traditional Arabic" pitchFamily="18" charset="-78"/>
              </a:rPr>
              <a:t>-&gt;</a:t>
            </a:r>
            <a:r>
              <a:rPr lang="en-US" sz="1800" dirty="0" err="1" smtClean="0">
                <a:latin typeface="Traditional Arabic" pitchFamily="18" charset="-78"/>
                <a:cs typeface="Traditional Arabic" pitchFamily="18" charset="-78"/>
              </a:rPr>
              <a:t>CreateIndexBuffer</a:t>
            </a:r>
            <a:r>
              <a:rPr lang="en-US" sz="1800" dirty="0" smtClean="0">
                <a:latin typeface="Traditional Arabic" pitchFamily="18" charset="-78"/>
                <a:cs typeface="Traditional Arabic" pitchFamily="18" charset="-78"/>
              </a:rPr>
              <a:t>(number of indices </a:t>
            </a:r>
            <a:r>
              <a:rPr lang="en-US" sz="1800" dirty="0">
                <a:latin typeface="Traditional Arabic" pitchFamily="18" charset="-78"/>
                <a:cs typeface="Traditional Arabic" pitchFamily="18" charset="-78"/>
              </a:rPr>
              <a:t>* </a:t>
            </a: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sizeof</a:t>
            </a:r>
            <a:r>
              <a:rPr lang="en-US" sz="1800" dirty="0" smtClean="0">
                <a:latin typeface="Traditional Arabic" pitchFamily="18" charset="-78"/>
                <a:cs typeface="Traditional Arabic" pitchFamily="18" charset="-78"/>
              </a:rPr>
              <a:t>(UINT), 0</a:t>
            </a:r>
            <a:r>
              <a:rPr lang="en-US" sz="1800" dirty="0">
                <a:latin typeface="Traditional Arabic" pitchFamily="18" charset="-78"/>
                <a:cs typeface="Traditional Arabic" pitchFamily="18" charset="-78"/>
              </a:rPr>
              <a:t>, D3DFMT_INDEX32, </a:t>
            </a:r>
            <a:r>
              <a:rPr lang="en-US" sz="1800" dirty="0" smtClean="0">
                <a:latin typeface="Traditional Arabic" pitchFamily="18" charset="-78"/>
                <a:cs typeface="Traditional Arabic" pitchFamily="18" charset="-78"/>
              </a:rPr>
              <a:t> D3DPOOL_DEFAULT</a:t>
            </a:r>
            <a:r>
              <a:rPr lang="en-US" sz="1800" dirty="0">
                <a:latin typeface="Traditional Arabic" pitchFamily="18" charset="-78"/>
                <a:cs typeface="Traditional Arabic" pitchFamily="18" charset="-78"/>
              </a:rPr>
              <a:t>, </a:t>
            </a:r>
            <a:r>
              <a:rPr lang="en-US" sz="1800" dirty="0" smtClean="0">
                <a:latin typeface="Traditional Arabic" pitchFamily="18" charset="-78"/>
                <a:cs typeface="Traditional Arabic" pitchFamily="18" charset="-78"/>
              </a:rPr>
              <a:t>	&amp;</a:t>
            </a:r>
            <a:r>
              <a:rPr lang="en-US" sz="1800" dirty="0" err="1">
                <a:latin typeface="Traditional Arabic" pitchFamily="18" charset="-78"/>
                <a:cs typeface="Traditional Arabic" pitchFamily="18" charset="-78"/>
              </a:rPr>
              <a:t>m_pIndexBuff</a:t>
            </a:r>
            <a:r>
              <a:rPr lang="en-US" sz="1800" dirty="0">
                <a:latin typeface="Traditional Arabic" pitchFamily="18" charset="-78"/>
                <a:cs typeface="Traditional Arabic" pitchFamily="18" charset="-78"/>
              </a:rPr>
              <a:t>, </a:t>
            </a:r>
            <a:r>
              <a:rPr lang="en-US" sz="1800" dirty="0" smtClean="0">
                <a:latin typeface="Traditional Arabic" pitchFamily="18" charset="-78"/>
                <a:cs typeface="Traditional Arabic" pitchFamily="18" charset="-78"/>
              </a:rPr>
              <a:t>0);</a:t>
            </a:r>
          </a:p>
          <a:p>
            <a:r>
              <a:rPr lang="en-US" sz="1800" dirty="0" smtClean="0">
                <a:latin typeface="Traditional Arabic" pitchFamily="18" charset="-78"/>
                <a:cs typeface="Traditional Arabic" pitchFamily="18" charset="-78"/>
              </a:rPr>
              <a:t>Real programmers, use index arrays.  They reduce memory overhead and allow for optimizations to happen on the video card.</a:t>
            </a:r>
          </a:p>
          <a:p>
            <a:r>
              <a:rPr lang="en-US" sz="1800" dirty="0" smtClean="0">
                <a:latin typeface="Traditional Arabic" pitchFamily="18" charset="-78"/>
                <a:cs typeface="Traditional Arabic" pitchFamily="18" charset="-78"/>
              </a:rPr>
              <a:t>Super programmers use one index buffer and only one vertex buffer for each unique vertex format.  This will ultimately reduce how often the data streams have to be changed.</a:t>
            </a:r>
          </a:p>
          <a:p>
            <a:endParaRPr lang="en-US" sz="2000" dirty="0">
              <a:latin typeface="Traditional Arabic" pitchFamily="18" charset="-78"/>
              <a:cs typeface="Traditional Arabic" pitchFamily="18" charset="-78"/>
            </a:endParaRPr>
          </a:p>
          <a:p>
            <a:pPr>
              <a:buNone/>
            </a:pPr>
            <a:endParaRPr lang="en-US" sz="2000" dirty="0">
              <a:latin typeface="Traditional Arabic" pitchFamily="18" charset="-78"/>
              <a:cs typeface="Traditional Arabic" pitchFamily="18" charset="-78"/>
            </a:endParaRPr>
          </a:p>
          <a:p>
            <a:pPr>
              <a:buNone/>
            </a:pPr>
            <a:endParaRPr lang="en-US" sz="2000" dirty="0">
              <a:latin typeface="Traditional Arabic" pitchFamily="18" charset="-78"/>
              <a:cs typeface="Traditional Arabic" pitchFamily="18" charset="-78"/>
            </a:endParaRPr>
          </a:p>
        </p:txBody>
      </p:sp>
      <p:pic>
        <p:nvPicPr>
          <p:cNvPr id="4" name="Picture 3" descr="IndexedVertices.gif"/>
          <p:cNvPicPr>
            <a:picLocks noChangeAspect="1"/>
          </p:cNvPicPr>
          <p:nvPr/>
        </p:nvPicPr>
        <p:blipFill>
          <a:blip r:embed="rId2" cstate="print"/>
          <a:stretch>
            <a:fillRect/>
          </a:stretch>
        </p:blipFill>
        <p:spPr>
          <a:xfrm>
            <a:off x="2667000" y="4800600"/>
            <a:ext cx="3124200" cy="18192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 vertices and indices to geometry buffers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Traditional Arabic" pitchFamily="18" charset="-78"/>
                <a:cs typeface="Traditional Arabic" pitchFamily="18" charset="-78"/>
              </a:rPr>
              <a:t>void *buffer;</a:t>
            </a:r>
          </a:p>
          <a:p>
            <a:pPr>
              <a:buNone/>
            </a:pP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m_pVertexBuff</a:t>
            </a:r>
            <a:r>
              <a:rPr lang="en-US" sz="2000" dirty="0" smtClean="0">
                <a:latin typeface="Traditional Arabic" pitchFamily="18" charset="-78"/>
                <a:cs typeface="Traditional Arabic" pitchFamily="18" charset="-78"/>
              </a:rPr>
              <a:t>-&gt;Lock(memory location in buffer we want start at,</a:t>
            </a:r>
          </a:p>
          <a:p>
            <a:pPr>
              <a:buNone/>
            </a:pPr>
            <a:r>
              <a:rPr lang="en-US" sz="2000" dirty="0" smtClean="0">
                <a:latin typeface="Traditional Arabic" pitchFamily="18" charset="-78"/>
                <a:cs typeface="Traditional Arabic" pitchFamily="18" charset="-78"/>
              </a:rPr>
              <a:t>	      how much of </a:t>
            </a:r>
            <a:r>
              <a:rPr lang="en-US" sz="2000" smtClean="0">
                <a:latin typeface="Traditional Arabic" pitchFamily="18" charset="-78"/>
                <a:cs typeface="Traditional Arabic" pitchFamily="18" charset="-78"/>
              </a:rPr>
              <a:t>the buffer </a:t>
            </a:r>
            <a:r>
              <a:rPr lang="en-US" sz="2000" dirty="0" smtClean="0">
                <a:latin typeface="Traditional Arabic" pitchFamily="18" charset="-78"/>
                <a:cs typeface="Traditional Arabic" pitchFamily="18" charset="-78"/>
              </a:rPr>
              <a:t>we will be messing with, &amp;buffer, 0);</a:t>
            </a:r>
          </a:p>
          <a:p>
            <a:pPr>
              <a:buNone/>
            </a:pPr>
            <a:r>
              <a:rPr lang="en-US" sz="2000" dirty="0" smtClean="0">
                <a:latin typeface="Traditional Arabic" pitchFamily="18" charset="-78"/>
                <a:cs typeface="Traditional Arabic" pitchFamily="18" charset="-78"/>
              </a:rPr>
              <a:t>	// copy vertex data to buffer</a:t>
            </a:r>
          </a:p>
          <a:p>
            <a:pPr>
              <a:buNone/>
            </a:pP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memcpy</a:t>
            </a:r>
            <a:r>
              <a:rPr lang="en-US" sz="2000" dirty="0" smtClean="0">
                <a:latin typeface="Traditional Arabic" pitchFamily="18" charset="-78"/>
                <a:cs typeface="Traditional Arabic" pitchFamily="18" charset="-78"/>
              </a:rPr>
              <a:t>(buffer, </a:t>
            </a:r>
            <a:r>
              <a:rPr lang="en-US" sz="2000" dirty="0" err="1" smtClean="0">
                <a:latin typeface="Traditional Arabic" pitchFamily="18" charset="-78"/>
                <a:cs typeface="Traditional Arabic" pitchFamily="18" charset="-78"/>
              </a:rPr>
              <a:t>verts</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numVerts</a:t>
            </a:r>
            <a:r>
              <a:rPr lang="en-US" sz="2000" dirty="0" smtClean="0">
                <a:latin typeface="Traditional Arabic" pitchFamily="18" charset="-78"/>
                <a:cs typeface="Traditional Arabic" pitchFamily="18" charset="-78"/>
              </a:rPr>
              <a:t>*</a:t>
            </a:r>
            <a:r>
              <a:rPr lang="en-US" sz="2000" dirty="0" err="1" smtClean="0">
                <a:latin typeface="Traditional Arabic" pitchFamily="18" charset="-78"/>
                <a:cs typeface="Traditional Arabic" pitchFamily="18" charset="-78"/>
              </a:rPr>
              <a:t>sizeof</a:t>
            </a:r>
            <a:r>
              <a:rPr lang="en-US" sz="2000" dirty="0" smtClean="0">
                <a:latin typeface="Traditional Arabic" pitchFamily="18" charset="-78"/>
                <a:cs typeface="Traditional Arabic" pitchFamily="18" charset="-78"/>
              </a:rPr>
              <a:t>(Vertex));</a:t>
            </a:r>
          </a:p>
          <a:p>
            <a:pPr>
              <a:buNone/>
            </a:pP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m_pVertexBuff</a:t>
            </a:r>
            <a:r>
              <a:rPr lang="en-US" sz="2000" dirty="0" smtClean="0">
                <a:latin typeface="Traditional Arabic" pitchFamily="18" charset="-78"/>
                <a:cs typeface="Traditional Arabic" pitchFamily="18" charset="-78"/>
              </a:rPr>
              <a:t>-&gt;Unlock();</a:t>
            </a:r>
          </a:p>
          <a:p>
            <a:r>
              <a:rPr lang="en-US" sz="2000" dirty="0" smtClean="0">
                <a:latin typeface="Traditional Arabic" pitchFamily="18" charset="-78"/>
                <a:cs typeface="Traditional Arabic" pitchFamily="18" charset="-78"/>
              </a:rPr>
              <a:t>The format for the index buffer is the same.</a:t>
            </a:r>
          </a:p>
          <a:p>
            <a:r>
              <a:rPr lang="en-US" sz="2000" dirty="0" smtClean="0">
                <a:latin typeface="Traditional Arabic" pitchFamily="18" charset="-78"/>
                <a:cs typeface="Traditional Arabic" pitchFamily="18" charset="-78"/>
              </a:rPr>
              <a:t>If each mesh has it’s own buffer then the location we would start the lock at would always be 0, but that is the wimpy way.</a:t>
            </a:r>
          </a:p>
          <a:p>
            <a:r>
              <a:rPr lang="en-US" sz="2000" dirty="0" smtClean="0">
                <a:latin typeface="Traditional Arabic" pitchFamily="18" charset="-78"/>
                <a:cs typeface="Traditional Arabic" pitchFamily="18" charset="-78"/>
              </a:rPr>
              <a:t>It is better to create a class to handle copying vertex data to shared buffers that can keep track of where to copy in the buffer, and resize the buffer as needed.</a:t>
            </a:r>
          </a:p>
          <a:p>
            <a:r>
              <a:rPr lang="en-US" sz="2000" dirty="0" smtClean="0">
                <a:latin typeface="Traditional Arabic" pitchFamily="18" charset="-78"/>
                <a:cs typeface="Traditional Arabic" pitchFamily="18" charset="-78"/>
              </a:rPr>
              <a:t>Resizing the buffer will require copying all previous buffer data to a new buffer, like how the std::vector class works.</a:t>
            </a:r>
            <a:endParaRPr lang="en-US" sz="20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vertex declaration</a:t>
            </a:r>
            <a:endParaRPr lang="en-US" dirty="0"/>
          </a:p>
        </p:txBody>
      </p:sp>
      <p:sp>
        <p:nvSpPr>
          <p:cNvPr id="3" name="Content Placeholder 2"/>
          <p:cNvSpPr>
            <a:spLocks noGrp="1"/>
          </p:cNvSpPr>
          <p:nvPr>
            <p:ph idx="1"/>
          </p:nvPr>
        </p:nvSpPr>
        <p:spPr/>
        <p:txBody>
          <a:bodyPr>
            <a:normAutofit lnSpcReduction="10000"/>
          </a:bodyPr>
          <a:lstStyle/>
          <a:p>
            <a:r>
              <a:rPr lang="en-US" sz="1800" dirty="0" smtClean="0">
                <a:latin typeface="Traditional Arabic" pitchFamily="18" charset="-78"/>
                <a:cs typeface="Traditional Arabic" pitchFamily="18" charset="-78"/>
              </a:rPr>
              <a:t> D3DVERTEXELEMENT9 </a:t>
            </a:r>
            <a:r>
              <a:rPr lang="en-US" sz="1800" dirty="0" err="1" smtClean="0">
                <a:latin typeface="Traditional Arabic" pitchFamily="18" charset="-78"/>
                <a:cs typeface="Traditional Arabic" pitchFamily="18" charset="-78"/>
              </a:rPr>
              <a:t>decl</a:t>
            </a:r>
            <a:r>
              <a:rPr lang="en-US" sz="1800" dirty="0" smtClean="0">
                <a:latin typeface="Traditional Arabic" pitchFamily="18" charset="-78"/>
                <a:cs typeface="Traditional Arabic" pitchFamily="18" charset="-78"/>
              </a:rPr>
              <a:t>[] =</a:t>
            </a:r>
          </a:p>
          <a:p>
            <a:pPr>
              <a:buNone/>
            </a:pPr>
            <a:r>
              <a:rPr lang="en-US" sz="1800" dirty="0" smtClean="0">
                <a:latin typeface="Traditional Arabic" pitchFamily="18" charset="-78"/>
                <a:cs typeface="Traditional Arabic" pitchFamily="18" charset="-78"/>
              </a:rPr>
              <a:t>	{     	{0,0,D3DDECLTYPE_FLOAT3,D3DDECLMETHOD_DEFAULT,</a:t>
            </a:r>
          </a:p>
          <a:p>
            <a:pPr>
              <a:buNone/>
            </a:pPr>
            <a:r>
              <a:rPr lang="en-US" sz="1800" dirty="0" smtClean="0">
                <a:latin typeface="Traditional Arabic" pitchFamily="18" charset="-78"/>
                <a:cs typeface="Traditional Arabic" pitchFamily="18" charset="-78"/>
              </a:rPr>
              <a:t>			D3DDECLUSAGE_POSITION,0},            	{0,12,D3DDECLTYPE_FLOAT3,D3DDECLMETHOD_DEFAULT,</a:t>
            </a:r>
          </a:p>
          <a:p>
            <a:pPr>
              <a:buNone/>
            </a:pPr>
            <a:r>
              <a:rPr lang="en-US" sz="1800" dirty="0" smtClean="0">
                <a:latin typeface="Traditional Arabic" pitchFamily="18" charset="-78"/>
                <a:cs typeface="Traditional Arabic" pitchFamily="18" charset="-78"/>
              </a:rPr>
              <a:t>			D3DDECLUSAGE_NORMAL,0},   	{0,24,D3DDECLTYPE_FLOAT2,D3DDECLMETHOD_DEFAULT,</a:t>
            </a:r>
          </a:p>
          <a:p>
            <a:pPr>
              <a:buNone/>
            </a:pPr>
            <a:r>
              <a:rPr lang="en-US" sz="1800" dirty="0" smtClean="0">
                <a:latin typeface="Traditional Arabic" pitchFamily="18" charset="-78"/>
                <a:cs typeface="Traditional Arabic" pitchFamily="18" charset="-78"/>
              </a:rPr>
              <a:t>			D3DDECLUSAGE_TEXCOORD,0},</a:t>
            </a:r>
          </a:p>
          <a:p>
            <a:pPr>
              <a:buNone/>
            </a:pPr>
            <a:r>
              <a:rPr lang="en-US" sz="1800" dirty="0" smtClean="0">
                <a:latin typeface="Traditional Arabic" pitchFamily="18" charset="-78"/>
                <a:cs typeface="Traditional Arabic" pitchFamily="18" charset="-78"/>
              </a:rPr>
              <a:t>		D3DDECL_END()</a:t>
            </a:r>
          </a:p>
          <a:p>
            <a:pPr>
              <a:buNone/>
            </a:pPr>
            <a:r>
              <a:rPr lang="en-US" sz="1800" dirty="0" smtClean="0">
                <a:latin typeface="Traditional Arabic" pitchFamily="18" charset="-78"/>
                <a:cs typeface="Traditional Arabic" pitchFamily="18" charset="-78"/>
              </a:rPr>
              <a:t>	};</a:t>
            </a:r>
          </a:p>
          <a:p>
            <a:pPr>
              <a:buNone/>
            </a:pPr>
            <a:r>
              <a:rPr lang="en-US" sz="1800" dirty="0" smtClean="0">
                <a:latin typeface="Traditional Arabic" pitchFamily="18" charset="-78"/>
                <a:cs typeface="Traditional Arabic" pitchFamily="18" charset="-78"/>
              </a:rPr>
              <a:t>       Renderer::</a:t>
            </a:r>
            <a:r>
              <a:rPr lang="en-US" sz="1800" dirty="0" err="1" smtClean="0">
                <a:latin typeface="Traditional Arabic" pitchFamily="18" charset="-78"/>
                <a:cs typeface="Traditional Arabic" pitchFamily="18" charset="-78"/>
              </a:rPr>
              <a:t>s_pDevice</a:t>
            </a:r>
            <a:r>
              <a:rPr lang="en-US" sz="1800" dirty="0" smtClean="0">
                <a:latin typeface="Traditional Arabic" pitchFamily="18" charset="-78"/>
                <a:cs typeface="Traditional Arabic" pitchFamily="18" charset="-78"/>
              </a:rPr>
              <a:t>-&gt;</a:t>
            </a:r>
            <a:r>
              <a:rPr lang="en-US" sz="1800" dirty="0" err="1" smtClean="0">
                <a:latin typeface="Traditional Arabic" pitchFamily="18" charset="-78"/>
                <a:cs typeface="Traditional Arabic" pitchFamily="18" charset="-78"/>
              </a:rPr>
              <a:t>CreateVertexDeclaration</a:t>
            </a:r>
            <a:r>
              <a:rPr lang="en-US" sz="1800" dirty="0" smtClean="0">
                <a:latin typeface="Traditional Arabic" pitchFamily="18" charset="-78"/>
                <a:cs typeface="Traditional Arabic" pitchFamily="18" charset="-78"/>
              </a:rPr>
              <a:t>(</a:t>
            </a:r>
            <a:r>
              <a:rPr lang="en-US" sz="1800" dirty="0" err="1" smtClean="0">
                <a:latin typeface="Traditional Arabic" pitchFamily="18" charset="-78"/>
                <a:cs typeface="Traditional Arabic" pitchFamily="18" charset="-78"/>
              </a:rPr>
              <a:t>decl</a:t>
            </a:r>
            <a:r>
              <a:rPr lang="en-US" sz="1800" dirty="0" smtClean="0">
                <a:latin typeface="Traditional Arabic" pitchFamily="18" charset="-78"/>
                <a:cs typeface="Traditional Arabic" pitchFamily="18" charset="-78"/>
              </a:rPr>
              <a:t>, &amp;</a:t>
            </a:r>
            <a:r>
              <a:rPr lang="en-US" sz="1800" dirty="0" err="1" smtClean="0">
                <a:latin typeface="Traditional Arabic" pitchFamily="18" charset="-78"/>
                <a:cs typeface="Traditional Arabic" pitchFamily="18" charset="-78"/>
              </a:rPr>
              <a:t>m_pVertexDecl</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The vertex declaration should be based off of your vertex structure, described back on slide 8.</a:t>
            </a:r>
          </a:p>
          <a:p>
            <a:r>
              <a:rPr lang="en-US" sz="1800" dirty="0" smtClean="0">
                <a:latin typeface="Traditional Arabic" pitchFamily="18" charset="-78"/>
                <a:cs typeface="Traditional Arabic" pitchFamily="18" charset="-78"/>
              </a:rPr>
              <a:t>The vertex declaration will be used to tell the format of the vertices going into your vertex </a:t>
            </a:r>
            <a:r>
              <a:rPr lang="en-US" sz="1800" dirty="0" err="1" smtClean="0">
                <a:latin typeface="Traditional Arabic" pitchFamily="18" charset="-78"/>
                <a:cs typeface="Traditional Arabic" pitchFamily="18" charset="-78"/>
              </a:rPr>
              <a:t>shader</a:t>
            </a:r>
            <a:r>
              <a:rPr lang="en-US" sz="1800" dirty="0" smtClean="0">
                <a:latin typeface="Traditional Arabic" pitchFamily="18" charset="-78"/>
                <a:cs typeface="Traditional Arabic" pitchFamily="18" charset="-78"/>
              </a:rPr>
              <a:t> methods.  The usage flags, like D3DDECLUSAGE_POSITION, directly map to </a:t>
            </a:r>
            <a:r>
              <a:rPr lang="en-US" sz="1800" dirty="0" err="1" smtClean="0">
                <a:latin typeface="Traditional Arabic" pitchFamily="18" charset="-78"/>
                <a:cs typeface="Traditional Arabic" pitchFamily="18" charset="-78"/>
              </a:rPr>
              <a:t>shader</a:t>
            </a:r>
            <a:r>
              <a:rPr lang="en-US" sz="1800" dirty="0" smtClean="0">
                <a:latin typeface="Traditional Arabic" pitchFamily="18" charset="-78"/>
                <a:cs typeface="Traditional Arabic" pitchFamily="18" charset="-78"/>
              </a:rPr>
              <a:t> semantics, like float3 pos : POSITION0.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raditional Arabic" pitchFamily="18" charset="-78"/>
                <a:cs typeface="Traditional Arabic" pitchFamily="18" charset="-78"/>
              </a:rPr>
              <a:t>Create the ID3DXEffect</a:t>
            </a:r>
            <a:endParaRPr lang="en-US" dirty="0"/>
          </a:p>
        </p:txBody>
      </p:sp>
      <p:sp>
        <p:nvSpPr>
          <p:cNvPr id="3" name="Content Placeholder 2"/>
          <p:cNvSpPr>
            <a:spLocks noGrp="1"/>
          </p:cNvSpPr>
          <p:nvPr>
            <p:ph idx="1"/>
          </p:nvPr>
        </p:nvSpPr>
        <p:spPr/>
        <p:txBody>
          <a:bodyPr>
            <a:normAutofit/>
          </a:bodyPr>
          <a:lstStyle/>
          <a:p>
            <a:r>
              <a:rPr lang="en-US" sz="2000" dirty="0" smtClean="0">
                <a:latin typeface="Traditional Arabic" pitchFamily="18" charset="-78"/>
                <a:cs typeface="Traditional Arabic" pitchFamily="18" charset="-78"/>
              </a:rPr>
              <a:t>The ID3DXEffect object is the interface to your </a:t>
            </a:r>
            <a:r>
              <a:rPr lang="en-US" sz="2000" dirty="0" err="1" smtClean="0">
                <a:latin typeface="Traditional Arabic" pitchFamily="18" charset="-78"/>
                <a:cs typeface="Traditional Arabic" pitchFamily="18" charset="-78"/>
              </a:rPr>
              <a:t>shader</a:t>
            </a:r>
            <a:r>
              <a:rPr lang="en-US" sz="2000" dirty="0" smtClean="0">
                <a:latin typeface="Traditional Arabic" pitchFamily="18" charset="-78"/>
                <a:cs typeface="Traditional Arabic" pitchFamily="18" charset="-78"/>
              </a:rPr>
              <a:t> program.</a:t>
            </a:r>
          </a:p>
          <a:p>
            <a:pPr>
              <a:buNone/>
            </a:pPr>
            <a:r>
              <a:rPr lang="en-US" sz="1800" dirty="0" smtClean="0">
                <a:latin typeface="Traditional Arabic" pitchFamily="18" charset="-78"/>
                <a:cs typeface="Traditional Arabic" pitchFamily="18" charset="-78"/>
              </a:rPr>
              <a:t> ID3DXBuffer *errors;</a:t>
            </a:r>
          </a:p>
          <a:p>
            <a:pPr>
              <a:buNone/>
            </a:pPr>
            <a:r>
              <a:rPr lang="en-US" sz="1800" dirty="0" smtClean="0">
                <a:latin typeface="Traditional Arabic" pitchFamily="18" charset="-78"/>
                <a:cs typeface="Traditional Arabic" pitchFamily="18" charset="-78"/>
              </a:rPr>
              <a:t>#</a:t>
            </a:r>
            <a:r>
              <a:rPr lang="en-US" sz="1800" dirty="0" err="1" smtClean="0">
                <a:latin typeface="Traditional Arabic" pitchFamily="18" charset="-78"/>
                <a:cs typeface="Traditional Arabic" pitchFamily="18" charset="-78"/>
              </a:rPr>
              <a:t>ifdef</a:t>
            </a:r>
            <a:r>
              <a:rPr lang="en-US" sz="1800" dirty="0" smtClean="0">
                <a:latin typeface="Traditional Arabic" pitchFamily="18" charset="-78"/>
                <a:cs typeface="Traditional Arabic" pitchFamily="18" charset="-78"/>
              </a:rPr>
              <a:t> _DEBUG</a:t>
            </a:r>
          </a:p>
          <a:p>
            <a:pPr>
              <a:buNone/>
            </a:pPr>
            <a:r>
              <a:rPr lang="en-US" sz="1800" dirty="0" smtClean="0">
                <a:latin typeface="Traditional Arabic" pitchFamily="18" charset="-78"/>
                <a:cs typeface="Traditional Arabic" pitchFamily="18" charset="-78"/>
              </a:rPr>
              <a:t>	D3DXCreateEffectFromFile(Renderer::</a:t>
            </a:r>
            <a:r>
              <a:rPr lang="en-US" sz="1800" dirty="0" err="1" smtClean="0">
                <a:latin typeface="Traditional Arabic" pitchFamily="18" charset="-78"/>
                <a:cs typeface="Traditional Arabic" pitchFamily="18" charset="-78"/>
              </a:rPr>
              <a:t>s_pDevice</a:t>
            </a: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fileName</a:t>
            </a:r>
            <a:r>
              <a:rPr lang="en-US" sz="1800" dirty="0" smtClean="0">
                <a:latin typeface="Traditional Arabic" pitchFamily="18" charset="-78"/>
                <a:cs typeface="Traditional Arabic" pitchFamily="18" charset="-78"/>
              </a:rPr>
              <a:t>, 0, 0,             	D3DXSHADER_DEBUG|D3DXSHADER_SKIPOPTIMIZATION, 	Renderer::</a:t>
            </a:r>
            <a:r>
              <a:rPr lang="en-US" sz="1800" dirty="0" err="1" smtClean="0">
                <a:latin typeface="Traditional Arabic" pitchFamily="18" charset="-78"/>
                <a:cs typeface="Traditional Arabic" pitchFamily="18" charset="-78"/>
              </a:rPr>
              <a:t>s_pEffectPool</a:t>
            </a:r>
            <a:r>
              <a:rPr lang="en-US" sz="1800" dirty="0" smtClean="0">
                <a:latin typeface="Traditional Arabic" pitchFamily="18" charset="-78"/>
                <a:cs typeface="Traditional Arabic" pitchFamily="18" charset="-78"/>
              </a:rPr>
              <a:t>, &amp;</a:t>
            </a:r>
            <a:r>
              <a:rPr lang="en-US" sz="1800" dirty="0" err="1" smtClean="0">
                <a:latin typeface="Traditional Arabic" pitchFamily="18" charset="-78"/>
                <a:cs typeface="Traditional Arabic" pitchFamily="18" charset="-78"/>
              </a:rPr>
              <a:t>m_pEffect</a:t>
            </a:r>
            <a:r>
              <a:rPr lang="en-US" sz="1800" dirty="0" smtClean="0">
                <a:latin typeface="Traditional Arabic" pitchFamily="18" charset="-78"/>
                <a:cs typeface="Traditional Arabic" pitchFamily="18" charset="-78"/>
              </a:rPr>
              <a:t>, &amp;errors);</a:t>
            </a:r>
          </a:p>
          <a:p>
            <a:pPr>
              <a:buNone/>
            </a:pPr>
            <a:r>
              <a:rPr lang="en-US" sz="1800" dirty="0" smtClean="0">
                <a:latin typeface="Traditional Arabic" pitchFamily="18" charset="-78"/>
                <a:cs typeface="Traditional Arabic" pitchFamily="18" charset="-78"/>
              </a:rPr>
              <a:t>#else</a:t>
            </a:r>
          </a:p>
          <a:p>
            <a:pPr>
              <a:buNone/>
            </a:pPr>
            <a:r>
              <a:rPr lang="en-US" sz="1800" dirty="0" smtClean="0">
                <a:latin typeface="Traditional Arabic" pitchFamily="18" charset="-78"/>
                <a:cs typeface="Traditional Arabic" pitchFamily="18" charset="-78"/>
              </a:rPr>
              <a:t>	D3DXCreateEffectFromFile(Renderer::</a:t>
            </a:r>
            <a:r>
              <a:rPr lang="en-US" sz="1800" dirty="0" err="1" smtClean="0">
                <a:latin typeface="Traditional Arabic" pitchFamily="18" charset="-78"/>
                <a:cs typeface="Traditional Arabic" pitchFamily="18" charset="-78"/>
              </a:rPr>
              <a:t>s_pDevice</a:t>
            </a: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fileName</a:t>
            </a:r>
            <a:r>
              <a:rPr lang="en-US" sz="1800" dirty="0" smtClean="0">
                <a:latin typeface="Traditional Arabic" pitchFamily="18" charset="-78"/>
                <a:cs typeface="Traditional Arabic" pitchFamily="18" charset="-78"/>
              </a:rPr>
              <a:t>, 0, 0, 0, 	Renderer::</a:t>
            </a:r>
            <a:r>
              <a:rPr lang="en-US" sz="1800" dirty="0" err="1" smtClean="0">
                <a:latin typeface="Traditional Arabic" pitchFamily="18" charset="-78"/>
                <a:cs typeface="Traditional Arabic" pitchFamily="18" charset="-78"/>
              </a:rPr>
              <a:t>s_pEffectPool</a:t>
            </a:r>
            <a:r>
              <a:rPr lang="en-US" sz="1800" dirty="0" smtClean="0">
                <a:latin typeface="Traditional Arabic" pitchFamily="18" charset="-78"/>
                <a:cs typeface="Traditional Arabic" pitchFamily="18" charset="-78"/>
              </a:rPr>
              <a:t>, &amp;</a:t>
            </a:r>
            <a:r>
              <a:rPr lang="en-US" sz="1800" dirty="0" err="1" smtClean="0">
                <a:latin typeface="Traditional Arabic" pitchFamily="18" charset="-78"/>
                <a:cs typeface="Traditional Arabic" pitchFamily="18" charset="-78"/>
              </a:rPr>
              <a:t>m_pEffect</a:t>
            </a:r>
            <a:r>
              <a:rPr lang="en-US" sz="1800" dirty="0" smtClean="0">
                <a:latin typeface="Traditional Arabic" pitchFamily="18" charset="-78"/>
                <a:cs typeface="Traditional Arabic" pitchFamily="18" charset="-78"/>
              </a:rPr>
              <a:t>, &amp;errors);</a:t>
            </a:r>
          </a:p>
          <a:p>
            <a:pPr>
              <a:buNone/>
            </a:pPr>
            <a:r>
              <a:rPr lang="en-US" sz="1800" dirty="0" smtClean="0">
                <a:latin typeface="Traditional Arabic" pitchFamily="18" charset="-78"/>
                <a:cs typeface="Traditional Arabic" pitchFamily="18" charset="-78"/>
              </a:rPr>
              <a:t>#</a:t>
            </a:r>
            <a:r>
              <a:rPr lang="en-US" sz="1800" dirty="0" err="1" smtClean="0">
                <a:latin typeface="Traditional Arabic" pitchFamily="18" charset="-78"/>
                <a:cs typeface="Traditional Arabic" pitchFamily="18" charset="-78"/>
              </a:rPr>
              <a:t>endif</a:t>
            </a:r>
            <a:endParaRPr lang="en-US" sz="1800" dirty="0" smtClean="0">
              <a:latin typeface="Traditional Arabic" pitchFamily="18" charset="-78"/>
              <a:cs typeface="Traditional Arabic" pitchFamily="18" charset="-78"/>
            </a:endParaRPr>
          </a:p>
          <a:p>
            <a:r>
              <a:rPr lang="en-US" sz="1800" dirty="0" smtClean="0">
                <a:latin typeface="Traditional Arabic" pitchFamily="18" charset="-78"/>
                <a:cs typeface="Traditional Arabic" pitchFamily="18" charset="-78"/>
              </a:rPr>
              <a:t>The </a:t>
            </a:r>
            <a:r>
              <a:rPr lang="en-US" sz="1800" dirty="0" err="1" smtClean="0">
                <a:latin typeface="Traditional Arabic" pitchFamily="18" charset="-78"/>
                <a:cs typeface="Traditional Arabic" pitchFamily="18" charset="-78"/>
              </a:rPr>
              <a:t>fileName</a:t>
            </a:r>
            <a:r>
              <a:rPr lang="en-US" sz="1800" dirty="0" smtClean="0">
                <a:latin typeface="Traditional Arabic" pitchFamily="18" charset="-78"/>
                <a:cs typeface="Traditional Arabic" pitchFamily="18" charset="-78"/>
              </a:rPr>
              <a:t> can be a </a:t>
            </a:r>
            <a:r>
              <a:rPr lang="en-US" sz="1800" dirty="0" err="1" smtClean="0">
                <a:latin typeface="Traditional Arabic" pitchFamily="18" charset="-78"/>
                <a:cs typeface="Traditional Arabic" pitchFamily="18" charset="-78"/>
              </a:rPr>
              <a:t>ascii</a:t>
            </a: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fx</a:t>
            </a:r>
            <a:r>
              <a:rPr lang="en-US" sz="1800" smtClean="0">
                <a:latin typeface="Traditional Arabic" pitchFamily="18" charset="-78"/>
                <a:cs typeface="Traditional Arabic" pitchFamily="18" charset="-78"/>
              </a:rPr>
              <a:t> shader </a:t>
            </a:r>
            <a:r>
              <a:rPr lang="en-US" sz="1800" dirty="0" smtClean="0">
                <a:latin typeface="Traditional Arabic" pitchFamily="18" charset="-78"/>
                <a:cs typeface="Traditional Arabic" pitchFamily="18" charset="-78"/>
              </a:rPr>
              <a:t>file or a compiled .</a:t>
            </a:r>
            <a:r>
              <a:rPr lang="en-US" sz="1800" dirty="0" err="1" smtClean="0">
                <a:latin typeface="Traditional Arabic" pitchFamily="18" charset="-78"/>
                <a:cs typeface="Traditional Arabic" pitchFamily="18" charset="-78"/>
              </a:rPr>
              <a:t>fxo</a:t>
            </a:r>
            <a:r>
              <a:rPr lang="en-US" sz="1800" dirty="0" smtClean="0">
                <a:latin typeface="Traditional Arabic" pitchFamily="18" charset="-78"/>
                <a:cs typeface="Traditional Arabic" pitchFamily="18" charset="-78"/>
              </a:rPr>
              <a:t> shader file.</a:t>
            </a:r>
          </a:p>
          <a:p>
            <a:r>
              <a:rPr lang="en-US" sz="1800" dirty="0" smtClean="0">
                <a:latin typeface="Traditional Arabic" pitchFamily="18" charset="-78"/>
                <a:cs typeface="Traditional Arabic" pitchFamily="18" charset="-78"/>
              </a:rPr>
              <a:t>Those debug flags will allow us to debug our </a:t>
            </a:r>
            <a:r>
              <a:rPr lang="en-US" sz="1800" dirty="0" err="1" smtClean="0">
                <a:latin typeface="Traditional Arabic" pitchFamily="18" charset="-78"/>
                <a:cs typeface="Traditional Arabic" pitchFamily="18" charset="-78"/>
              </a:rPr>
              <a:t>shaders</a:t>
            </a:r>
            <a:r>
              <a:rPr lang="en-US" sz="1800" dirty="0" smtClean="0">
                <a:latin typeface="Traditional Arabic" pitchFamily="18" charset="-78"/>
                <a:cs typeface="Traditional Arabic" pitchFamily="18" charset="-78"/>
              </a:rPr>
              <a:t> in PIX, which we will cover .</a:t>
            </a:r>
          </a:p>
          <a:p>
            <a:r>
              <a:rPr lang="en-US" sz="1800" dirty="0" smtClean="0">
                <a:latin typeface="Traditional Arabic" pitchFamily="18" charset="-78"/>
                <a:cs typeface="Traditional Arabic" pitchFamily="18" charset="-78"/>
              </a:rPr>
              <a:t>The effect pool will allow us to have shared variables, which can then be set once but applied to all </a:t>
            </a:r>
            <a:r>
              <a:rPr lang="en-US" sz="1800" dirty="0" err="1" smtClean="0">
                <a:latin typeface="Traditional Arabic" pitchFamily="18" charset="-78"/>
                <a:cs typeface="Traditional Arabic" pitchFamily="18" charset="-78"/>
              </a:rPr>
              <a:t>shaders</a:t>
            </a:r>
            <a:r>
              <a:rPr lang="en-US" sz="1800" dirty="0" smtClean="0">
                <a:latin typeface="Traditional Arabic" pitchFamily="18" charset="-78"/>
                <a:cs typeface="Traditional Arabic" pitchFamily="18" charset="-78"/>
              </a:rPr>
              <a:t> in the pool.</a:t>
            </a:r>
            <a:endParaRPr lang="en-US" sz="1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Pools</a:t>
            </a:r>
            <a:endParaRPr lang="en-US" dirty="0"/>
          </a:p>
        </p:txBody>
      </p:sp>
      <p:sp>
        <p:nvSpPr>
          <p:cNvPr id="3" name="Content Placeholder 2"/>
          <p:cNvSpPr>
            <a:spLocks noGrp="1"/>
          </p:cNvSpPr>
          <p:nvPr>
            <p:ph idx="1"/>
          </p:nvPr>
        </p:nvSpPr>
        <p:spPr/>
        <p:txBody>
          <a:bodyPr>
            <a:normAutofit/>
          </a:bodyPr>
          <a:lstStyle/>
          <a:p>
            <a:r>
              <a:rPr lang="en-US" sz="2000" dirty="0" smtClean="0">
                <a:latin typeface="Traditional Arabic" pitchFamily="18" charset="-78"/>
                <a:cs typeface="Traditional Arabic" pitchFamily="18" charset="-78"/>
              </a:rPr>
              <a:t>ID3DXEffectPool *</a:t>
            </a:r>
            <a:r>
              <a:rPr lang="en-US" sz="2000" dirty="0" err="1" smtClean="0">
                <a:latin typeface="Traditional Arabic" pitchFamily="18" charset="-78"/>
                <a:cs typeface="Traditional Arabic" pitchFamily="18" charset="-78"/>
              </a:rPr>
              <a:t>s_pEffectPool</a:t>
            </a:r>
            <a:endParaRPr lang="en-US" sz="2000" dirty="0" smtClean="0">
              <a:latin typeface="Traditional Arabic" pitchFamily="18" charset="-78"/>
              <a:cs typeface="Traditional Arabic" pitchFamily="18" charset="-78"/>
            </a:endParaRPr>
          </a:p>
          <a:p>
            <a:r>
              <a:rPr lang="en-US" sz="2000" dirty="0" smtClean="0">
                <a:latin typeface="Traditional Arabic" pitchFamily="18" charset="-78"/>
                <a:cs typeface="Traditional Arabic" pitchFamily="18" charset="-78"/>
              </a:rPr>
              <a:t>D3DXCreateEffectPool(&amp;</a:t>
            </a:r>
            <a:r>
              <a:rPr lang="en-US" sz="2000" dirty="0" err="1" smtClean="0">
                <a:latin typeface="Traditional Arabic" pitchFamily="18" charset="-78"/>
                <a:cs typeface="Traditional Arabic" pitchFamily="18" charset="-78"/>
              </a:rPr>
              <a:t>s_pEffectPool</a:t>
            </a:r>
            <a:r>
              <a:rPr lang="en-US" sz="2000" dirty="0" smtClean="0">
                <a:latin typeface="Traditional Arabic" pitchFamily="18" charset="-78"/>
                <a:cs typeface="Traditional Arabic" pitchFamily="18" charset="-78"/>
              </a:rPr>
              <a:t>);</a:t>
            </a:r>
          </a:p>
          <a:p>
            <a:r>
              <a:rPr lang="en-US" sz="2000" dirty="0" smtClean="0">
                <a:latin typeface="Traditional Arabic" pitchFamily="18" charset="-78"/>
                <a:cs typeface="Traditional Arabic" pitchFamily="18" charset="-78"/>
              </a:rPr>
              <a:t>Boom! You have an effect pool and now you can share parameters between </a:t>
            </a:r>
            <a:r>
              <a:rPr lang="en-US" sz="2000" dirty="0" err="1" smtClean="0">
                <a:latin typeface="Traditional Arabic" pitchFamily="18" charset="-78"/>
                <a:cs typeface="Traditional Arabic" pitchFamily="18" charset="-78"/>
              </a:rPr>
              <a:t>shaders</a:t>
            </a:r>
            <a:r>
              <a:rPr lang="en-US" sz="2000" dirty="0" smtClean="0">
                <a:latin typeface="Traditional Arabic" pitchFamily="18" charset="-78"/>
                <a:cs typeface="Traditional Arabic" pitchFamily="18" charset="-78"/>
              </a:rPr>
              <a:t> using the HLSL keyword shared.</a:t>
            </a:r>
          </a:p>
          <a:p>
            <a:r>
              <a:rPr lang="en-US" sz="2000" dirty="0" smtClean="0">
                <a:latin typeface="Traditional Arabic" pitchFamily="18" charset="-78"/>
                <a:cs typeface="Traditional Arabic" pitchFamily="18" charset="-78"/>
              </a:rPr>
              <a:t>Ex. </a:t>
            </a:r>
            <a:r>
              <a:rPr lang="en-US" sz="2000" dirty="0" smtClean="0"/>
              <a:t>shared float3 </a:t>
            </a:r>
            <a:r>
              <a:rPr lang="en-US" sz="2000" dirty="0" err="1" smtClean="0"/>
              <a:t>gCameraPos</a:t>
            </a:r>
            <a:r>
              <a:rPr lang="en-US" sz="2000" dirty="0" smtClean="0"/>
              <a:t>;</a:t>
            </a:r>
          </a:p>
          <a:p>
            <a:r>
              <a:rPr lang="en-US" sz="2000" dirty="0" smtClean="0">
                <a:latin typeface="Traditional Arabic" pitchFamily="18" charset="-78"/>
                <a:cs typeface="Traditional Arabic" pitchFamily="18" charset="-78"/>
              </a:rPr>
              <a:t>This way the </a:t>
            </a:r>
            <a:r>
              <a:rPr lang="en-US" sz="2000" dirty="0" err="1" smtClean="0">
                <a:latin typeface="Traditional Arabic" pitchFamily="18" charset="-78"/>
                <a:cs typeface="Traditional Arabic" pitchFamily="18" charset="-78"/>
              </a:rPr>
              <a:t>gCameraPos</a:t>
            </a:r>
            <a:r>
              <a:rPr lang="en-US" sz="2000" dirty="0" smtClean="0">
                <a:latin typeface="Traditional Arabic" pitchFamily="18" charset="-78"/>
                <a:cs typeface="Traditional Arabic" pitchFamily="18" charset="-78"/>
              </a:rPr>
              <a:t> variable will only need to be set once each frame but will be available for any </a:t>
            </a:r>
            <a:r>
              <a:rPr lang="en-US" sz="2000" dirty="0" err="1" smtClean="0">
                <a:latin typeface="Traditional Arabic" pitchFamily="18" charset="-78"/>
                <a:cs typeface="Traditional Arabic" pitchFamily="18" charset="-78"/>
              </a:rPr>
              <a:t>shader</a:t>
            </a:r>
            <a:r>
              <a:rPr lang="en-US" sz="2000" dirty="0" smtClean="0">
                <a:latin typeface="Traditional Arabic" pitchFamily="18" charset="-78"/>
                <a:cs typeface="Traditional Arabic" pitchFamily="18" charset="-78"/>
              </a:rPr>
              <a:t> that uses the same pool.</a:t>
            </a:r>
          </a:p>
          <a:p>
            <a:endParaRPr lang="en-US" sz="2000" dirty="0" smtClean="0">
              <a:latin typeface="Traditional Arabic" pitchFamily="18" charset="-78"/>
              <a:cs typeface="Traditional Arabic" pitchFamily="18" charset="-78"/>
            </a:endParaRPr>
          </a:p>
          <a:p>
            <a:endParaRPr lang="en-US" sz="2000" dirty="0">
              <a:latin typeface="Traditional Arabic" pitchFamily="18" charset="-78"/>
              <a:cs typeface="Traditional Arabic" pitchFamily="18" charset="-78"/>
            </a:endParaRPr>
          </a:p>
        </p:txBody>
      </p:sp>
      <p:pic>
        <p:nvPicPr>
          <p:cNvPr id="4" name="Picture 3" descr="funny-picture-tiger-pool-swim.jpg"/>
          <p:cNvPicPr>
            <a:picLocks noChangeAspect="1"/>
          </p:cNvPicPr>
          <p:nvPr/>
        </p:nvPicPr>
        <p:blipFill>
          <a:blip r:embed="rId2" cstate="print"/>
          <a:stretch>
            <a:fillRect/>
          </a:stretch>
        </p:blipFill>
        <p:spPr>
          <a:xfrm>
            <a:off x="2590800" y="4038600"/>
            <a:ext cx="3886200" cy="265723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a:t>
            </a:r>
            <a:endParaRPr lang="en-US" dirty="0"/>
          </a:p>
        </p:txBody>
      </p:sp>
      <p:sp>
        <p:nvSpPr>
          <p:cNvPr id="3" name="Content Placeholder 2"/>
          <p:cNvSpPr>
            <a:spLocks noGrp="1"/>
          </p:cNvSpPr>
          <p:nvPr>
            <p:ph idx="1"/>
          </p:nvPr>
        </p:nvSpPr>
        <p:spPr/>
        <p:txBody>
          <a:bodyPr>
            <a:normAutofit/>
          </a:bodyPr>
          <a:lstStyle/>
          <a:p>
            <a:r>
              <a:rPr lang="en-US" sz="2400" dirty="0" smtClean="0">
                <a:latin typeface="Traditional Arabic" pitchFamily="18" charset="-78"/>
                <a:cs typeface="Traditional Arabic" pitchFamily="18" charset="-78"/>
              </a:rPr>
              <a:t>HLSL </a:t>
            </a:r>
            <a:r>
              <a:rPr lang="en-US" sz="2400" dirty="0" err="1" smtClean="0">
                <a:latin typeface="Traditional Arabic" pitchFamily="18" charset="-78"/>
                <a:cs typeface="Traditional Arabic" pitchFamily="18" charset="-78"/>
              </a:rPr>
              <a:t>shaders</a:t>
            </a:r>
            <a:r>
              <a:rPr lang="en-US" sz="2400" dirty="0" smtClean="0">
                <a:latin typeface="Traditional Arabic" pitchFamily="18" charset="-78"/>
                <a:cs typeface="Traditional Arabic" pitchFamily="18" charset="-78"/>
              </a:rPr>
              <a:t> are very similar to GLSL ones except, umm… *Check if Richard Wright is looking* … better.</a:t>
            </a:r>
          </a:p>
          <a:p>
            <a:r>
              <a:rPr lang="en-US" sz="2400" dirty="0" smtClean="0">
                <a:latin typeface="Traditional Arabic" pitchFamily="18" charset="-78"/>
                <a:cs typeface="Traditional Arabic" pitchFamily="18" charset="-78"/>
              </a:rPr>
              <a:t>Creating the </a:t>
            </a:r>
            <a:r>
              <a:rPr lang="en-US" sz="2400" dirty="0" err="1" smtClean="0">
                <a:latin typeface="Traditional Arabic" pitchFamily="18" charset="-78"/>
                <a:cs typeface="Traditional Arabic" pitchFamily="18" charset="-78"/>
              </a:rPr>
              <a:t>shader</a:t>
            </a:r>
            <a:r>
              <a:rPr lang="en-US" sz="2400" dirty="0" smtClean="0">
                <a:latin typeface="Traditional Arabic" pitchFamily="18" charset="-78"/>
                <a:cs typeface="Traditional Arabic" pitchFamily="18" charset="-78"/>
              </a:rPr>
              <a:t> program (Effect) is far easier as we just call one function.</a:t>
            </a:r>
          </a:p>
          <a:p>
            <a:r>
              <a:rPr lang="en-US" sz="2400" dirty="0" smtClean="0">
                <a:latin typeface="Traditional Arabic" pitchFamily="18" charset="-78"/>
                <a:cs typeface="Traditional Arabic" pitchFamily="18" charset="-78"/>
              </a:rPr>
              <a:t>HLSL has texture objects in addition to texture samplers</a:t>
            </a:r>
          </a:p>
          <a:p>
            <a:r>
              <a:rPr lang="en-US" sz="2400" dirty="0" smtClean="0">
                <a:latin typeface="Traditional Arabic" pitchFamily="18" charset="-78"/>
                <a:cs typeface="Traditional Arabic" pitchFamily="18" charset="-78"/>
              </a:rPr>
              <a:t>The </a:t>
            </a:r>
            <a:r>
              <a:rPr lang="en-US" sz="2400" smtClean="0">
                <a:latin typeface="Traditional Arabic" pitchFamily="18" charset="-78"/>
                <a:cs typeface="Traditional Arabic" pitchFamily="18" charset="-78"/>
              </a:rPr>
              <a:t>HLSL compiler has </a:t>
            </a:r>
            <a:r>
              <a:rPr lang="en-US" sz="2400" dirty="0" smtClean="0">
                <a:latin typeface="Traditional Arabic" pitchFamily="18" charset="-78"/>
                <a:cs typeface="Traditional Arabic" pitchFamily="18" charset="-78"/>
              </a:rPr>
              <a:t>a preprocessor allowing us to use both #define and #include</a:t>
            </a:r>
          </a:p>
          <a:p>
            <a:r>
              <a:rPr lang="en-US" sz="2400" dirty="0" smtClean="0">
                <a:latin typeface="Traditional Arabic" pitchFamily="18" charset="-78"/>
                <a:cs typeface="Traditional Arabic" pitchFamily="18" charset="-78"/>
              </a:rPr>
              <a:t>We can use PIX to walkthrough/debug our </a:t>
            </a:r>
            <a:r>
              <a:rPr lang="en-US" sz="2400" dirty="0" err="1" smtClean="0">
                <a:latin typeface="Traditional Arabic" pitchFamily="18" charset="-78"/>
                <a:cs typeface="Traditional Arabic" pitchFamily="18" charset="-78"/>
              </a:rPr>
              <a:t>shaders</a:t>
            </a:r>
            <a:r>
              <a:rPr lang="en-US" sz="2400" dirty="0" smtClean="0">
                <a:latin typeface="Traditional Arabic" pitchFamily="18" charset="-78"/>
                <a:cs typeface="Traditional Arabic" pitchFamily="18" charset="-78"/>
              </a:rPr>
              <a:t>.</a:t>
            </a:r>
          </a:p>
          <a:p>
            <a:r>
              <a:rPr lang="en-US" sz="2400" dirty="0" smtClean="0">
                <a:latin typeface="Traditional Arabic" pitchFamily="18" charset="-78"/>
                <a:cs typeface="Traditional Arabic" pitchFamily="18" charset="-78"/>
              </a:rPr>
              <a:t>We can setup Visual Studio to compile our </a:t>
            </a:r>
            <a:r>
              <a:rPr lang="en-US" sz="2400" dirty="0" err="1" smtClean="0">
                <a:latin typeface="Traditional Arabic" pitchFamily="18" charset="-78"/>
                <a:cs typeface="Traditional Arabic" pitchFamily="18" charset="-78"/>
              </a:rPr>
              <a:t>shaders</a:t>
            </a:r>
            <a:r>
              <a:rPr lang="en-US" sz="2400" dirty="0" smtClean="0">
                <a:latin typeface="Traditional Arabic" pitchFamily="18" charset="-78"/>
                <a:cs typeface="Traditional Arabic" pitchFamily="18" charset="-78"/>
              </a:rPr>
              <a:t> and output any errors as a build step.</a:t>
            </a:r>
            <a:endParaRPr lang="en-US" sz="24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fx</a:t>
            </a:r>
            <a:r>
              <a:rPr lang="en-US" dirty="0" smtClean="0"/>
              <a:t> files with visual studio</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latin typeface="Traditional Arabic" pitchFamily="18" charset="-78"/>
                <a:cs typeface="Traditional Arabic" pitchFamily="18" charset="-78"/>
              </a:rPr>
              <a:t>Use the </a:t>
            </a:r>
            <a:r>
              <a:rPr lang="en-US" sz="2400" dirty="0" err="1" smtClean="0">
                <a:latin typeface="Traditional Arabic" pitchFamily="18" charset="-78"/>
                <a:cs typeface="Traditional Arabic" pitchFamily="18" charset="-78"/>
              </a:rPr>
              <a:t>NShader</a:t>
            </a:r>
            <a:r>
              <a:rPr lang="en-US" sz="2400" dirty="0" smtClean="0">
                <a:latin typeface="Traditional Arabic" pitchFamily="18" charset="-78"/>
                <a:cs typeface="Traditional Arabic" pitchFamily="18" charset="-78"/>
              </a:rPr>
              <a:t> </a:t>
            </a:r>
            <a:r>
              <a:rPr lang="en-US" sz="2400" dirty="0" err="1" smtClean="0">
                <a:latin typeface="Traditional Arabic" pitchFamily="18" charset="-78"/>
                <a:cs typeface="Traditional Arabic" pitchFamily="18" charset="-78"/>
              </a:rPr>
              <a:t>plugin</a:t>
            </a:r>
            <a:r>
              <a:rPr lang="en-US" sz="2400" dirty="0" smtClean="0">
                <a:latin typeface="Traditional Arabic" pitchFamily="18" charset="-78"/>
                <a:cs typeface="Traditional Arabic" pitchFamily="18" charset="-78"/>
              </a:rPr>
              <a:t> highlighting.  </a:t>
            </a:r>
            <a:r>
              <a:rPr lang="en-US" sz="2400" dirty="0" err="1" smtClean="0">
                <a:latin typeface="Traditional Arabic" pitchFamily="18" charset="-78"/>
                <a:cs typeface="Traditional Arabic" pitchFamily="18" charset="-78"/>
              </a:rPr>
              <a:t>NShader</a:t>
            </a:r>
            <a:r>
              <a:rPr lang="en-US" sz="2400" dirty="0" smtClean="0">
                <a:latin typeface="Traditional Arabic" pitchFamily="18" charset="-78"/>
                <a:cs typeface="Traditional Arabic" pitchFamily="18" charset="-78"/>
              </a:rPr>
              <a:t> works for most </a:t>
            </a:r>
            <a:r>
              <a:rPr lang="en-US" sz="2400" dirty="0" err="1" smtClean="0">
                <a:latin typeface="Traditional Arabic" pitchFamily="18" charset="-78"/>
                <a:cs typeface="Traditional Arabic" pitchFamily="18" charset="-78"/>
              </a:rPr>
              <a:t>shader</a:t>
            </a:r>
            <a:r>
              <a:rPr lang="en-US" sz="2400" dirty="0" smtClean="0">
                <a:latin typeface="Traditional Arabic" pitchFamily="18" charset="-78"/>
                <a:cs typeface="Traditional Arabic" pitchFamily="18" charset="-78"/>
              </a:rPr>
              <a:t> languages.  Google it.</a:t>
            </a:r>
          </a:p>
          <a:p>
            <a:r>
              <a:rPr lang="en-US" sz="2400" dirty="0" smtClean="0">
                <a:latin typeface="Traditional Arabic" pitchFamily="18" charset="-78"/>
                <a:cs typeface="Traditional Arabic" pitchFamily="18" charset="-78"/>
              </a:rPr>
              <a:t>Go to the properties of an .</a:t>
            </a:r>
            <a:r>
              <a:rPr lang="en-US" sz="2400" dirty="0" err="1" smtClean="0">
                <a:latin typeface="Traditional Arabic" pitchFamily="18" charset="-78"/>
                <a:cs typeface="Traditional Arabic" pitchFamily="18" charset="-78"/>
              </a:rPr>
              <a:t>fx</a:t>
            </a:r>
            <a:r>
              <a:rPr lang="en-US" sz="2400" dirty="0" smtClean="0">
                <a:latin typeface="Traditional Arabic" pitchFamily="18" charset="-78"/>
                <a:cs typeface="Traditional Arabic" pitchFamily="18" charset="-78"/>
              </a:rPr>
              <a:t> file you have added to your project.</a:t>
            </a:r>
          </a:p>
          <a:p>
            <a:r>
              <a:rPr lang="en-US" sz="2400" dirty="0" smtClean="0">
                <a:latin typeface="Traditional Arabic" pitchFamily="18" charset="-78"/>
                <a:cs typeface="Traditional Arabic" pitchFamily="18" charset="-78"/>
              </a:rPr>
              <a:t>Change “Item Type” to Custom Build Tool.  Click apply.</a:t>
            </a:r>
          </a:p>
          <a:p>
            <a:r>
              <a:rPr lang="en-US" sz="2400" dirty="0" smtClean="0">
                <a:latin typeface="Traditional Arabic" pitchFamily="18" charset="-78"/>
                <a:cs typeface="Traditional Arabic" pitchFamily="18" charset="-78"/>
              </a:rPr>
              <a:t>Add this to the Command Line option:</a:t>
            </a:r>
          </a:p>
          <a:p>
            <a:pPr>
              <a:buNone/>
            </a:pPr>
            <a:r>
              <a:rPr lang="en-US" sz="2400" dirty="0" smtClean="0">
                <a:latin typeface="Traditional Arabic" pitchFamily="18" charset="-78"/>
                <a:cs typeface="Traditional Arabic" pitchFamily="18" charset="-78"/>
              </a:rPr>
              <a:t>	"$(DXSDK_DIR)Utilities\bin\x86\"fxc.exe  /T fx_2_0 /</a:t>
            </a:r>
            <a:r>
              <a:rPr lang="en-US" sz="2400" dirty="0" err="1" smtClean="0">
                <a:latin typeface="Traditional Arabic" pitchFamily="18" charset="-78"/>
                <a:cs typeface="Traditional Arabic" pitchFamily="18" charset="-78"/>
              </a:rPr>
              <a:t>Fo</a:t>
            </a:r>
            <a:r>
              <a:rPr lang="en-US" sz="2400" dirty="0" smtClean="0">
                <a:latin typeface="Traditional Arabic" pitchFamily="18" charset="-78"/>
                <a:cs typeface="Traditional Arabic" pitchFamily="18" charset="-78"/>
              </a:rPr>
              <a:t> "%(Filename).</a:t>
            </a:r>
            <a:r>
              <a:rPr lang="en-US" sz="2400" dirty="0" err="1" smtClean="0">
                <a:latin typeface="Traditional Arabic" pitchFamily="18" charset="-78"/>
                <a:cs typeface="Traditional Arabic" pitchFamily="18" charset="-78"/>
              </a:rPr>
              <a:t>fxo</a:t>
            </a:r>
            <a:r>
              <a:rPr lang="en-US" sz="2400" dirty="0" smtClean="0">
                <a:latin typeface="Traditional Arabic" pitchFamily="18" charset="-78"/>
                <a:cs typeface="Traditional Arabic" pitchFamily="18" charset="-78"/>
              </a:rPr>
              <a:t>" "%(</a:t>
            </a:r>
            <a:r>
              <a:rPr lang="en-US" sz="2400" dirty="0" err="1" smtClean="0">
                <a:latin typeface="Traditional Arabic" pitchFamily="18" charset="-78"/>
                <a:cs typeface="Traditional Arabic" pitchFamily="18" charset="-78"/>
              </a:rPr>
              <a:t>FullPath</a:t>
            </a:r>
            <a:r>
              <a:rPr lang="en-US" sz="2400" dirty="0" smtClean="0">
                <a:latin typeface="Traditional Arabic" pitchFamily="18" charset="-78"/>
                <a:cs typeface="Traditional Arabic" pitchFamily="18" charset="-78"/>
              </a:rPr>
              <a:t>)“</a:t>
            </a:r>
          </a:p>
          <a:p>
            <a:r>
              <a:rPr lang="en-US" sz="2400" dirty="0" smtClean="0">
                <a:latin typeface="Traditional Arabic" pitchFamily="18" charset="-78"/>
                <a:cs typeface="Traditional Arabic" pitchFamily="18" charset="-78"/>
              </a:rPr>
              <a:t>Change output to $(Filename).</a:t>
            </a:r>
            <a:r>
              <a:rPr lang="en-US" sz="2400" dirty="0" err="1" smtClean="0">
                <a:latin typeface="Traditional Arabic" pitchFamily="18" charset="-78"/>
                <a:cs typeface="Traditional Arabic" pitchFamily="18" charset="-78"/>
              </a:rPr>
              <a:t>fxo</a:t>
            </a:r>
            <a:endParaRPr lang="en-US" sz="2400" dirty="0" smtClean="0">
              <a:latin typeface="Traditional Arabic" pitchFamily="18" charset="-78"/>
              <a:cs typeface="Traditional Arabic" pitchFamily="18" charset="-78"/>
            </a:endParaRPr>
          </a:p>
          <a:p>
            <a:r>
              <a:rPr lang="en-US" sz="2400" dirty="0" smtClean="0">
                <a:latin typeface="Traditional Arabic" pitchFamily="18" charset="-78"/>
                <a:cs typeface="Traditional Arabic" pitchFamily="18" charset="-78"/>
              </a:rPr>
              <a:t>This will cause the .</a:t>
            </a:r>
            <a:r>
              <a:rPr lang="en-US" sz="2400" dirty="0" err="1" smtClean="0">
                <a:latin typeface="Traditional Arabic" pitchFamily="18" charset="-78"/>
                <a:cs typeface="Traditional Arabic" pitchFamily="18" charset="-78"/>
              </a:rPr>
              <a:t>fx</a:t>
            </a:r>
            <a:r>
              <a:rPr lang="en-US" sz="2400" dirty="0" smtClean="0">
                <a:latin typeface="Traditional Arabic" pitchFamily="18" charset="-78"/>
                <a:cs typeface="Traditional Arabic" pitchFamily="18" charset="-78"/>
              </a:rPr>
              <a:t> files to be compiled when you build and will create .</a:t>
            </a:r>
            <a:r>
              <a:rPr lang="en-US" sz="2400" dirty="0" err="1" smtClean="0">
                <a:latin typeface="Traditional Arabic" pitchFamily="18" charset="-78"/>
                <a:cs typeface="Traditional Arabic" pitchFamily="18" charset="-78"/>
              </a:rPr>
              <a:t>fxo</a:t>
            </a:r>
            <a:r>
              <a:rPr lang="en-US" sz="2400" dirty="0" smtClean="0">
                <a:latin typeface="Traditional Arabic" pitchFamily="18" charset="-78"/>
                <a:cs typeface="Traditional Arabic" pitchFamily="18" charset="-78"/>
              </a:rPr>
              <a:t> files of the same name if </a:t>
            </a:r>
            <a:r>
              <a:rPr lang="en-US" sz="2400" dirty="0" err="1" smtClean="0">
                <a:latin typeface="Traditional Arabic" pitchFamily="18" charset="-78"/>
                <a:cs typeface="Traditional Arabic" pitchFamily="18" charset="-78"/>
              </a:rPr>
              <a:t>succesful</a:t>
            </a:r>
            <a:r>
              <a:rPr lang="en-US" sz="2400" dirty="0" smtClean="0">
                <a:latin typeface="Traditional Arabic" pitchFamily="18" charset="-78"/>
                <a:cs typeface="Traditional Arabic" pitchFamily="18" charset="-78"/>
              </a:rPr>
              <a:t>.</a:t>
            </a:r>
          </a:p>
          <a:p>
            <a:r>
              <a:rPr lang="en-US" sz="2400" dirty="0" smtClean="0">
                <a:latin typeface="Traditional Arabic" pitchFamily="18" charset="-78"/>
                <a:cs typeface="Traditional Arabic" pitchFamily="18" charset="-78"/>
              </a:rPr>
              <a:t>The .</a:t>
            </a:r>
            <a:r>
              <a:rPr lang="en-US" sz="2400" dirty="0" err="1" smtClean="0">
                <a:latin typeface="Traditional Arabic" pitchFamily="18" charset="-78"/>
                <a:cs typeface="Traditional Arabic" pitchFamily="18" charset="-78"/>
              </a:rPr>
              <a:t>fxo</a:t>
            </a:r>
            <a:r>
              <a:rPr lang="en-US" sz="2400" dirty="0" smtClean="0">
                <a:latin typeface="Traditional Arabic" pitchFamily="18" charset="-78"/>
                <a:cs typeface="Traditional Arabic" pitchFamily="18" charset="-78"/>
              </a:rPr>
              <a:t> files can be used the same way as the .</a:t>
            </a:r>
            <a:r>
              <a:rPr lang="en-US" sz="2400" dirty="0" err="1" smtClean="0">
                <a:latin typeface="Traditional Arabic" pitchFamily="18" charset="-78"/>
                <a:cs typeface="Traditional Arabic" pitchFamily="18" charset="-78"/>
              </a:rPr>
              <a:t>fx</a:t>
            </a:r>
            <a:r>
              <a:rPr lang="en-US" sz="2400" dirty="0" smtClean="0">
                <a:latin typeface="Traditional Arabic" pitchFamily="18" charset="-78"/>
                <a:cs typeface="Traditional Arabic" pitchFamily="18" charset="-78"/>
              </a:rPr>
              <a:t> files.</a:t>
            </a:r>
          </a:p>
          <a:p>
            <a:r>
              <a:rPr lang="en-US" sz="2400" dirty="0" smtClean="0">
                <a:latin typeface="Traditional Arabic" pitchFamily="18" charset="-78"/>
                <a:cs typeface="Traditional Arabic" pitchFamily="18" charset="-78"/>
              </a:rPr>
              <a:t>Any errors will go to your output window and clicking them will take you to the objectionable code.  Which makes life easier.</a:t>
            </a:r>
            <a:endParaRPr lang="en-US" sz="24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example</a:t>
            </a:r>
            <a:endParaRPr lang="en-US" dirty="0"/>
          </a:p>
        </p:txBody>
      </p:sp>
      <p:sp>
        <p:nvSpPr>
          <p:cNvPr id="3" name="Content Placeholder 2"/>
          <p:cNvSpPr>
            <a:spLocks noGrp="1"/>
          </p:cNvSpPr>
          <p:nvPr>
            <p:ph idx="1"/>
          </p:nvPr>
        </p:nvSpPr>
        <p:spPr>
          <a:xfrm>
            <a:off x="457200" y="1219200"/>
            <a:ext cx="8229600" cy="5334000"/>
          </a:xfrm>
        </p:spPr>
        <p:txBody>
          <a:bodyPr>
            <a:noAutofit/>
          </a:bodyPr>
          <a:lstStyle/>
          <a:p>
            <a:pPr>
              <a:buNone/>
            </a:pPr>
            <a:r>
              <a:rPr lang="en-US" sz="1600" dirty="0" smtClean="0">
                <a:latin typeface="Traditional Arabic" pitchFamily="18" charset="-78"/>
                <a:cs typeface="Traditional Arabic" pitchFamily="18" charset="-78"/>
              </a:rPr>
              <a:t>// We can put common variable and function definitions in a file to be shared</a:t>
            </a:r>
          </a:p>
          <a:p>
            <a:pPr>
              <a:buNone/>
            </a:pPr>
            <a:r>
              <a:rPr lang="en-US" sz="1600" dirty="0" smtClean="0">
                <a:latin typeface="Traditional Arabic" pitchFamily="18" charset="-78"/>
                <a:cs typeface="Traditional Arabic" pitchFamily="18" charset="-78"/>
              </a:rPr>
              <a:t>#include “</a:t>
            </a:r>
            <a:r>
              <a:rPr lang="en-US" sz="1600" dirty="0" err="1" smtClean="0">
                <a:latin typeface="Traditional Arabic" pitchFamily="18" charset="-78"/>
                <a:cs typeface="Traditional Arabic" pitchFamily="18" charset="-78"/>
              </a:rPr>
              <a:t>CommonStuff.fx</a:t>
            </a:r>
            <a:r>
              <a:rPr lang="en-US" sz="1600" dirty="0" smtClean="0">
                <a:latin typeface="Traditional Arabic" pitchFamily="18" charset="-78"/>
                <a:cs typeface="Traditional Arabic" pitchFamily="18" charset="-78"/>
              </a:rPr>
              <a:t>”</a:t>
            </a:r>
          </a:p>
          <a:p>
            <a:pPr>
              <a:buNone/>
            </a:pPr>
            <a:endParaRPr lang="en-US" sz="1600" dirty="0" smtClean="0">
              <a:latin typeface="Traditional Arabic" pitchFamily="18" charset="-78"/>
              <a:cs typeface="Traditional Arabic" pitchFamily="18" charset="-78"/>
            </a:endParaRPr>
          </a:p>
          <a:p>
            <a:pPr>
              <a:buNone/>
            </a:pPr>
            <a:r>
              <a:rPr lang="en-US" sz="1600" dirty="0" smtClean="0">
                <a:latin typeface="Traditional Arabic" pitchFamily="18" charset="-78"/>
                <a:cs typeface="Traditional Arabic" pitchFamily="18" charset="-78"/>
              </a:rPr>
              <a:t>// Our vertex </a:t>
            </a:r>
            <a:r>
              <a:rPr lang="en-US" sz="1600" dirty="0" err="1" smtClean="0">
                <a:latin typeface="Traditional Arabic" pitchFamily="18" charset="-78"/>
                <a:cs typeface="Traditional Arabic" pitchFamily="18" charset="-78"/>
              </a:rPr>
              <a:t>shader</a:t>
            </a:r>
            <a:r>
              <a:rPr lang="en-US" sz="1600" dirty="0" smtClean="0">
                <a:latin typeface="Traditional Arabic" pitchFamily="18" charset="-78"/>
                <a:cs typeface="Traditional Arabic" pitchFamily="18" charset="-78"/>
              </a:rPr>
              <a:t> function will output a structure like this.  We have to have the POSITION0.</a:t>
            </a:r>
          </a:p>
          <a:p>
            <a:pPr>
              <a:buNone/>
            </a:pPr>
            <a:r>
              <a:rPr lang="en-US" sz="1600" dirty="0" smtClean="0">
                <a:latin typeface="Traditional Arabic" pitchFamily="18" charset="-78"/>
                <a:cs typeface="Traditional Arabic" pitchFamily="18" charset="-78"/>
              </a:rPr>
              <a:t>// This is what our fragment </a:t>
            </a:r>
            <a:r>
              <a:rPr lang="en-US" sz="1600" dirty="0" err="1" smtClean="0">
                <a:latin typeface="Traditional Arabic" pitchFamily="18" charset="-78"/>
                <a:cs typeface="Traditional Arabic" pitchFamily="18" charset="-78"/>
              </a:rPr>
              <a:t>shader</a:t>
            </a:r>
            <a:r>
              <a:rPr lang="en-US" sz="1600" dirty="0" smtClean="0">
                <a:latin typeface="Traditional Arabic" pitchFamily="18" charset="-78"/>
                <a:cs typeface="Traditional Arabic" pitchFamily="18" charset="-78"/>
              </a:rPr>
              <a:t> will receive as well, but without the POSITION0.</a:t>
            </a:r>
          </a:p>
          <a:p>
            <a:pPr>
              <a:buNone/>
            </a:pPr>
            <a:r>
              <a:rPr lang="en-US" sz="1600" dirty="0" err="1" smtClean="0">
                <a:latin typeface="Traditional Arabic" pitchFamily="18" charset="-78"/>
                <a:cs typeface="Traditional Arabic" pitchFamily="18" charset="-78"/>
              </a:rPr>
              <a:t>struct</a:t>
            </a: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OutputVS</a:t>
            </a:r>
            <a:endParaRPr lang="en-US" sz="1600" dirty="0" smtClean="0">
              <a:latin typeface="Traditional Arabic" pitchFamily="18" charset="-78"/>
              <a:cs typeface="Traditional Arabic" pitchFamily="18" charset="-78"/>
            </a:endParaRPr>
          </a:p>
          <a:p>
            <a:pPr>
              <a:buNone/>
            </a:pP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float4 position:POSITION0;</a:t>
            </a:r>
          </a:p>
          <a:p>
            <a:pPr>
              <a:buNone/>
            </a:pPr>
            <a:r>
              <a:rPr lang="en-US" sz="1600" dirty="0" smtClean="0">
                <a:latin typeface="Traditional Arabic" pitchFamily="18" charset="-78"/>
                <a:cs typeface="Traditional Arabic" pitchFamily="18" charset="-78"/>
              </a:rPr>
              <a:t>	float4 normal:NORMAL0;</a:t>
            </a:r>
          </a:p>
          <a:p>
            <a:pPr>
              <a:buNone/>
            </a:pPr>
            <a:r>
              <a:rPr lang="en-US" sz="1600" dirty="0" smtClean="0">
                <a:latin typeface="Traditional Arabic" pitchFamily="18" charset="-78"/>
                <a:cs typeface="Traditional Arabic" pitchFamily="18" charset="-78"/>
              </a:rPr>
              <a:t>	float4 texCoord:TEXCOORD0;</a:t>
            </a:r>
          </a:p>
          <a:p>
            <a:pPr>
              <a:buNone/>
            </a:pPr>
            <a:r>
              <a:rPr lang="en-US" sz="1600" dirty="0" smtClean="0">
                <a:latin typeface="Traditional Arabic" pitchFamily="18" charset="-78"/>
                <a:cs typeface="Traditional Arabic" pitchFamily="18" charset="-78"/>
              </a:rPr>
              <a:t>};</a:t>
            </a:r>
          </a:p>
          <a:p>
            <a:pPr>
              <a:buNone/>
            </a:pPr>
            <a:endParaRPr lang="en-US" sz="1600" dirty="0" smtClean="0">
              <a:latin typeface="Traditional Arabic" pitchFamily="18" charset="-78"/>
              <a:cs typeface="Traditional Arabic" pitchFamily="18" charset="-78"/>
            </a:endParaRPr>
          </a:p>
          <a:p>
            <a:pPr>
              <a:buNone/>
            </a:pPr>
            <a:r>
              <a:rPr lang="en-US" sz="1600" dirty="0" smtClean="0">
                <a:latin typeface="Traditional Arabic" pitchFamily="18" charset="-78"/>
                <a:cs typeface="Traditional Arabic" pitchFamily="18" charset="-78"/>
              </a:rPr>
              <a:t>// Our vertex </a:t>
            </a:r>
            <a:r>
              <a:rPr lang="en-US" sz="1600" dirty="0" err="1" smtClean="0">
                <a:latin typeface="Traditional Arabic" pitchFamily="18" charset="-78"/>
                <a:cs typeface="Traditional Arabic" pitchFamily="18" charset="-78"/>
              </a:rPr>
              <a:t>shader</a:t>
            </a:r>
            <a:r>
              <a:rPr lang="en-US" sz="1600" dirty="0" smtClean="0">
                <a:latin typeface="Traditional Arabic" pitchFamily="18" charset="-78"/>
                <a:cs typeface="Traditional Arabic" pitchFamily="18" charset="-78"/>
              </a:rPr>
              <a:t> function declaration, definition on next slide</a:t>
            </a:r>
          </a:p>
          <a:p>
            <a:pPr>
              <a:buNone/>
            </a:pPr>
            <a:r>
              <a:rPr lang="en-US" sz="1600" dirty="0" err="1" smtClean="0">
                <a:latin typeface="Traditional Arabic" pitchFamily="18" charset="-78"/>
                <a:cs typeface="Traditional Arabic" pitchFamily="18" charset="-78"/>
              </a:rPr>
              <a:t>OutputVS</a:t>
            </a: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BasicVS</a:t>
            </a:r>
            <a:r>
              <a:rPr lang="en-US" sz="1600" dirty="0" smtClean="0">
                <a:latin typeface="Traditional Arabic" pitchFamily="18" charset="-78"/>
                <a:cs typeface="Traditional Arabic" pitchFamily="18" charset="-78"/>
              </a:rPr>
              <a:t>(float3 position:POSITION0, float3 normal:NORMAL0, float2 texCoord:TEXCOORD0)</a:t>
            </a:r>
            <a:endParaRPr lang="en-US" sz="16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example continued</a:t>
            </a:r>
            <a:endParaRPr lang="en-US" dirty="0"/>
          </a:p>
        </p:txBody>
      </p:sp>
      <p:sp>
        <p:nvSpPr>
          <p:cNvPr id="3" name="Content Placeholder 2"/>
          <p:cNvSpPr>
            <a:spLocks noGrp="1"/>
          </p:cNvSpPr>
          <p:nvPr>
            <p:ph idx="1"/>
          </p:nvPr>
        </p:nvSpPr>
        <p:spPr/>
        <p:txBody>
          <a:bodyPr>
            <a:normAutofit/>
          </a:bodyPr>
          <a:lstStyle/>
          <a:p>
            <a:pPr>
              <a:buNone/>
            </a:pPr>
            <a:r>
              <a:rPr lang="en-US" sz="1600" dirty="0" err="1" smtClean="0">
                <a:latin typeface="Traditional Arabic" pitchFamily="18" charset="-78"/>
                <a:cs typeface="Traditional Arabic" pitchFamily="18" charset="-78"/>
              </a:rPr>
              <a:t>OutputVS</a:t>
            </a: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BasicVS</a:t>
            </a:r>
            <a:r>
              <a:rPr lang="en-US" sz="1600" dirty="0" smtClean="0">
                <a:latin typeface="Traditional Arabic" pitchFamily="18" charset="-78"/>
                <a:cs typeface="Traditional Arabic" pitchFamily="18" charset="-78"/>
              </a:rPr>
              <a:t>(float3 position:POSITION0, float4 normal:NORMAL0, float4 texCoord:TEXCOORD0)</a:t>
            </a:r>
          </a:p>
          <a:p>
            <a:pPr>
              <a:buNone/>
            </a:pP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 You should declare all variables at the top, like you have to in C</a:t>
            </a:r>
          </a:p>
          <a:p>
            <a:pPr>
              <a:buNone/>
            </a:pPr>
            <a:r>
              <a:rPr lang="en-US" sz="1600" dirty="0" smtClean="0">
                <a:latin typeface="Traditional Arabic" pitchFamily="18" charset="-78"/>
                <a:cs typeface="Traditional Arabic" pitchFamily="18" charset="-78"/>
              </a:rPr>
              <a:t>	// output structure, every member must be filled out</a:t>
            </a:r>
          </a:p>
          <a:p>
            <a:pPr>
              <a:buNone/>
            </a:pP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OutputVS</a:t>
            </a: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outVS</a:t>
            </a: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outVS.position</a:t>
            </a:r>
            <a:r>
              <a:rPr lang="en-US" sz="1600" dirty="0" smtClean="0">
                <a:latin typeface="Traditional Arabic" pitchFamily="18" charset="-78"/>
                <a:cs typeface="Traditional Arabic" pitchFamily="18" charset="-78"/>
              </a:rPr>
              <a:t> = </a:t>
            </a:r>
            <a:r>
              <a:rPr lang="en-US" sz="1600" dirty="0" err="1" smtClean="0">
                <a:latin typeface="Traditional Arabic" pitchFamily="18" charset="-78"/>
                <a:cs typeface="Traditional Arabic" pitchFamily="18" charset="-78"/>
              </a:rPr>
              <a:t>mul</a:t>
            </a:r>
            <a:r>
              <a:rPr lang="en-US" sz="1600" dirty="0" smtClean="0">
                <a:latin typeface="Traditional Arabic" pitchFamily="18" charset="-78"/>
                <a:cs typeface="Traditional Arabic" pitchFamily="18" charset="-78"/>
              </a:rPr>
              <a:t>(float4(position, 1), </a:t>
            </a:r>
            <a:r>
              <a:rPr lang="en-US" sz="1600" dirty="0" err="1" smtClean="0">
                <a:latin typeface="Traditional Arabic" pitchFamily="18" charset="-78"/>
                <a:cs typeface="Traditional Arabic" pitchFamily="18" charset="-78"/>
              </a:rPr>
              <a:t>gMVP</a:t>
            </a: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outVS.normal</a:t>
            </a:r>
            <a:r>
              <a:rPr lang="en-US" sz="1600" dirty="0" smtClean="0">
                <a:latin typeface="Traditional Arabic" pitchFamily="18" charset="-78"/>
                <a:cs typeface="Traditional Arabic" pitchFamily="18" charset="-78"/>
              </a:rPr>
              <a:t> = </a:t>
            </a:r>
            <a:r>
              <a:rPr lang="en-US" sz="1600" dirty="0" err="1" smtClean="0">
                <a:latin typeface="Traditional Arabic" pitchFamily="18" charset="-78"/>
                <a:cs typeface="Traditional Arabic" pitchFamily="18" charset="-78"/>
              </a:rPr>
              <a:t>mul</a:t>
            </a:r>
            <a:r>
              <a:rPr lang="en-US" sz="1600" dirty="0" smtClean="0">
                <a:latin typeface="Traditional Arabic" pitchFamily="18" charset="-78"/>
                <a:cs typeface="Traditional Arabic" pitchFamily="18" charset="-78"/>
              </a:rPr>
              <a:t>(float4(normal, 0), </a:t>
            </a:r>
            <a:r>
              <a:rPr lang="en-US" sz="1600" dirty="0" err="1" smtClean="0">
                <a:latin typeface="Traditional Arabic" pitchFamily="18" charset="-78"/>
                <a:cs typeface="Traditional Arabic" pitchFamily="18" charset="-78"/>
              </a:rPr>
              <a:t>gWorld</a:t>
            </a: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a:t>
            </a:r>
            <a:r>
              <a:rPr lang="en-US" sz="1600" dirty="0" err="1" smtClean="0">
                <a:latin typeface="Traditional Arabic" pitchFamily="18" charset="-78"/>
                <a:cs typeface="Traditional Arabic" pitchFamily="18" charset="-78"/>
              </a:rPr>
              <a:t>outVS.texCoord</a:t>
            </a:r>
            <a:r>
              <a:rPr lang="en-US" sz="1600" dirty="0" smtClean="0">
                <a:latin typeface="Traditional Arabic" pitchFamily="18" charset="-78"/>
                <a:cs typeface="Traditional Arabic" pitchFamily="18" charset="-78"/>
              </a:rPr>
              <a:t> = </a:t>
            </a:r>
            <a:r>
              <a:rPr lang="en-US" sz="1600" dirty="0" err="1" smtClean="0">
                <a:latin typeface="Traditional Arabic" pitchFamily="18" charset="-78"/>
                <a:cs typeface="Traditional Arabic" pitchFamily="18" charset="-78"/>
              </a:rPr>
              <a:t>texCoord</a:t>
            </a: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	</a:t>
            </a:r>
          </a:p>
          <a:p>
            <a:pPr>
              <a:buNone/>
            </a:pPr>
            <a:r>
              <a:rPr lang="en-US" sz="1600" dirty="0" smtClean="0">
                <a:latin typeface="Traditional Arabic" pitchFamily="18" charset="-78"/>
                <a:cs typeface="Traditional Arabic" pitchFamily="18" charset="-78"/>
              </a:rPr>
              <a:t>	// Parameters in the output structure will be linearly interpolated for each fragment.</a:t>
            </a:r>
          </a:p>
          <a:p>
            <a:pPr>
              <a:buNone/>
            </a:pPr>
            <a:r>
              <a:rPr lang="en-US" sz="1600" dirty="0" smtClean="0">
                <a:latin typeface="Traditional Arabic" pitchFamily="18" charset="-78"/>
                <a:cs typeface="Traditional Arabic" pitchFamily="18" charset="-78"/>
              </a:rPr>
              <a:t>	// Where possible, it is better to put code in the vertex </a:t>
            </a:r>
            <a:r>
              <a:rPr lang="en-US" sz="1600" dirty="0" err="1" smtClean="0">
                <a:latin typeface="Traditional Arabic" pitchFamily="18" charset="-78"/>
                <a:cs typeface="Traditional Arabic" pitchFamily="18" charset="-78"/>
              </a:rPr>
              <a:t>shader</a:t>
            </a:r>
            <a:r>
              <a:rPr lang="en-US" sz="1600" dirty="0" smtClean="0">
                <a:latin typeface="Traditional Arabic" pitchFamily="18" charset="-78"/>
                <a:cs typeface="Traditional Arabic" pitchFamily="18" charset="-78"/>
              </a:rPr>
              <a:t> than the fragment</a:t>
            </a:r>
          </a:p>
          <a:p>
            <a:pPr>
              <a:buNone/>
            </a:pPr>
            <a:r>
              <a:rPr lang="en-US" sz="1600" dirty="0" smtClean="0">
                <a:latin typeface="Traditional Arabic" pitchFamily="18" charset="-78"/>
                <a:cs typeface="Traditional Arabic" pitchFamily="18" charset="-78"/>
              </a:rPr>
              <a:t>	return </a:t>
            </a:r>
            <a:r>
              <a:rPr lang="en-US" sz="1600" dirty="0" err="1" smtClean="0">
                <a:latin typeface="Traditional Arabic" pitchFamily="18" charset="-78"/>
                <a:cs typeface="Traditional Arabic" pitchFamily="18" charset="-78"/>
              </a:rPr>
              <a:t>outVS</a:t>
            </a:r>
            <a:r>
              <a:rPr lang="en-US" sz="1600" dirty="0" smtClean="0">
                <a:latin typeface="Traditional Arabic" pitchFamily="18" charset="-78"/>
                <a:cs typeface="Traditional Arabic" pitchFamily="18" charset="-78"/>
              </a:rPr>
              <a:t>;</a:t>
            </a:r>
          </a:p>
          <a:p>
            <a:pPr>
              <a:buNone/>
            </a:pPr>
            <a:r>
              <a:rPr lang="en-US" sz="1600" dirty="0" smtClean="0">
                <a:latin typeface="Traditional Arabic" pitchFamily="18" charset="-78"/>
                <a:cs typeface="Traditional Arabic" pitchFamily="18" charset="-78"/>
              </a:rPr>
              <a:t>}</a:t>
            </a:r>
          </a:p>
          <a:p>
            <a:endParaRPr lang="en-US" sz="1600" dirty="0" smtClean="0">
              <a:latin typeface="Traditional Arabic" pitchFamily="18" charset="-78"/>
              <a:cs typeface="Traditional Arabic" pitchFamily="18" charset="-78"/>
            </a:endParaRPr>
          </a:p>
          <a:p>
            <a:pPr>
              <a:buNone/>
            </a:pPr>
            <a:endParaRPr lang="en-US" sz="1600" dirty="0" smtClean="0">
              <a:latin typeface="Traditional Arabic" pitchFamily="18" charset="-78"/>
              <a:cs typeface="Traditional Arabic" pitchFamily="18" charset="-78"/>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HLSL example even more continued</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Traditional Arabic" pitchFamily="18" charset="-78"/>
                <a:cs typeface="Traditional Arabic" pitchFamily="18" charset="-78"/>
              </a:rPr>
              <a:t>float4 </a:t>
            </a:r>
            <a:r>
              <a:rPr lang="en-US" sz="2000" dirty="0" err="1" smtClean="0">
                <a:latin typeface="Traditional Arabic" pitchFamily="18" charset="-78"/>
                <a:cs typeface="Traditional Arabic" pitchFamily="18" charset="-78"/>
              </a:rPr>
              <a:t>BasicPS</a:t>
            </a:r>
            <a:r>
              <a:rPr lang="en-US" sz="2000" dirty="0" smtClean="0">
                <a:latin typeface="Traditional Arabic" pitchFamily="18" charset="-78"/>
                <a:cs typeface="Traditional Arabic" pitchFamily="18" charset="-78"/>
              </a:rPr>
              <a:t>(</a:t>
            </a:r>
            <a:r>
              <a:rPr lang="en-US" sz="2000" dirty="0" err="1" smtClean="0">
                <a:latin typeface="Traditional Arabic" pitchFamily="18" charset="-78"/>
                <a:cs typeface="Traditional Arabic" pitchFamily="18" charset="-78"/>
              </a:rPr>
              <a:t>OutputVS</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inVert</a:t>
            </a:r>
            <a:r>
              <a:rPr lang="en-US" sz="2000" dirty="0" smtClean="0">
                <a:latin typeface="Traditional Arabic" pitchFamily="18" charset="-78"/>
                <a:cs typeface="Traditional Arabic" pitchFamily="18" charset="-78"/>
              </a:rPr>
              <a:t>):COLOR0</a:t>
            </a:r>
          </a:p>
          <a:p>
            <a:pPr>
              <a:buNone/>
            </a:pPr>
            <a:r>
              <a:rPr lang="en-US" sz="2000" dirty="0" smtClean="0">
                <a:latin typeface="Traditional Arabic" pitchFamily="18" charset="-78"/>
                <a:cs typeface="Traditional Arabic" pitchFamily="18" charset="-78"/>
              </a:rPr>
              <a:t>{</a:t>
            </a:r>
          </a:p>
          <a:p>
            <a:pPr>
              <a:buNone/>
            </a:pPr>
            <a:r>
              <a:rPr lang="en-US" sz="2000" dirty="0" smtClean="0">
                <a:latin typeface="Traditional Arabic" pitchFamily="18" charset="-78"/>
                <a:cs typeface="Traditional Arabic" pitchFamily="18" charset="-78"/>
              </a:rPr>
              <a:t>	float4 color;</a:t>
            </a:r>
          </a:p>
          <a:p>
            <a:pPr>
              <a:buNone/>
            </a:pPr>
            <a:r>
              <a:rPr lang="en-US" sz="2000" dirty="0" smtClean="0">
                <a:latin typeface="Traditional Arabic" pitchFamily="18" charset="-78"/>
                <a:cs typeface="Traditional Arabic" pitchFamily="18" charset="-78"/>
              </a:rPr>
              <a:t>	float </a:t>
            </a:r>
            <a:r>
              <a:rPr lang="en-US" sz="2000" dirty="0" err="1" smtClean="0">
                <a:latin typeface="Traditional Arabic" pitchFamily="18" charset="-78"/>
                <a:cs typeface="Traditional Arabic" pitchFamily="18" charset="-78"/>
              </a:rPr>
              <a:t>nDotL</a:t>
            </a:r>
            <a:r>
              <a:rPr lang="en-US" sz="2000" dirty="0" smtClean="0">
                <a:latin typeface="Traditional Arabic" pitchFamily="18" charset="-78"/>
                <a:cs typeface="Traditional Arabic" pitchFamily="18" charset="-78"/>
              </a:rPr>
              <a:t>;</a:t>
            </a:r>
          </a:p>
          <a:p>
            <a:pPr>
              <a:buNone/>
            </a:pPr>
            <a:r>
              <a:rPr lang="en-US" sz="2000" dirty="0" smtClean="0">
                <a:latin typeface="Traditional Arabic" pitchFamily="18" charset="-78"/>
                <a:cs typeface="Traditional Arabic" pitchFamily="18" charset="-78"/>
              </a:rPr>
              <a:t>	// Get the texture color</a:t>
            </a:r>
          </a:p>
          <a:p>
            <a:pPr>
              <a:buNone/>
            </a:pPr>
            <a:r>
              <a:rPr lang="en-US" sz="2000" dirty="0" smtClean="0">
                <a:latin typeface="Traditional Arabic" pitchFamily="18" charset="-78"/>
                <a:cs typeface="Traditional Arabic" pitchFamily="18" charset="-78"/>
              </a:rPr>
              <a:t>	color = tex2D(</a:t>
            </a:r>
            <a:r>
              <a:rPr lang="en-US" sz="2000" dirty="0" err="1" smtClean="0">
                <a:latin typeface="Traditional Arabic" pitchFamily="18" charset="-78"/>
                <a:cs typeface="Traditional Arabic" pitchFamily="18" charset="-78"/>
              </a:rPr>
              <a:t>someTextureSampler</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inVert.texCoords</a:t>
            </a:r>
            <a:r>
              <a:rPr lang="en-US" sz="2000" dirty="0" smtClean="0">
                <a:latin typeface="Traditional Arabic" pitchFamily="18" charset="-78"/>
                <a:cs typeface="Traditional Arabic" pitchFamily="18" charset="-78"/>
              </a:rPr>
              <a:t>);</a:t>
            </a:r>
          </a:p>
          <a:p>
            <a:pPr>
              <a:buNone/>
            </a:pPr>
            <a:r>
              <a:rPr lang="en-US" sz="2000" dirty="0" smtClean="0">
                <a:latin typeface="Traditional Arabic" pitchFamily="18" charset="-78"/>
                <a:cs typeface="Traditional Arabic" pitchFamily="18" charset="-78"/>
              </a:rPr>
              <a:t>	// Get the lighting contribution</a:t>
            </a:r>
          </a:p>
          <a:p>
            <a:pPr>
              <a:buNone/>
            </a:pPr>
            <a:r>
              <a:rPr lang="en-US" sz="2000" dirty="0" smtClean="0">
                <a:latin typeface="Traditional Arabic" pitchFamily="18" charset="-78"/>
                <a:cs typeface="Traditional Arabic" pitchFamily="18" charset="-78"/>
              </a:rPr>
              <a:t>	// Since the normal is interpolated from the vertex, it will need to be //normalized</a:t>
            </a:r>
          </a:p>
          <a:p>
            <a:pPr>
              <a:buNone/>
            </a:pP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nDotL</a:t>
            </a:r>
            <a:r>
              <a:rPr lang="en-US" sz="2000" dirty="0" smtClean="0">
                <a:latin typeface="Traditional Arabic" pitchFamily="18" charset="-78"/>
                <a:cs typeface="Traditional Arabic" pitchFamily="18" charset="-78"/>
              </a:rPr>
              <a:t> = dot(-</a:t>
            </a:r>
            <a:r>
              <a:rPr lang="en-US" sz="2000" dirty="0" err="1" smtClean="0">
                <a:latin typeface="Traditional Arabic" pitchFamily="18" charset="-78"/>
                <a:cs typeface="Traditional Arabic" pitchFamily="18" charset="-78"/>
              </a:rPr>
              <a:t>gLightDirection</a:t>
            </a:r>
            <a:r>
              <a:rPr lang="en-US" sz="2000" dirty="0" smtClean="0">
                <a:latin typeface="Traditional Arabic" pitchFamily="18" charset="-78"/>
                <a:cs typeface="Traditional Arabic" pitchFamily="18" charset="-78"/>
              </a:rPr>
              <a:t>, normalize(</a:t>
            </a:r>
            <a:r>
              <a:rPr lang="en-US" sz="2000" dirty="0" err="1" smtClean="0">
                <a:latin typeface="Traditional Arabic" pitchFamily="18" charset="-78"/>
                <a:cs typeface="Traditional Arabic" pitchFamily="18" charset="-78"/>
              </a:rPr>
              <a:t>inVert.normal</a:t>
            </a:r>
            <a:r>
              <a:rPr lang="en-US" sz="2000" dirty="0" smtClean="0">
                <a:latin typeface="Traditional Arabic" pitchFamily="18" charset="-78"/>
                <a:cs typeface="Traditional Arabic" pitchFamily="18" charset="-78"/>
              </a:rPr>
              <a:t>));</a:t>
            </a:r>
          </a:p>
          <a:p>
            <a:pPr>
              <a:buNone/>
            </a:pPr>
            <a:r>
              <a:rPr lang="en-US" sz="2000" dirty="0" smtClean="0">
                <a:latin typeface="Traditional Arabic" pitchFamily="18" charset="-78"/>
                <a:cs typeface="Traditional Arabic" pitchFamily="18" charset="-78"/>
              </a:rPr>
              <a:t>	return color </a:t>
            </a:r>
            <a:r>
              <a:rPr lang="en-US" sz="2000" dirty="0" smtClean="0">
                <a:cs typeface="Traditional Arabic" pitchFamily="18" charset="-78"/>
              </a:rPr>
              <a:t>*</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nDotL</a:t>
            </a:r>
            <a:r>
              <a:rPr lang="en-US" sz="2000" dirty="0" smtClean="0">
                <a:latin typeface="Traditional Arabic" pitchFamily="18" charset="-78"/>
                <a:cs typeface="Traditional Arabic" pitchFamily="18" charset="-78"/>
              </a:rPr>
              <a:t>;</a:t>
            </a:r>
          </a:p>
          <a:p>
            <a:pPr>
              <a:buNone/>
            </a:pPr>
            <a:r>
              <a:rPr lang="en-US" sz="2000" dirty="0" smtClean="0">
                <a:latin typeface="Traditional Arabic" pitchFamily="18" charset="-78"/>
                <a:cs typeface="Traditional Arabic" pitchFamily="18" charset="-78"/>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Begin at the beginning</a:t>
            </a:r>
            <a:endParaRPr lang="en-US" dirty="0"/>
          </a:p>
        </p:txBody>
      </p:sp>
      <p:sp>
        <p:nvSpPr>
          <p:cNvPr id="3" name="Content Placeholder 2"/>
          <p:cNvSpPr>
            <a:spLocks noGrp="1"/>
          </p:cNvSpPr>
          <p:nvPr>
            <p:ph idx="1"/>
          </p:nvPr>
        </p:nvSpPr>
        <p:spPr/>
        <p:txBody>
          <a:bodyPr>
            <a:normAutofit/>
          </a:bodyPr>
          <a:lstStyle/>
          <a:p>
            <a:r>
              <a:rPr lang="en-US" sz="2800" dirty="0" smtClean="0">
                <a:latin typeface="Traditional Arabic" pitchFamily="18" charset="-78"/>
                <a:cs typeface="Traditional Arabic" pitchFamily="18" charset="-78"/>
              </a:rPr>
              <a:t>All D3D applications will need an IDirect3D9 object.</a:t>
            </a:r>
          </a:p>
          <a:p>
            <a:r>
              <a:rPr lang="en-US" sz="2800" dirty="0" smtClean="0">
                <a:latin typeface="Traditional Arabic" pitchFamily="18" charset="-78"/>
                <a:cs typeface="Traditional Arabic" pitchFamily="18" charset="-78"/>
              </a:rPr>
              <a:t>This should be the first D3D object you create and the last you release. </a:t>
            </a:r>
          </a:p>
          <a:p>
            <a:r>
              <a:rPr lang="en-US" sz="2800" dirty="0" smtClean="0">
                <a:latin typeface="Traditional Arabic" pitchFamily="18" charset="-78"/>
                <a:cs typeface="Traditional Arabic" pitchFamily="18" charset="-78"/>
              </a:rPr>
              <a:t>The IDirect3D9 object can be used to make device queries to see what the hardware is capable of.  DirectX Caps Viewer can be used to see the results.</a:t>
            </a:r>
          </a:p>
          <a:p>
            <a:r>
              <a:rPr lang="en-US" sz="2800" dirty="0" smtClean="0">
                <a:latin typeface="Traditional Arabic" pitchFamily="18" charset="-78"/>
                <a:cs typeface="Traditional Arabic" pitchFamily="18" charset="-78"/>
              </a:rPr>
              <a:t>The main thing we are going to use it for is to create the IDirect3DDevice9 object.</a:t>
            </a:r>
            <a:endParaRPr lang="en-US" sz="2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example, finally done</a:t>
            </a:r>
            <a:endParaRPr lang="en-US" dirty="0"/>
          </a:p>
        </p:txBody>
      </p:sp>
      <p:sp>
        <p:nvSpPr>
          <p:cNvPr id="3" name="Content Placeholder 2"/>
          <p:cNvSpPr>
            <a:spLocks noGrp="1"/>
          </p:cNvSpPr>
          <p:nvPr>
            <p:ph idx="1"/>
          </p:nvPr>
        </p:nvSpPr>
        <p:spPr/>
        <p:txBody>
          <a:bodyPr>
            <a:noAutofit/>
          </a:bodyPr>
          <a:lstStyle/>
          <a:p>
            <a:pPr>
              <a:buNone/>
            </a:pPr>
            <a:r>
              <a:rPr lang="en-US" sz="1400" dirty="0" smtClean="0">
                <a:latin typeface="Traditional Arabic" pitchFamily="18" charset="-78"/>
                <a:cs typeface="Traditional Arabic" pitchFamily="18" charset="-78"/>
              </a:rPr>
              <a:t>technique Basic</a:t>
            </a:r>
          </a:p>
          <a:p>
            <a:pPr>
              <a:buNone/>
            </a:pPr>
            <a:r>
              <a:rPr lang="en-US" sz="1400" dirty="0" smtClean="0">
                <a:latin typeface="Traditional Arabic" pitchFamily="18" charset="-78"/>
                <a:cs typeface="Traditional Arabic" pitchFamily="18" charset="-78"/>
              </a:rPr>
              <a:t>{</a:t>
            </a:r>
          </a:p>
          <a:p>
            <a:pPr>
              <a:buNone/>
            </a:pPr>
            <a:r>
              <a:rPr lang="en-US" sz="1400" dirty="0" smtClean="0">
                <a:latin typeface="Traditional Arabic" pitchFamily="18" charset="-78"/>
                <a:cs typeface="Traditional Arabic" pitchFamily="18" charset="-78"/>
              </a:rPr>
              <a:t>	pass P0</a:t>
            </a:r>
          </a:p>
          <a:p>
            <a:pPr>
              <a:buNone/>
            </a:pPr>
            <a:r>
              <a:rPr lang="en-US" sz="1400" dirty="0" smtClean="0">
                <a:latin typeface="Traditional Arabic" pitchFamily="18" charset="-78"/>
                <a:cs typeface="Traditional Arabic" pitchFamily="18" charset="-78"/>
              </a:rPr>
              <a:t>	{</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vertexShader</a:t>
            </a:r>
            <a:r>
              <a:rPr lang="en-US" sz="1400" dirty="0" smtClean="0">
                <a:latin typeface="Traditional Arabic" pitchFamily="18" charset="-78"/>
                <a:cs typeface="Traditional Arabic" pitchFamily="18" charset="-78"/>
              </a:rPr>
              <a:t> = compile vs_2_0 </a:t>
            </a:r>
            <a:r>
              <a:rPr lang="en-US" sz="1400" dirty="0" err="1" smtClean="0">
                <a:latin typeface="Traditional Arabic" pitchFamily="18" charset="-78"/>
                <a:cs typeface="Traditional Arabic" pitchFamily="18" charset="-78"/>
              </a:rPr>
              <a:t>BasicVS</a:t>
            </a:r>
            <a:r>
              <a:rPr lang="en-US" sz="1400" dirty="0" smtClean="0">
                <a:latin typeface="Traditional Arabic" pitchFamily="18" charset="-78"/>
                <a:cs typeface="Traditional Arabic" pitchFamily="18" charset="-78"/>
              </a:rPr>
              <a:t>();</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pixelShader</a:t>
            </a:r>
            <a:r>
              <a:rPr lang="en-US" sz="1400" dirty="0" smtClean="0">
                <a:latin typeface="Traditional Arabic" pitchFamily="18" charset="-78"/>
                <a:cs typeface="Traditional Arabic" pitchFamily="18" charset="-78"/>
              </a:rPr>
              <a:t>  = compile ps_2_0 </a:t>
            </a:r>
            <a:r>
              <a:rPr lang="en-US" sz="1400" dirty="0" err="1" smtClean="0">
                <a:latin typeface="Traditional Arabic" pitchFamily="18" charset="-78"/>
                <a:cs typeface="Traditional Arabic" pitchFamily="18" charset="-78"/>
              </a:rPr>
              <a:t>BasicPS</a:t>
            </a:r>
            <a:r>
              <a:rPr lang="en-US" sz="1400" dirty="0" smtClean="0">
                <a:latin typeface="Traditional Arabic" pitchFamily="18" charset="-78"/>
                <a:cs typeface="Traditional Arabic" pitchFamily="18" charset="-78"/>
              </a:rPr>
              <a:t>();</a:t>
            </a:r>
          </a:p>
          <a:p>
            <a:pPr>
              <a:buNone/>
            </a:pPr>
            <a:endParaRPr lang="en-US" sz="1400" dirty="0" smtClean="0">
              <a:latin typeface="Traditional Arabic" pitchFamily="18" charset="-78"/>
              <a:cs typeface="Traditional Arabic" pitchFamily="18" charset="-78"/>
            </a:endParaRP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CullMode</a:t>
            </a:r>
            <a:r>
              <a:rPr lang="en-US" sz="1400" dirty="0" smtClean="0">
                <a:latin typeface="Traditional Arabic" pitchFamily="18" charset="-78"/>
                <a:cs typeface="Traditional Arabic" pitchFamily="18" charset="-78"/>
              </a:rPr>
              <a:t> = CCW;</a:t>
            </a:r>
          </a:p>
          <a:p>
            <a:pPr>
              <a:buNone/>
            </a:pPr>
            <a:r>
              <a:rPr lang="en-US" sz="1400" dirty="0" smtClean="0">
                <a:latin typeface="Traditional Arabic" pitchFamily="18" charset="-78"/>
                <a:cs typeface="Traditional Arabic" pitchFamily="18" charset="-78"/>
              </a:rPr>
              <a:t>		// You can set all sorts of things here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AlphaBlendEnable</a:t>
            </a:r>
            <a:r>
              <a:rPr lang="en-US" sz="1400" dirty="0" smtClean="0">
                <a:latin typeface="Traditional Arabic" pitchFamily="18" charset="-78"/>
                <a:cs typeface="Traditional Arabic" pitchFamily="18" charset="-78"/>
              </a:rPr>
              <a:t> = TRUE;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BlendOp</a:t>
            </a:r>
            <a:r>
              <a:rPr lang="en-US" sz="1400" dirty="0" smtClean="0">
                <a:latin typeface="Traditional Arabic" pitchFamily="18" charset="-78"/>
                <a:cs typeface="Traditional Arabic" pitchFamily="18" charset="-78"/>
              </a:rPr>
              <a:t> = ADD;</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DestBlend</a:t>
            </a:r>
            <a:r>
              <a:rPr lang="en-US" sz="1400" dirty="0" smtClean="0">
                <a:latin typeface="Traditional Arabic" pitchFamily="18" charset="-78"/>
                <a:cs typeface="Traditional Arabic" pitchFamily="18" charset="-78"/>
              </a:rPr>
              <a:t> = ONE;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SrcBlend</a:t>
            </a:r>
            <a:r>
              <a:rPr lang="en-US" sz="1400" dirty="0" smtClean="0">
                <a:latin typeface="Traditional Arabic" pitchFamily="18" charset="-78"/>
                <a:cs typeface="Traditional Arabic" pitchFamily="18" charset="-78"/>
              </a:rPr>
              <a:t> = ONE;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ZWriteEnable</a:t>
            </a:r>
            <a:r>
              <a:rPr lang="en-US" sz="1400" dirty="0" smtClean="0">
                <a:latin typeface="Traditional Arabic" pitchFamily="18" charset="-78"/>
                <a:cs typeface="Traditional Arabic" pitchFamily="18" charset="-78"/>
              </a:rPr>
              <a:t> = FALSE;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ZEnable</a:t>
            </a:r>
            <a:r>
              <a:rPr lang="en-US" sz="1400" dirty="0" smtClean="0">
                <a:latin typeface="Traditional Arabic" pitchFamily="18" charset="-78"/>
                <a:cs typeface="Traditional Arabic" pitchFamily="18" charset="-78"/>
              </a:rPr>
              <a:t> = FALSE;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StencilEnable</a:t>
            </a:r>
            <a:r>
              <a:rPr lang="en-US" sz="1400" dirty="0" smtClean="0">
                <a:latin typeface="Traditional Arabic" pitchFamily="18" charset="-78"/>
                <a:cs typeface="Traditional Arabic" pitchFamily="18" charset="-78"/>
              </a:rPr>
              <a:t> = TRUE;</a:t>
            </a:r>
          </a:p>
          <a:p>
            <a:pPr>
              <a:buNone/>
            </a:pPr>
            <a:r>
              <a:rPr lang="en-US" sz="1400" dirty="0" smtClean="0">
                <a:latin typeface="Traditional Arabic" pitchFamily="18" charset="-78"/>
                <a:cs typeface="Traditional Arabic" pitchFamily="18" charset="-78"/>
              </a:rPr>
              <a:t>		//</a:t>
            </a:r>
            <a:r>
              <a:rPr lang="en-US" sz="1400" dirty="0" err="1" smtClean="0">
                <a:latin typeface="Traditional Arabic" pitchFamily="18" charset="-78"/>
                <a:cs typeface="Traditional Arabic" pitchFamily="18" charset="-78"/>
              </a:rPr>
              <a:t>StencilFunc</a:t>
            </a:r>
            <a:r>
              <a:rPr lang="en-US" sz="1400" dirty="0" smtClean="0">
                <a:latin typeface="Traditional Arabic" pitchFamily="18" charset="-78"/>
                <a:cs typeface="Traditional Arabic" pitchFamily="18" charset="-78"/>
              </a:rPr>
              <a:t> = NOTEQUAL;</a:t>
            </a:r>
          </a:p>
          <a:p>
            <a:pPr>
              <a:buNone/>
            </a:pPr>
            <a:r>
              <a:rPr lang="en-US" sz="1400" dirty="0" smtClean="0">
                <a:latin typeface="Traditional Arabic" pitchFamily="18" charset="-78"/>
                <a:cs typeface="Traditional Arabic" pitchFamily="18" charset="-78"/>
              </a:rPr>
              <a:t>	}</a:t>
            </a:r>
          </a:p>
          <a:p>
            <a:pPr>
              <a:buNone/>
            </a:pPr>
            <a:r>
              <a:rPr lang="en-US" sz="1400" dirty="0" smtClean="0">
                <a:latin typeface="Traditional Arabic" pitchFamily="18" charset="-78"/>
                <a:cs typeface="Traditional Arabic" pitchFamily="18" charset="-78"/>
              </a:rPr>
              <a:t>}</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how do we render?</a:t>
            </a:r>
            <a:endParaRPr lang="en-US" dirty="0"/>
          </a:p>
        </p:txBody>
      </p:sp>
      <p:sp>
        <p:nvSpPr>
          <p:cNvPr id="3" name="Content Placeholder 2"/>
          <p:cNvSpPr>
            <a:spLocks noGrp="1"/>
          </p:cNvSpPr>
          <p:nvPr>
            <p:ph idx="1"/>
          </p:nvPr>
        </p:nvSpPr>
        <p:spPr/>
        <p:txBody>
          <a:bodyPr>
            <a:normAutofit/>
          </a:bodyPr>
          <a:lstStyle/>
          <a:p>
            <a:r>
              <a:rPr lang="en-US" sz="2000" dirty="0" smtClean="0">
                <a:latin typeface="Traditional Arabic" pitchFamily="18" charset="-78"/>
                <a:cs typeface="Traditional Arabic" pitchFamily="18" charset="-78"/>
              </a:rPr>
              <a:t>// Tell D3D where the </a:t>
            </a:r>
            <a:r>
              <a:rPr lang="en-US" sz="2000" dirty="0" err="1" smtClean="0">
                <a:latin typeface="Traditional Arabic" pitchFamily="18" charset="-78"/>
                <a:cs typeface="Traditional Arabic" pitchFamily="18" charset="-78"/>
              </a:rPr>
              <a:t>verts</a:t>
            </a:r>
            <a:r>
              <a:rPr lang="en-US" sz="2000" dirty="0" smtClean="0">
                <a:latin typeface="Traditional Arabic" pitchFamily="18" charset="-78"/>
                <a:cs typeface="Traditional Arabic" pitchFamily="18" charset="-78"/>
              </a:rPr>
              <a:t> are</a:t>
            </a:r>
          </a:p>
          <a:p>
            <a:pPr>
              <a:buNone/>
            </a:pPr>
            <a:r>
              <a:rPr lang="en-US" sz="2000" dirty="0" smtClean="0">
                <a:latin typeface="Traditional Arabic" pitchFamily="18" charset="-78"/>
                <a:cs typeface="Traditional Arabic" pitchFamily="18" charset="-78"/>
              </a:rPr>
              <a:t>	Renderer::</a:t>
            </a:r>
            <a:r>
              <a:rPr lang="en-US" sz="2000" dirty="0" err="1" smtClean="0">
                <a:latin typeface="Traditional Arabic" pitchFamily="18" charset="-78"/>
                <a:cs typeface="Traditional Arabic" pitchFamily="18" charset="-78"/>
              </a:rPr>
              <a:t>s_pDevice</a:t>
            </a:r>
            <a:r>
              <a:rPr lang="en-US" sz="2000" dirty="0" smtClean="0">
                <a:latin typeface="Traditional Arabic" pitchFamily="18" charset="-78"/>
                <a:cs typeface="Traditional Arabic" pitchFamily="18" charset="-78"/>
              </a:rPr>
              <a:t>-&gt;</a:t>
            </a:r>
            <a:r>
              <a:rPr lang="en-US" sz="2000" dirty="0" err="1" smtClean="0">
                <a:latin typeface="Traditional Arabic" pitchFamily="18" charset="-78"/>
                <a:cs typeface="Traditional Arabic" pitchFamily="18" charset="-78"/>
              </a:rPr>
              <a:t>SetStreamSource</a:t>
            </a:r>
            <a:r>
              <a:rPr lang="en-US" sz="2000" dirty="0" smtClean="0">
                <a:latin typeface="Traditional Arabic" pitchFamily="18" charset="-78"/>
                <a:cs typeface="Traditional Arabic" pitchFamily="18" charset="-78"/>
              </a:rPr>
              <a:t>(0, the vertex buffer to be used, 0, </a:t>
            </a:r>
            <a:r>
              <a:rPr lang="en-US" sz="2000" dirty="0" err="1" smtClean="0">
                <a:latin typeface="Traditional Arabic" pitchFamily="18" charset="-78"/>
                <a:cs typeface="Traditional Arabic" pitchFamily="18" charset="-78"/>
              </a:rPr>
              <a:t>sizeof</a:t>
            </a:r>
            <a:r>
              <a:rPr lang="en-US" sz="2000" dirty="0" smtClean="0">
                <a:latin typeface="Traditional Arabic" pitchFamily="18" charset="-78"/>
                <a:cs typeface="Traditional Arabic" pitchFamily="18" charset="-78"/>
              </a:rPr>
              <a:t>(VERTEX));</a:t>
            </a:r>
          </a:p>
          <a:p>
            <a:r>
              <a:rPr lang="en-US" sz="2000" dirty="0" smtClean="0">
                <a:latin typeface="Traditional Arabic" pitchFamily="18" charset="-78"/>
                <a:cs typeface="Traditional Arabic" pitchFamily="18" charset="-78"/>
              </a:rPr>
              <a:t>// Tell D3D what kind of </a:t>
            </a:r>
            <a:r>
              <a:rPr lang="en-US" sz="2000" dirty="0" err="1" smtClean="0">
                <a:latin typeface="Traditional Arabic" pitchFamily="18" charset="-78"/>
                <a:cs typeface="Traditional Arabic" pitchFamily="18" charset="-78"/>
              </a:rPr>
              <a:t>verts</a:t>
            </a:r>
            <a:r>
              <a:rPr lang="en-US" sz="2000" dirty="0" smtClean="0">
                <a:latin typeface="Traditional Arabic" pitchFamily="18" charset="-78"/>
                <a:cs typeface="Traditional Arabic" pitchFamily="18" charset="-78"/>
              </a:rPr>
              <a:t> we are working with</a:t>
            </a:r>
          </a:p>
          <a:p>
            <a:pPr>
              <a:buNone/>
            </a:pPr>
            <a:r>
              <a:rPr lang="en-US" sz="2000" dirty="0" smtClean="0">
                <a:latin typeface="Traditional Arabic" pitchFamily="18" charset="-78"/>
                <a:cs typeface="Traditional Arabic" pitchFamily="18" charset="-78"/>
              </a:rPr>
              <a:t>	 Renderer::</a:t>
            </a:r>
            <a:r>
              <a:rPr lang="en-US" sz="2000" dirty="0" err="1" smtClean="0">
                <a:latin typeface="Traditional Arabic" pitchFamily="18" charset="-78"/>
                <a:cs typeface="Traditional Arabic" pitchFamily="18" charset="-78"/>
              </a:rPr>
              <a:t>s_pDevice</a:t>
            </a:r>
            <a:r>
              <a:rPr lang="en-US" sz="2000" dirty="0" smtClean="0">
                <a:latin typeface="Traditional Arabic" pitchFamily="18" charset="-78"/>
                <a:cs typeface="Traditional Arabic" pitchFamily="18" charset="-78"/>
              </a:rPr>
              <a:t>-&gt;</a:t>
            </a:r>
            <a:r>
              <a:rPr lang="en-US" sz="2000" dirty="0" err="1" smtClean="0">
                <a:latin typeface="Traditional Arabic" pitchFamily="18" charset="-78"/>
                <a:cs typeface="Traditional Arabic" pitchFamily="18" charset="-78"/>
              </a:rPr>
              <a:t>SetVertexDeclaration</a:t>
            </a:r>
            <a:r>
              <a:rPr lang="en-US" sz="2000" dirty="0" smtClean="0">
                <a:latin typeface="Traditional Arabic" pitchFamily="18" charset="-78"/>
                <a:cs typeface="Traditional Arabic" pitchFamily="18" charset="-78"/>
              </a:rPr>
              <a:t>( the vertex declaration );</a:t>
            </a:r>
          </a:p>
          <a:p>
            <a:r>
              <a:rPr lang="en-US" sz="2000" dirty="0" smtClean="0">
                <a:latin typeface="Traditional Arabic" pitchFamily="18" charset="-78"/>
                <a:cs typeface="Traditional Arabic" pitchFamily="18" charset="-78"/>
              </a:rPr>
              <a:t>// Tell D3D where the indices are</a:t>
            </a:r>
          </a:p>
          <a:p>
            <a:pPr>
              <a:buNone/>
            </a:pPr>
            <a:r>
              <a:rPr lang="en-US" sz="2000" dirty="0" smtClean="0">
                <a:latin typeface="Traditional Arabic" pitchFamily="18" charset="-78"/>
                <a:cs typeface="Traditional Arabic" pitchFamily="18" charset="-78"/>
              </a:rPr>
              <a:t>	 Renderer::</a:t>
            </a:r>
            <a:r>
              <a:rPr lang="en-US" sz="2000" dirty="0" err="1" smtClean="0">
                <a:latin typeface="Traditional Arabic" pitchFamily="18" charset="-78"/>
                <a:cs typeface="Traditional Arabic" pitchFamily="18" charset="-78"/>
              </a:rPr>
              <a:t>s_pDevice</a:t>
            </a:r>
            <a:r>
              <a:rPr lang="en-US" sz="2000" dirty="0" smtClean="0">
                <a:latin typeface="Traditional Arabic" pitchFamily="18" charset="-78"/>
                <a:cs typeface="Traditional Arabic" pitchFamily="18" charset="-78"/>
              </a:rPr>
              <a:t>-&gt;</a:t>
            </a:r>
            <a:r>
              <a:rPr lang="en-US" sz="2000" dirty="0" err="1" smtClean="0">
                <a:latin typeface="Traditional Arabic" pitchFamily="18" charset="-78"/>
                <a:cs typeface="Traditional Arabic" pitchFamily="18" charset="-78"/>
              </a:rPr>
              <a:t>SetIndices</a:t>
            </a:r>
            <a:r>
              <a:rPr lang="en-US" sz="2000" dirty="0" smtClean="0">
                <a:latin typeface="Traditional Arabic" pitchFamily="18" charset="-78"/>
                <a:cs typeface="Traditional Arabic" pitchFamily="18" charset="-78"/>
              </a:rPr>
              <a:t>( the index buffer);</a:t>
            </a:r>
          </a:p>
          <a:p>
            <a:r>
              <a:rPr lang="en-US" sz="2000" dirty="0" smtClean="0">
                <a:latin typeface="Traditional Arabic" pitchFamily="18" charset="-78"/>
                <a:cs typeface="Traditional Arabic" pitchFamily="18" charset="-78"/>
              </a:rPr>
              <a:t>// Set an </a:t>
            </a:r>
            <a:r>
              <a:rPr lang="en-US" sz="2000" dirty="0" err="1" smtClean="0">
                <a:latin typeface="Traditional Arabic" pitchFamily="18" charset="-78"/>
                <a:cs typeface="Traditional Arabic" pitchFamily="18" charset="-78"/>
              </a:rPr>
              <a:t>shader</a:t>
            </a:r>
            <a:r>
              <a:rPr lang="en-US" sz="2000" dirty="0" smtClean="0">
                <a:latin typeface="Traditional Arabic" pitchFamily="18" charset="-78"/>
                <a:cs typeface="Traditional Arabic" pitchFamily="18" charset="-78"/>
              </a:rPr>
              <a:t> parameters needed, like the </a:t>
            </a:r>
            <a:r>
              <a:rPr lang="en-US" sz="2000" dirty="0" err="1" smtClean="0">
                <a:latin typeface="Traditional Arabic" pitchFamily="18" charset="-78"/>
                <a:cs typeface="Traditional Arabic" pitchFamily="18" charset="-78"/>
              </a:rPr>
              <a:t>mvp</a:t>
            </a:r>
            <a:r>
              <a:rPr lang="en-US" sz="2000" dirty="0" smtClean="0">
                <a:latin typeface="Traditional Arabic" pitchFamily="18" charset="-78"/>
                <a:cs typeface="Traditional Arabic" pitchFamily="18" charset="-78"/>
              </a:rPr>
              <a:t> matrix or whatever else</a:t>
            </a:r>
          </a:p>
          <a:p>
            <a:pPr>
              <a:buNone/>
            </a:pPr>
            <a:r>
              <a:rPr lang="en-US" sz="2000" dirty="0" smtClean="0">
                <a:latin typeface="Traditional Arabic" pitchFamily="18" charset="-78"/>
                <a:cs typeface="Traditional Arabic" pitchFamily="18" charset="-78"/>
              </a:rPr>
              <a:t>	D3DXVECTOR4 pos(Camera::</a:t>
            </a:r>
            <a:r>
              <a:rPr lang="en-US" sz="2000" dirty="0" err="1" smtClean="0">
                <a:latin typeface="Traditional Arabic" pitchFamily="18" charset="-78"/>
                <a:cs typeface="Traditional Arabic" pitchFamily="18" charset="-78"/>
              </a:rPr>
              <a:t>GetInstance</a:t>
            </a:r>
            <a:r>
              <a:rPr lang="en-US" sz="2000" dirty="0" smtClean="0">
                <a:latin typeface="Traditional Arabic" pitchFamily="18" charset="-78"/>
                <a:cs typeface="Traditional Arabic" pitchFamily="18" charset="-78"/>
              </a:rPr>
              <a:t>()-&gt;</a:t>
            </a:r>
            <a:r>
              <a:rPr lang="en-US" sz="2000" dirty="0" err="1" smtClean="0">
                <a:latin typeface="Traditional Arabic" pitchFamily="18" charset="-78"/>
                <a:cs typeface="Traditional Arabic" pitchFamily="18" charset="-78"/>
              </a:rPr>
              <a:t>GetWorld</a:t>
            </a:r>
            <a:r>
              <a:rPr lang="en-US" sz="2000" dirty="0" smtClean="0">
                <a:latin typeface="Traditional Arabic" pitchFamily="18" charset="-78"/>
                <a:cs typeface="Traditional Arabic" pitchFamily="18" charset="-78"/>
              </a:rPr>
              <a:t>().</a:t>
            </a:r>
            <a:r>
              <a:rPr lang="en-US" sz="2000" dirty="0" err="1" smtClean="0">
                <a:latin typeface="Traditional Arabic" pitchFamily="18" charset="-78"/>
                <a:cs typeface="Traditional Arabic" pitchFamily="18" charset="-78"/>
              </a:rPr>
              <a:t>WAxis.v</a:t>
            </a:r>
            <a:r>
              <a:rPr lang="en-US" sz="2000" dirty="0" smtClean="0">
                <a:latin typeface="Traditional Arabic" pitchFamily="18" charset="-78"/>
                <a:cs typeface="Traditional Arabic" pitchFamily="18" charset="-78"/>
              </a:rPr>
              <a:t>, 1);</a:t>
            </a:r>
          </a:p>
          <a:p>
            <a:pPr>
              <a:buNone/>
            </a:pPr>
            <a:r>
              <a:rPr lang="en-US" sz="2000" dirty="0" smtClean="0">
                <a:latin typeface="Traditional Arabic" pitchFamily="18" charset="-78"/>
                <a:cs typeface="Traditional Arabic" pitchFamily="18" charset="-78"/>
              </a:rPr>
              <a:t>	Effect-&gt;</a:t>
            </a:r>
            <a:r>
              <a:rPr lang="en-US" sz="2000" dirty="0" err="1" smtClean="0">
                <a:latin typeface="Traditional Arabic" pitchFamily="18" charset="-78"/>
                <a:cs typeface="Traditional Arabic" pitchFamily="18" charset="-78"/>
              </a:rPr>
              <a:t>SetVector</a:t>
            </a:r>
            <a:r>
              <a:rPr lang="en-US" sz="2000" dirty="0" smtClean="0">
                <a:latin typeface="Traditional Arabic" pitchFamily="18" charset="-78"/>
                <a:cs typeface="Traditional Arabic" pitchFamily="18" charset="-78"/>
              </a:rPr>
              <a:t>(</a:t>
            </a:r>
            <a:r>
              <a:rPr lang="en-US" sz="2000" dirty="0" err="1" smtClean="0">
                <a:latin typeface="Traditional Arabic" pitchFamily="18" charset="-78"/>
                <a:cs typeface="Traditional Arabic" pitchFamily="18" charset="-78"/>
              </a:rPr>
              <a:t>context.m_hCamPos</a:t>
            </a:r>
            <a:r>
              <a:rPr lang="en-US" sz="2000" dirty="0" smtClean="0">
                <a:latin typeface="Traditional Arabic" pitchFamily="18" charset="-78"/>
                <a:cs typeface="Traditional Arabic" pitchFamily="18" charset="-78"/>
              </a:rPr>
              <a:t>, &amp;pos);</a:t>
            </a:r>
          </a:p>
          <a:p>
            <a:pPr>
              <a:buNone/>
            </a:pPr>
            <a:endParaRPr lang="en-US" sz="2000" dirty="0" smtClean="0">
              <a:latin typeface="Traditional Arabic" pitchFamily="18" charset="-78"/>
              <a:cs typeface="Traditional Arabic" pitchFamily="18" charset="-78"/>
            </a:endParaRPr>
          </a:p>
          <a:p>
            <a:r>
              <a:rPr lang="en-US" sz="2000" dirty="0" smtClean="0">
                <a:latin typeface="Traditional Arabic" pitchFamily="18" charset="-78"/>
                <a:cs typeface="Traditional Arabic" pitchFamily="18" charset="-78"/>
              </a:rPr>
              <a:t>Continued…</a:t>
            </a:r>
          </a:p>
          <a:p>
            <a:endParaRPr lang="en-US" sz="20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we rendering yet?</a:t>
            </a:r>
            <a:endParaRPr lang="en-US" dirty="0"/>
          </a:p>
        </p:txBody>
      </p:sp>
      <p:sp>
        <p:nvSpPr>
          <p:cNvPr id="3" name="Content Placeholder 2"/>
          <p:cNvSpPr>
            <a:spLocks noGrp="1"/>
          </p:cNvSpPr>
          <p:nvPr>
            <p:ph idx="1"/>
          </p:nvPr>
        </p:nvSpPr>
        <p:spPr/>
        <p:txBody>
          <a:bodyPr>
            <a:normAutofit lnSpcReduction="10000"/>
          </a:bodyPr>
          <a:lstStyle/>
          <a:p>
            <a:r>
              <a:rPr lang="en-US" sz="1800" dirty="0" smtClean="0">
                <a:latin typeface="Traditional Arabic" pitchFamily="18" charset="-78"/>
                <a:cs typeface="Traditional Arabic" pitchFamily="18" charset="-78"/>
              </a:rPr>
              <a:t>// Start the effect</a:t>
            </a:r>
          </a:p>
          <a:p>
            <a:pPr>
              <a:buNone/>
            </a:pPr>
            <a:r>
              <a:rPr lang="en-US" sz="1800" dirty="0" smtClean="0">
                <a:latin typeface="Traditional Arabic" pitchFamily="18" charset="-78"/>
                <a:cs typeface="Traditional Arabic" pitchFamily="18" charset="-78"/>
              </a:rPr>
              <a:t>	UINT passes;</a:t>
            </a:r>
          </a:p>
          <a:p>
            <a:pPr>
              <a:buNone/>
            </a:pP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pEffect</a:t>
            </a:r>
            <a:r>
              <a:rPr lang="en-US" sz="1800" dirty="0" smtClean="0">
                <a:latin typeface="Traditional Arabic" pitchFamily="18" charset="-78"/>
                <a:cs typeface="Traditional Arabic" pitchFamily="18" charset="-78"/>
              </a:rPr>
              <a:t>-&gt;Begin(&amp;passes, 0);</a:t>
            </a:r>
          </a:p>
          <a:p>
            <a:r>
              <a:rPr lang="en-US" sz="1800" dirty="0" smtClean="0">
                <a:latin typeface="Traditional Arabic" pitchFamily="18" charset="-78"/>
                <a:cs typeface="Traditional Arabic" pitchFamily="18" charset="-78"/>
              </a:rPr>
              <a:t>// Iterate through the passes</a:t>
            </a:r>
          </a:p>
          <a:p>
            <a:pPr>
              <a:buNone/>
            </a:pPr>
            <a:r>
              <a:rPr lang="en-US" sz="1800" dirty="0" smtClean="0">
                <a:latin typeface="Traditional Arabic" pitchFamily="18" charset="-78"/>
                <a:cs typeface="Traditional Arabic" pitchFamily="18" charset="-78"/>
              </a:rPr>
              <a:t>	for(UINT </a:t>
            </a:r>
            <a:r>
              <a:rPr lang="en-US" sz="1800" dirty="0" err="1" smtClean="0">
                <a:latin typeface="Traditional Arabic" pitchFamily="18" charset="-78"/>
                <a:cs typeface="Traditional Arabic" pitchFamily="18" charset="-78"/>
              </a:rPr>
              <a:t>i</a:t>
            </a:r>
            <a:r>
              <a:rPr lang="en-US" sz="1800" dirty="0" smtClean="0">
                <a:latin typeface="Traditional Arabic" pitchFamily="18" charset="-78"/>
                <a:cs typeface="Traditional Arabic" pitchFamily="18" charset="-78"/>
              </a:rPr>
              <a:t> = 0; </a:t>
            </a:r>
            <a:r>
              <a:rPr lang="en-US" sz="1800" dirty="0" err="1" smtClean="0">
                <a:latin typeface="Traditional Arabic" pitchFamily="18" charset="-78"/>
                <a:cs typeface="Traditional Arabic" pitchFamily="18" charset="-78"/>
              </a:rPr>
              <a:t>i</a:t>
            </a:r>
            <a:r>
              <a:rPr lang="en-US" sz="1800" dirty="0" smtClean="0">
                <a:latin typeface="Traditional Arabic" pitchFamily="18" charset="-78"/>
                <a:cs typeface="Traditional Arabic" pitchFamily="18" charset="-78"/>
              </a:rPr>
              <a:t> &lt; passes; ++</a:t>
            </a:r>
            <a:r>
              <a:rPr lang="en-US" sz="1800" dirty="0" err="1" smtClean="0">
                <a:latin typeface="Traditional Arabic" pitchFamily="18" charset="-78"/>
                <a:cs typeface="Traditional Arabic" pitchFamily="18" charset="-78"/>
              </a:rPr>
              <a:t>i</a:t>
            </a:r>
            <a:r>
              <a:rPr lang="en-US" sz="1800" dirty="0" smtClean="0">
                <a:latin typeface="Traditional Arabic" pitchFamily="18" charset="-78"/>
                <a:cs typeface="Traditional Arabic" pitchFamily="18" charset="-78"/>
              </a:rPr>
              <a:t>)</a:t>
            </a:r>
          </a:p>
          <a:p>
            <a:pPr>
              <a:buNone/>
            </a:pPr>
            <a:r>
              <a:rPr lang="en-US" sz="1800" dirty="0" smtClean="0">
                <a:latin typeface="Traditional Arabic" pitchFamily="18" charset="-78"/>
                <a:cs typeface="Traditional Arabic" pitchFamily="18" charset="-78"/>
              </a:rPr>
              <a:t>	{</a:t>
            </a:r>
          </a:p>
          <a:p>
            <a:pPr>
              <a:buNone/>
            </a:pP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pEffect</a:t>
            </a:r>
            <a:r>
              <a:rPr lang="en-US" sz="1800" dirty="0" smtClean="0">
                <a:latin typeface="Traditional Arabic" pitchFamily="18" charset="-78"/>
                <a:cs typeface="Traditional Arabic" pitchFamily="18" charset="-78"/>
              </a:rPr>
              <a:t>-&gt;</a:t>
            </a:r>
            <a:r>
              <a:rPr lang="en-US" sz="1800" dirty="0" err="1" smtClean="0">
                <a:latin typeface="Traditional Arabic" pitchFamily="18" charset="-78"/>
                <a:cs typeface="Traditional Arabic" pitchFamily="18" charset="-78"/>
              </a:rPr>
              <a:t>BeginPass</a:t>
            </a:r>
            <a:r>
              <a:rPr lang="en-US" sz="1800" dirty="0" smtClean="0">
                <a:latin typeface="Traditional Arabic" pitchFamily="18" charset="-78"/>
                <a:cs typeface="Traditional Arabic" pitchFamily="18" charset="-78"/>
              </a:rPr>
              <a:t>(</a:t>
            </a:r>
            <a:r>
              <a:rPr lang="en-US" sz="1800" dirty="0" err="1" smtClean="0">
                <a:latin typeface="Traditional Arabic" pitchFamily="18" charset="-78"/>
                <a:cs typeface="Traditional Arabic" pitchFamily="18" charset="-78"/>
              </a:rPr>
              <a:t>i</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 Draw something</a:t>
            </a:r>
          </a:p>
          <a:p>
            <a:pPr>
              <a:buNone/>
            </a:pPr>
            <a:r>
              <a:rPr lang="en-US" sz="1800" dirty="0" smtClean="0">
                <a:latin typeface="Traditional Arabic" pitchFamily="18" charset="-78"/>
                <a:cs typeface="Traditional Arabic" pitchFamily="18" charset="-78"/>
              </a:rPr>
              <a:t>	 	Renderer::</a:t>
            </a:r>
            <a:r>
              <a:rPr lang="en-US" sz="1800" dirty="0" err="1" smtClean="0">
                <a:latin typeface="Traditional Arabic" pitchFamily="18" charset="-78"/>
                <a:cs typeface="Traditional Arabic" pitchFamily="18" charset="-78"/>
              </a:rPr>
              <a:t>s_pDevice</a:t>
            </a:r>
            <a:r>
              <a:rPr lang="en-US" sz="1800" dirty="0" smtClean="0">
                <a:latin typeface="Traditional Arabic" pitchFamily="18" charset="-78"/>
                <a:cs typeface="Traditional Arabic" pitchFamily="18" charset="-78"/>
              </a:rPr>
              <a:t>-&gt;</a:t>
            </a:r>
            <a:r>
              <a:rPr lang="en-US" sz="1800" dirty="0" err="1" smtClean="0">
                <a:latin typeface="Traditional Arabic" pitchFamily="18" charset="-78"/>
                <a:cs typeface="Traditional Arabic" pitchFamily="18" charset="-78"/>
              </a:rPr>
              <a:t>DrawIndexedPrimitive</a:t>
            </a:r>
            <a:r>
              <a:rPr lang="en-US" sz="1800" dirty="0" smtClean="0">
                <a:latin typeface="Traditional Arabic" pitchFamily="18" charset="-78"/>
                <a:cs typeface="Traditional Arabic" pitchFamily="18" charset="-78"/>
              </a:rPr>
              <a:t>(primitive type, Where the first 		</a:t>
            </a:r>
            <a:r>
              <a:rPr lang="en-US" sz="1800" dirty="0" err="1" smtClean="0">
                <a:latin typeface="Traditional Arabic" pitchFamily="18" charset="-78"/>
                <a:cs typeface="Traditional Arabic" pitchFamily="18" charset="-78"/>
              </a:rPr>
              <a:t>vert</a:t>
            </a:r>
            <a:r>
              <a:rPr lang="en-US" sz="1800" dirty="0" smtClean="0">
                <a:latin typeface="Traditional Arabic" pitchFamily="18" charset="-78"/>
                <a:cs typeface="Traditional Arabic" pitchFamily="18" charset="-78"/>
              </a:rPr>
              <a:t> is, 0, number of </a:t>
            </a:r>
            <a:r>
              <a:rPr lang="en-US" sz="1800" dirty="0" err="1" smtClean="0">
                <a:latin typeface="Traditional Arabic" pitchFamily="18" charset="-78"/>
                <a:cs typeface="Traditional Arabic" pitchFamily="18" charset="-78"/>
              </a:rPr>
              <a:t>verts</a:t>
            </a:r>
            <a:r>
              <a:rPr lang="en-US" sz="1800" dirty="0" smtClean="0">
                <a:latin typeface="Traditional Arabic" pitchFamily="18" charset="-78"/>
                <a:cs typeface="Traditional Arabic" pitchFamily="18" charset="-78"/>
              </a:rPr>
              <a:t>, where the first index is, How many 		</a:t>
            </a:r>
            <a:r>
              <a:rPr lang="en-US" sz="1800" dirty="0" err="1" smtClean="0">
                <a:latin typeface="Traditional Arabic" pitchFamily="18" charset="-78"/>
                <a:cs typeface="Traditional Arabic" pitchFamily="18" charset="-78"/>
              </a:rPr>
              <a:t>pimitives</a:t>
            </a:r>
            <a:r>
              <a:rPr lang="en-US" sz="1800" dirty="0" smtClean="0">
                <a:latin typeface="Traditional Arabic" pitchFamily="18" charset="-78"/>
                <a:cs typeface="Traditional Arabic" pitchFamily="18" charset="-78"/>
              </a:rPr>
              <a:t> to draw);</a:t>
            </a:r>
          </a:p>
          <a:p>
            <a:r>
              <a:rPr lang="en-US" sz="1800" dirty="0" smtClean="0">
                <a:latin typeface="Traditional Arabic" pitchFamily="18" charset="-78"/>
                <a:cs typeface="Traditional Arabic" pitchFamily="18" charset="-78"/>
              </a:rPr>
              <a:t>// Finish</a:t>
            </a:r>
          </a:p>
          <a:p>
            <a:pPr>
              <a:buNone/>
            </a:pP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pEffect</a:t>
            </a:r>
            <a:r>
              <a:rPr lang="en-US" sz="1800" dirty="0" smtClean="0">
                <a:latin typeface="Traditional Arabic" pitchFamily="18" charset="-78"/>
                <a:cs typeface="Traditional Arabic" pitchFamily="18" charset="-78"/>
              </a:rPr>
              <a:t>-&gt;</a:t>
            </a:r>
            <a:r>
              <a:rPr lang="en-US" sz="1800" dirty="0" err="1" smtClean="0">
                <a:latin typeface="Traditional Arabic" pitchFamily="18" charset="-78"/>
                <a:cs typeface="Traditional Arabic" pitchFamily="18" charset="-78"/>
              </a:rPr>
              <a:t>EndPass</a:t>
            </a:r>
            <a:r>
              <a:rPr lang="en-US" sz="1800" dirty="0" smtClean="0">
                <a:latin typeface="Traditional Arabic" pitchFamily="18" charset="-78"/>
                <a:cs typeface="Traditional Arabic" pitchFamily="18" charset="-78"/>
              </a:rPr>
              <a:t>();</a:t>
            </a:r>
          </a:p>
          <a:p>
            <a:pPr>
              <a:buNone/>
            </a:pPr>
            <a:r>
              <a:rPr lang="en-US" sz="1800" dirty="0" smtClean="0">
                <a:latin typeface="Traditional Arabic" pitchFamily="18" charset="-78"/>
                <a:cs typeface="Traditional Arabic" pitchFamily="18" charset="-78"/>
              </a:rPr>
              <a:t>	}</a:t>
            </a:r>
          </a:p>
          <a:p>
            <a:pPr>
              <a:buNone/>
            </a:pPr>
            <a:r>
              <a:rPr lang="en-US" sz="1800" dirty="0" smtClean="0">
                <a:latin typeface="Traditional Arabic" pitchFamily="18" charset="-78"/>
                <a:cs typeface="Traditional Arabic" pitchFamily="18" charset="-78"/>
              </a:rPr>
              <a:t>	</a:t>
            </a:r>
            <a:r>
              <a:rPr lang="en-US" sz="1800" dirty="0" err="1" smtClean="0">
                <a:latin typeface="Traditional Arabic" pitchFamily="18" charset="-78"/>
                <a:cs typeface="Traditional Arabic" pitchFamily="18" charset="-78"/>
              </a:rPr>
              <a:t>pEffect</a:t>
            </a:r>
            <a:r>
              <a:rPr lang="en-US" sz="1800" dirty="0" smtClean="0">
                <a:latin typeface="Traditional Arabic" pitchFamily="18" charset="-78"/>
                <a:cs typeface="Traditional Arabic" pitchFamily="18" charset="-78"/>
              </a:rPr>
              <a:t>-&gt;End();</a:t>
            </a:r>
          </a:p>
          <a:p>
            <a:pPr>
              <a:buNone/>
            </a:pPr>
            <a:endParaRPr lang="en-US" sz="1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2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we are rendering and everything is perfect.</a:t>
            </a:r>
            <a:endParaRPr lang="en-US" dirty="0"/>
          </a:p>
        </p:txBody>
      </p:sp>
      <p:sp>
        <p:nvSpPr>
          <p:cNvPr id="3" name="Content Placeholder 2"/>
          <p:cNvSpPr>
            <a:spLocks noGrp="1"/>
          </p:cNvSpPr>
          <p:nvPr>
            <p:ph idx="1"/>
          </p:nvPr>
        </p:nvSpPr>
        <p:spPr/>
        <p:txBody>
          <a:bodyPr>
            <a:normAutofit/>
          </a:bodyPr>
          <a:lstStyle/>
          <a:p>
            <a:r>
              <a:rPr lang="en-US" sz="2400" dirty="0" smtClean="0">
                <a:latin typeface="Traditional Arabic" pitchFamily="18" charset="-78"/>
                <a:cs typeface="Traditional Arabic" pitchFamily="18" charset="-78"/>
              </a:rPr>
              <a:t>Well, if everything is not perfect we can use PIX to see why.</a:t>
            </a:r>
          </a:p>
          <a:p>
            <a:r>
              <a:rPr lang="en-US" sz="2400" dirty="0" smtClean="0">
                <a:latin typeface="Traditional Arabic" pitchFamily="18" charset="-78"/>
                <a:cs typeface="Traditional Arabic" pitchFamily="18" charset="-78"/>
              </a:rPr>
              <a:t>“PIX is a debugging and analysis tool that captures detailed information from a Direct3D application as it executes. PIX can be configured to gather data, such as the list of Direct3D APIs called, timing information, mesh vertices before and after transformations, screenshots, and select statistics. PIX can also be used for debugging vertex and pixel </a:t>
            </a:r>
            <a:r>
              <a:rPr lang="en-US" sz="2400" dirty="0" err="1" smtClean="0">
                <a:latin typeface="Traditional Arabic" pitchFamily="18" charset="-78"/>
                <a:cs typeface="Traditional Arabic" pitchFamily="18" charset="-78"/>
              </a:rPr>
              <a:t>shaders</a:t>
            </a:r>
            <a:r>
              <a:rPr lang="en-US" sz="2400" dirty="0" smtClean="0">
                <a:latin typeface="Traditional Arabic" pitchFamily="18" charset="-78"/>
                <a:cs typeface="Traditional Arabic" pitchFamily="18" charset="-78"/>
              </a:rPr>
              <a:t>, including setting breakpoints and stepping through </a:t>
            </a:r>
            <a:r>
              <a:rPr lang="en-US" sz="2400" dirty="0" err="1" smtClean="0">
                <a:latin typeface="Traditional Arabic" pitchFamily="18" charset="-78"/>
                <a:cs typeface="Traditional Arabic" pitchFamily="18" charset="-78"/>
              </a:rPr>
              <a:t>shader</a:t>
            </a:r>
            <a:r>
              <a:rPr lang="en-US" sz="2400" dirty="0" smtClean="0">
                <a:latin typeface="Traditional Arabic" pitchFamily="18" charset="-78"/>
                <a:cs typeface="Traditional Arabic" pitchFamily="18" charset="-78"/>
              </a:rPr>
              <a:t> code. “</a:t>
            </a:r>
          </a:p>
          <a:p>
            <a:r>
              <a:rPr lang="en-US" sz="2400" dirty="0" smtClean="0">
                <a:latin typeface="Traditional Arabic" pitchFamily="18" charset="-78"/>
                <a:cs typeface="Traditional Arabic" pitchFamily="18" charset="-78"/>
              </a:rPr>
              <a:t>Everyone has PIX, it comes with the DX SDK.</a:t>
            </a:r>
          </a:p>
          <a:p>
            <a:r>
              <a:rPr lang="en-US" sz="2400" dirty="0" smtClean="0">
                <a:latin typeface="Traditional Arabic" pitchFamily="18" charset="-78"/>
                <a:cs typeface="Traditional Arabic" pitchFamily="18" charset="-78"/>
              </a:rPr>
              <a:t>Let’s try it out.</a:t>
            </a:r>
            <a:endParaRPr lang="en-US" sz="24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the IDirect3D9 object</a:t>
            </a:r>
            <a:endParaRPr lang="en-US" dirty="0"/>
          </a:p>
        </p:txBody>
      </p:sp>
      <p:sp>
        <p:nvSpPr>
          <p:cNvPr id="3" name="Content Placeholder 2"/>
          <p:cNvSpPr>
            <a:spLocks noGrp="1"/>
          </p:cNvSpPr>
          <p:nvPr>
            <p:ph idx="1"/>
          </p:nvPr>
        </p:nvSpPr>
        <p:spPr/>
        <p:txBody>
          <a:bodyPr>
            <a:normAutofit/>
          </a:bodyPr>
          <a:lstStyle/>
          <a:p>
            <a:r>
              <a:rPr lang="en-US" sz="2800" dirty="0" smtClean="0">
                <a:latin typeface="Traditional Arabic" pitchFamily="18" charset="-78"/>
                <a:cs typeface="Traditional Arabic" pitchFamily="18" charset="-78"/>
              </a:rPr>
              <a:t>IDirect3D9 *pD3D = 0;</a:t>
            </a:r>
          </a:p>
          <a:p>
            <a:r>
              <a:rPr lang="en-US" sz="2800" dirty="0" smtClean="0">
                <a:latin typeface="Traditional Arabic" pitchFamily="18" charset="-78"/>
                <a:cs typeface="Traditional Arabic" pitchFamily="18" charset="-78"/>
              </a:rPr>
              <a:t>If( 0 == ( pD3D = 	Direct3DCreate9(D3D_SDK_VERSION)))</a:t>
            </a:r>
          </a:p>
          <a:p>
            <a:pPr>
              <a:buNone/>
            </a:pPr>
            <a:r>
              <a:rPr lang="en-US" sz="2800" dirty="0">
                <a:latin typeface="Traditional Arabic" pitchFamily="18" charset="-78"/>
                <a:cs typeface="Traditional Arabic" pitchFamily="18" charset="-78"/>
              </a:rPr>
              <a:t>		</a:t>
            </a:r>
            <a:r>
              <a:rPr lang="en-US" sz="2800" dirty="0" err="1" smtClean="0">
                <a:latin typeface="Traditional Arabic" pitchFamily="18" charset="-78"/>
                <a:cs typeface="Traditional Arabic" pitchFamily="18" charset="-78"/>
              </a:rPr>
              <a:t>cout</a:t>
            </a:r>
            <a:r>
              <a:rPr lang="en-US" sz="2800" dirty="0" smtClean="0">
                <a:latin typeface="Traditional Arabic" pitchFamily="18" charset="-78"/>
                <a:cs typeface="Traditional Arabic" pitchFamily="18" charset="-78"/>
              </a:rPr>
              <a:t> &lt;&lt; “Time to Panic!\n”;</a:t>
            </a:r>
          </a:p>
          <a:p>
            <a:pPr>
              <a:buNone/>
            </a:pPr>
            <a:endParaRPr lang="en-US" sz="2800" dirty="0" smtClean="0">
              <a:latin typeface="Traditional Arabic" pitchFamily="18" charset="-78"/>
              <a:cs typeface="Traditional Arabic" pitchFamily="18" charset="-78"/>
            </a:endParaRPr>
          </a:p>
          <a:p>
            <a:r>
              <a:rPr lang="en-US" sz="2800" dirty="0" smtClean="0">
                <a:latin typeface="Traditional Arabic" pitchFamily="18" charset="-78"/>
                <a:cs typeface="Traditional Arabic" pitchFamily="18" charset="-78"/>
              </a:rPr>
              <a:t>D3D_SDK_VERSION is declared in the D3D headers and the function will fail if the D3D </a:t>
            </a:r>
            <a:r>
              <a:rPr lang="en-US" sz="2800" dirty="0" err="1" smtClean="0">
                <a:latin typeface="Traditional Arabic" pitchFamily="18" charset="-78"/>
                <a:cs typeface="Traditional Arabic" pitchFamily="18" charset="-78"/>
              </a:rPr>
              <a:t>dll’s</a:t>
            </a:r>
            <a:r>
              <a:rPr lang="en-US" sz="2800" dirty="0" smtClean="0">
                <a:latin typeface="Traditional Arabic" pitchFamily="18" charset="-78"/>
                <a:cs typeface="Traditional Arabic" pitchFamily="18" charset="-78"/>
              </a:rPr>
              <a:t> on the machine do not match the version in the header files.  This should not happen.</a:t>
            </a:r>
            <a:endParaRPr lang="en-US" sz="2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IDirect3DDevice9 Object</a:t>
            </a:r>
            <a:endParaRPr lang="en-US" dirty="0"/>
          </a:p>
        </p:txBody>
      </p:sp>
      <p:sp>
        <p:nvSpPr>
          <p:cNvPr id="3" name="Content Placeholder 2"/>
          <p:cNvSpPr>
            <a:spLocks noGrp="1"/>
          </p:cNvSpPr>
          <p:nvPr>
            <p:ph idx="1"/>
          </p:nvPr>
        </p:nvSpPr>
        <p:spPr/>
        <p:txBody>
          <a:bodyPr>
            <a:normAutofit/>
          </a:bodyPr>
          <a:lstStyle/>
          <a:p>
            <a:r>
              <a:rPr lang="en-US" sz="2800" dirty="0" smtClean="0">
                <a:latin typeface="Traditional Arabic" pitchFamily="18" charset="-78"/>
                <a:cs typeface="Traditional Arabic" pitchFamily="18" charset="-78"/>
              </a:rPr>
              <a:t>The device is the D3D object that will be used with most render methods.</a:t>
            </a:r>
          </a:p>
          <a:p>
            <a:r>
              <a:rPr lang="en-US" sz="2800" dirty="0" smtClean="0">
                <a:latin typeface="Traditional Arabic" pitchFamily="18" charset="-78"/>
                <a:cs typeface="Traditional Arabic" pitchFamily="18" charset="-78"/>
              </a:rPr>
              <a:t>We can think of it as representing the Graphics Card.</a:t>
            </a:r>
          </a:p>
          <a:p>
            <a:endParaRPr lang="en-US" sz="2800" dirty="0">
              <a:latin typeface="Traditional Arabic" pitchFamily="18" charset="-78"/>
              <a:cs typeface="Traditional Arabic" pitchFamily="18" charset="-78"/>
            </a:endParaRPr>
          </a:p>
          <a:p>
            <a:endParaRPr lang="en-US" sz="2800" dirty="0">
              <a:latin typeface="Traditional Arabic" pitchFamily="18" charset="-78"/>
              <a:cs typeface="Traditional Arabic" pitchFamily="18" charset="-78"/>
            </a:endParaRPr>
          </a:p>
        </p:txBody>
      </p:sp>
      <p:pic>
        <p:nvPicPr>
          <p:cNvPr id="4" name="Picture 3" descr="3dfx_voodoo5_5500.jpg"/>
          <p:cNvPicPr>
            <a:picLocks noChangeAspect="1"/>
          </p:cNvPicPr>
          <p:nvPr/>
        </p:nvPicPr>
        <p:blipFill>
          <a:blip r:embed="rId3" cstate="print"/>
          <a:stretch>
            <a:fillRect/>
          </a:stretch>
        </p:blipFill>
        <p:spPr>
          <a:xfrm>
            <a:off x="533400" y="3276600"/>
            <a:ext cx="4591689" cy="3352800"/>
          </a:xfrm>
          <a:prstGeom prst="rect">
            <a:avLst/>
          </a:prstGeom>
        </p:spPr>
      </p:pic>
      <p:pic>
        <p:nvPicPr>
          <p:cNvPr id="5" name="Picture 4" descr="msi-nvidia-graphics-card.jpg"/>
          <p:cNvPicPr>
            <a:picLocks noChangeAspect="1"/>
          </p:cNvPicPr>
          <p:nvPr/>
        </p:nvPicPr>
        <p:blipFill>
          <a:blip r:embed="rId4" cstate="print"/>
          <a:stretch>
            <a:fillRect/>
          </a:stretch>
        </p:blipFill>
        <p:spPr>
          <a:xfrm>
            <a:off x="5124450" y="3276600"/>
            <a:ext cx="3352800" cy="3352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Device</a:t>
            </a:r>
            <a:endParaRPr lang="en-US" dirty="0"/>
          </a:p>
        </p:txBody>
      </p:sp>
      <p:sp>
        <p:nvSpPr>
          <p:cNvPr id="3" name="Content Placeholder 2"/>
          <p:cNvSpPr>
            <a:spLocks noGrp="1"/>
          </p:cNvSpPr>
          <p:nvPr>
            <p:ph idx="1"/>
          </p:nvPr>
        </p:nvSpPr>
        <p:spPr>
          <a:xfrm>
            <a:off x="152400" y="1600200"/>
            <a:ext cx="8763000" cy="4525963"/>
          </a:xfrm>
        </p:spPr>
        <p:txBody>
          <a:bodyPr>
            <a:noAutofit/>
          </a:bodyPr>
          <a:lstStyle/>
          <a:p>
            <a:r>
              <a:rPr lang="en-US" sz="1800" dirty="0" smtClean="0">
                <a:latin typeface="Traditional Arabic" pitchFamily="18" charset="-78"/>
                <a:cs typeface="Traditional Arabic" pitchFamily="18" charset="-78"/>
              </a:rPr>
              <a:t>D3DPRESENT_PARAMETERS d3dpp;</a:t>
            </a:r>
          </a:p>
          <a:p>
            <a:r>
              <a:rPr lang="en-US" sz="1800" dirty="0" err="1" smtClean="0">
                <a:latin typeface="Traditional Arabic" pitchFamily="18" charset="-78"/>
                <a:cs typeface="Traditional Arabic" pitchFamily="18" charset="-78"/>
              </a:rPr>
              <a:t>ZeroMemory</a:t>
            </a:r>
            <a:r>
              <a:rPr lang="en-US" sz="1800" dirty="0" smtClean="0">
                <a:latin typeface="Traditional Arabic" pitchFamily="18" charset="-78"/>
                <a:cs typeface="Traditional Arabic" pitchFamily="18" charset="-78"/>
              </a:rPr>
              <a:t>(&amp;</a:t>
            </a:r>
            <a:r>
              <a:rPr lang="en-US" sz="1800" dirty="0">
                <a:latin typeface="Traditional Arabic" pitchFamily="18" charset="-78"/>
                <a:cs typeface="Traditional Arabic" pitchFamily="18" charset="-78"/>
              </a:rPr>
              <a:t> d3dpp, </a:t>
            </a:r>
            <a:r>
              <a:rPr lang="en-US" sz="1800" dirty="0" err="1" smtClean="0">
                <a:latin typeface="Traditional Arabic" pitchFamily="18" charset="-78"/>
                <a:cs typeface="Traditional Arabic" pitchFamily="18" charset="-78"/>
              </a:rPr>
              <a:t>sizeof</a:t>
            </a:r>
            <a:r>
              <a:rPr lang="en-US" sz="1800" dirty="0" smtClean="0">
                <a:latin typeface="Traditional Arabic" pitchFamily="18" charset="-78"/>
                <a:cs typeface="Traditional Arabic" pitchFamily="18" charset="-78"/>
              </a:rPr>
              <a:t>(D3DPRESENT_PARAMETERS));</a:t>
            </a:r>
          </a:p>
          <a:p>
            <a:r>
              <a:rPr lang="en-US" sz="1800" dirty="0">
                <a:latin typeface="Traditional Arabic" pitchFamily="18" charset="-78"/>
                <a:cs typeface="Traditional Arabic" pitchFamily="18" charset="-78"/>
              </a:rPr>
              <a:t>d3dpp.hDeviceWindow = </a:t>
            </a:r>
            <a:r>
              <a:rPr lang="en-US" sz="1800" dirty="0" err="1">
                <a:latin typeface="Traditional Arabic" pitchFamily="18" charset="-78"/>
                <a:cs typeface="Traditional Arabic" pitchFamily="18" charset="-78"/>
              </a:rPr>
              <a:t>hWnd</a:t>
            </a:r>
            <a:r>
              <a:rPr lang="en-US" sz="1800" dirty="0" smtClean="0">
                <a:latin typeface="Traditional Arabic" pitchFamily="18" charset="-78"/>
                <a:cs typeface="Traditional Arabic" pitchFamily="18" charset="-78"/>
              </a:rPr>
              <a:t>;  // handle to the window we want to render to</a:t>
            </a:r>
            <a:endParaRPr lang="en-US" sz="1800" dirty="0">
              <a:latin typeface="Traditional Arabic" pitchFamily="18" charset="-78"/>
              <a:cs typeface="Traditional Arabic" pitchFamily="18" charset="-78"/>
            </a:endParaRPr>
          </a:p>
          <a:p>
            <a:r>
              <a:rPr lang="en-US" sz="1800" dirty="0" smtClean="0">
                <a:latin typeface="Traditional Arabic" pitchFamily="18" charset="-78"/>
                <a:cs typeface="Traditional Arabic" pitchFamily="18" charset="-78"/>
              </a:rPr>
              <a:t>d3dpp.Windowed = </a:t>
            </a:r>
            <a:r>
              <a:rPr lang="en-US" sz="1800" dirty="0">
                <a:latin typeface="Traditional Arabic" pitchFamily="18" charset="-78"/>
                <a:cs typeface="Traditional Arabic" pitchFamily="18" charset="-78"/>
              </a:rPr>
              <a:t>true;</a:t>
            </a:r>
          </a:p>
          <a:p>
            <a:r>
              <a:rPr lang="en-US" sz="1800" dirty="0" smtClean="0">
                <a:latin typeface="Traditional Arabic" pitchFamily="18" charset="-78"/>
                <a:cs typeface="Traditional Arabic" pitchFamily="18" charset="-78"/>
              </a:rPr>
              <a:t>d3dpp.PresentationInterval</a:t>
            </a:r>
            <a:r>
              <a:rPr lang="en-US" sz="1800" dirty="0">
                <a:latin typeface="Traditional Arabic" pitchFamily="18" charset="-78"/>
                <a:cs typeface="Traditional Arabic" pitchFamily="18" charset="-78"/>
              </a:rPr>
              <a:t>= D3DPRESENT_INTERVAL_ONE</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 Remove </a:t>
            </a:r>
            <a:r>
              <a:rPr lang="en-US" sz="1800" dirty="0" err="1" smtClean="0">
                <a:latin typeface="Traditional Arabic" pitchFamily="18" charset="-78"/>
                <a:cs typeface="Traditional Arabic" pitchFamily="18" charset="-78"/>
              </a:rPr>
              <a:t>vsync</a:t>
            </a:r>
            <a:r>
              <a:rPr lang="en-US" sz="18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//d3dpp.PresentationInterval = D3DPRESENT_INTERVAL_IMMEDIATE;</a:t>
            </a:r>
            <a:endParaRPr lang="en-US" sz="1800" dirty="0">
              <a:latin typeface="Traditional Arabic" pitchFamily="18" charset="-78"/>
              <a:cs typeface="Traditional Arabic" pitchFamily="18" charset="-78"/>
            </a:endParaRPr>
          </a:p>
          <a:p>
            <a:r>
              <a:rPr lang="en-US" sz="1800" dirty="0" smtClean="0">
                <a:latin typeface="Traditional Arabic" pitchFamily="18" charset="-78"/>
                <a:cs typeface="Traditional Arabic" pitchFamily="18" charset="-78"/>
              </a:rPr>
              <a:t>d3dpp.SwapEffect</a:t>
            </a:r>
            <a:r>
              <a:rPr lang="en-US" sz="1800" dirty="0">
                <a:latin typeface="Traditional Arabic" pitchFamily="18" charset="-78"/>
                <a:cs typeface="Traditional Arabic" pitchFamily="18" charset="-78"/>
              </a:rPr>
              <a:t>= D3DSWAPEFFECT_DISCARD;</a:t>
            </a:r>
          </a:p>
          <a:p>
            <a:r>
              <a:rPr lang="en-US" sz="1800" dirty="0" smtClean="0">
                <a:latin typeface="Traditional Arabic" pitchFamily="18" charset="-78"/>
                <a:cs typeface="Traditional Arabic" pitchFamily="18" charset="-78"/>
              </a:rPr>
              <a:t>d3dpp.EnableAutoDepthStencil </a:t>
            </a:r>
            <a:r>
              <a:rPr lang="en-US" sz="1800" dirty="0">
                <a:latin typeface="Traditional Arabic" pitchFamily="18" charset="-78"/>
                <a:cs typeface="Traditional Arabic" pitchFamily="18" charset="-78"/>
              </a:rPr>
              <a:t>= true;</a:t>
            </a:r>
          </a:p>
          <a:p>
            <a:r>
              <a:rPr lang="en-US" sz="1800" dirty="0" smtClean="0">
                <a:latin typeface="Traditional Arabic" pitchFamily="18" charset="-78"/>
                <a:cs typeface="Traditional Arabic" pitchFamily="18" charset="-78"/>
              </a:rPr>
              <a:t>d3dpp.AutoDepthStencilFormat </a:t>
            </a:r>
            <a:r>
              <a:rPr lang="en-US" sz="1800" dirty="0">
                <a:latin typeface="Traditional Arabic" pitchFamily="18" charset="-78"/>
                <a:cs typeface="Traditional Arabic" pitchFamily="18" charset="-78"/>
              </a:rPr>
              <a:t>= D3DFMT_D24S8</a:t>
            </a:r>
            <a:r>
              <a:rPr lang="en-US" sz="1800" dirty="0" smtClean="0">
                <a:latin typeface="Traditional Arabic" pitchFamily="18" charset="-78"/>
                <a:cs typeface="Traditional Arabic" pitchFamily="18" charset="-78"/>
              </a:rPr>
              <a:t>;</a:t>
            </a:r>
          </a:p>
          <a:p>
            <a:endParaRPr lang="en-US" sz="1800" dirty="0">
              <a:latin typeface="Traditional Arabic" pitchFamily="18" charset="-78"/>
              <a:cs typeface="Traditional Arabic" pitchFamily="18" charset="-78"/>
            </a:endParaRPr>
          </a:p>
          <a:p>
            <a:r>
              <a:rPr lang="en-US" sz="1800" dirty="0" smtClean="0">
                <a:latin typeface="Traditional Arabic" pitchFamily="18" charset="-78"/>
                <a:cs typeface="Traditional Arabic" pitchFamily="18" charset="-78"/>
              </a:rPr>
              <a:t>pD3D-&gt;</a:t>
            </a:r>
            <a:r>
              <a:rPr lang="en-US" sz="1800" dirty="0" err="1">
                <a:latin typeface="Traditional Arabic" pitchFamily="18" charset="-78"/>
                <a:cs typeface="Traditional Arabic" pitchFamily="18" charset="-78"/>
              </a:rPr>
              <a:t>CreateDevice</a:t>
            </a:r>
            <a:r>
              <a:rPr lang="en-US" sz="1800" dirty="0">
                <a:latin typeface="Traditional Arabic" pitchFamily="18" charset="-78"/>
                <a:cs typeface="Traditional Arabic" pitchFamily="18" charset="-78"/>
              </a:rPr>
              <a:t>(0, D3DDEVTYPE_HAL, d3dpp.hDeviceWindow,</a:t>
            </a:r>
          </a:p>
          <a:p>
            <a:pPr>
              <a:buNone/>
            </a:pPr>
            <a:r>
              <a:rPr lang="en-US" sz="1800" dirty="0">
                <a:latin typeface="Traditional Arabic" pitchFamily="18" charset="-78"/>
                <a:cs typeface="Traditional Arabic" pitchFamily="18" charset="-78"/>
              </a:rPr>
              <a:t>            D3DCREATE_HARDWARE_VERTEXPROCESSING, &amp;d3dpp, </a:t>
            </a:r>
            <a:r>
              <a:rPr lang="en-US" sz="1800" dirty="0" smtClean="0">
                <a:latin typeface="Traditional Arabic" pitchFamily="18" charset="-78"/>
                <a:cs typeface="Traditional Arabic" pitchFamily="18" charset="-78"/>
              </a:rPr>
              <a:t>&amp;</a:t>
            </a:r>
            <a:r>
              <a:rPr lang="en-US" sz="1800" dirty="0" err="1" smtClean="0">
                <a:latin typeface="Traditional Arabic" pitchFamily="18" charset="-78"/>
                <a:cs typeface="Traditional Arabic" pitchFamily="18" charset="-78"/>
              </a:rPr>
              <a:t>pDevice</a:t>
            </a:r>
            <a:r>
              <a:rPr lang="en-US" sz="1800" dirty="0">
                <a:latin typeface="Traditional Arabic" pitchFamily="18" charset="-78"/>
                <a:cs typeface="Traditional Arabic" pitchFamily="18" charset="-78"/>
              </a:rPr>
              <a:t>);</a:t>
            </a:r>
          </a:p>
          <a:p>
            <a:endParaRPr lang="en-US" sz="1800" dirty="0">
              <a:latin typeface="Traditional Arabic" pitchFamily="18" charset="-78"/>
              <a:cs typeface="Traditional Arabic" pitchFamily="18" charset="-78"/>
            </a:endParaRPr>
          </a:p>
          <a:p>
            <a:endParaRPr lang="en-US" sz="1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render loop</a:t>
            </a:r>
            <a:endParaRPr lang="en-US" dirty="0"/>
          </a:p>
        </p:txBody>
      </p:sp>
      <p:graphicFrame>
        <p:nvGraphicFramePr>
          <p:cNvPr id="4" name="Content Placeholder 3"/>
          <p:cNvGraphicFramePr>
            <a:graphicFrameLocks noGrp="1"/>
          </p:cNvGraphicFramePr>
          <p:nvPr>
            <p:ph idx="1"/>
          </p:nvPr>
        </p:nvGraphicFramePr>
        <p:xfrm>
          <a:off x="457200" y="1219200"/>
          <a:ext cx="32766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3733800" y="1305342"/>
            <a:ext cx="5410200" cy="4247317"/>
          </a:xfrm>
          <a:prstGeom prst="rect">
            <a:avLst/>
          </a:prstGeom>
        </p:spPr>
        <p:txBody>
          <a:bodyPr wrap="square">
            <a:spAutoFit/>
          </a:bodyPr>
          <a:lstStyle/>
          <a:p>
            <a:r>
              <a:rPr lang="en-US" dirty="0"/>
              <a:t> // clear the back buffer to blue</a:t>
            </a:r>
          </a:p>
          <a:p>
            <a:r>
              <a:rPr lang="en-US" dirty="0"/>
              <a:t>Renderer::</a:t>
            </a:r>
            <a:r>
              <a:rPr lang="en-US" dirty="0" err="1"/>
              <a:t>s_pDevice</a:t>
            </a:r>
            <a:r>
              <a:rPr lang="en-US" dirty="0"/>
              <a:t>-&gt;Clear(0,0, </a:t>
            </a:r>
            <a:r>
              <a:rPr lang="en-US" smtClean="0"/>
              <a:t>	</a:t>
            </a:r>
            <a:r>
              <a:rPr lang="en-US" smtClean="0"/>
              <a:t>D3DCLEAR_TARGET|D3DCLEAR_ZBUFFER, </a:t>
            </a:r>
            <a:r>
              <a:rPr lang="en-US" dirty="0" smtClean="0"/>
              <a:t>	D3DCOLOR_XRGB(0</a:t>
            </a:r>
            <a:r>
              <a:rPr lang="en-US" dirty="0"/>
              <a:t>, 0, 255), 1, 0); </a:t>
            </a:r>
            <a:endParaRPr lang="en-US" dirty="0" smtClean="0"/>
          </a:p>
          <a:p>
            <a:endParaRPr lang="en-US" dirty="0" smtClean="0"/>
          </a:p>
          <a:p>
            <a:r>
              <a:rPr lang="en-US" dirty="0" smtClean="0"/>
              <a:t>// Hey device, time to draw</a:t>
            </a:r>
            <a:endParaRPr lang="en-US" dirty="0"/>
          </a:p>
          <a:p>
            <a:r>
              <a:rPr lang="en-US" dirty="0" smtClean="0"/>
              <a:t>Renderer</a:t>
            </a:r>
            <a:r>
              <a:rPr lang="en-US" dirty="0"/>
              <a:t>::</a:t>
            </a:r>
            <a:r>
              <a:rPr lang="en-US" dirty="0" err="1"/>
              <a:t>s_pDevice</a:t>
            </a:r>
            <a:r>
              <a:rPr lang="en-US" dirty="0"/>
              <a:t>-&gt;</a:t>
            </a:r>
            <a:r>
              <a:rPr lang="en-US" dirty="0" err="1"/>
              <a:t>BeginScene</a:t>
            </a:r>
            <a:r>
              <a:rPr lang="en-US" dirty="0"/>
              <a:t>();</a:t>
            </a:r>
          </a:p>
          <a:p>
            <a:endParaRPr lang="en-US" dirty="0" smtClean="0"/>
          </a:p>
          <a:p>
            <a:r>
              <a:rPr lang="en-US" dirty="0" smtClean="0"/>
              <a:t>// Render stuff…</a:t>
            </a:r>
            <a:endParaRPr lang="en-US" dirty="0"/>
          </a:p>
          <a:p>
            <a:endParaRPr lang="en-US" dirty="0" smtClean="0"/>
          </a:p>
          <a:p>
            <a:r>
              <a:rPr lang="en-US" dirty="0" smtClean="0"/>
              <a:t>// Hey device, coloring time is over</a:t>
            </a:r>
            <a:endParaRPr lang="en-US" dirty="0"/>
          </a:p>
          <a:p>
            <a:r>
              <a:rPr lang="en-US" dirty="0"/>
              <a:t>Renderer::</a:t>
            </a:r>
            <a:r>
              <a:rPr lang="en-US" dirty="0" err="1"/>
              <a:t>s_pDevice</a:t>
            </a:r>
            <a:r>
              <a:rPr lang="en-US" dirty="0"/>
              <a:t>-&gt;</a:t>
            </a:r>
            <a:r>
              <a:rPr lang="en-US" dirty="0" err="1"/>
              <a:t>EndScene</a:t>
            </a:r>
            <a:r>
              <a:rPr lang="en-US" dirty="0"/>
              <a:t>();</a:t>
            </a:r>
          </a:p>
          <a:p>
            <a:endParaRPr lang="en-US" dirty="0"/>
          </a:p>
          <a:p>
            <a:r>
              <a:rPr lang="en-US" dirty="0"/>
              <a:t>// </a:t>
            </a:r>
            <a:r>
              <a:rPr lang="en-US" dirty="0" smtClean="0"/>
              <a:t>Hey device, show us what you’ve done</a:t>
            </a:r>
            <a:endParaRPr lang="en-US" dirty="0"/>
          </a:p>
          <a:p>
            <a:r>
              <a:rPr lang="en-US" dirty="0"/>
              <a:t>Renderer::</a:t>
            </a:r>
            <a:r>
              <a:rPr lang="en-US" dirty="0" err="1"/>
              <a:t>s_pDevice</a:t>
            </a:r>
            <a:r>
              <a:rPr lang="en-US" dirty="0"/>
              <a:t>-&gt;Present(0,0,0,0);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stuff…”</a:t>
            </a:r>
            <a:endParaRPr lang="en-US" dirty="0"/>
          </a:p>
        </p:txBody>
      </p:sp>
      <p:sp>
        <p:nvSpPr>
          <p:cNvPr id="3" name="Content Placeholder 2"/>
          <p:cNvSpPr>
            <a:spLocks noGrp="1"/>
          </p:cNvSpPr>
          <p:nvPr>
            <p:ph idx="1"/>
          </p:nvPr>
        </p:nvSpPr>
        <p:spPr/>
        <p:txBody>
          <a:bodyPr>
            <a:normAutofit/>
          </a:bodyPr>
          <a:lstStyle/>
          <a:p>
            <a:r>
              <a:rPr lang="en-US" sz="2400" dirty="0" smtClean="0">
                <a:latin typeface="Traditional Arabic" pitchFamily="18" charset="-78"/>
                <a:cs typeface="Traditional Arabic" pitchFamily="18" charset="-78"/>
              </a:rPr>
              <a:t>Before we can “Render stuff…” we are going to need stuff to render, duh.</a:t>
            </a:r>
          </a:p>
          <a:p>
            <a:r>
              <a:rPr lang="en-US" sz="2400" dirty="0" smtClean="0">
                <a:latin typeface="Traditional Arabic" pitchFamily="18" charset="-78"/>
                <a:cs typeface="Traditional Arabic" pitchFamily="18" charset="-78"/>
              </a:rPr>
              <a:t>Create the vertex data</a:t>
            </a:r>
          </a:p>
          <a:p>
            <a:pPr marL="914400" lvl="1" indent="-514350">
              <a:buFont typeface="+mj-lt"/>
              <a:buAutoNum type="arabicPeriod"/>
            </a:pPr>
            <a:r>
              <a:rPr lang="en-US" sz="2400" dirty="0" smtClean="0">
                <a:latin typeface="Traditional Arabic" pitchFamily="18" charset="-78"/>
                <a:cs typeface="Traditional Arabic" pitchFamily="18" charset="-78"/>
              </a:rPr>
              <a:t>Create a Vertex structure</a:t>
            </a:r>
          </a:p>
          <a:p>
            <a:pPr marL="914400" lvl="1" indent="-514350">
              <a:buFont typeface="+mj-lt"/>
              <a:buAutoNum type="arabicPeriod"/>
            </a:pPr>
            <a:r>
              <a:rPr lang="en-US" sz="2400" dirty="0" smtClean="0">
                <a:latin typeface="Traditional Arabic" pitchFamily="18" charset="-78"/>
                <a:cs typeface="Traditional Arabic" pitchFamily="18" charset="-78"/>
              </a:rPr>
              <a:t>Get an array of vertices and possibly indices</a:t>
            </a:r>
          </a:p>
          <a:p>
            <a:pPr marL="914400" lvl="1" indent="-514350">
              <a:buFont typeface="+mj-lt"/>
              <a:buAutoNum type="arabicPeriod"/>
            </a:pPr>
            <a:r>
              <a:rPr lang="en-US" sz="2400" dirty="0" smtClean="0">
                <a:latin typeface="Traditional Arabic" pitchFamily="18" charset="-78"/>
                <a:cs typeface="Traditional Arabic" pitchFamily="18" charset="-78"/>
              </a:rPr>
              <a:t>Create Geometry buffers</a:t>
            </a:r>
          </a:p>
          <a:p>
            <a:pPr marL="914400" lvl="1" indent="-514350">
              <a:buFont typeface="+mj-lt"/>
              <a:buAutoNum type="arabicPeriod"/>
            </a:pPr>
            <a:r>
              <a:rPr lang="en-US" sz="2400" dirty="0" smtClean="0">
                <a:latin typeface="Traditional Arabic" pitchFamily="18" charset="-78"/>
                <a:cs typeface="Traditional Arabic" pitchFamily="18" charset="-78"/>
              </a:rPr>
              <a:t>Copy vertices and indices to geometry buffers</a:t>
            </a:r>
          </a:p>
          <a:p>
            <a:pPr marL="914400" lvl="1" indent="-514350">
              <a:buFont typeface="+mj-lt"/>
              <a:buAutoNum type="arabicPeriod"/>
            </a:pPr>
            <a:r>
              <a:rPr lang="en-US" sz="2400" dirty="0" smtClean="0">
                <a:latin typeface="Traditional Arabic" pitchFamily="18" charset="-78"/>
                <a:cs typeface="Traditional Arabic" pitchFamily="18" charset="-78"/>
              </a:rPr>
              <a:t>Create a vertex declaration</a:t>
            </a:r>
          </a:p>
          <a:p>
            <a:pPr marL="514350" indent="-514350"/>
            <a:r>
              <a:rPr lang="en-US" sz="2400" dirty="0" smtClean="0">
                <a:latin typeface="Traditional Arabic" pitchFamily="18" charset="-78"/>
                <a:cs typeface="Traditional Arabic" pitchFamily="18" charset="-78"/>
              </a:rPr>
              <a:t>Create the ID3DXEffect</a:t>
            </a:r>
            <a:endParaRPr lang="en-US" sz="2400" dirty="0">
              <a:latin typeface="Traditional Arabic" pitchFamily="18" charset="-78"/>
              <a:cs typeface="Traditional Arabic" pitchFamily="18" charset="-78"/>
            </a:endParaRPr>
          </a:p>
          <a:p>
            <a:pPr marL="914400" lvl="1" indent="-514350"/>
            <a:r>
              <a:rPr lang="en-US" sz="2400" dirty="0" smtClean="0">
                <a:latin typeface="Traditional Arabic" pitchFamily="18" charset="-78"/>
                <a:cs typeface="Traditional Arabic" pitchFamily="18" charset="-78"/>
              </a:rPr>
              <a:t>This is the </a:t>
            </a:r>
            <a:r>
              <a:rPr lang="en-US" sz="2400" dirty="0" err="1" smtClean="0">
                <a:latin typeface="Traditional Arabic" pitchFamily="18" charset="-78"/>
                <a:cs typeface="Traditional Arabic" pitchFamily="18" charset="-78"/>
              </a:rPr>
              <a:t>shader</a:t>
            </a:r>
            <a:r>
              <a:rPr lang="en-US" sz="2400" dirty="0" smtClean="0">
                <a:latin typeface="Traditional Arabic" pitchFamily="18" charset="-78"/>
                <a:cs typeface="Traditional Arabic" pitchFamily="18" charset="-78"/>
              </a:rPr>
              <a:t> program</a:t>
            </a:r>
            <a:endParaRPr lang="en-US" sz="24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vertex structure</a:t>
            </a:r>
            <a:endParaRPr lang="en-US" dirty="0"/>
          </a:p>
        </p:txBody>
      </p:sp>
      <p:sp>
        <p:nvSpPr>
          <p:cNvPr id="3" name="Content Placeholder 2"/>
          <p:cNvSpPr>
            <a:spLocks noGrp="1"/>
          </p:cNvSpPr>
          <p:nvPr>
            <p:ph idx="1"/>
          </p:nvPr>
        </p:nvSpPr>
        <p:spPr/>
        <p:txBody>
          <a:bodyPr>
            <a:noAutofit/>
          </a:bodyPr>
          <a:lstStyle/>
          <a:p>
            <a:r>
              <a:rPr lang="en-US" sz="1800" dirty="0" smtClean="0">
                <a:latin typeface="Traditional Arabic" pitchFamily="18" charset="-78"/>
                <a:cs typeface="Traditional Arabic" pitchFamily="18" charset="-78"/>
              </a:rPr>
              <a:t>D3D likes interleaved vertices.</a:t>
            </a:r>
          </a:p>
          <a:p>
            <a:r>
              <a:rPr lang="en-US" sz="1800" dirty="0" smtClean="0">
                <a:latin typeface="Traditional Arabic" pitchFamily="18" charset="-78"/>
                <a:cs typeface="Traditional Arabic" pitchFamily="18" charset="-78"/>
              </a:rPr>
              <a:t>This means we will have arrays where each element is all the data for a vertex instead of having separate arrays for each type of data like position, </a:t>
            </a:r>
            <a:r>
              <a:rPr lang="en-US" sz="1800" dirty="0" err="1" smtClean="0">
                <a:latin typeface="Traditional Arabic" pitchFamily="18" charset="-78"/>
                <a:cs typeface="Traditional Arabic" pitchFamily="18" charset="-78"/>
              </a:rPr>
              <a:t>normals</a:t>
            </a:r>
            <a:r>
              <a:rPr lang="en-US" sz="1800" dirty="0" smtClean="0">
                <a:latin typeface="Traditional Arabic" pitchFamily="18" charset="-78"/>
                <a:cs typeface="Traditional Arabic" pitchFamily="18" charset="-78"/>
              </a:rPr>
              <a:t> and UVs.</a:t>
            </a:r>
          </a:p>
          <a:p>
            <a:pPr lvl="1">
              <a:buNone/>
            </a:pPr>
            <a:r>
              <a:rPr lang="en-US" sz="1600" dirty="0" err="1">
                <a:latin typeface="Traditional Arabic" pitchFamily="18" charset="-78"/>
                <a:cs typeface="Traditional Arabic" pitchFamily="18" charset="-78"/>
              </a:rPr>
              <a:t>struct</a:t>
            </a:r>
            <a:r>
              <a:rPr lang="en-US" sz="1600" dirty="0">
                <a:latin typeface="Traditional Arabic" pitchFamily="18" charset="-78"/>
                <a:cs typeface="Traditional Arabic" pitchFamily="18" charset="-78"/>
              </a:rPr>
              <a:t> VERTEX_POSTEX</a:t>
            </a:r>
          </a:p>
          <a:p>
            <a:pPr lvl="1">
              <a:buNone/>
            </a:pPr>
            <a:r>
              <a:rPr lang="en-US" sz="1600" dirty="0">
                <a:latin typeface="Traditional Arabic" pitchFamily="18" charset="-78"/>
                <a:cs typeface="Traditional Arabic" pitchFamily="18" charset="-78"/>
              </a:rPr>
              <a:t>{</a:t>
            </a:r>
          </a:p>
          <a:p>
            <a:pPr lvl="2">
              <a:buNone/>
            </a:pPr>
            <a:r>
              <a:rPr lang="en-US" sz="1600" dirty="0" smtClean="0">
                <a:latin typeface="Traditional Arabic" pitchFamily="18" charset="-78"/>
                <a:cs typeface="Traditional Arabic" pitchFamily="18" charset="-78"/>
              </a:rPr>
              <a:t>D3DXVECTOR3	position;  // 12 bytes</a:t>
            </a:r>
            <a:endParaRPr lang="en-US" sz="1600" dirty="0">
              <a:latin typeface="Traditional Arabic" pitchFamily="18" charset="-78"/>
              <a:cs typeface="Traditional Arabic" pitchFamily="18" charset="-78"/>
            </a:endParaRPr>
          </a:p>
          <a:p>
            <a:pPr lvl="2">
              <a:buNone/>
            </a:pPr>
            <a:r>
              <a:rPr lang="en-US" sz="1600" dirty="0" smtClean="0">
                <a:latin typeface="Traditional Arabic" pitchFamily="18" charset="-78"/>
                <a:cs typeface="Traditional Arabic" pitchFamily="18" charset="-78"/>
              </a:rPr>
              <a:t>D3DXVECTOR2	</a:t>
            </a:r>
            <a:r>
              <a:rPr lang="en-US" sz="1600" dirty="0" err="1" smtClean="0">
                <a:latin typeface="Traditional Arabic" pitchFamily="18" charset="-78"/>
                <a:cs typeface="Traditional Arabic" pitchFamily="18" charset="-78"/>
              </a:rPr>
              <a:t>texcoord</a:t>
            </a:r>
            <a:r>
              <a:rPr lang="en-US" sz="1600" dirty="0" smtClean="0">
                <a:latin typeface="Traditional Arabic" pitchFamily="18" charset="-78"/>
                <a:cs typeface="Traditional Arabic" pitchFamily="18" charset="-78"/>
              </a:rPr>
              <a:t>; // 8 bytes</a:t>
            </a:r>
            <a:endParaRPr lang="en-US" sz="1600" dirty="0">
              <a:latin typeface="Traditional Arabic" pitchFamily="18" charset="-78"/>
              <a:cs typeface="Traditional Arabic" pitchFamily="18" charset="-78"/>
            </a:endParaRPr>
          </a:p>
          <a:p>
            <a:pPr lvl="1">
              <a:buNone/>
            </a:pPr>
            <a:r>
              <a:rPr lang="en-US" sz="1600" dirty="0">
                <a:latin typeface="Traditional Arabic" pitchFamily="18" charset="-78"/>
                <a:cs typeface="Traditional Arabic" pitchFamily="18" charset="-78"/>
              </a:rPr>
              <a:t>};</a:t>
            </a:r>
          </a:p>
          <a:p>
            <a:endParaRPr lang="en-US" sz="1600" dirty="0" smtClean="0">
              <a:latin typeface="Traditional Arabic" pitchFamily="18" charset="-78"/>
              <a:cs typeface="Traditional Arabic" pitchFamily="18" charset="-78"/>
            </a:endParaRPr>
          </a:p>
          <a:p>
            <a:pPr lvl="1">
              <a:buNone/>
            </a:pPr>
            <a:r>
              <a:rPr lang="en-US" sz="1600" dirty="0" err="1" smtClean="0">
                <a:latin typeface="Traditional Arabic" pitchFamily="18" charset="-78"/>
                <a:cs typeface="Traditional Arabic" pitchFamily="18" charset="-78"/>
              </a:rPr>
              <a:t>struct</a:t>
            </a:r>
            <a:r>
              <a:rPr lang="en-US" sz="1600" dirty="0" smtClean="0">
                <a:latin typeface="Traditional Arabic" pitchFamily="18" charset="-78"/>
                <a:cs typeface="Traditional Arabic" pitchFamily="18" charset="-78"/>
              </a:rPr>
              <a:t> </a:t>
            </a:r>
            <a:r>
              <a:rPr lang="en-US" sz="1600" dirty="0">
                <a:latin typeface="Traditional Arabic" pitchFamily="18" charset="-78"/>
                <a:cs typeface="Traditional Arabic" pitchFamily="18" charset="-78"/>
              </a:rPr>
              <a:t>VERTEX_POSNORMTEX</a:t>
            </a:r>
          </a:p>
          <a:p>
            <a:pPr lvl="1">
              <a:buNone/>
            </a:pPr>
            <a:r>
              <a:rPr lang="en-US" sz="1600" dirty="0" smtClean="0">
                <a:latin typeface="Traditional Arabic" pitchFamily="18" charset="-78"/>
                <a:cs typeface="Traditional Arabic" pitchFamily="18" charset="-78"/>
              </a:rPr>
              <a:t>{</a:t>
            </a:r>
            <a:endParaRPr lang="en-US" sz="1600" dirty="0">
              <a:latin typeface="Traditional Arabic" pitchFamily="18" charset="-78"/>
              <a:cs typeface="Traditional Arabic" pitchFamily="18" charset="-78"/>
            </a:endParaRPr>
          </a:p>
          <a:p>
            <a:pPr lvl="2">
              <a:buNone/>
            </a:pPr>
            <a:r>
              <a:rPr lang="en-US" sz="1600" dirty="0" smtClean="0">
                <a:latin typeface="Traditional Arabic" pitchFamily="18" charset="-78"/>
                <a:cs typeface="Traditional Arabic" pitchFamily="18" charset="-78"/>
              </a:rPr>
              <a:t>D3DXVECTOR3	position;   // 12 bytes</a:t>
            </a:r>
            <a:endParaRPr lang="en-US" sz="1600" dirty="0">
              <a:latin typeface="Traditional Arabic" pitchFamily="18" charset="-78"/>
              <a:cs typeface="Traditional Arabic" pitchFamily="18" charset="-78"/>
            </a:endParaRPr>
          </a:p>
          <a:p>
            <a:pPr lvl="2">
              <a:buNone/>
            </a:pPr>
            <a:r>
              <a:rPr lang="en-US" sz="1600" dirty="0" smtClean="0">
                <a:latin typeface="Traditional Arabic" pitchFamily="18" charset="-78"/>
                <a:cs typeface="Traditional Arabic" pitchFamily="18" charset="-78"/>
              </a:rPr>
              <a:t>D3DXVECTOR3	normal;    // 12 bytes</a:t>
            </a:r>
            <a:endParaRPr lang="en-US" sz="1600" dirty="0">
              <a:latin typeface="Traditional Arabic" pitchFamily="18" charset="-78"/>
              <a:cs typeface="Traditional Arabic" pitchFamily="18" charset="-78"/>
            </a:endParaRPr>
          </a:p>
          <a:p>
            <a:pPr lvl="2">
              <a:buNone/>
            </a:pPr>
            <a:r>
              <a:rPr lang="en-US" sz="1600" dirty="0" smtClean="0">
                <a:latin typeface="Traditional Arabic" pitchFamily="18" charset="-78"/>
                <a:cs typeface="Traditional Arabic" pitchFamily="18" charset="-78"/>
              </a:rPr>
              <a:t>D3DXVECTOR2	</a:t>
            </a:r>
            <a:r>
              <a:rPr lang="en-US" sz="1600" dirty="0" err="1" smtClean="0">
                <a:latin typeface="Traditional Arabic" pitchFamily="18" charset="-78"/>
                <a:cs typeface="Traditional Arabic" pitchFamily="18" charset="-78"/>
              </a:rPr>
              <a:t>texcoord</a:t>
            </a:r>
            <a:r>
              <a:rPr lang="en-US" sz="1600" dirty="0">
                <a:latin typeface="Traditional Arabic" pitchFamily="18" charset="-78"/>
                <a:cs typeface="Traditional Arabic" pitchFamily="18" charset="-78"/>
              </a:rPr>
              <a:t>; </a:t>
            </a:r>
            <a:r>
              <a:rPr lang="en-US" sz="1600" dirty="0" smtClean="0">
                <a:latin typeface="Traditional Arabic" pitchFamily="18" charset="-78"/>
                <a:cs typeface="Traditional Arabic" pitchFamily="18" charset="-78"/>
              </a:rPr>
              <a:t>// 8 bytes</a:t>
            </a:r>
            <a:endParaRPr lang="en-US" sz="1600" dirty="0">
              <a:latin typeface="Traditional Arabic" pitchFamily="18" charset="-78"/>
              <a:cs typeface="Traditional Arabic" pitchFamily="18" charset="-78"/>
            </a:endParaRPr>
          </a:p>
          <a:p>
            <a:pPr lvl="1">
              <a:buNone/>
            </a:pPr>
            <a:r>
              <a:rPr lang="en-US" sz="1600" dirty="0" smtClean="0">
                <a:latin typeface="Traditional Arabic" pitchFamily="18" charset="-78"/>
                <a:cs typeface="Traditional Arabic" pitchFamily="18" charset="-78"/>
              </a:rPr>
              <a:t>};</a:t>
            </a:r>
          </a:p>
          <a:p>
            <a:r>
              <a:rPr lang="en-US" sz="1800" dirty="0" smtClean="0">
                <a:latin typeface="Traditional Arabic" pitchFamily="18" charset="-78"/>
                <a:cs typeface="Traditional Arabic" pitchFamily="18" charset="-78"/>
              </a:rPr>
              <a:t>The size of these elements will be needed when creating the Vertex Declaration</a:t>
            </a:r>
          </a:p>
          <a:p>
            <a:r>
              <a:rPr lang="en-US" sz="1800" dirty="0" smtClean="0">
                <a:latin typeface="Traditional Arabic" pitchFamily="18" charset="-78"/>
                <a:cs typeface="Traditional Arabic" pitchFamily="18" charset="-78"/>
              </a:rPr>
              <a:t>32 byte vertices run faster</a:t>
            </a:r>
            <a:endParaRPr lang="en-US" sz="18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latin typeface="Traditional Arabic" pitchFamily="18" charset="-78"/>
                <a:cs typeface="Traditional Arabic" pitchFamily="18" charset="-78"/>
              </a:rPr>
              <a:t>Get an array of vertices and possibly indices</a:t>
            </a:r>
            <a:endParaRPr lang="en-US" sz="4400" dirty="0"/>
          </a:p>
        </p:txBody>
      </p:sp>
      <p:sp>
        <p:nvSpPr>
          <p:cNvPr id="3" name="Content Placeholder 2"/>
          <p:cNvSpPr>
            <a:spLocks noGrp="1"/>
          </p:cNvSpPr>
          <p:nvPr>
            <p:ph idx="1"/>
          </p:nvPr>
        </p:nvSpPr>
        <p:spPr/>
        <p:txBody>
          <a:bodyPr>
            <a:normAutofit fontScale="55000" lnSpcReduction="20000"/>
          </a:bodyPr>
          <a:lstStyle/>
          <a:p>
            <a:r>
              <a:rPr lang="en-US" sz="3600" dirty="0" smtClean="0">
                <a:latin typeface="Traditional Arabic" pitchFamily="18" charset="-78"/>
                <a:cs typeface="Traditional Arabic" pitchFamily="18" charset="-78"/>
              </a:rPr>
              <a:t>Load a model or something.</a:t>
            </a:r>
          </a:p>
          <a:p>
            <a:r>
              <a:rPr lang="en-US" sz="3600" dirty="0" smtClean="0">
                <a:latin typeface="Traditional Arabic" pitchFamily="18" charset="-78"/>
                <a:cs typeface="Traditional Arabic" pitchFamily="18" charset="-78"/>
              </a:rPr>
              <a:t>Most model formats are not interleaved so you will end up having to copy the separate arrays of data into your interleaved array</a:t>
            </a:r>
          </a:p>
          <a:p>
            <a:pPr>
              <a:buNone/>
            </a:pPr>
            <a:endParaRPr lang="en-US" dirty="0" smtClean="0">
              <a:latin typeface="Traditional Arabic" pitchFamily="18" charset="-78"/>
              <a:cs typeface="Traditional Arabic" pitchFamily="18" charset="-78"/>
            </a:endParaRPr>
          </a:p>
          <a:p>
            <a:pPr>
              <a:buNone/>
            </a:pPr>
            <a:r>
              <a:rPr lang="nn-NO" dirty="0" smtClean="0">
                <a:latin typeface="Traditional Arabic" pitchFamily="18" charset="-78"/>
                <a:cs typeface="Traditional Arabic" pitchFamily="18" charset="-78"/>
              </a:rPr>
              <a:t>	</a:t>
            </a:r>
            <a:r>
              <a:rPr lang="nn-NO" sz="2900" dirty="0" smtClean="0">
                <a:latin typeface="Traditional Arabic" pitchFamily="18" charset="-78"/>
                <a:cs typeface="Traditional Arabic" pitchFamily="18" charset="-78"/>
              </a:rPr>
              <a:t> </a:t>
            </a:r>
            <a:r>
              <a:rPr lang="nn-NO" sz="2900" dirty="0">
                <a:latin typeface="Traditional Arabic" pitchFamily="18" charset="-78"/>
                <a:cs typeface="Traditional Arabic" pitchFamily="18" charset="-78"/>
              </a:rPr>
              <a:t>for(int i = 0; i &lt; gdMesh.GetNumVerts(); ++i)</a:t>
            </a:r>
          </a:p>
          <a:p>
            <a:pPr>
              <a:buNone/>
            </a:pPr>
            <a:r>
              <a:rPr lang="en-US" sz="2900" dirty="0" smtClean="0">
                <a:latin typeface="Traditional Arabic" pitchFamily="18" charset="-78"/>
                <a:cs typeface="Traditional Arabic" pitchFamily="18" charset="-78"/>
              </a:rPr>
              <a:t>        </a:t>
            </a:r>
            <a:r>
              <a:rPr lang="en-US" sz="2900" dirty="0">
                <a:latin typeface="Traditional Arabic" pitchFamily="18" charset="-78"/>
                <a:cs typeface="Traditional Arabic" pitchFamily="18" charset="-78"/>
              </a:rPr>
              <a:t>{</a:t>
            </a:r>
          </a:p>
          <a:p>
            <a:pPr>
              <a:buNone/>
            </a:pPr>
            <a:r>
              <a:rPr lang="sv-SE" sz="2900" dirty="0" smtClean="0">
                <a:latin typeface="Traditional Arabic" pitchFamily="18" charset="-78"/>
                <a:cs typeface="Traditional Arabic" pitchFamily="18" charset="-78"/>
              </a:rPr>
              <a:t>            </a:t>
            </a:r>
            <a:r>
              <a:rPr lang="sv-SE" sz="2900" dirty="0">
                <a:latin typeface="Traditional Arabic" pitchFamily="18" charset="-78"/>
                <a:cs typeface="Traditional Arabic" pitchFamily="18" charset="-78"/>
              </a:rPr>
              <a:t>pInterVerts[i].position.x = pVerts[i * 3 + 0];</a:t>
            </a:r>
          </a:p>
          <a:p>
            <a:pPr>
              <a:buNone/>
            </a:pPr>
            <a:r>
              <a:rPr lang="sv-SE" sz="2900" dirty="0">
                <a:latin typeface="Traditional Arabic" pitchFamily="18" charset="-78"/>
                <a:cs typeface="Traditional Arabic" pitchFamily="18" charset="-78"/>
              </a:rPr>
              <a:t>            pInterVerts[i].position.y = pVerts[i * 3 + 1];</a:t>
            </a:r>
          </a:p>
          <a:p>
            <a:pPr>
              <a:buNone/>
            </a:pPr>
            <a:r>
              <a:rPr lang="sv-SE" sz="2900" dirty="0">
                <a:latin typeface="Traditional Arabic" pitchFamily="18" charset="-78"/>
                <a:cs typeface="Traditional Arabic" pitchFamily="18" charset="-78"/>
              </a:rPr>
              <a:t>            pInterVerts[i].position.z = pVerts[i * 3 + 2];</a:t>
            </a:r>
          </a:p>
          <a:p>
            <a:pPr>
              <a:buNone/>
            </a:pPr>
            <a:endParaRPr lang="en-US" sz="2900" dirty="0">
              <a:latin typeface="Traditional Arabic" pitchFamily="18" charset="-78"/>
              <a:cs typeface="Traditional Arabic" pitchFamily="18" charset="-78"/>
            </a:endParaRPr>
          </a:p>
          <a:p>
            <a:pPr>
              <a:buNone/>
            </a:pPr>
            <a:r>
              <a:rPr lang="en-US" sz="2900" dirty="0">
                <a:latin typeface="Traditional Arabic" pitchFamily="18" charset="-78"/>
                <a:cs typeface="Traditional Arabic" pitchFamily="18" charset="-78"/>
              </a:rPr>
              <a:t>            </a:t>
            </a:r>
            <a:r>
              <a:rPr lang="en-US" sz="2900" dirty="0" err="1">
                <a:latin typeface="Traditional Arabic" pitchFamily="18" charset="-78"/>
                <a:cs typeface="Traditional Arabic" pitchFamily="18" charset="-78"/>
              </a:rPr>
              <a:t>pInterVerts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normal.x</a:t>
            </a:r>
            <a:r>
              <a:rPr lang="en-US" sz="2900" dirty="0">
                <a:latin typeface="Traditional Arabic" pitchFamily="18" charset="-78"/>
                <a:cs typeface="Traditional Arabic" pitchFamily="18" charset="-78"/>
              </a:rPr>
              <a:t> = </a:t>
            </a:r>
            <a:r>
              <a:rPr lang="en-US" sz="2900" dirty="0" err="1">
                <a:latin typeface="Traditional Arabic" pitchFamily="18" charset="-78"/>
                <a:cs typeface="Traditional Arabic" pitchFamily="18" charset="-78"/>
              </a:rPr>
              <a:t>pNorms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 * 3 + 0];</a:t>
            </a:r>
          </a:p>
          <a:p>
            <a:pPr>
              <a:buNone/>
            </a:pPr>
            <a:r>
              <a:rPr lang="en-US" sz="2900" dirty="0">
                <a:latin typeface="Traditional Arabic" pitchFamily="18" charset="-78"/>
                <a:cs typeface="Traditional Arabic" pitchFamily="18" charset="-78"/>
              </a:rPr>
              <a:t>            </a:t>
            </a:r>
            <a:r>
              <a:rPr lang="en-US" sz="2900" dirty="0" err="1">
                <a:latin typeface="Traditional Arabic" pitchFamily="18" charset="-78"/>
                <a:cs typeface="Traditional Arabic" pitchFamily="18" charset="-78"/>
              </a:rPr>
              <a:t>pInterVerts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normal.y</a:t>
            </a:r>
            <a:r>
              <a:rPr lang="en-US" sz="2900" dirty="0">
                <a:latin typeface="Traditional Arabic" pitchFamily="18" charset="-78"/>
                <a:cs typeface="Traditional Arabic" pitchFamily="18" charset="-78"/>
              </a:rPr>
              <a:t> = </a:t>
            </a:r>
            <a:r>
              <a:rPr lang="en-US" sz="2900" dirty="0" err="1">
                <a:latin typeface="Traditional Arabic" pitchFamily="18" charset="-78"/>
                <a:cs typeface="Traditional Arabic" pitchFamily="18" charset="-78"/>
              </a:rPr>
              <a:t>pNorms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 * 3 + 1];</a:t>
            </a:r>
          </a:p>
          <a:p>
            <a:pPr>
              <a:buNone/>
            </a:pPr>
            <a:r>
              <a:rPr lang="en-US" sz="2900" dirty="0">
                <a:latin typeface="Traditional Arabic" pitchFamily="18" charset="-78"/>
                <a:cs typeface="Traditional Arabic" pitchFamily="18" charset="-78"/>
              </a:rPr>
              <a:t>            </a:t>
            </a:r>
            <a:r>
              <a:rPr lang="en-US" sz="2900" dirty="0" err="1">
                <a:latin typeface="Traditional Arabic" pitchFamily="18" charset="-78"/>
                <a:cs typeface="Traditional Arabic" pitchFamily="18" charset="-78"/>
              </a:rPr>
              <a:t>pInterVerts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normal.z</a:t>
            </a:r>
            <a:r>
              <a:rPr lang="en-US" sz="2900" dirty="0">
                <a:latin typeface="Traditional Arabic" pitchFamily="18" charset="-78"/>
                <a:cs typeface="Traditional Arabic" pitchFamily="18" charset="-78"/>
              </a:rPr>
              <a:t> = </a:t>
            </a:r>
            <a:r>
              <a:rPr lang="en-US" sz="2900" dirty="0" err="1">
                <a:latin typeface="Traditional Arabic" pitchFamily="18" charset="-78"/>
                <a:cs typeface="Traditional Arabic" pitchFamily="18" charset="-78"/>
              </a:rPr>
              <a:t>pNorms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 * 3 + 2];</a:t>
            </a:r>
          </a:p>
          <a:p>
            <a:pPr>
              <a:buNone/>
            </a:pPr>
            <a:endParaRPr lang="en-US" sz="2900" dirty="0">
              <a:latin typeface="Traditional Arabic" pitchFamily="18" charset="-78"/>
              <a:cs typeface="Traditional Arabic" pitchFamily="18" charset="-78"/>
            </a:endParaRPr>
          </a:p>
          <a:p>
            <a:pPr>
              <a:buNone/>
            </a:pPr>
            <a:r>
              <a:rPr lang="en-US" sz="2900" dirty="0">
                <a:latin typeface="Traditional Arabic" pitchFamily="18" charset="-78"/>
                <a:cs typeface="Traditional Arabic" pitchFamily="18" charset="-78"/>
              </a:rPr>
              <a:t>            </a:t>
            </a:r>
            <a:r>
              <a:rPr lang="en-US" sz="2900" dirty="0" err="1">
                <a:latin typeface="Traditional Arabic" pitchFamily="18" charset="-78"/>
                <a:cs typeface="Traditional Arabic" pitchFamily="18" charset="-78"/>
              </a:rPr>
              <a:t>pInterVerts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texcoord.x</a:t>
            </a:r>
            <a:r>
              <a:rPr lang="en-US" sz="2900" dirty="0">
                <a:latin typeface="Traditional Arabic" pitchFamily="18" charset="-78"/>
                <a:cs typeface="Traditional Arabic" pitchFamily="18" charset="-78"/>
              </a:rPr>
              <a:t> = </a:t>
            </a:r>
            <a:r>
              <a:rPr lang="en-US" sz="2900" dirty="0" err="1">
                <a:latin typeface="Traditional Arabic" pitchFamily="18" charset="-78"/>
                <a:cs typeface="Traditional Arabic" pitchFamily="18" charset="-78"/>
              </a:rPr>
              <a:t>pTexCoords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 * 2 + 0];</a:t>
            </a:r>
          </a:p>
          <a:p>
            <a:pPr>
              <a:buNone/>
            </a:pPr>
            <a:r>
              <a:rPr lang="en-US" sz="2900" dirty="0">
                <a:latin typeface="Traditional Arabic" pitchFamily="18" charset="-78"/>
                <a:cs typeface="Traditional Arabic" pitchFamily="18" charset="-78"/>
              </a:rPr>
              <a:t>            </a:t>
            </a:r>
            <a:r>
              <a:rPr lang="en-US" sz="2900" dirty="0" err="1">
                <a:latin typeface="Traditional Arabic" pitchFamily="18" charset="-78"/>
                <a:cs typeface="Traditional Arabic" pitchFamily="18" charset="-78"/>
              </a:rPr>
              <a:t>pInterVerts</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a:t>
            </a:r>
            <a:r>
              <a:rPr lang="en-US" sz="2900" dirty="0" err="1">
                <a:latin typeface="Traditional Arabic" pitchFamily="18" charset="-78"/>
                <a:cs typeface="Traditional Arabic" pitchFamily="18" charset="-78"/>
              </a:rPr>
              <a:t>texcoord.y</a:t>
            </a:r>
            <a:r>
              <a:rPr lang="en-US" sz="2900" dirty="0">
                <a:latin typeface="Traditional Arabic" pitchFamily="18" charset="-78"/>
                <a:cs typeface="Traditional Arabic" pitchFamily="18" charset="-78"/>
              </a:rPr>
              <a:t> = 1-pTexCoords[</a:t>
            </a:r>
            <a:r>
              <a:rPr lang="en-US" sz="2900" dirty="0" err="1">
                <a:latin typeface="Traditional Arabic" pitchFamily="18" charset="-78"/>
                <a:cs typeface="Traditional Arabic" pitchFamily="18" charset="-78"/>
              </a:rPr>
              <a:t>i</a:t>
            </a:r>
            <a:r>
              <a:rPr lang="en-US" sz="2900" dirty="0">
                <a:latin typeface="Traditional Arabic" pitchFamily="18" charset="-78"/>
                <a:cs typeface="Traditional Arabic" pitchFamily="18" charset="-78"/>
              </a:rPr>
              <a:t> * 2 + 1];</a:t>
            </a:r>
          </a:p>
          <a:p>
            <a:pPr>
              <a:buNone/>
            </a:pPr>
            <a:r>
              <a:rPr lang="en-US" sz="2900" dirty="0" smtClean="0">
                <a:latin typeface="Traditional Arabic" pitchFamily="18" charset="-78"/>
                <a:cs typeface="Traditional Arabic" pitchFamily="18" charset="-78"/>
              </a:rPr>
              <a:t>	}</a:t>
            </a:r>
            <a:endParaRPr lang="en-US" sz="2900" dirty="0">
              <a:latin typeface="Traditional Arabic" pitchFamily="18" charset="-78"/>
              <a:cs typeface="Traditional Arabic" pitchFamily="18"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979</Words>
  <Application>Microsoft Office PowerPoint</Application>
  <PresentationFormat>On-screen Show (4:3)</PresentationFormat>
  <Paragraphs>262</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D3D Review and PIX!</vt:lpstr>
      <vt:lpstr>Begin at the beginning</vt:lpstr>
      <vt:lpstr>Creating the IDirect3D9 object</vt:lpstr>
      <vt:lpstr>IDirect3DDevice9 Object</vt:lpstr>
      <vt:lpstr>Creating the Device</vt:lpstr>
      <vt:lpstr>The render loop</vt:lpstr>
      <vt:lpstr>“Render stuff…”</vt:lpstr>
      <vt:lpstr>Create a vertex structure</vt:lpstr>
      <vt:lpstr>Get an array of vertices and possibly indices</vt:lpstr>
      <vt:lpstr>Create Geometry Buffers</vt:lpstr>
      <vt:lpstr>Copy vertices and indices to geometry buffers</vt:lpstr>
      <vt:lpstr>Create a vertex declaration</vt:lpstr>
      <vt:lpstr>Create the ID3DXEffect</vt:lpstr>
      <vt:lpstr>Effect Pools</vt:lpstr>
      <vt:lpstr>HLSL</vt:lpstr>
      <vt:lpstr>Using .fx files with visual studio</vt:lpstr>
      <vt:lpstr>HLSL example</vt:lpstr>
      <vt:lpstr>HLSL example continued</vt:lpstr>
      <vt:lpstr>HLSL example even more continued</vt:lpstr>
      <vt:lpstr>HLSL example, finally done</vt:lpstr>
      <vt:lpstr>So how do we render?</vt:lpstr>
      <vt:lpstr>Are we rendering yet?</vt:lpstr>
      <vt:lpstr>Now we are rendering and everything is perfect.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D3D Review and PIX!</dc:title>
  <dc:creator>Burnside</dc:creator>
  <cp:lastModifiedBy>Burnside</cp:lastModifiedBy>
  <cp:revision>110</cp:revision>
  <dcterms:created xsi:type="dcterms:W3CDTF">2011-06-24T15:21:06Z</dcterms:created>
  <dcterms:modified xsi:type="dcterms:W3CDTF">2013-01-08T19:13:52Z</dcterms:modified>
</cp:coreProperties>
</file>