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97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8E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6729E-5EAE-4F4F-AB2B-51B11D52046B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4CCE25-E33B-42E5-A756-18643E0B402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have overdraw at this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CCE25-E33B-42E5-A756-18643E0B402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overdraw</a:t>
            </a:r>
            <a:r>
              <a:rPr lang="en-US" baseline="0" dirty="0" smtClean="0"/>
              <a:t> during these phases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CCE25-E33B-42E5-A756-18643E0B402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will be using a A2R10G10B10</a:t>
            </a:r>
            <a:r>
              <a:rPr lang="en-US" baseline="0" dirty="0" smtClean="0"/>
              <a:t> or A2B10G10R10 format when we want increased precision as it is far simpler to implement and gives fine results.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CCE25-E33B-42E5-A756-18643E0B402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Directional lights do not have attenuation so all fragments</a:t>
            </a:r>
            <a:r>
              <a:rPr lang="en-US" baseline="0" dirty="0" smtClean="0"/>
              <a:t> that face the light at all will receive lighting.  There is no volume of light area defined by a directional light, unlike a point light (sphere) or spot light (cone).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CCE25-E33B-42E5-A756-18643E0B4026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the easy way, not always</a:t>
            </a:r>
            <a:r>
              <a:rPr lang="en-US" baseline="0" dirty="0" smtClean="0"/>
              <a:t> the best way.  The best way is likely to keep everything in view space to do calculations and avoid the matrix multiply per fragment.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CCE25-E33B-42E5-A756-18643E0B4026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Deferred Shading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Let’s complicate things we already understand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Deferred Shading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S.T.A.L.K.E.R.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Killzone</a:t>
            </a:r>
            <a:r>
              <a:rPr lang="en-US" dirty="0" smtClean="0"/>
              <a:t> 2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Starcraft</a:t>
            </a:r>
            <a:r>
              <a:rPr lang="en-US" dirty="0" smtClean="0"/>
              <a:t> 2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1143000"/>
            <a:ext cx="365760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3886200"/>
            <a:ext cx="3657600" cy="2938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Deferred Shading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major stages</a:t>
            </a:r>
          </a:p>
          <a:p>
            <a:pPr lvl="1"/>
            <a:r>
              <a:rPr lang="en-US" dirty="0" smtClean="0"/>
              <a:t>Polygon/Geometry Stage</a:t>
            </a:r>
          </a:p>
          <a:p>
            <a:pPr lvl="2"/>
            <a:r>
              <a:rPr lang="en-US" dirty="0" smtClean="0"/>
              <a:t>This is really two stages in itself, Depth pass, then the rest</a:t>
            </a:r>
          </a:p>
          <a:p>
            <a:pPr lvl="1"/>
            <a:r>
              <a:rPr lang="en-US" dirty="0" smtClean="0"/>
              <a:t>Lighting Stage</a:t>
            </a:r>
          </a:p>
          <a:p>
            <a:pPr lvl="1"/>
            <a:r>
              <a:rPr lang="en-US" dirty="0" smtClean="0"/>
              <a:t>Post-Processing Stage</a:t>
            </a:r>
          </a:p>
          <a:p>
            <a:pPr lvl="2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Deferred Shading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Polygon/Geometry Stage</a:t>
            </a:r>
          </a:p>
          <a:p>
            <a:pPr lvl="1"/>
            <a:r>
              <a:rPr lang="en-US" dirty="0" smtClean="0"/>
              <a:t>Render Initial Depth Pass</a:t>
            </a:r>
          </a:p>
          <a:p>
            <a:pPr lvl="2"/>
            <a:r>
              <a:rPr lang="en-US" dirty="0" smtClean="0"/>
              <a:t>Lets us skip over unnecessary fragments in the future</a:t>
            </a:r>
          </a:p>
          <a:p>
            <a:pPr lvl="2"/>
            <a:r>
              <a:rPr lang="en-US" dirty="0" smtClean="0"/>
              <a:t>This will be a very simple </a:t>
            </a:r>
            <a:r>
              <a:rPr lang="en-US" dirty="0" err="1" smtClean="0"/>
              <a:t>shader</a:t>
            </a:r>
            <a:r>
              <a:rPr lang="en-US" dirty="0" smtClean="0"/>
              <a:t> and a cheap pass.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3581400"/>
            <a:ext cx="5566161" cy="3118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Deferred Shading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Polygon/Geometry Stage</a:t>
            </a:r>
          </a:p>
          <a:p>
            <a:pPr lvl="1"/>
            <a:r>
              <a:rPr lang="en-US" dirty="0" smtClean="0"/>
              <a:t>Render Initial Depth</a:t>
            </a:r>
          </a:p>
          <a:p>
            <a:pPr lvl="1"/>
            <a:r>
              <a:rPr lang="en-US" dirty="0" smtClean="0"/>
              <a:t>Render Surface Attributes (LEQUAL depth test)</a:t>
            </a:r>
          </a:p>
          <a:p>
            <a:pPr lvl="2"/>
            <a:r>
              <a:rPr lang="en-US" dirty="0" smtClean="0"/>
              <a:t>Normal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4572000"/>
            <a:ext cx="36385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Deferred Shading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Polygon/Geometry Stage</a:t>
            </a:r>
          </a:p>
          <a:p>
            <a:pPr lvl="1"/>
            <a:r>
              <a:rPr lang="en-US" dirty="0" smtClean="0"/>
              <a:t>Render Initial Depth</a:t>
            </a:r>
          </a:p>
          <a:p>
            <a:pPr lvl="1"/>
            <a:r>
              <a:rPr lang="en-US" dirty="0" smtClean="0"/>
              <a:t>Render Surface Attributes</a:t>
            </a:r>
          </a:p>
          <a:p>
            <a:pPr lvl="2"/>
            <a:r>
              <a:rPr lang="en-US" dirty="0" smtClean="0"/>
              <a:t>Normal</a:t>
            </a:r>
          </a:p>
          <a:p>
            <a:pPr lvl="2"/>
            <a:r>
              <a:rPr lang="en-US" dirty="0" smtClean="0"/>
              <a:t>Material </a:t>
            </a:r>
            <a:r>
              <a:rPr lang="en-US" dirty="0" err="1" smtClean="0"/>
              <a:t>Specular</a:t>
            </a:r>
            <a:r>
              <a:rPr lang="en-US" dirty="0" smtClean="0"/>
              <a:t> Intensity/Power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4572000"/>
            <a:ext cx="36385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4648200"/>
            <a:ext cx="3648075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Deferred Shading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Polygon/Geometry Stage</a:t>
            </a:r>
          </a:p>
          <a:p>
            <a:pPr lvl="1"/>
            <a:r>
              <a:rPr lang="en-US" dirty="0" smtClean="0"/>
              <a:t>Render Initial Depth</a:t>
            </a:r>
          </a:p>
          <a:p>
            <a:pPr lvl="1"/>
            <a:r>
              <a:rPr lang="en-US" dirty="0" smtClean="0"/>
              <a:t>Render Surface Attributes</a:t>
            </a:r>
          </a:p>
          <a:p>
            <a:pPr lvl="2"/>
            <a:r>
              <a:rPr lang="en-US" dirty="0" smtClean="0"/>
              <a:t>Normal</a:t>
            </a:r>
          </a:p>
          <a:p>
            <a:pPr lvl="2"/>
            <a:r>
              <a:rPr lang="en-US" dirty="0" smtClean="0"/>
              <a:t>Material </a:t>
            </a:r>
            <a:r>
              <a:rPr lang="en-US" dirty="0" err="1" smtClean="0"/>
              <a:t>Specular</a:t>
            </a:r>
            <a:r>
              <a:rPr lang="en-US" dirty="0" smtClean="0"/>
              <a:t> Intensity/Power</a:t>
            </a:r>
          </a:p>
          <a:p>
            <a:pPr lvl="2"/>
            <a:r>
              <a:rPr lang="en-US" dirty="0" smtClean="0"/>
              <a:t>Diffuse (unlit texture, “</a:t>
            </a:r>
            <a:r>
              <a:rPr lang="en-US" dirty="0" err="1" smtClean="0"/>
              <a:t>Albedo</a:t>
            </a:r>
            <a:r>
              <a:rPr lang="en-US" dirty="0" smtClean="0"/>
              <a:t>”)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4572000"/>
            <a:ext cx="36385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4648200"/>
            <a:ext cx="3648075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4800600"/>
            <a:ext cx="364807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Deferred Shading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Polygon/Geometry Stage</a:t>
            </a:r>
          </a:p>
          <a:p>
            <a:pPr lvl="1"/>
            <a:r>
              <a:rPr lang="en-US" dirty="0" smtClean="0"/>
              <a:t>With Multiple Render Target (MRT) support all three of these buffers can be filled in one pass</a:t>
            </a:r>
          </a:p>
          <a:p>
            <a:pPr lvl="1"/>
            <a:r>
              <a:rPr lang="en-US" dirty="0" smtClean="0"/>
              <a:t>On the downside, MRT currently requires that all render targets have the same bit depth</a:t>
            </a:r>
          </a:p>
          <a:p>
            <a:pPr lvl="2"/>
            <a:r>
              <a:rPr lang="en-US" dirty="0" smtClean="0"/>
              <a:t>32bits for each pixel in each target</a:t>
            </a:r>
          </a:p>
          <a:p>
            <a:pPr lvl="2">
              <a:buNone/>
            </a:pPr>
            <a:endParaRPr lang="en-US" dirty="0" smtClean="0"/>
          </a:p>
          <a:p>
            <a:pPr lvl="2"/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4572000"/>
            <a:ext cx="36385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4648200"/>
            <a:ext cx="3648075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4800600"/>
            <a:ext cx="364807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Deferred Shading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Polygon/Geometry Stage</a:t>
            </a:r>
          </a:p>
          <a:p>
            <a:pPr lvl="1"/>
            <a:r>
              <a:rPr lang="en-US" dirty="0" smtClean="0"/>
              <a:t>How those bits are distributed/used per pixel tends to vary from implementation to implementation</a:t>
            </a:r>
          </a:p>
          <a:p>
            <a:pPr lvl="1"/>
            <a:r>
              <a:rPr lang="en-US" dirty="0" smtClean="0"/>
              <a:t>Ex: ARGB8 for all buffers</a:t>
            </a:r>
          </a:p>
          <a:p>
            <a:pPr lvl="2"/>
            <a:r>
              <a:rPr lang="en-US" dirty="0" smtClean="0"/>
              <a:t>8 bit for </a:t>
            </a:r>
            <a:r>
              <a:rPr lang="en-US" dirty="0" err="1" smtClean="0"/>
              <a:t>Normal.X</a:t>
            </a:r>
            <a:r>
              <a:rPr lang="en-US" dirty="0" smtClean="0"/>
              <a:t>, 8 for </a:t>
            </a:r>
            <a:r>
              <a:rPr lang="en-US" dirty="0" err="1" smtClean="0"/>
              <a:t>Normal.Y</a:t>
            </a:r>
            <a:r>
              <a:rPr lang="en-US" dirty="0" smtClean="0"/>
              <a:t>, 8 for </a:t>
            </a:r>
            <a:r>
              <a:rPr lang="en-US" dirty="0" err="1" smtClean="0"/>
              <a:t>Normal.Z</a:t>
            </a:r>
            <a:r>
              <a:rPr lang="en-US" dirty="0" smtClean="0"/>
              <a:t>, 8 null</a:t>
            </a:r>
          </a:p>
          <a:p>
            <a:pPr lvl="2"/>
            <a:r>
              <a:rPr lang="en-US" dirty="0" smtClean="0"/>
              <a:t>8 bit for </a:t>
            </a:r>
            <a:r>
              <a:rPr lang="en-US" dirty="0" err="1" smtClean="0"/>
              <a:t>Diffuse.R</a:t>
            </a:r>
            <a:r>
              <a:rPr lang="en-US" dirty="0" smtClean="0"/>
              <a:t>, 8 for </a:t>
            </a:r>
            <a:r>
              <a:rPr lang="en-US" dirty="0" err="1" smtClean="0"/>
              <a:t>Diffuse.G</a:t>
            </a:r>
            <a:r>
              <a:rPr lang="en-US" dirty="0" smtClean="0"/>
              <a:t>, 8 for </a:t>
            </a:r>
            <a:r>
              <a:rPr lang="en-US" dirty="0" err="1" smtClean="0"/>
              <a:t>Diffuse.B</a:t>
            </a:r>
            <a:r>
              <a:rPr lang="en-US" dirty="0" smtClean="0"/>
              <a:t>, 8 null</a:t>
            </a:r>
          </a:p>
          <a:p>
            <a:pPr lvl="2"/>
            <a:r>
              <a:rPr lang="en-US" dirty="0" smtClean="0"/>
              <a:t>8 bit for </a:t>
            </a:r>
            <a:r>
              <a:rPr lang="en-US" dirty="0" err="1" smtClean="0"/>
              <a:t>Spec.R</a:t>
            </a:r>
            <a:r>
              <a:rPr lang="en-US" dirty="0" smtClean="0"/>
              <a:t>, 8 for </a:t>
            </a:r>
            <a:r>
              <a:rPr lang="en-US" dirty="0" err="1" smtClean="0"/>
              <a:t>Spec.G</a:t>
            </a:r>
            <a:r>
              <a:rPr lang="en-US" dirty="0" smtClean="0"/>
              <a:t>, 8 for </a:t>
            </a:r>
            <a:r>
              <a:rPr lang="en-US" dirty="0" err="1" smtClean="0"/>
              <a:t>Spec.B</a:t>
            </a:r>
            <a:r>
              <a:rPr lang="en-US" dirty="0" smtClean="0"/>
              <a:t>, 8 </a:t>
            </a:r>
            <a:r>
              <a:rPr lang="en-US" dirty="0" err="1" smtClean="0"/>
              <a:t>SpecPower</a:t>
            </a:r>
            <a:endParaRPr lang="en-US" dirty="0" smtClean="0"/>
          </a:p>
          <a:p>
            <a:pPr lvl="2"/>
            <a:r>
              <a:rPr lang="en-US" dirty="0" smtClean="0"/>
              <a:t>32 bit </a:t>
            </a:r>
            <a:r>
              <a:rPr lang="en-US" smtClean="0"/>
              <a:t>depth buffer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Deferred Shading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Polygon/Geometry Stage</a:t>
            </a:r>
          </a:p>
          <a:p>
            <a:pPr lvl="1"/>
            <a:r>
              <a:rPr lang="en-US" dirty="0" smtClean="0"/>
              <a:t>Precision may become an issue when packing </a:t>
            </a:r>
            <a:r>
              <a:rPr lang="en-US" dirty="0" err="1" smtClean="0"/>
              <a:t>normals</a:t>
            </a:r>
            <a:endParaRPr lang="en-US" dirty="0" smtClean="0"/>
          </a:p>
          <a:p>
            <a:pPr lvl="1"/>
            <a:r>
              <a:rPr lang="en-US" dirty="0" smtClean="0"/>
              <a:t>Some implementations choose different channel formats for storing </a:t>
            </a:r>
            <a:r>
              <a:rPr lang="en-US" dirty="0" err="1" smtClean="0"/>
              <a:t>normals</a:t>
            </a:r>
            <a:endParaRPr lang="en-US" dirty="0" smtClean="0"/>
          </a:p>
          <a:p>
            <a:pPr lvl="2"/>
            <a:r>
              <a:rPr lang="en-US" dirty="0" smtClean="0"/>
              <a:t>16 bit for </a:t>
            </a:r>
            <a:r>
              <a:rPr lang="en-US" dirty="0" err="1" smtClean="0"/>
              <a:t>Normal.X</a:t>
            </a:r>
            <a:r>
              <a:rPr lang="en-US" dirty="0" smtClean="0"/>
              <a:t>, 16 bit for </a:t>
            </a:r>
            <a:r>
              <a:rPr lang="en-US" dirty="0" err="1" smtClean="0"/>
              <a:t>Normal.Y</a:t>
            </a:r>
            <a:endParaRPr lang="en-US" dirty="0" smtClean="0"/>
          </a:p>
          <a:p>
            <a:pPr lvl="3"/>
            <a:r>
              <a:rPr lang="en-US" dirty="0" smtClean="0"/>
              <a:t>Higher precision, but more expensive to unpack</a:t>
            </a:r>
          </a:p>
          <a:p>
            <a:pPr lvl="3"/>
            <a:r>
              <a:rPr lang="en-US" dirty="0" err="1" smtClean="0"/>
              <a:t>Normal.Z</a:t>
            </a:r>
            <a:r>
              <a:rPr lang="en-US" dirty="0" smtClean="0"/>
              <a:t> = </a:t>
            </a:r>
            <a:r>
              <a:rPr lang="en-US" dirty="0" err="1" smtClean="0"/>
              <a:t>sqrt</a:t>
            </a:r>
            <a:r>
              <a:rPr lang="en-US" dirty="0" smtClean="0"/>
              <a:t>(Normal.X^2 – Normal.Y^2)</a:t>
            </a:r>
          </a:p>
          <a:p>
            <a:pPr lvl="2"/>
            <a:r>
              <a:rPr lang="en-US" dirty="0" smtClean="0"/>
              <a:t>A2RGB10</a:t>
            </a:r>
          </a:p>
          <a:p>
            <a:pPr lvl="3"/>
            <a:r>
              <a:rPr lang="en-US" dirty="0" smtClean="0"/>
              <a:t>Somewhat better precision than 8bit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Deferred Shading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Polygon/Geometry Stage</a:t>
            </a:r>
          </a:p>
          <a:p>
            <a:pPr lvl="1"/>
            <a:r>
              <a:rPr lang="en-US" dirty="0" smtClean="0"/>
              <a:t>In unison, these 4 buffers (Depth, Normal, Diffuse, </a:t>
            </a:r>
            <a:r>
              <a:rPr lang="en-US" dirty="0" err="1" smtClean="0"/>
              <a:t>Specular</a:t>
            </a:r>
            <a:r>
              <a:rPr lang="en-US" dirty="0" smtClean="0"/>
              <a:t>) are commonly referred to as  a “Geometry Buffer”</a:t>
            </a:r>
          </a:p>
          <a:p>
            <a:pPr lvl="2"/>
            <a:r>
              <a:rPr lang="en-US" dirty="0" smtClean="0"/>
              <a:t>G-Buffer</a:t>
            </a:r>
          </a:p>
          <a:p>
            <a:pPr lvl="1"/>
            <a:r>
              <a:rPr lang="en-US" dirty="0" smtClean="0"/>
              <a:t>Note that we don’t store fragment position</a:t>
            </a:r>
          </a:p>
          <a:p>
            <a:pPr lvl="2"/>
            <a:r>
              <a:rPr lang="en-US" dirty="0" smtClean="0"/>
              <a:t>But position is needed for lighting!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Rendering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“Forward” or “direct” rendering is the general approach to rendering you have been exposed to so far</a:t>
            </a:r>
          </a:p>
          <a:p>
            <a:pPr lvl="1"/>
            <a:r>
              <a:rPr lang="en-US" dirty="0" smtClean="0"/>
              <a:t>Two common approaches to lighting/shading for forward renderers</a:t>
            </a:r>
          </a:p>
          <a:p>
            <a:pPr lvl="2"/>
            <a:r>
              <a:rPr lang="en-US" dirty="0" smtClean="0"/>
              <a:t>Single pass lighting</a:t>
            </a:r>
          </a:p>
          <a:p>
            <a:pPr lvl="2"/>
            <a:r>
              <a:rPr lang="en-US" dirty="0" err="1" smtClean="0"/>
              <a:t>Multipass</a:t>
            </a:r>
            <a:r>
              <a:rPr lang="en-US" dirty="0" smtClean="0"/>
              <a:t> lighting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Deferred Shading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Polygon/Geometry Stage</a:t>
            </a:r>
          </a:p>
          <a:p>
            <a:pPr lvl="1"/>
            <a:r>
              <a:rPr lang="en-US" dirty="0" smtClean="0"/>
              <a:t>When we get to the lighting stage, we will calculate the world space position of each fragment from depth and other values</a:t>
            </a:r>
          </a:p>
          <a:p>
            <a:pPr lvl="1"/>
            <a:r>
              <a:rPr lang="en-US" dirty="0" err="1" smtClean="0"/>
              <a:t>Normals</a:t>
            </a:r>
            <a:r>
              <a:rPr lang="en-US" dirty="0" smtClean="0"/>
              <a:t> in the normal buffer will need to be stored as all positive values</a:t>
            </a:r>
          </a:p>
          <a:p>
            <a:pPr lvl="2"/>
            <a:r>
              <a:rPr lang="en-US" dirty="0" smtClean="0"/>
              <a:t>Float4 norm = normalize(</a:t>
            </a:r>
            <a:r>
              <a:rPr lang="en-US" dirty="0" err="1" smtClean="0"/>
              <a:t>inVert.normal</a:t>
            </a:r>
            <a:r>
              <a:rPr lang="en-US" dirty="0" smtClean="0"/>
              <a:t>) * .5 + .5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Deferred Shading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Polygon/Geometry Stage</a:t>
            </a:r>
          </a:p>
          <a:p>
            <a:pPr lvl="1"/>
            <a:r>
              <a:rPr lang="en-US" dirty="0" smtClean="0"/>
              <a:t>Diffuse (texture), </a:t>
            </a:r>
            <a:r>
              <a:rPr lang="en-US" dirty="0" err="1" smtClean="0"/>
              <a:t>Specular</a:t>
            </a:r>
            <a:r>
              <a:rPr lang="en-US" dirty="0" smtClean="0"/>
              <a:t> intensity and </a:t>
            </a:r>
            <a:r>
              <a:rPr lang="en-US" dirty="0" err="1" smtClean="0"/>
              <a:t>Specular</a:t>
            </a:r>
            <a:r>
              <a:rPr lang="en-US" dirty="0" smtClean="0"/>
              <a:t> Power (shininess) often written to appropriate buffers without change</a:t>
            </a:r>
          </a:p>
          <a:p>
            <a:pPr lvl="1"/>
            <a:r>
              <a:rPr lang="en-US" dirty="0" smtClean="0"/>
              <a:t>These two can cause the need for more than one </a:t>
            </a:r>
            <a:r>
              <a:rPr lang="en-US" dirty="0" err="1" smtClean="0"/>
              <a:t>shader</a:t>
            </a:r>
            <a:r>
              <a:rPr lang="en-US" dirty="0" smtClean="0"/>
              <a:t> solution to support complex multi-texturing or lack of </a:t>
            </a:r>
            <a:r>
              <a:rPr lang="en-US" dirty="0" err="1" smtClean="0"/>
              <a:t>specular</a:t>
            </a:r>
            <a:r>
              <a:rPr lang="en-US" dirty="0" smtClean="0"/>
              <a:t> map data.</a:t>
            </a:r>
          </a:p>
          <a:p>
            <a:pPr lvl="1"/>
            <a:r>
              <a:rPr lang="en-US" dirty="0" smtClean="0"/>
              <a:t>This stage is now complete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Deferred Shading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Lighting Stage</a:t>
            </a:r>
          </a:p>
          <a:p>
            <a:pPr lvl="1"/>
            <a:r>
              <a:rPr lang="en-US" dirty="0" smtClean="0"/>
              <a:t>General approach</a:t>
            </a:r>
          </a:p>
          <a:p>
            <a:pPr lvl="2"/>
            <a:r>
              <a:rPr lang="en-US" dirty="0" smtClean="0"/>
              <a:t>G-Buffer now has the necessary data to calculate lighting in every fragment</a:t>
            </a:r>
          </a:p>
          <a:p>
            <a:pPr lvl="2"/>
            <a:r>
              <a:rPr lang="en-US" dirty="0" smtClean="0"/>
              <a:t>For each light in view, we need to calculate lighting for every fragment it effects </a:t>
            </a:r>
          </a:p>
          <a:p>
            <a:pPr lvl="2"/>
            <a:r>
              <a:rPr lang="en-US" dirty="0" smtClean="0"/>
              <a:t>We then additively blend the results into the </a:t>
            </a:r>
            <a:r>
              <a:rPr lang="en-US" dirty="0" err="1" smtClean="0"/>
              <a:t>framebuffer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19400" y="5257800"/>
            <a:ext cx="1600200" cy="1371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miley Face 3"/>
          <p:cNvSpPr/>
          <p:nvPr/>
        </p:nvSpPr>
        <p:spPr>
          <a:xfrm>
            <a:off x="3200400" y="5486400"/>
            <a:ext cx="914400" cy="914400"/>
          </a:xfrm>
          <a:prstGeom prst="smileyFace">
            <a:avLst/>
          </a:prstGeom>
          <a:gradFill flip="none" rotWithShape="1">
            <a:gsLst>
              <a:gs pos="25000">
                <a:schemeClr val="tx1"/>
              </a:gs>
              <a:gs pos="75000">
                <a:srgbClr val="FFFF00"/>
              </a:gs>
            </a:gsLst>
            <a:lin ang="0" scaled="0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iley Face 5"/>
          <p:cNvSpPr/>
          <p:nvPr/>
        </p:nvSpPr>
        <p:spPr>
          <a:xfrm>
            <a:off x="76200" y="4724400"/>
            <a:ext cx="914400" cy="914400"/>
          </a:xfrm>
          <a:prstGeom prst="smileyFace">
            <a:avLst/>
          </a:prstGeom>
          <a:gradFill flip="none" rotWithShape="1">
            <a:gsLst>
              <a:gs pos="25000">
                <a:schemeClr val="bg1">
                  <a:lumMod val="50000"/>
                </a:schemeClr>
              </a:gs>
              <a:gs pos="75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iley Face 6"/>
          <p:cNvSpPr/>
          <p:nvPr/>
        </p:nvSpPr>
        <p:spPr>
          <a:xfrm>
            <a:off x="381000" y="5029200"/>
            <a:ext cx="914400" cy="914400"/>
          </a:xfrm>
          <a:prstGeom prst="smileyFace">
            <a:avLst/>
          </a:prstGeom>
          <a:gradFill flip="none" rotWithShape="1">
            <a:gsLst>
              <a:gs pos="25000">
                <a:srgbClr val="0070C0"/>
              </a:gs>
              <a:gs pos="75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/>
          <p:cNvSpPr/>
          <p:nvPr/>
        </p:nvSpPr>
        <p:spPr>
          <a:xfrm>
            <a:off x="685800" y="5334000"/>
            <a:ext cx="914400" cy="914400"/>
          </a:xfrm>
          <a:prstGeom prst="smileyFace">
            <a:avLst/>
          </a:prstGeom>
          <a:gradFill flip="none" rotWithShape="1">
            <a:gsLst>
              <a:gs pos="52000">
                <a:srgbClr val="FFFFFF"/>
              </a:gs>
              <a:gs pos="76000">
                <a:schemeClr val="tx1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/>
          <p:cNvSpPr/>
          <p:nvPr/>
        </p:nvSpPr>
        <p:spPr>
          <a:xfrm>
            <a:off x="990600" y="5638800"/>
            <a:ext cx="914400" cy="91440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n 10"/>
          <p:cNvSpPr/>
          <p:nvPr/>
        </p:nvSpPr>
        <p:spPr>
          <a:xfrm>
            <a:off x="4038600" y="5410200"/>
            <a:ext cx="304800" cy="304800"/>
          </a:xfrm>
          <a:prstGeom prst="sun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76800" y="5257800"/>
            <a:ext cx="1600200" cy="1371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miley Face 12"/>
          <p:cNvSpPr/>
          <p:nvPr/>
        </p:nvSpPr>
        <p:spPr>
          <a:xfrm>
            <a:off x="5181600" y="5486400"/>
            <a:ext cx="914400" cy="914400"/>
          </a:xfrm>
          <a:prstGeom prst="smileyFace">
            <a:avLst/>
          </a:prstGeom>
          <a:gradFill flip="none" rotWithShape="1">
            <a:gsLst>
              <a:gs pos="25000">
                <a:srgbClr val="FFFF00"/>
              </a:gs>
              <a:gs pos="75000">
                <a:schemeClr val="tx1"/>
              </a:gs>
            </a:gsLst>
            <a:lin ang="0" scaled="0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n 13"/>
          <p:cNvSpPr/>
          <p:nvPr/>
        </p:nvSpPr>
        <p:spPr>
          <a:xfrm>
            <a:off x="4953000" y="5410200"/>
            <a:ext cx="304800" cy="304800"/>
          </a:xfrm>
          <a:prstGeom prst="sun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419600" y="5638800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+</a:t>
            </a:r>
            <a:endParaRPr lang="en-US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6477000" y="5638800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=</a:t>
            </a:r>
            <a:endParaRPr lang="en-US" sz="4000" dirty="0"/>
          </a:p>
        </p:txBody>
      </p:sp>
      <p:sp>
        <p:nvSpPr>
          <p:cNvPr id="18" name="Rectangle 17"/>
          <p:cNvSpPr/>
          <p:nvPr/>
        </p:nvSpPr>
        <p:spPr>
          <a:xfrm>
            <a:off x="6934200" y="5257800"/>
            <a:ext cx="1600200" cy="1371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miley Face 18"/>
          <p:cNvSpPr/>
          <p:nvPr/>
        </p:nvSpPr>
        <p:spPr>
          <a:xfrm>
            <a:off x="7315200" y="5486400"/>
            <a:ext cx="914400" cy="914400"/>
          </a:xfrm>
          <a:prstGeom prst="smileyFace">
            <a:avLst/>
          </a:prstGeom>
          <a:gradFill flip="none" rotWithShape="1">
            <a:gsLst>
              <a:gs pos="36000">
                <a:srgbClr val="FFFF00"/>
              </a:gs>
              <a:gs pos="50000">
                <a:srgbClr val="918E00"/>
              </a:gs>
              <a:gs pos="64000">
                <a:srgbClr val="FFFF00"/>
              </a:gs>
            </a:gsLst>
            <a:lin ang="0" scaled="0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Deferred Shading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Lighting Stage</a:t>
            </a:r>
          </a:p>
          <a:p>
            <a:pPr lvl="1"/>
            <a:r>
              <a:rPr lang="en-US" dirty="0" smtClean="0"/>
              <a:t>Determining which fragments to light for a specific light source can be tricky, but various methods have been successfully implemented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Deferred Shading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Lighting Stage</a:t>
            </a:r>
          </a:p>
          <a:p>
            <a:pPr lvl="1"/>
            <a:r>
              <a:rPr lang="en-US" dirty="0" smtClean="0"/>
              <a:t>Exhaustive, brute force approach</a:t>
            </a:r>
          </a:p>
          <a:p>
            <a:pPr lvl="2"/>
            <a:r>
              <a:rPr lang="en-US" dirty="0" smtClean="0"/>
              <a:t>For each light in view, render a full screen quad</a:t>
            </a:r>
          </a:p>
          <a:p>
            <a:pPr lvl="3"/>
            <a:r>
              <a:rPr lang="en-US" dirty="0" smtClean="0"/>
              <a:t>For each fragment in the quad</a:t>
            </a:r>
          </a:p>
          <a:p>
            <a:pPr lvl="4"/>
            <a:r>
              <a:rPr lang="en-US" dirty="0" smtClean="0"/>
              <a:t>Calculate lighting for the equivalent fragment in the G-Buffer</a:t>
            </a:r>
          </a:p>
          <a:p>
            <a:pPr lvl="4"/>
            <a:r>
              <a:rPr lang="en-US" dirty="0" smtClean="0"/>
              <a:t>Let the lighting equation decide what contribution this fragment gets from this light, if any</a:t>
            </a:r>
          </a:p>
          <a:p>
            <a:pPr lvl="5"/>
            <a:r>
              <a:rPr lang="en-US" dirty="0" smtClean="0"/>
              <a:t>Normal dot </a:t>
            </a:r>
            <a:r>
              <a:rPr lang="en-US" dirty="0" err="1" smtClean="0"/>
              <a:t>LightVector</a:t>
            </a:r>
            <a:endParaRPr lang="en-US" dirty="0" smtClean="0"/>
          </a:p>
          <a:p>
            <a:pPr lvl="5"/>
            <a:r>
              <a:rPr lang="en-US" dirty="0" smtClean="0"/>
              <a:t>Attenuation</a:t>
            </a:r>
          </a:p>
          <a:p>
            <a:pPr lvl="5"/>
            <a:r>
              <a:rPr lang="en-US" dirty="0" smtClean="0"/>
              <a:t>Etc</a:t>
            </a:r>
          </a:p>
          <a:p>
            <a:pPr lvl="4"/>
            <a:r>
              <a:rPr lang="en-US" dirty="0" smtClean="0"/>
              <a:t>Additively blend the results into the frame buffer</a:t>
            </a:r>
          </a:p>
          <a:p>
            <a:pPr lvl="5"/>
            <a:r>
              <a:rPr lang="en-US" dirty="0" smtClean="0"/>
              <a:t>If a fragment goes unlit by this light, we will just be adding zero and no change will occur</a:t>
            </a:r>
          </a:p>
          <a:p>
            <a:pPr lvl="2"/>
            <a:r>
              <a:rPr lang="en-US" dirty="0" smtClean="0"/>
              <a:t>This is the only approach that makes sense for directional lights.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Deferred Shading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/>
          <a:lstStyle/>
          <a:p>
            <a:r>
              <a:rPr lang="en-US" dirty="0" smtClean="0"/>
              <a:t>Lighting Stage</a:t>
            </a:r>
          </a:p>
          <a:p>
            <a:pPr lvl="1"/>
            <a:r>
              <a:rPr lang="en-US" dirty="0" smtClean="0"/>
              <a:t>Calculating fragment position</a:t>
            </a:r>
          </a:p>
          <a:p>
            <a:pPr lvl="2"/>
            <a:r>
              <a:rPr lang="en-US" dirty="0" smtClean="0"/>
              <a:t>We have fragment depth</a:t>
            </a:r>
          </a:p>
          <a:p>
            <a:pPr lvl="3"/>
            <a:r>
              <a:rPr lang="en-US" sz="1600" dirty="0" smtClean="0"/>
              <a:t>Depth values not linearly distributed</a:t>
            </a:r>
          </a:p>
          <a:p>
            <a:pPr lvl="3"/>
            <a:r>
              <a:rPr lang="en-US" sz="1600" dirty="0" smtClean="0"/>
              <a:t>0.0 to 1.0 range</a:t>
            </a:r>
          </a:p>
          <a:p>
            <a:pPr lvl="4"/>
            <a:r>
              <a:rPr lang="en-US" sz="1600" dirty="0" smtClean="0"/>
              <a:t>Most of this range is reserved for close to near plane</a:t>
            </a:r>
          </a:p>
          <a:p>
            <a:pPr lvl="4"/>
            <a:r>
              <a:rPr lang="en-US" sz="1600" dirty="0" smtClean="0"/>
              <a:t>Seriously, almost all of that range is very close to the near clip plane.</a:t>
            </a:r>
          </a:p>
        </p:txBody>
      </p:sp>
      <p:pic>
        <p:nvPicPr>
          <p:cNvPr id="5" name="Picture 4" descr="DepthBufferChart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4114800"/>
            <a:ext cx="3971925" cy="2409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Deferred Shading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Lighting Stage</a:t>
            </a:r>
          </a:p>
          <a:p>
            <a:pPr lvl="1"/>
            <a:r>
              <a:rPr lang="en-US" dirty="0" smtClean="0"/>
              <a:t>Calculating fragment position</a:t>
            </a:r>
          </a:p>
          <a:p>
            <a:pPr lvl="2"/>
            <a:r>
              <a:rPr lang="en-US" dirty="0" smtClean="0"/>
              <a:t>We will render a full screen quad in clip space.</a:t>
            </a:r>
          </a:p>
          <a:p>
            <a:pPr lvl="3"/>
            <a:r>
              <a:rPr lang="en-US" dirty="0" smtClean="0"/>
              <a:t>Make sure to pass position to fragment </a:t>
            </a:r>
            <a:r>
              <a:rPr lang="en-US" dirty="0" err="1" smtClean="0"/>
              <a:t>shader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The position passed to fragment </a:t>
            </a:r>
            <a:r>
              <a:rPr lang="en-US" dirty="0" err="1" smtClean="0"/>
              <a:t>shader</a:t>
            </a:r>
            <a:r>
              <a:rPr lang="en-US" dirty="0" smtClean="0"/>
              <a:t> will have the correct X and Y components for the fragment but not Z, in clip space.  Good thing we wrote out those depth values.</a:t>
            </a:r>
          </a:p>
          <a:p>
            <a:pPr lvl="2"/>
            <a:r>
              <a:rPr lang="en-US" dirty="0" smtClean="0"/>
              <a:t>Multiply this clip space position by the inverse concatenation of the view and projection matrix to get world space position.</a:t>
            </a:r>
          </a:p>
          <a:p>
            <a:pPr lvl="3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Deferred Shading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8580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Lighting Stage</a:t>
            </a:r>
          </a:p>
          <a:p>
            <a:pPr lvl="1"/>
            <a:r>
              <a:rPr lang="en-US" dirty="0" smtClean="0"/>
              <a:t>You could find the “</a:t>
            </a:r>
            <a:r>
              <a:rPr lang="en-US" dirty="0" err="1" smtClean="0"/>
              <a:t>gInvViewProj</a:t>
            </a:r>
            <a:r>
              <a:rPr lang="en-US" dirty="0" smtClean="0"/>
              <a:t>” matrix in your fragment </a:t>
            </a:r>
            <a:r>
              <a:rPr lang="en-US" dirty="0" err="1" smtClean="0"/>
              <a:t>shader</a:t>
            </a:r>
            <a:r>
              <a:rPr lang="en-US" dirty="0" smtClean="0"/>
              <a:t> by multiplying the view and projection matrices then calling inverse.</a:t>
            </a:r>
          </a:p>
          <a:p>
            <a:pPr lvl="2"/>
            <a:r>
              <a:rPr lang="en-US" dirty="0" smtClean="0"/>
              <a:t>Is there an HLSL inverse?  Don’t find out.</a:t>
            </a:r>
          </a:p>
          <a:p>
            <a:pPr lvl="1"/>
            <a:r>
              <a:rPr lang="en-US" dirty="0" smtClean="0"/>
              <a:t>Only do it this way if you want to have super slow rendering and be made fun of.</a:t>
            </a:r>
          </a:p>
          <a:p>
            <a:pPr lvl="1"/>
            <a:r>
              <a:rPr lang="en-US" dirty="0" smtClean="0"/>
              <a:t>The right way is to do the multiply and inverse CPU side once and store it is as a shared </a:t>
            </a:r>
            <a:r>
              <a:rPr lang="en-US" dirty="0" err="1" smtClean="0"/>
              <a:t>shader</a:t>
            </a:r>
            <a:r>
              <a:rPr lang="en-US" dirty="0" smtClean="0"/>
              <a:t> parameter, only passing it once each frame.</a:t>
            </a:r>
          </a:p>
        </p:txBody>
      </p:sp>
      <p:pic>
        <p:nvPicPr>
          <p:cNvPr id="10" name="Picture 9" descr="microsoft-stop-making-fun-of-us-thum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81800" y="3276600"/>
            <a:ext cx="2565012" cy="3190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Deferred Shading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Lighting Stage</a:t>
            </a:r>
          </a:p>
          <a:p>
            <a:pPr lvl="1"/>
            <a:r>
              <a:rPr lang="en-US" dirty="0" smtClean="0"/>
              <a:t>We now have the necessary info to light this fragment</a:t>
            </a:r>
          </a:p>
          <a:p>
            <a:pPr lvl="2"/>
            <a:r>
              <a:rPr lang="en-US" dirty="0" smtClean="0"/>
              <a:t>World space normal from normal buffer</a:t>
            </a:r>
          </a:p>
          <a:p>
            <a:pPr lvl="2"/>
            <a:r>
              <a:rPr lang="en-US" dirty="0" smtClean="0"/>
              <a:t>World space light direction</a:t>
            </a:r>
          </a:p>
          <a:p>
            <a:pPr lvl="2"/>
            <a:r>
              <a:rPr lang="en-US" dirty="0" smtClean="0"/>
              <a:t>Surface </a:t>
            </a:r>
            <a:r>
              <a:rPr lang="en-US" dirty="0" err="1" smtClean="0"/>
              <a:t>specular</a:t>
            </a:r>
            <a:r>
              <a:rPr lang="en-US" dirty="0" smtClean="0"/>
              <a:t> properties</a:t>
            </a:r>
          </a:p>
          <a:p>
            <a:pPr lvl="2"/>
            <a:r>
              <a:rPr lang="en-US" dirty="0" smtClean="0"/>
              <a:t>Light properties (color, </a:t>
            </a:r>
            <a:r>
              <a:rPr lang="en-US" dirty="0" err="1" smtClean="0"/>
              <a:t>atten</a:t>
            </a:r>
            <a:r>
              <a:rPr lang="en-US" dirty="0" smtClean="0"/>
              <a:t>., pos., etc.) pass to </a:t>
            </a:r>
            <a:r>
              <a:rPr lang="en-US" dirty="0" err="1" smtClean="0"/>
              <a:t>shader</a:t>
            </a:r>
            <a:endParaRPr lang="en-US" dirty="0" smtClean="0"/>
          </a:p>
          <a:p>
            <a:pPr lvl="1"/>
            <a:r>
              <a:rPr lang="en-US" dirty="0" smtClean="0"/>
              <a:t>Calculate the lighting and additively blend to </a:t>
            </a:r>
            <a:r>
              <a:rPr lang="en-US" dirty="0" err="1" smtClean="0"/>
              <a:t>framebuffer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Deferred Shading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385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Lighting Stage</a:t>
            </a:r>
          </a:p>
          <a:p>
            <a:pPr lvl="1"/>
            <a:r>
              <a:rPr lang="en-US" dirty="0" smtClean="0"/>
              <a:t>Currently doing unnecessary work</a:t>
            </a:r>
          </a:p>
          <a:p>
            <a:pPr lvl="2"/>
            <a:r>
              <a:rPr lang="en-US" dirty="0" smtClean="0"/>
              <a:t>For every light in view…</a:t>
            </a:r>
          </a:p>
          <a:p>
            <a:pPr lvl="3"/>
            <a:r>
              <a:rPr lang="en-US" dirty="0" smtClean="0"/>
              <a:t>For every fragment…</a:t>
            </a:r>
          </a:p>
          <a:p>
            <a:pPr lvl="4"/>
            <a:r>
              <a:rPr lang="en-US" dirty="0" smtClean="0"/>
              <a:t>Calculate lighting</a:t>
            </a:r>
          </a:p>
          <a:p>
            <a:pPr lvl="2"/>
            <a:r>
              <a:rPr lang="en-US" dirty="0" smtClean="0"/>
              <a:t>For most lights only a portion of all fragments will be noticeably lit</a:t>
            </a:r>
          </a:p>
          <a:p>
            <a:pPr lvl="2"/>
            <a:r>
              <a:rPr lang="en-US" dirty="0" smtClean="0"/>
              <a:t>If we can cull out unlit fragments then we can reduce the number of lighting calculations we do for each light</a:t>
            </a:r>
          </a:p>
          <a:p>
            <a:pPr lvl="2"/>
            <a:r>
              <a:rPr lang="en-US" dirty="0" smtClean="0"/>
              <a:t>This is how we get to say things like, “I can render as many lights as I like, with little or no consequence.“</a:t>
            </a:r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276600" y="5486400"/>
            <a:ext cx="1778000" cy="1219200"/>
            <a:chOff x="76200" y="4876800"/>
            <a:chExt cx="2667000" cy="1828800"/>
          </a:xfrm>
        </p:grpSpPr>
        <p:sp>
          <p:nvSpPr>
            <p:cNvPr id="4" name="Rectangle 3"/>
            <p:cNvSpPr/>
            <p:nvPr/>
          </p:nvSpPr>
          <p:spPr>
            <a:xfrm>
              <a:off x="457200" y="5257800"/>
              <a:ext cx="2286000" cy="1447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miley Face 4"/>
            <p:cNvSpPr/>
            <p:nvPr/>
          </p:nvSpPr>
          <p:spPr>
            <a:xfrm>
              <a:off x="1524000" y="5638800"/>
              <a:ext cx="914400" cy="914400"/>
            </a:xfrm>
            <a:prstGeom prst="smileyFac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Sun 5"/>
            <p:cNvSpPr/>
            <p:nvPr/>
          </p:nvSpPr>
          <p:spPr>
            <a:xfrm>
              <a:off x="533400" y="5334000"/>
              <a:ext cx="304800" cy="304800"/>
            </a:xfrm>
            <a:prstGeom prst="sun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76200" y="4876800"/>
              <a:ext cx="1219200" cy="1219200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Rendering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Single pass lighting</a:t>
            </a:r>
          </a:p>
          <a:p>
            <a:pPr lvl="1"/>
            <a:r>
              <a:rPr lang="en-US" dirty="0" smtClean="0"/>
              <a:t>Render the mesh once</a:t>
            </a:r>
          </a:p>
          <a:p>
            <a:pPr lvl="2"/>
            <a:r>
              <a:rPr lang="en-US" dirty="0" smtClean="0"/>
              <a:t>Find some set of the lights affecting the object</a:t>
            </a:r>
          </a:p>
          <a:p>
            <a:pPr lvl="2"/>
            <a:r>
              <a:rPr lang="en-US" dirty="0" smtClean="0"/>
              <a:t>Calculate lighting for up to some maximum number of lights (usually 8)</a:t>
            </a:r>
          </a:p>
          <a:p>
            <a:pPr lvl="3"/>
            <a:r>
              <a:rPr lang="en-US" dirty="0" smtClean="0"/>
              <a:t>Limited by the number of variables you can pass from vertex to fragment </a:t>
            </a:r>
            <a:r>
              <a:rPr lang="en-US" dirty="0" err="1" smtClean="0"/>
              <a:t>shader</a:t>
            </a:r>
            <a:r>
              <a:rPr lang="en-US" dirty="0" smtClean="0"/>
              <a:t> for per-pixel lighting</a:t>
            </a:r>
          </a:p>
          <a:p>
            <a:pPr lvl="3"/>
            <a:r>
              <a:rPr lang="en-US" dirty="0" smtClean="0"/>
              <a:t>Using </a:t>
            </a:r>
            <a:r>
              <a:rPr lang="en-US" dirty="0" err="1" smtClean="0"/>
              <a:t>shaders</a:t>
            </a:r>
            <a:r>
              <a:rPr lang="en-US" dirty="0" smtClean="0"/>
              <a:t> you still want to avoid looping through very many lights in one </a:t>
            </a:r>
            <a:r>
              <a:rPr lang="en-US" dirty="0" err="1" smtClean="0"/>
              <a:t>shader</a:t>
            </a:r>
            <a:endParaRPr lang="en-US" dirty="0" smtClean="0"/>
          </a:p>
          <a:p>
            <a:pPr lvl="1"/>
            <a:r>
              <a:rPr lang="en-US" dirty="0" smtClean="0"/>
              <a:t>Benefits</a:t>
            </a:r>
          </a:p>
          <a:p>
            <a:pPr lvl="2"/>
            <a:r>
              <a:rPr lang="en-US" dirty="0" smtClean="0"/>
              <a:t>Geometry is transformed once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Deferred Shading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Lighting Stage</a:t>
            </a:r>
          </a:p>
          <a:p>
            <a:pPr lvl="1"/>
            <a:r>
              <a:rPr lang="en-US" dirty="0" smtClean="0"/>
              <a:t>Scissor test</a:t>
            </a:r>
          </a:p>
          <a:p>
            <a:pPr lvl="2"/>
            <a:r>
              <a:rPr lang="en-US" dirty="0" smtClean="0"/>
              <a:t>Scissor tests let us designate rectangular areas where fragment operations will/will not be executed</a:t>
            </a:r>
          </a:p>
          <a:p>
            <a:pPr lvl="2"/>
            <a:r>
              <a:rPr lang="en-US" dirty="0" smtClean="0"/>
              <a:t>Calculate a 2D screen space box that bounds your current light</a:t>
            </a:r>
          </a:p>
          <a:p>
            <a:pPr lvl="2"/>
            <a:r>
              <a:rPr lang="en-US" dirty="0" smtClean="0"/>
              <a:t>Use the scissor test to only do lighting on the fragments in this box</a:t>
            </a:r>
          </a:p>
          <a:p>
            <a:pPr lvl="2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5257800"/>
            <a:ext cx="2286000" cy="1447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miley Face 4"/>
          <p:cNvSpPr/>
          <p:nvPr/>
        </p:nvSpPr>
        <p:spPr>
          <a:xfrm>
            <a:off x="1524000" y="5638800"/>
            <a:ext cx="914400" cy="91440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n 5"/>
          <p:cNvSpPr/>
          <p:nvPr/>
        </p:nvSpPr>
        <p:spPr>
          <a:xfrm>
            <a:off x="533400" y="5334000"/>
            <a:ext cx="304800" cy="304800"/>
          </a:xfrm>
          <a:prstGeom prst="sun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6200" y="4876800"/>
            <a:ext cx="1219200" cy="1219200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29000" y="5257800"/>
            <a:ext cx="2286000" cy="1447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/>
          <p:cNvSpPr/>
          <p:nvPr/>
        </p:nvSpPr>
        <p:spPr>
          <a:xfrm>
            <a:off x="4495800" y="5638800"/>
            <a:ext cx="914400" cy="91440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n 9"/>
          <p:cNvSpPr/>
          <p:nvPr/>
        </p:nvSpPr>
        <p:spPr>
          <a:xfrm>
            <a:off x="3505200" y="5334000"/>
            <a:ext cx="304800" cy="304800"/>
          </a:xfrm>
          <a:prstGeom prst="sun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048000" y="4876800"/>
            <a:ext cx="1219200" cy="1219200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048000" y="4876800"/>
            <a:ext cx="1219200" cy="1219200"/>
          </a:xfrm>
          <a:prstGeom prst="rect">
            <a:avLst/>
          </a:prstGeom>
          <a:noFill/>
          <a:ln>
            <a:solidFill>
              <a:srgbClr val="00B05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400800" y="5257800"/>
            <a:ext cx="2286000" cy="1447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400800" y="5257800"/>
            <a:ext cx="838200" cy="838200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Deferred Shading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Lighting Stage</a:t>
            </a:r>
          </a:p>
          <a:p>
            <a:pPr lvl="1"/>
            <a:r>
              <a:rPr lang="en-US" dirty="0" smtClean="0"/>
              <a:t>Scissor Test limitations</a:t>
            </a:r>
          </a:p>
          <a:p>
            <a:pPr lvl="2"/>
            <a:r>
              <a:rPr lang="en-US" dirty="0" smtClean="0"/>
              <a:t>2D, screen space culling</a:t>
            </a:r>
          </a:p>
          <a:p>
            <a:pPr lvl="2"/>
            <a:r>
              <a:rPr lang="en-US" dirty="0" smtClean="0"/>
              <a:t>Fragments that represent points in front/behind light are not culled and wasted calculations are still done</a:t>
            </a:r>
          </a:p>
          <a:p>
            <a:pPr lvl="2"/>
            <a:r>
              <a:rPr lang="en-US" dirty="0" smtClean="0"/>
              <a:t>A box is also not a tight bounding volume in most cases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Deferred Shading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Lighting Stage</a:t>
            </a:r>
          </a:p>
          <a:p>
            <a:pPr lvl="1"/>
            <a:r>
              <a:rPr lang="en-US" dirty="0" smtClean="0"/>
              <a:t>Light bounding volumes</a:t>
            </a:r>
          </a:p>
          <a:p>
            <a:pPr lvl="2"/>
            <a:r>
              <a:rPr lang="en-US" dirty="0" smtClean="0"/>
              <a:t>3D convex geometry that represents bounds of light</a:t>
            </a:r>
          </a:p>
          <a:p>
            <a:pPr lvl="3"/>
            <a:r>
              <a:rPr lang="en-US" dirty="0" smtClean="0"/>
              <a:t>Spheres for point lights, Cones for spot lights</a:t>
            </a:r>
          </a:p>
          <a:p>
            <a:pPr lvl="2"/>
            <a:r>
              <a:rPr lang="en-US" dirty="0" smtClean="0"/>
              <a:t>Render the volume and only the fragments in the light volume will be rendered, sort of.</a:t>
            </a:r>
          </a:p>
          <a:p>
            <a:pPr lvl="2"/>
            <a:r>
              <a:rPr lang="en-US" dirty="0" smtClean="0"/>
              <a:t>Rendering a billion lights that do not overlap cost the same as one light that fits everything.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5257800"/>
            <a:ext cx="2286000" cy="1447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miley Face 4"/>
          <p:cNvSpPr/>
          <p:nvPr/>
        </p:nvSpPr>
        <p:spPr>
          <a:xfrm>
            <a:off x="1524000" y="5638800"/>
            <a:ext cx="914400" cy="91440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n 5"/>
          <p:cNvSpPr/>
          <p:nvPr/>
        </p:nvSpPr>
        <p:spPr>
          <a:xfrm>
            <a:off x="533400" y="5334000"/>
            <a:ext cx="304800" cy="304800"/>
          </a:xfrm>
          <a:prstGeom prst="sun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6200" y="4876800"/>
            <a:ext cx="1219200" cy="1219200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76600" y="5257800"/>
            <a:ext cx="2286000" cy="1447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/>
          <p:cNvSpPr/>
          <p:nvPr/>
        </p:nvSpPr>
        <p:spPr>
          <a:xfrm>
            <a:off x="4343400" y="5638800"/>
            <a:ext cx="914400" cy="91440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n 9"/>
          <p:cNvSpPr/>
          <p:nvPr/>
        </p:nvSpPr>
        <p:spPr>
          <a:xfrm>
            <a:off x="3352800" y="5334000"/>
            <a:ext cx="304800" cy="304800"/>
          </a:xfrm>
          <a:prstGeom prst="sun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95600" y="4876800"/>
            <a:ext cx="1219200" cy="1219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096000" y="5257800"/>
            <a:ext cx="2286000" cy="1447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715000" y="4876800"/>
            <a:ext cx="1219200" cy="1219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Deferred Shading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Lighting Stage</a:t>
            </a:r>
          </a:p>
          <a:p>
            <a:pPr lvl="1"/>
            <a:r>
              <a:rPr lang="en-US" dirty="0" smtClean="0"/>
              <a:t>Light bounding volumes</a:t>
            </a:r>
          </a:p>
          <a:p>
            <a:pPr lvl="2"/>
            <a:r>
              <a:rPr lang="en-US" dirty="0" smtClean="0"/>
              <a:t>Tighter fit, but still 2D</a:t>
            </a:r>
          </a:p>
          <a:p>
            <a:pPr lvl="2"/>
            <a:r>
              <a:rPr lang="en-US" dirty="0" smtClean="0"/>
              <a:t>Fragments that represent points in front/behind light are not culled and wasted calculations are still done</a:t>
            </a:r>
          </a:p>
          <a:p>
            <a:pPr lvl="2"/>
            <a:r>
              <a:rPr lang="en-US" dirty="0" smtClean="0"/>
              <a:t>With creative use of the depth buffer (from G-Buffer) we can actually turn this into a 3D test and discard undesired fragments</a:t>
            </a:r>
          </a:p>
          <a:p>
            <a:pPr lvl="2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Deferred Shading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Lighting Stage</a:t>
            </a:r>
          </a:p>
          <a:p>
            <a:pPr lvl="1"/>
            <a:r>
              <a:rPr lang="en-US" dirty="0" smtClean="0"/>
              <a:t>Light bounding volumes</a:t>
            </a:r>
          </a:p>
          <a:p>
            <a:pPr lvl="2"/>
            <a:r>
              <a:rPr lang="en-US" dirty="0" smtClean="0"/>
              <a:t>3D involves multiple passes for each light to calculate stencil values</a:t>
            </a:r>
          </a:p>
          <a:p>
            <a:pPr lvl="2"/>
            <a:r>
              <a:rPr lang="en-US" dirty="0" smtClean="0"/>
              <a:t>Render back faces of volume (only to stencil)</a:t>
            </a:r>
          </a:p>
          <a:p>
            <a:pPr lvl="2"/>
            <a:r>
              <a:rPr lang="en-US" dirty="0" smtClean="0"/>
              <a:t>Depth test Greater-Equal</a:t>
            </a:r>
          </a:p>
          <a:p>
            <a:pPr lvl="3"/>
            <a:r>
              <a:rPr lang="en-US" dirty="0" smtClean="0"/>
              <a:t>Any fragments in front of the back of the light will be stenciled</a:t>
            </a:r>
          </a:p>
          <a:p>
            <a:pPr lvl="3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16200000">
            <a:off x="3543300" y="4000500"/>
            <a:ext cx="1371600" cy="3733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100943" y="5682343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155372" y="5736772"/>
            <a:ext cx="272143" cy="272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209800" y="5791200"/>
            <a:ext cx="163286" cy="1632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886200" y="5791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181600" y="5410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638800" y="56388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n 18"/>
          <p:cNvSpPr/>
          <p:nvPr/>
        </p:nvSpPr>
        <p:spPr>
          <a:xfrm>
            <a:off x="4648200" y="5410200"/>
            <a:ext cx="304800" cy="304800"/>
          </a:xfrm>
          <a:prstGeom prst="sun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/>
          <p:nvPr/>
        </p:nvSpPr>
        <p:spPr>
          <a:xfrm>
            <a:off x="4267200" y="5029200"/>
            <a:ext cx="1066800" cy="1066800"/>
          </a:xfrm>
          <a:prstGeom prst="arc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/>
          <p:cNvSpPr/>
          <p:nvPr/>
        </p:nvSpPr>
        <p:spPr>
          <a:xfrm rot="16200000">
            <a:off x="4267200" y="5029200"/>
            <a:ext cx="1066800" cy="1066800"/>
          </a:xfrm>
          <a:prstGeom prst="arc">
            <a:avLst/>
          </a:prstGeom>
          <a:ln w="38100">
            <a:solidFill>
              <a:srgbClr val="FFFF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/>
          <p:cNvSpPr/>
          <p:nvPr/>
        </p:nvSpPr>
        <p:spPr>
          <a:xfrm rot="10800000">
            <a:off x="4267200" y="5029200"/>
            <a:ext cx="1066800" cy="1066800"/>
          </a:xfrm>
          <a:prstGeom prst="arc">
            <a:avLst/>
          </a:prstGeom>
          <a:ln w="38100">
            <a:solidFill>
              <a:srgbClr val="FFFF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/>
          <p:cNvSpPr/>
          <p:nvPr/>
        </p:nvSpPr>
        <p:spPr>
          <a:xfrm rot="5400000">
            <a:off x="4267200" y="5029200"/>
            <a:ext cx="1066800" cy="1066800"/>
          </a:xfrm>
          <a:prstGeom prst="arc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Deferred Shading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Lighting Stage</a:t>
            </a:r>
          </a:p>
          <a:p>
            <a:pPr lvl="1"/>
            <a:r>
              <a:rPr lang="en-US" dirty="0" smtClean="0"/>
              <a:t>Light bounding volumes</a:t>
            </a:r>
          </a:p>
          <a:p>
            <a:pPr lvl="2"/>
            <a:r>
              <a:rPr lang="en-US" dirty="0" smtClean="0"/>
              <a:t>3D involves multiple passes for each light to calculate stencil values</a:t>
            </a:r>
          </a:p>
          <a:p>
            <a:pPr lvl="2"/>
            <a:r>
              <a:rPr lang="en-US" dirty="0" smtClean="0"/>
              <a:t>Render back faces of volume (only to stencil)</a:t>
            </a:r>
          </a:p>
          <a:p>
            <a:pPr lvl="2"/>
            <a:r>
              <a:rPr lang="en-US" dirty="0" smtClean="0"/>
              <a:t>Depth test Greater-Equal</a:t>
            </a:r>
          </a:p>
          <a:p>
            <a:pPr lvl="3"/>
            <a:r>
              <a:rPr lang="en-US" dirty="0" smtClean="0"/>
              <a:t>Any fragments in front of the back of the light will be stenciled</a:t>
            </a:r>
          </a:p>
          <a:p>
            <a:pPr lvl="3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16200000">
            <a:off x="3543300" y="4000500"/>
            <a:ext cx="1371600" cy="3733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86200" y="5791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81600" y="5410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638800" y="56388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00943" y="5682343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155372" y="5736772"/>
            <a:ext cx="272143" cy="272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09800" y="5791200"/>
            <a:ext cx="163286" cy="1632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5029200" y="5562600"/>
            <a:ext cx="30480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3734594" y="5942806"/>
            <a:ext cx="30480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un 15"/>
          <p:cNvSpPr/>
          <p:nvPr/>
        </p:nvSpPr>
        <p:spPr>
          <a:xfrm>
            <a:off x="4648200" y="5410200"/>
            <a:ext cx="304800" cy="304800"/>
          </a:xfrm>
          <a:prstGeom prst="sun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/>
          <p:cNvSpPr/>
          <p:nvPr/>
        </p:nvSpPr>
        <p:spPr>
          <a:xfrm>
            <a:off x="4267200" y="5029200"/>
            <a:ext cx="1066800" cy="1066800"/>
          </a:xfrm>
          <a:prstGeom prst="arc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 rot="16200000">
            <a:off x="4267200" y="5029200"/>
            <a:ext cx="1066800" cy="1066800"/>
          </a:xfrm>
          <a:prstGeom prst="arc">
            <a:avLst/>
          </a:prstGeom>
          <a:ln w="38100">
            <a:solidFill>
              <a:srgbClr val="FFFF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/>
          <p:nvPr/>
        </p:nvSpPr>
        <p:spPr>
          <a:xfrm rot="10800000">
            <a:off x="4267200" y="5029200"/>
            <a:ext cx="1066800" cy="1066800"/>
          </a:xfrm>
          <a:prstGeom prst="arc">
            <a:avLst/>
          </a:prstGeom>
          <a:ln w="38100">
            <a:solidFill>
              <a:srgbClr val="FFFF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/>
          <p:cNvSpPr/>
          <p:nvPr/>
        </p:nvSpPr>
        <p:spPr>
          <a:xfrm rot="5400000">
            <a:off x="4267200" y="5029200"/>
            <a:ext cx="1066800" cy="1066800"/>
          </a:xfrm>
          <a:prstGeom prst="arc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Deferred Shading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Lighting Stage</a:t>
            </a:r>
          </a:p>
          <a:p>
            <a:pPr lvl="1"/>
            <a:r>
              <a:rPr lang="en-US" dirty="0" smtClean="0"/>
              <a:t>Light bounding volumes</a:t>
            </a:r>
          </a:p>
          <a:p>
            <a:pPr lvl="2"/>
            <a:r>
              <a:rPr lang="en-US" dirty="0" smtClean="0"/>
              <a:t>3D involves multiple passes for each light to calculate stencil values</a:t>
            </a:r>
          </a:p>
          <a:p>
            <a:pPr lvl="2"/>
            <a:r>
              <a:rPr lang="en-US" dirty="0" smtClean="0"/>
              <a:t>Render front faces of volume (only to stencil)</a:t>
            </a:r>
          </a:p>
          <a:p>
            <a:pPr lvl="2"/>
            <a:r>
              <a:rPr lang="en-US" dirty="0" smtClean="0"/>
              <a:t>Depth test Less-Equal</a:t>
            </a:r>
          </a:p>
          <a:p>
            <a:pPr lvl="3"/>
            <a:r>
              <a:rPr lang="en-US" dirty="0" smtClean="0"/>
              <a:t>Any fragments behind the front of the light will be stenciled</a:t>
            </a:r>
          </a:p>
          <a:p>
            <a:pPr lvl="3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16200000">
            <a:off x="3543300" y="4000500"/>
            <a:ext cx="1371600" cy="3733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86200" y="5791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81600" y="5410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638800" y="56388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00943" y="5682343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155372" y="5736772"/>
            <a:ext cx="272143" cy="272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09800" y="5791200"/>
            <a:ext cx="163286" cy="1632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5029200" y="5562600"/>
            <a:ext cx="304800" cy="1588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3734594" y="5942806"/>
            <a:ext cx="30480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n 16"/>
          <p:cNvSpPr/>
          <p:nvPr/>
        </p:nvSpPr>
        <p:spPr>
          <a:xfrm rot="10800000">
            <a:off x="4648200" y="5410200"/>
            <a:ext cx="304800" cy="304800"/>
          </a:xfrm>
          <a:prstGeom prst="sun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/>
          <p:cNvSpPr/>
          <p:nvPr/>
        </p:nvSpPr>
        <p:spPr>
          <a:xfrm rot="10800000">
            <a:off x="4267200" y="5029200"/>
            <a:ext cx="1066800" cy="1066800"/>
          </a:xfrm>
          <a:prstGeom prst="arc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 rot="5400000">
            <a:off x="4267200" y="5029200"/>
            <a:ext cx="1066800" cy="1066800"/>
          </a:xfrm>
          <a:prstGeom prst="arc">
            <a:avLst/>
          </a:prstGeom>
          <a:ln w="38100">
            <a:solidFill>
              <a:srgbClr val="FFFF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/>
          <p:nvPr/>
        </p:nvSpPr>
        <p:spPr>
          <a:xfrm>
            <a:off x="4267200" y="5029200"/>
            <a:ext cx="1066800" cy="1066800"/>
          </a:xfrm>
          <a:prstGeom prst="arc">
            <a:avLst/>
          </a:prstGeom>
          <a:ln w="38100">
            <a:solidFill>
              <a:srgbClr val="FFFF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/>
          <p:cNvSpPr/>
          <p:nvPr/>
        </p:nvSpPr>
        <p:spPr>
          <a:xfrm rot="16200000">
            <a:off x="4267200" y="5029200"/>
            <a:ext cx="1066800" cy="1066800"/>
          </a:xfrm>
          <a:prstGeom prst="arc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Deferred Shading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Lighting Stage</a:t>
            </a:r>
          </a:p>
          <a:p>
            <a:pPr lvl="1"/>
            <a:r>
              <a:rPr lang="en-US" dirty="0" smtClean="0"/>
              <a:t>Light bounding volumes</a:t>
            </a:r>
          </a:p>
          <a:p>
            <a:pPr lvl="2"/>
            <a:r>
              <a:rPr lang="en-US" dirty="0" smtClean="0"/>
              <a:t>Only perform lighting operations for fragments that passed both stencil tests</a:t>
            </a:r>
          </a:p>
          <a:p>
            <a:pPr lvl="3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16200000">
            <a:off x="3543300" y="4000500"/>
            <a:ext cx="1371600" cy="3733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86200" y="5791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81600" y="5410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638800" y="56388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00943" y="5682343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155372" y="5736772"/>
            <a:ext cx="272143" cy="272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09800" y="5791200"/>
            <a:ext cx="163286" cy="1632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5029200" y="5562600"/>
            <a:ext cx="304800" cy="1588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un 15"/>
          <p:cNvSpPr/>
          <p:nvPr/>
        </p:nvSpPr>
        <p:spPr>
          <a:xfrm rot="10800000">
            <a:off x="4648200" y="5410200"/>
            <a:ext cx="304800" cy="304800"/>
          </a:xfrm>
          <a:prstGeom prst="sun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Deferred Shading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Post-Processing Stage</a:t>
            </a:r>
          </a:p>
          <a:p>
            <a:pPr lvl="1"/>
            <a:r>
              <a:rPr lang="en-US" dirty="0" smtClean="0"/>
              <a:t>Optional, but often implemented</a:t>
            </a:r>
          </a:p>
          <a:p>
            <a:pPr lvl="1"/>
            <a:r>
              <a:rPr lang="en-US" dirty="0" smtClean="0"/>
              <a:t>Clean up aliasing</a:t>
            </a:r>
          </a:p>
          <a:p>
            <a:pPr lvl="2"/>
            <a:r>
              <a:rPr lang="en-US" dirty="0" smtClean="0"/>
              <a:t>Use a post-process edge-detection </a:t>
            </a:r>
            <a:r>
              <a:rPr lang="en-US" dirty="0" err="1" smtClean="0"/>
              <a:t>shader</a:t>
            </a:r>
            <a:endParaRPr lang="en-US" dirty="0" smtClean="0"/>
          </a:p>
          <a:p>
            <a:pPr lvl="3"/>
            <a:r>
              <a:rPr lang="en-US" dirty="0" smtClean="0"/>
              <a:t>Widely implemented for various effects like cell-shading</a:t>
            </a:r>
          </a:p>
          <a:p>
            <a:pPr lvl="3"/>
            <a:r>
              <a:rPr lang="en-US" dirty="0" smtClean="0"/>
              <a:t>Often uses depth and normal differences to find edges</a:t>
            </a:r>
          </a:p>
          <a:p>
            <a:pPr lvl="2"/>
            <a:r>
              <a:rPr lang="en-US" dirty="0" smtClean="0"/>
              <a:t>Once found, edges are blurred to remove “</a:t>
            </a:r>
            <a:r>
              <a:rPr lang="en-US" dirty="0" err="1" smtClean="0"/>
              <a:t>jaggies</a:t>
            </a:r>
            <a:r>
              <a:rPr lang="en-US" dirty="0" smtClean="0"/>
              <a:t>”</a:t>
            </a:r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5029200"/>
            <a:ext cx="1752600" cy="1632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Deferred Shading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Transparencies</a:t>
            </a:r>
          </a:p>
          <a:p>
            <a:pPr lvl="1"/>
            <a:r>
              <a:rPr lang="en-US" dirty="0" smtClean="0"/>
              <a:t>Transparent objects are usually rendered into the frame buffer after everything else, using a traditional forward renderer</a:t>
            </a:r>
          </a:p>
          <a:p>
            <a:pPr lvl="1"/>
            <a:r>
              <a:rPr lang="en-US" dirty="0" smtClean="0"/>
              <a:t>Many implementations try to simplify this step by taking shortcuts like not drawing shadows for transparent objects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Rendering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Single pass lighting</a:t>
            </a:r>
          </a:p>
          <a:p>
            <a:pPr lvl="1"/>
            <a:r>
              <a:rPr lang="en-US" dirty="0" smtClean="0"/>
              <a:t>Drawbacks</a:t>
            </a:r>
          </a:p>
          <a:p>
            <a:pPr lvl="2"/>
            <a:r>
              <a:rPr lang="en-US" dirty="0" err="1" smtClean="0"/>
              <a:t>Shader</a:t>
            </a:r>
            <a:r>
              <a:rPr lang="en-US" dirty="0" smtClean="0"/>
              <a:t> needs to handle all possible light types</a:t>
            </a:r>
          </a:p>
          <a:p>
            <a:pPr lvl="3"/>
            <a:r>
              <a:rPr lang="en-US" dirty="0" smtClean="0"/>
              <a:t>Branching and increasing instruction count</a:t>
            </a:r>
          </a:p>
          <a:p>
            <a:pPr lvl="2"/>
            <a:r>
              <a:rPr lang="en-US" dirty="0" err="1" smtClean="0"/>
              <a:t>Shadowmaps</a:t>
            </a:r>
            <a:r>
              <a:rPr lang="en-US" dirty="0" smtClean="0"/>
              <a:t> for all active lights must be loaded</a:t>
            </a:r>
          </a:p>
          <a:p>
            <a:pPr lvl="3"/>
            <a:r>
              <a:rPr lang="en-US" dirty="0" smtClean="0"/>
              <a:t>Increasing memory footprint</a:t>
            </a:r>
          </a:p>
          <a:p>
            <a:pPr lvl="2"/>
            <a:r>
              <a:rPr lang="en-US" dirty="0" smtClean="0"/>
              <a:t>Different materials and effects may require separate </a:t>
            </a:r>
            <a:r>
              <a:rPr lang="en-US" dirty="0" err="1" smtClean="0"/>
              <a:t>shaders</a:t>
            </a:r>
            <a:r>
              <a:rPr lang="en-US" dirty="0" smtClean="0"/>
              <a:t> that re-implement all of the above</a:t>
            </a:r>
          </a:p>
          <a:p>
            <a:pPr lvl="3"/>
            <a:r>
              <a:rPr lang="en-US" dirty="0" smtClean="0"/>
              <a:t>Normal mapping</a:t>
            </a:r>
          </a:p>
          <a:p>
            <a:pPr lvl="3"/>
            <a:r>
              <a:rPr lang="en-US" dirty="0" smtClean="0"/>
              <a:t>Skinning</a:t>
            </a:r>
          </a:p>
          <a:p>
            <a:pPr lvl="3"/>
            <a:r>
              <a:rPr lang="en-US" dirty="0" smtClean="0"/>
              <a:t>Normal mapping + Skinning</a:t>
            </a:r>
          </a:p>
          <a:p>
            <a:pPr lvl="3"/>
            <a:r>
              <a:rPr lang="en-US" dirty="0" smtClean="0"/>
              <a:t>“</a:t>
            </a:r>
            <a:r>
              <a:rPr lang="en-US" dirty="0" err="1" smtClean="0"/>
              <a:t>Uber</a:t>
            </a:r>
            <a:r>
              <a:rPr lang="en-US" dirty="0" smtClean="0"/>
              <a:t> </a:t>
            </a:r>
            <a:r>
              <a:rPr lang="en-US" dirty="0" err="1" smtClean="0"/>
              <a:t>shaders</a:t>
            </a:r>
            <a:r>
              <a:rPr lang="en-US" dirty="0" smtClean="0"/>
              <a:t>”</a:t>
            </a:r>
          </a:p>
          <a:p>
            <a:pPr lvl="2"/>
            <a:r>
              <a:rPr lang="en-US" dirty="0" smtClean="0"/>
              <a:t>Restricted to a fixed maximum number of lights on object</a:t>
            </a:r>
          </a:p>
          <a:p>
            <a:pPr lvl="2"/>
            <a:r>
              <a:rPr lang="en-US" dirty="0" smtClean="0"/>
              <a:t>Overdraw</a:t>
            </a:r>
          </a:p>
          <a:p>
            <a:pPr lvl="3"/>
            <a:r>
              <a:rPr lang="en-US" dirty="0" smtClean="0"/>
              <a:t>Spend lots of time lighting a pixel just to have it replaced by a closer one</a:t>
            </a:r>
          </a:p>
          <a:p>
            <a:pPr lvl="3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Rendering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Multipass</a:t>
            </a:r>
            <a:r>
              <a:rPr lang="en-US" dirty="0" smtClean="0"/>
              <a:t> lighting</a:t>
            </a:r>
          </a:p>
          <a:p>
            <a:pPr lvl="1"/>
            <a:r>
              <a:rPr lang="en-US" dirty="0" smtClean="0"/>
              <a:t>For each light</a:t>
            </a:r>
          </a:p>
          <a:p>
            <a:pPr lvl="2"/>
            <a:r>
              <a:rPr lang="en-US" dirty="0" smtClean="0"/>
              <a:t>Render each mesh in light </a:t>
            </a:r>
          </a:p>
          <a:p>
            <a:pPr lvl="3"/>
            <a:r>
              <a:rPr lang="en-US" dirty="0" smtClean="0"/>
              <a:t>Additively blend results to the frame buffer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Benefits</a:t>
            </a:r>
          </a:p>
          <a:p>
            <a:pPr lvl="2"/>
            <a:r>
              <a:rPr lang="en-US" dirty="0" smtClean="0"/>
              <a:t>No longer restricted to a maximum number of lights</a:t>
            </a:r>
          </a:p>
          <a:p>
            <a:pPr lvl="2"/>
            <a:r>
              <a:rPr lang="en-US" dirty="0" err="1" smtClean="0"/>
              <a:t>Shader</a:t>
            </a:r>
            <a:r>
              <a:rPr lang="en-US" dirty="0" smtClean="0"/>
              <a:t> results can be combined through blending to achieve various effects</a:t>
            </a:r>
          </a:p>
          <a:p>
            <a:pPr lvl="2"/>
            <a:r>
              <a:rPr lang="en-US" dirty="0" err="1" smtClean="0"/>
              <a:t>Shaders</a:t>
            </a:r>
            <a:r>
              <a:rPr lang="en-US" dirty="0" smtClean="0"/>
              <a:t> are smaller, simpler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286000" y="3048000"/>
            <a:ext cx="4445000" cy="1066800"/>
            <a:chOff x="2819400" y="5257800"/>
            <a:chExt cx="5715000" cy="1371600"/>
          </a:xfrm>
        </p:grpSpPr>
        <p:sp>
          <p:nvSpPr>
            <p:cNvPr id="4" name="Rectangle 3"/>
            <p:cNvSpPr/>
            <p:nvPr/>
          </p:nvSpPr>
          <p:spPr>
            <a:xfrm>
              <a:off x="2819400" y="5257800"/>
              <a:ext cx="1600200" cy="13716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miley Face 4"/>
            <p:cNvSpPr/>
            <p:nvPr/>
          </p:nvSpPr>
          <p:spPr>
            <a:xfrm>
              <a:off x="3200400" y="5486400"/>
              <a:ext cx="914400" cy="914400"/>
            </a:xfrm>
            <a:prstGeom prst="smileyFace">
              <a:avLst/>
            </a:prstGeom>
            <a:gradFill flip="none" rotWithShape="1">
              <a:gsLst>
                <a:gs pos="25000">
                  <a:schemeClr val="tx1"/>
                </a:gs>
                <a:gs pos="75000">
                  <a:srgbClr val="FFFF00"/>
                </a:gs>
              </a:gsLst>
              <a:lin ang="0" scaled="0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Sun 5"/>
            <p:cNvSpPr/>
            <p:nvPr/>
          </p:nvSpPr>
          <p:spPr>
            <a:xfrm>
              <a:off x="4038600" y="5410200"/>
              <a:ext cx="304800" cy="304800"/>
            </a:xfrm>
            <a:prstGeom prst="sun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876800" y="5257800"/>
              <a:ext cx="1600200" cy="13716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miley Face 7"/>
            <p:cNvSpPr/>
            <p:nvPr/>
          </p:nvSpPr>
          <p:spPr>
            <a:xfrm>
              <a:off x="5181600" y="5486400"/>
              <a:ext cx="914400" cy="914400"/>
            </a:xfrm>
            <a:prstGeom prst="smileyFace">
              <a:avLst/>
            </a:prstGeom>
            <a:gradFill flip="none" rotWithShape="1">
              <a:gsLst>
                <a:gs pos="25000">
                  <a:srgbClr val="FFFF00"/>
                </a:gs>
                <a:gs pos="75000">
                  <a:schemeClr val="tx1"/>
                </a:gs>
              </a:gsLst>
              <a:lin ang="0" scaled="0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un 8"/>
            <p:cNvSpPr/>
            <p:nvPr/>
          </p:nvSpPr>
          <p:spPr>
            <a:xfrm>
              <a:off x="4953000" y="5410200"/>
              <a:ext cx="304800" cy="304800"/>
            </a:xfrm>
            <a:prstGeom prst="sun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19600" y="5638800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+</a:t>
              </a:r>
              <a:endParaRPr lang="en-US" sz="4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77000" y="5638800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=</a:t>
              </a:r>
              <a:endParaRPr lang="en-US" sz="40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934200" y="5257800"/>
              <a:ext cx="1600200" cy="13716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miley Face 12"/>
            <p:cNvSpPr/>
            <p:nvPr/>
          </p:nvSpPr>
          <p:spPr>
            <a:xfrm>
              <a:off x="7315200" y="5486400"/>
              <a:ext cx="914400" cy="914400"/>
            </a:xfrm>
            <a:prstGeom prst="smileyFace">
              <a:avLst/>
            </a:prstGeom>
            <a:gradFill flip="none" rotWithShape="1">
              <a:gsLst>
                <a:gs pos="36000">
                  <a:srgbClr val="FFFF00"/>
                </a:gs>
                <a:gs pos="50000">
                  <a:srgbClr val="918E00"/>
                </a:gs>
                <a:gs pos="64000">
                  <a:srgbClr val="FFFF00"/>
                </a:gs>
              </a:gsLst>
              <a:lin ang="0" scaled="0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Rendering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Multipass</a:t>
            </a:r>
            <a:r>
              <a:rPr lang="en-US" dirty="0" smtClean="0"/>
              <a:t> lighting</a:t>
            </a:r>
          </a:p>
          <a:p>
            <a:pPr lvl="1"/>
            <a:r>
              <a:rPr lang="en-US" dirty="0" smtClean="0"/>
              <a:t>Drawbacks</a:t>
            </a:r>
          </a:p>
          <a:p>
            <a:pPr lvl="2"/>
            <a:r>
              <a:rPr lang="en-US" dirty="0" smtClean="0"/>
              <a:t>Lots of repeated work</a:t>
            </a:r>
          </a:p>
          <a:p>
            <a:pPr lvl="3"/>
            <a:r>
              <a:rPr lang="en-US" dirty="0" smtClean="0"/>
              <a:t>Geometry is transformed each pass</a:t>
            </a:r>
          </a:p>
          <a:p>
            <a:pPr lvl="3"/>
            <a:r>
              <a:rPr lang="en-US" dirty="0" smtClean="0"/>
              <a:t>Lighting may result in nothing added for certain fragments</a:t>
            </a:r>
          </a:p>
          <a:p>
            <a:pPr lvl="3"/>
            <a:r>
              <a:rPr lang="en-US" dirty="0" smtClean="0"/>
              <a:t>Texture filtering work may be repeated</a:t>
            </a:r>
          </a:p>
          <a:p>
            <a:pPr lvl="2"/>
            <a:r>
              <a:rPr lang="en-US" dirty="0" smtClean="0"/>
              <a:t>Overdraw</a:t>
            </a:r>
          </a:p>
          <a:p>
            <a:pPr lvl="2"/>
            <a:r>
              <a:rPr lang="en-US" dirty="0" smtClean="0"/>
              <a:t>Lots of context switching</a:t>
            </a:r>
          </a:p>
          <a:p>
            <a:pPr lvl="3"/>
            <a:r>
              <a:rPr lang="en-US" dirty="0" smtClean="0"/>
              <a:t>Batching becomes difficult and complex</a:t>
            </a:r>
          </a:p>
          <a:p>
            <a:pPr lvl="2"/>
            <a:r>
              <a:rPr lang="en-US" dirty="0" smtClean="0"/>
              <a:t>Worst case number of passes</a:t>
            </a:r>
          </a:p>
          <a:p>
            <a:pPr lvl="3"/>
            <a:r>
              <a:rPr lang="en-US" dirty="0" smtClean="0"/>
              <a:t>Number of Objects * Number of Lights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Deferred Shading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Deferred method</a:t>
            </a:r>
          </a:p>
          <a:p>
            <a:pPr lvl="1"/>
            <a:r>
              <a:rPr lang="en-US" dirty="0" smtClean="0"/>
              <a:t>For each mesh</a:t>
            </a:r>
          </a:p>
          <a:p>
            <a:pPr lvl="2"/>
            <a:r>
              <a:rPr lang="en-US" dirty="0" smtClean="0"/>
              <a:t>Render mesh fragment properties to various buffers</a:t>
            </a:r>
          </a:p>
          <a:p>
            <a:pPr lvl="3"/>
            <a:r>
              <a:rPr lang="en-US" dirty="0" smtClean="0"/>
              <a:t>Depth</a:t>
            </a:r>
          </a:p>
          <a:p>
            <a:pPr lvl="3">
              <a:buNone/>
            </a:pPr>
            <a:r>
              <a:rPr lang="en-US" dirty="0" smtClean="0"/>
              <a:t>-----------------------------------------------------------</a:t>
            </a:r>
          </a:p>
          <a:p>
            <a:pPr lvl="3"/>
            <a:r>
              <a:rPr lang="en-US" dirty="0" smtClean="0"/>
              <a:t>Normal</a:t>
            </a:r>
          </a:p>
          <a:p>
            <a:pPr lvl="3"/>
            <a:r>
              <a:rPr lang="en-US" dirty="0" smtClean="0"/>
              <a:t>Diffuse color (unlit texture, “</a:t>
            </a:r>
            <a:r>
              <a:rPr lang="en-US" dirty="0" err="1" smtClean="0"/>
              <a:t>Albedo</a:t>
            </a:r>
            <a:r>
              <a:rPr lang="en-US" dirty="0" smtClean="0"/>
              <a:t>”)</a:t>
            </a:r>
          </a:p>
          <a:p>
            <a:pPr lvl="3"/>
            <a:r>
              <a:rPr lang="en-US" dirty="0" smtClean="0"/>
              <a:t>Material </a:t>
            </a:r>
            <a:r>
              <a:rPr lang="en-US" dirty="0" err="1" smtClean="0"/>
              <a:t>specular</a:t>
            </a:r>
            <a:r>
              <a:rPr lang="en-US" dirty="0" smtClean="0"/>
              <a:t> properties</a:t>
            </a:r>
          </a:p>
          <a:p>
            <a:pPr lvl="3"/>
            <a:r>
              <a:rPr lang="en-US" dirty="0" smtClean="0"/>
              <a:t>Room for one more buffer if needed</a:t>
            </a:r>
          </a:p>
          <a:p>
            <a:pPr lvl="2"/>
            <a:r>
              <a:rPr lang="en-US" dirty="0" smtClean="0"/>
              <a:t>No lighting calculations! (Yet)</a:t>
            </a:r>
          </a:p>
          <a:p>
            <a:pPr lvl="1"/>
            <a:r>
              <a:rPr lang="en-US" dirty="0" smtClean="0"/>
              <a:t>For each light</a:t>
            </a:r>
          </a:p>
          <a:p>
            <a:pPr lvl="2"/>
            <a:r>
              <a:rPr lang="en-US" dirty="0" smtClean="0"/>
              <a:t>Render some geometry to represent the light</a:t>
            </a:r>
          </a:p>
          <a:p>
            <a:pPr lvl="2"/>
            <a:r>
              <a:rPr lang="en-US" dirty="0" smtClean="0"/>
              <a:t>Perform lighting for the necessary fragments inside the shape of the light</a:t>
            </a:r>
          </a:p>
          <a:p>
            <a:pPr lvl="3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Deferred Shading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Deferred method</a:t>
            </a:r>
          </a:p>
          <a:p>
            <a:pPr lvl="1"/>
            <a:r>
              <a:rPr lang="en-US" dirty="0" smtClean="0"/>
              <a:t>Benefits</a:t>
            </a:r>
          </a:p>
          <a:p>
            <a:pPr lvl="2"/>
            <a:r>
              <a:rPr lang="en-US" dirty="0" smtClean="0"/>
              <a:t>Not restricted to a maximum number of lights</a:t>
            </a:r>
          </a:p>
          <a:p>
            <a:pPr lvl="3"/>
            <a:r>
              <a:rPr lang="en-US" dirty="0" smtClean="0"/>
              <a:t>Adding lots of lights has a much smaller impact on FPS</a:t>
            </a:r>
          </a:p>
          <a:p>
            <a:pPr lvl="2"/>
            <a:r>
              <a:rPr lang="en-US" dirty="0" smtClean="0"/>
              <a:t>No overdraw</a:t>
            </a:r>
          </a:p>
          <a:p>
            <a:pPr lvl="3"/>
            <a:r>
              <a:rPr lang="en-US" dirty="0" smtClean="0"/>
              <a:t>Expensive lighting equations are performed only for fragments that will necessarily be visible</a:t>
            </a:r>
          </a:p>
          <a:p>
            <a:pPr lvl="2"/>
            <a:r>
              <a:rPr lang="en-US" dirty="0" smtClean="0"/>
              <a:t>Simplified </a:t>
            </a:r>
            <a:r>
              <a:rPr lang="en-US" dirty="0" err="1" smtClean="0"/>
              <a:t>shaders</a:t>
            </a:r>
            <a:endParaRPr lang="en-US" dirty="0" smtClean="0"/>
          </a:p>
          <a:p>
            <a:pPr lvl="3"/>
            <a:r>
              <a:rPr lang="en-US" dirty="0" smtClean="0"/>
              <a:t>Each light has a </a:t>
            </a:r>
            <a:r>
              <a:rPr lang="en-US" dirty="0" err="1" smtClean="0"/>
              <a:t>shader</a:t>
            </a:r>
            <a:r>
              <a:rPr lang="en-US" dirty="0" smtClean="0"/>
              <a:t> for its light type</a:t>
            </a:r>
          </a:p>
          <a:p>
            <a:pPr lvl="3"/>
            <a:r>
              <a:rPr lang="en-US" dirty="0" smtClean="0"/>
              <a:t>Material properties are stored in buffers</a:t>
            </a:r>
          </a:p>
          <a:p>
            <a:pPr lvl="2"/>
            <a:r>
              <a:rPr lang="en-US" dirty="0" smtClean="0"/>
              <a:t>Geometry is transformed once/twice</a:t>
            </a:r>
          </a:p>
          <a:p>
            <a:pPr lvl="3"/>
            <a:r>
              <a:rPr lang="en-US" dirty="0" smtClean="0"/>
              <a:t>Compare to </a:t>
            </a:r>
            <a:r>
              <a:rPr lang="en-US" dirty="0" err="1" smtClean="0"/>
              <a:t>multipass</a:t>
            </a:r>
            <a:r>
              <a:rPr lang="en-US" dirty="0" smtClean="0"/>
              <a:t> where geometry is transformed once per light on the object</a:t>
            </a:r>
          </a:p>
          <a:p>
            <a:pPr lvl="3"/>
            <a:r>
              <a:rPr lang="en-US" dirty="0" smtClean="0"/>
              <a:t>Worst case number of passes</a:t>
            </a:r>
          </a:p>
          <a:p>
            <a:pPr lvl="4"/>
            <a:r>
              <a:rPr lang="en-US" dirty="0" smtClean="0"/>
              <a:t>Number of objects + Number of lights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Deferred Shading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Memory footprint</a:t>
            </a:r>
          </a:p>
          <a:p>
            <a:pPr lvl="2"/>
            <a:r>
              <a:rPr lang="en-US" dirty="0" smtClean="0"/>
              <a:t>Four </a:t>
            </a:r>
            <a:r>
              <a:rPr lang="en-US" dirty="0" err="1" smtClean="0"/>
              <a:t>offscreen</a:t>
            </a:r>
            <a:r>
              <a:rPr lang="en-US" dirty="0" smtClean="0"/>
              <a:t> buffers at 32bits per pixel each</a:t>
            </a:r>
          </a:p>
          <a:p>
            <a:pPr lvl="3"/>
            <a:r>
              <a:rPr lang="en-US" dirty="0" smtClean="0"/>
              <a:t>Same dimensions as </a:t>
            </a:r>
            <a:r>
              <a:rPr lang="en-US" dirty="0" err="1" smtClean="0"/>
              <a:t>framebuffer</a:t>
            </a:r>
            <a:endParaRPr lang="en-US" dirty="0" smtClean="0"/>
          </a:p>
          <a:p>
            <a:pPr lvl="3"/>
            <a:r>
              <a:rPr lang="en-US" dirty="0" smtClean="0"/>
              <a:t>At 1280x1024 = </a:t>
            </a:r>
            <a:r>
              <a:rPr lang="en-US" smtClean="0"/>
              <a:t>Almost </a:t>
            </a:r>
            <a:r>
              <a:rPr lang="en-US" smtClean="0"/>
              <a:t>20MB </a:t>
            </a:r>
            <a:r>
              <a:rPr lang="en-US" dirty="0" smtClean="0"/>
              <a:t>of video memory</a:t>
            </a:r>
          </a:p>
          <a:p>
            <a:pPr lvl="1"/>
            <a:r>
              <a:rPr lang="en-US" dirty="0" smtClean="0"/>
              <a:t>Packing/Unpacking data</a:t>
            </a:r>
          </a:p>
          <a:p>
            <a:pPr lvl="2"/>
            <a:r>
              <a:rPr lang="en-US" dirty="0" smtClean="0"/>
              <a:t>Normal -&gt; Color</a:t>
            </a:r>
          </a:p>
          <a:p>
            <a:pPr lvl="2"/>
            <a:r>
              <a:rPr lang="en-US" dirty="0" smtClean="0"/>
              <a:t>Color -&gt; Normal</a:t>
            </a:r>
          </a:p>
          <a:p>
            <a:pPr lvl="1"/>
            <a:r>
              <a:rPr lang="en-US" dirty="0" err="1" smtClean="0"/>
              <a:t>Multisample</a:t>
            </a:r>
            <a:r>
              <a:rPr lang="en-US" dirty="0" smtClean="0"/>
              <a:t> Anti-Aliasing not 100% supported</a:t>
            </a:r>
          </a:p>
          <a:p>
            <a:pPr lvl="1"/>
            <a:r>
              <a:rPr lang="en-US" dirty="0" smtClean="0"/>
              <a:t>Transparency doesn’t work in deferred</a:t>
            </a:r>
          </a:p>
          <a:p>
            <a:pPr lvl="2"/>
            <a:r>
              <a:rPr lang="en-US" dirty="0" smtClean="0"/>
              <a:t>But we can still have it…</a:t>
            </a:r>
          </a:p>
          <a:p>
            <a:pPr lvl="2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2886</TotalTime>
  <Words>1961</Words>
  <Application>Microsoft Office PowerPoint</Application>
  <PresentationFormat>On-screen Show (4:3)</PresentationFormat>
  <Paragraphs>309</Paragraphs>
  <Slides>39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Deferred Shading</vt:lpstr>
      <vt:lpstr>Forward Rendering Review</vt:lpstr>
      <vt:lpstr>Forward Rendering Review</vt:lpstr>
      <vt:lpstr>Forward Rendering Review</vt:lpstr>
      <vt:lpstr>Forward Rendering Review</vt:lpstr>
      <vt:lpstr>Forward Rendering Review</vt:lpstr>
      <vt:lpstr>Deferred Shading</vt:lpstr>
      <vt:lpstr>Deferred Shading</vt:lpstr>
      <vt:lpstr>Deferred Shading</vt:lpstr>
      <vt:lpstr>Deferred Shading</vt:lpstr>
      <vt:lpstr>Deferred Shading</vt:lpstr>
      <vt:lpstr>Deferred Shading</vt:lpstr>
      <vt:lpstr>Deferred Shading</vt:lpstr>
      <vt:lpstr>Deferred Shading</vt:lpstr>
      <vt:lpstr>Deferred Shading</vt:lpstr>
      <vt:lpstr>Deferred Shading</vt:lpstr>
      <vt:lpstr>Deferred Shading</vt:lpstr>
      <vt:lpstr>Deferred Shading</vt:lpstr>
      <vt:lpstr>Deferred Shading</vt:lpstr>
      <vt:lpstr>Deferred Shading</vt:lpstr>
      <vt:lpstr>Deferred Shading</vt:lpstr>
      <vt:lpstr>Deferred Shading</vt:lpstr>
      <vt:lpstr>Deferred Shading</vt:lpstr>
      <vt:lpstr>Deferred Shading</vt:lpstr>
      <vt:lpstr>Deferred Shading</vt:lpstr>
      <vt:lpstr>Deferred Shading</vt:lpstr>
      <vt:lpstr>Deferred Shading</vt:lpstr>
      <vt:lpstr>Deferred Shading</vt:lpstr>
      <vt:lpstr>Deferred Shading</vt:lpstr>
      <vt:lpstr>Deferred Shading</vt:lpstr>
      <vt:lpstr>Deferred Shading</vt:lpstr>
      <vt:lpstr>Deferred Shading</vt:lpstr>
      <vt:lpstr>Deferred Shading</vt:lpstr>
      <vt:lpstr>Deferred Shading</vt:lpstr>
      <vt:lpstr>Deferred Shading</vt:lpstr>
      <vt:lpstr>Deferred Shading</vt:lpstr>
      <vt:lpstr>Deferred Shading</vt:lpstr>
      <vt:lpstr>Deferred Shading</vt:lpstr>
      <vt:lpstr>Deferred Shading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Deferred Shading</dc:title>
  <dc:creator/>
  <cp:lastModifiedBy>Burnside</cp:lastModifiedBy>
  <cp:revision>217</cp:revision>
  <dcterms:created xsi:type="dcterms:W3CDTF">2006-08-16T00:00:00Z</dcterms:created>
  <dcterms:modified xsi:type="dcterms:W3CDTF">2012-04-03T20:53:22Z</dcterms:modified>
</cp:coreProperties>
</file>