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78" r:id="rId3"/>
    <p:sldId id="283" r:id="rId4"/>
    <p:sldId id="279" r:id="rId5"/>
    <p:sldId id="281" r:id="rId6"/>
    <p:sldId id="333" r:id="rId7"/>
    <p:sldId id="334" r:id="rId8"/>
    <p:sldId id="335" r:id="rId9"/>
    <p:sldId id="284" r:id="rId10"/>
    <p:sldId id="282" r:id="rId11"/>
    <p:sldId id="285" r:id="rId12"/>
    <p:sldId id="277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2" r:id="rId28"/>
    <p:sldId id="276" r:id="rId29"/>
    <p:sldId id="271" r:id="rId30"/>
    <p:sldId id="273" r:id="rId31"/>
    <p:sldId id="274" r:id="rId32"/>
    <p:sldId id="324" r:id="rId33"/>
    <p:sldId id="275" r:id="rId34"/>
    <p:sldId id="300" r:id="rId35"/>
    <p:sldId id="301" r:id="rId36"/>
    <p:sldId id="303" r:id="rId37"/>
    <p:sldId id="304" r:id="rId38"/>
    <p:sldId id="305" r:id="rId39"/>
    <p:sldId id="306" r:id="rId40"/>
    <p:sldId id="307" r:id="rId41"/>
    <p:sldId id="308" r:id="rId42"/>
    <p:sldId id="336" r:id="rId43"/>
    <p:sldId id="337" r:id="rId44"/>
    <p:sldId id="338" r:id="rId45"/>
    <p:sldId id="339" r:id="rId46"/>
    <p:sldId id="340" r:id="rId47"/>
    <p:sldId id="309" r:id="rId48"/>
    <p:sldId id="310" r:id="rId49"/>
    <p:sldId id="311" r:id="rId50"/>
    <p:sldId id="312" r:id="rId51"/>
    <p:sldId id="286" r:id="rId52"/>
    <p:sldId id="287" r:id="rId53"/>
    <p:sldId id="288" r:id="rId54"/>
    <p:sldId id="289" r:id="rId55"/>
    <p:sldId id="290" r:id="rId56"/>
    <p:sldId id="291" r:id="rId57"/>
    <p:sldId id="343" r:id="rId58"/>
    <p:sldId id="342" r:id="rId59"/>
    <p:sldId id="344" r:id="rId60"/>
    <p:sldId id="345" r:id="rId61"/>
    <p:sldId id="346" r:id="rId62"/>
    <p:sldId id="347" r:id="rId63"/>
    <p:sldId id="350" r:id="rId64"/>
    <p:sldId id="351" r:id="rId65"/>
    <p:sldId id="352" r:id="rId66"/>
    <p:sldId id="353" r:id="rId67"/>
    <p:sldId id="354" r:id="rId68"/>
    <p:sldId id="355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29" r:id="rId81"/>
    <p:sldId id="330" r:id="rId82"/>
    <p:sldId id="331" r:id="rId83"/>
    <p:sldId id="332" r:id="rId84"/>
    <p:sldId id="372" r:id="rId85"/>
    <p:sldId id="375" r:id="rId86"/>
    <p:sldId id="373" r:id="rId87"/>
    <p:sldId id="374" r:id="rId88"/>
    <p:sldId id="376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5DA"/>
    <a:srgbClr val="2580DA"/>
    <a:srgbClr val="DA80DA"/>
    <a:srgbClr val="8080FF"/>
    <a:srgbClr val="80DADA"/>
    <a:srgbClr val="00DADA"/>
    <a:srgbClr val="C9C9C9"/>
    <a:srgbClr val="DA00D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100" d="100"/>
          <a:sy n="100" d="100"/>
        </p:scale>
        <p:origin x="-58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A278-421C-45A0-AC54-691D6E328D01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94C33-FFC5-45C7-84B3-1463040B8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Visibility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94C33-FFC5-45C7-84B3-1463040B80B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passing the position for some other reason, fairly common, it is probably better to compute the </a:t>
            </a:r>
            <a:r>
              <a:rPr lang="en-US" dirty="0" err="1" smtClean="0"/>
              <a:t>halfVector</a:t>
            </a:r>
            <a:r>
              <a:rPr lang="en-US" dirty="0" smtClean="0"/>
              <a:t> in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94C33-FFC5-45C7-84B3-1463040B80B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7CB1F-2242-41D0-965F-A597F15268B1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843B-51B9-4139-B5E8-6FC83B677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4FC61-1E13-4FB0-96AD-D29D300206C2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2F398-5BBD-431D-A36B-7FF23667A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E4630-85EC-4BB0-94AD-8CB5673898E0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D1AC9-3002-466D-9A7A-43942383F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7A259-12E1-4F09-B5F8-5A4326142ADF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0CD4C-7B6C-4B37-9507-2A8B5A510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14DA6-CC01-457F-92FB-3B830D4652F2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2491-5BA7-4C52-9447-6E0692180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5A22-DFCB-4431-A70E-2314874C24CB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525E1-286A-463B-A656-59117E29E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9878-FD15-432E-AE77-63376C6BE274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F0F85-A37C-4099-AA2B-6D63B27C7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3D875-4829-43FA-AB7A-F942DD55FE21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AB0B9-4CFD-4213-867E-A19C4543C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368D8-D413-4E90-A550-B3B76B3FBEF0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A3693-189B-454D-9ACF-D1954496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B6938-2366-49CE-BAED-21099F67D142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B5FB1-58D5-4AD8-B421-0785A024B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87200-5CA0-4E51-9575-EF6631DFABD3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4A117-62D6-44A0-A7CB-40E5E72B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6917F9-707F-4FD0-B39F-2CA3D26926E3}" type="datetimeFigureOut">
              <a:rPr lang="en-US"/>
              <a:pPr>
                <a:defRPr/>
              </a:pPr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0CB1BB-D087-452A-85CC-B1475F481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95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Advanced Lighting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Ambient Occlusion Mapping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to pre-calculate how much ambient light should be able to reach different parts of a model</a:t>
            </a:r>
          </a:p>
          <a:p>
            <a:pPr eaLnBrk="1" hangingPunct="1"/>
            <a:r>
              <a:rPr lang="en-US" smtClean="0"/>
              <a:t>Self-shadowing</a:t>
            </a:r>
          </a:p>
          <a:p>
            <a:pPr eaLnBrk="1" hangingPunct="1"/>
            <a:r>
              <a:rPr lang="en-US" smtClean="0"/>
              <a:t>Surface is broken up into points (verts/texels)</a:t>
            </a:r>
          </a:p>
          <a:p>
            <a:pPr lvl="1" eaLnBrk="1" hangingPunct="1"/>
            <a:r>
              <a:rPr lang="en-US" smtClean="0"/>
              <a:t>A hemisphere of rays is cast from each point</a:t>
            </a:r>
          </a:p>
          <a:p>
            <a:pPr lvl="2" eaLnBrk="1" hangingPunct="1"/>
            <a:r>
              <a:rPr lang="en-US" smtClean="0"/>
              <a:t>If the ray intersects the mesh, the point becomes darker</a:t>
            </a:r>
          </a:p>
          <a:p>
            <a:pPr lvl="2" eaLnBrk="1" hangingPunct="1"/>
            <a:r>
              <a:rPr lang="en-US" smtClean="0"/>
              <a:t>If the ray does not intersect, the point becomes lighter</a:t>
            </a:r>
          </a:p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257800"/>
            <a:ext cx="2676525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Ambient Occlusion Mapping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Occlusion information is most often stored as a texture </a:t>
            </a:r>
            <a:br>
              <a:rPr lang="en-US" sz="2000" smtClean="0"/>
            </a:br>
            <a:r>
              <a:rPr lang="en-US" sz="2000" smtClean="0"/>
              <a:t>(similar to lightmap)</a:t>
            </a:r>
          </a:p>
          <a:p>
            <a:pPr eaLnBrk="1" hangingPunct="1"/>
            <a:r>
              <a:rPr lang="en-US" sz="2000" smtClean="0"/>
              <a:t>AO map is combined with other lighting techniques at run-time for best results</a:t>
            </a:r>
          </a:p>
          <a:p>
            <a:pPr eaLnBrk="1" hangingPunct="1"/>
            <a:r>
              <a:rPr lang="en-US" sz="2000" smtClean="0"/>
              <a:t>AO Map * Ambient Lighting + Diffuse + Specular  = Final Result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953000" y="6324600"/>
            <a:ext cx="426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latin typeface="Book Antiqua" pitchFamily="18" charset="0"/>
              </a:rPr>
              <a:t>AO Map | Standard Lighting | Lit w/ Ambient * AO Map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052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radiosity?</a:t>
            </a:r>
          </a:p>
          <a:p>
            <a:pPr lvl="1" eaLnBrk="1" hangingPunct="1"/>
            <a:r>
              <a:rPr lang="en-US" smtClean="0"/>
              <a:t>Global illumination method</a:t>
            </a:r>
          </a:p>
          <a:p>
            <a:pPr lvl="2" eaLnBrk="1" hangingPunct="1"/>
            <a:r>
              <a:rPr lang="en-US" smtClean="0"/>
              <a:t>Full or partial replacement for ambient and diffuse lighting</a:t>
            </a:r>
          </a:p>
          <a:p>
            <a:pPr lvl="1" eaLnBrk="1" hangingPunct="1"/>
            <a:r>
              <a:rPr lang="en-US" smtClean="0"/>
              <a:t>Used often with indoor environments</a:t>
            </a:r>
          </a:p>
          <a:p>
            <a:pPr lvl="2" eaLnBrk="1" hangingPunct="1"/>
            <a:r>
              <a:rPr lang="en-US" smtClean="0"/>
              <a:t>Benefits from BSP potential visibility sets (PVS)</a:t>
            </a:r>
          </a:p>
          <a:p>
            <a:pPr lvl="1" eaLnBrk="1" hangingPunct="1"/>
            <a:r>
              <a:rPr lang="en-US" smtClean="0"/>
              <a:t>Simulates the transference of energy among surfaces</a:t>
            </a:r>
          </a:p>
          <a:p>
            <a:pPr lvl="1" eaLnBrk="1" hangingPunct="1"/>
            <a:r>
              <a:rPr lang="en-US" smtClean="0"/>
              <a:t> Slow and expensive</a:t>
            </a:r>
          </a:p>
          <a:p>
            <a:pPr lvl="2" eaLnBrk="1" hangingPunct="1"/>
            <a:r>
              <a:rPr lang="en-US" smtClean="0"/>
              <a:t>Pre-calculated lighting, done at time of export/building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You’ve seen it before even if you didn’t know it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908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</a:t>
            </a:r>
          </a:p>
          <a:p>
            <a:pPr lvl="1" eaLnBrk="1" hangingPunct="1"/>
            <a:r>
              <a:rPr lang="en-US" smtClean="0"/>
              <a:t>Creates rich, believable scenes</a:t>
            </a:r>
          </a:p>
          <a:p>
            <a:pPr lvl="1" eaLnBrk="1" hangingPunct="1"/>
            <a:r>
              <a:rPr lang="en-US" smtClean="0"/>
              <a:t>Pre-calculated</a:t>
            </a:r>
          </a:p>
          <a:p>
            <a:pPr lvl="2" eaLnBrk="1" hangingPunct="1"/>
            <a:r>
              <a:rPr lang="en-US" smtClean="0"/>
              <a:t>Less time is spent on lighting equations each frame</a:t>
            </a:r>
          </a:p>
          <a:p>
            <a:pPr lvl="1" eaLnBrk="1" hangingPunct="1"/>
            <a:r>
              <a:rPr lang="en-US" smtClean="0"/>
              <a:t>Shadowing as a natural byproduct</a:t>
            </a:r>
          </a:p>
          <a:p>
            <a:pPr eaLnBrk="1" hangingPunct="1"/>
            <a:r>
              <a:rPr lang="en-US" smtClean="0"/>
              <a:t>Cons</a:t>
            </a:r>
          </a:p>
          <a:p>
            <a:pPr lvl="1" eaLnBrk="1" hangingPunct="1"/>
            <a:r>
              <a:rPr lang="en-US" smtClean="0"/>
              <a:t>Pre-calculated</a:t>
            </a:r>
          </a:p>
          <a:p>
            <a:pPr lvl="2" eaLnBrk="1" hangingPunct="1"/>
            <a:r>
              <a:rPr lang="en-US" smtClean="0"/>
              <a:t>Lighting is fixed and generally can’t be turned off</a:t>
            </a:r>
          </a:p>
          <a:p>
            <a:pPr lvl="2" eaLnBrk="1" hangingPunct="1"/>
            <a:r>
              <a:rPr lang="en-US" smtClean="0"/>
              <a:t>Only for static objects</a:t>
            </a:r>
          </a:p>
          <a:p>
            <a:pPr lvl="1" eaLnBrk="1" hangingPunct="1"/>
            <a:r>
              <a:rPr lang="en-US" smtClean="0"/>
              <a:t>Slow and expensive to calculate</a:t>
            </a:r>
          </a:p>
          <a:p>
            <a:pPr lvl="2" eaLnBrk="1" hangingPunct="1"/>
            <a:r>
              <a:rPr lang="en-US" smtClean="0"/>
              <a:t>Will add significantly to level export/building times</a:t>
            </a:r>
          </a:p>
          <a:p>
            <a:pPr lvl="2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 a replacement for ambient lighting</a:t>
            </a:r>
          </a:p>
          <a:p>
            <a:pPr lvl="1" eaLnBrk="1" hangingPunct="1"/>
            <a:r>
              <a:rPr lang="en-US" dirty="0" smtClean="0"/>
              <a:t>Ambient lighting provides some base amount of light/color to an object</a:t>
            </a:r>
          </a:p>
          <a:p>
            <a:pPr lvl="2" eaLnBrk="1" hangingPunct="1"/>
            <a:r>
              <a:rPr lang="en-US" dirty="0" smtClean="0"/>
              <a:t>Regardless of object orientation relative to light source</a:t>
            </a:r>
          </a:p>
          <a:p>
            <a:pPr lvl="2" eaLnBrk="1" hangingPunct="1"/>
            <a:r>
              <a:rPr lang="en-US" dirty="0" smtClean="0"/>
              <a:t>Ambient component per light</a:t>
            </a:r>
          </a:p>
          <a:p>
            <a:pPr lvl="2" eaLnBrk="1" hangingPunct="1"/>
            <a:r>
              <a:rPr lang="en-US" dirty="0" smtClean="0"/>
              <a:t>Global ambient illumination</a:t>
            </a:r>
          </a:p>
          <a:p>
            <a:pPr lvl="2" eaLnBrk="1" hangingPunct="1"/>
            <a:r>
              <a:rPr lang="en-US" dirty="0" smtClean="0"/>
              <a:t>Prevents our scene from appearing unnaturally stark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572000"/>
            <a:ext cx="2849563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why replace ambient lighting?</a:t>
            </a:r>
          </a:p>
          <a:p>
            <a:pPr lvl="1" eaLnBrk="1" hangingPunct="1"/>
            <a:r>
              <a:rPr lang="en-US" smtClean="0"/>
              <a:t>There is no base amount of lighting in real life</a:t>
            </a:r>
          </a:p>
          <a:p>
            <a:pPr lvl="1" eaLnBrk="1" hangingPunct="1"/>
            <a:r>
              <a:rPr lang="en-US" smtClean="0"/>
              <a:t>Indirect lighting in real life is caused by light being reflected and scattered</a:t>
            </a:r>
          </a:p>
          <a:p>
            <a:pPr lvl="1" eaLnBrk="1" hangingPunct="1"/>
            <a:r>
              <a:rPr lang="en-US" smtClean="0"/>
              <a:t>This reflection and scattering is what radiosity aims to simulate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The basic idea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Certain surfaces initially distribute light/energy</a:t>
            </a:r>
          </a:p>
          <a:p>
            <a:pPr marL="1133856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Examples</a:t>
            </a:r>
          </a:p>
          <a:p>
            <a:pPr marL="1353312" lvl="3" indent="-182880" eaLnBrk="1" fontAlgn="auto" hangingPunct="1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Lava</a:t>
            </a:r>
          </a:p>
          <a:p>
            <a:pPr marL="1353312" lvl="3" indent="-182880" eaLnBrk="1" fontAlgn="auto" hangingPunct="1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Radioactive slime pits</a:t>
            </a:r>
          </a:p>
          <a:p>
            <a:pPr marL="1353312" lvl="3" indent="-182880" eaLnBrk="1" fontAlgn="auto" hangingPunct="1">
              <a:spcAft>
                <a:spcPts val="0"/>
              </a:spcAft>
              <a:buFont typeface="Wingdings 3"/>
              <a:buChar char=""/>
              <a:defRPr/>
            </a:pPr>
            <a:r>
              <a:rPr lang="en-US" dirty="0" smtClean="0"/>
              <a:t>Overhead florescent lights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Light is distributed to other surfaces in line-of-sight</a:t>
            </a:r>
          </a:p>
          <a:p>
            <a:pPr marL="1133856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“Shooting”</a:t>
            </a:r>
          </a:p>
          <a:p>
            <a:pPr marL="1133856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Light is attenuated by various factors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These lit surfaces then become light sources themselves and the process repeats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1440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2362200"/>
            <a:ext cx="2667000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4800600"/>
            <a:ext cx="16002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334000"/>
            <a:ext cx="16002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LAVA</a:t>
            </a:r>
          </a:p>
        </p:txBody>
      </p:sp>
      <p:pic>
        <p:nvPicPr>
          <p:cNvPr id="21511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0386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Advanced Lighting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 Light Mapping</a:t>
            </a:r>
          </a:p>
          <a:p>
            <a:pPr eaLnBrk="1" hangingPunct="1"/>
            <a:r>
              <a:rPr lang="en-US" smtClean="0"/>
              <a:t> Ambient Occlusion Mapping</a:t>
            </a:r>
          </a:p>
          <a:p>
            <a:pPr eaLnBrk="1" hangingPunct="1"/>
            <a:r>
              <a:rPr lang="en-US" smtClean="0"/>
              <a:t> Radiosity</a:t>
            </a:r>
          </a:p>
          <a:p>
            <a:pPr eaLnBrk="1" hangingPunct="1"/>
            <a:r>
              <a:rPr lang="en-US" smtClean="0"/>
              <a:t> Per-Pixel Lighting</a:t>
            </a:r>
          </a:p>
          <a:p>
            <a:pPr eaLnBrk="1" hangingPunct="1"/>
            <a:r>
              <a:rPr lang="en-US" smtClean="0"/>
              <a:t> Normal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1440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2362200"/>
            <a:ext cx="2667000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4800600"/>
            <a:ext cx="16002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334000"/>
            <a:ext cx="16002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LAVA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3733800" y="5181600"/>
            <a:ext cx="2286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3657600" y="4953000"/>
            <a:ext cx="5334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rot="16200000" flipV="1">
            <a:off x="2857500" y="4000500"/>
            <a:ext cx="17526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2628900" y="3619500"/>
            <a:ext cx="2362200" cy="106680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2514600" y="3352800"/>
            <a:ext cx="2971800" cy="99060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5" idx="0"/>
          </p:cNvCxnSpPr>
          <p:nvPr/>
        </p:nvCxnSpPr>
        <p:spPr>
          <a:xfrm rot="5400000" flipH="1" flipV="1">
            <a:off x="3124201" y="3848100"/>
            <a:ext cx="2971800" cy="31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3619500" y="3467100"/>
            <a:ext cx="2971800" cy="76200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114800" y="3505200"/>
            <a:ext cx="2590800" cy="106680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3"/>
          </p:cNvCxnSpPr>
          <p:nvPr/>
        </p:nvCxnSpPr>
        <p:spPr>
          <a:xfrm rot="5400000" flipH="1" flipV="1">
            <a:off x="4648200" y="4038600"/>
            <a:ext cx="1752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5181600" y="51054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1440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2362200"/>
            <a:ext cx="2667000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4800600"/>
            <a:ext cx="16002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334000"/>
            <a:ext cx="16002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LAVA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62400" y="2362200"/>
            <a:ext cx="1219200" cy="1588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05400" y="2362200"/>
            <a:ext cx="838200" cy="1588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</p:cNvCxnSpPr>
          <p:nvPr/>
        </p:nvCxnSpPr>
        <p:spPr>
          <a:xfrm flipV="1">
            <a:off x="5943600" y="2362994"/>
            <a:ext cx="794" cy="1218406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</p:cNvCxnSpPr>
          <p:nvPr/>
        </p:nvCxnSpPr>
        <p:spPr>
          <a:xfrm>
            <a:off x="5943600" y="3581400"/>
            <a:ext cx="1588" cy="533400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2667397" y="2971403"/>
            <a:ext cx="1218406" cy="1588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276600" y="2362200"/>
            <a:ext cx="685800" cy="1588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63394" y="4418806"/>
            <a:ext cx="762000" cy="1588"/>
          </a:xfrm>
          <a:prstGeom prst="line">
            <a:avLst/>
          </a:prstGeom>
          <a:ln w="1016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76600" y="3581400"/>
            <a:ext cx="1588" cy="533400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896394" y="4418806"/>
            <a:ext cx="762000" cy="1588"/>
          </a:xfrm>
          <a:prstGeom prst="line">
            <a:avLst/>
          </a:prstGeom>
          <a:ln w="1016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91440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2362200"/>
            <a:ext cx="2667000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4800600"/>
            <a:ext cx="16002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334000"/>
            <a:ext cx="16002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LAVA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25146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76600" y="2667000"/>
            <a:ext cx="533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76600" y="2895600"/>
            <a:ext cx="7620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76600" y="3124200"/>
            <a:ext cx="10668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76600" y="3429000"/>
            <a:ext cx="1295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76600" y="3657600"/>
            <a:ext cx="11430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76600" y="3810000"/>
            <a:ext cx="7620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76600" y="4038600"/>
            <a:ext cx="3810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62400" y="2362200"/>
            <a:ext cx="1219200" cy="1588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05400" y="2362200"/>
            <a:ext cx="838200" cy="1588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943600" y="2362994"/>
            <a:ext cx="794" cy="1218406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43600" y="3581400"/>
            <a:ext cx="1588" cy="533400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276600" y="2362200"/>
            <a:ext cx="794" cy="1218406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3276600" y="2362200"/>
            <a:ext cx="685800" cy="1588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563394" y="4418806"/>
            <a:ext cx="762000" cy="1588"/>
          </a:xfrm>
          <a:prstGeom prst="line">
            <a:avLst/>
          </a:prstGeom>
          <a:ln w="1016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76600" y="3581400"/>
            <a:ext cx="1588" cy="533400"/>
          </a:xfrm>
          <a:prstGeom prst="line">
            <a:avLst/>
          </a:prstGeom>
          <a:ln w="101600">
            <a:gradFill>
              <a:gsLst>
                <a:gs pos="0">
                  <a:srgbClr val="C00000"/>
                </a:gs>
                <a:gs pos="100000">
                  <a:schemeClr val="bg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896394" y="4418806"/>
            <a:ext cx="762000" cy="1588"/>
          </a:xfrm>
          <a:prstGeom prst="line">
            <a:avLst/>
          </a:prstGeom>
          <a:ln w="1016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038600"/>
            <a:ext cx="3124200" cy="2362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Surfaces are often broken up into “patches”</a:t>
            </a:r>
          </a:p>
          <a:p>
            <a:pPr lvl="1" eaLnBrk="1" hangingPunct="1"/>
            <a:r>
              <a:rPr lang="en-US" smtClean="0"/>
              <a:t>Serve as higher resolution representation of surface</a:t>
            </a:r>
          </a:p>
          <a:p>
            <a:pPr lvl="1" eaLnBrk="1" hangingPunct="1"/>
            <a:r>
              <a:rPr lang="en-US" smtClean="0"/>
              <a:t>A finite number of points on the surface used for LOS checks and energy storage and distribution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4038600"/>
          <a:ext cx="35912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28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4038600"/>
          <a:ext cx="4572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3733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71800" y="6400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693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6388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038600"/>
            <a:ext cx="3124200" cy="2362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Surfaces are often broken up into “patches”</a:t>
            </a:r>
          </a:p>
          <a:p>
            <a:pPr lvl="1" eaLnBrk="1" hangingPunct="1"/>
            <a:r>
              <a:rPr lang="en-US" smtClean="0"/>
              <a:t>Serve as higher resolution representation of surface</a:t>
            </a:r>
          </a:p>
          <a:p>
            <a:pPr lvl="1" eaLnBrk="1" hangingPunct="1"/>
            <a:r>
              <a:rPr lang="en-US" smtClean="0"/>
              <a:t>A finite number of points on the surface used for LOS checks and energy storage and distribution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4038600"/>
          <a:ext cx="35912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28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4038600"/>
          <a:ext cx="4572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3733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71800" y="6400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717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6388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038600"/>
            <a:ext cx="3124200" cy="2362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Surfaces are often broken up into “patches”</a:t>
            </a:r>
          </a:p>
          <a:p>
            <a:pPr lvl="1" eaLnBrk="1" hangingPunct="1"/>
            <a:r>
              <a:rPr lang="en-US" smtClean="0"/>
              <a:t>Serve as higher resolution representation of surface</a:t>
            </a:r>
          </a:p>
          <a:p>
            <a:pPr lvl="1" eaLnBrk="1" hangingPunct="1"/>
            <a:r>
              <a:rPr lang="en-US" smtClean="0"/>
              <a:t>A finite number of points on the surface used for LOS checks and energy storage and distribution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4038600"/>
          <a:ext cx="35912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28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4038600"/>
          <a:ext cx="4572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3733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71800" y="6400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10800000" flipV="1">
            <a:off x="2971800" y="4038600"/>
            <a:ext cx="1295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971800" y="4038600"/>
            <a:ext cx="1295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971800" y="4038600"/>
            <a:ext cx="1295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971800" y="4038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933700" y="4076700"/>
            <a:ext cx="13716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781300" y="4229100"/>
            <a:ext cx="1676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628900" y="4381500"/>
            <a:ext cx="19812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2514600" y="4495800"/>
            <a:ext cx="22098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476500" y="4610100"/>
            <a:ext cx="23622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2628900" y="4762500"/>
            <a:ext cx="2362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2819400" y="4953000"/>
            <a:ext cx="23622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2971800" y="5105400"/>
            <a:ext cx="2362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3124200" y="5181600"/>
            <a:ext cx="23622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3276600" y="5029200"/>
            <a:ext cx="2362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3429000" y="4876800"/>
            <a:ext cx="23622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3543300" y="4762500"/>
            <a:ext cx="2362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3695700" y="4610100"/>
            <a:ext cx="23622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3848100" y="4457700"/>
            <a:ext cx="23622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4000500" y="4305300"/>
            <a:ext cx="22098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4114800" y="4191000"/>
            <a:ext cx="19812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4267200" y="4038600"/>
            <a:ext cx="16764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267200" y="4038600"/>
            <a:ext cx="16764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67200" y="4038600"/>
            <a:ext cx="1676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267200" y="4038600"/>
            <a:ext cx="1676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67200" y="4038600"/>
            <a:ext cx="1676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267200" y="4038600"/>
            <a:ext cx="1676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038600"/>
            <a:ext cx="3124200" cy="2362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Surfaces are often broken up into “patches”</a:t>
            </a:r>
          </a:p>
          <a:p>
            <a:pPr lvl="1" eaLnBrk="1" hangingPunct="1"/>
            <a:r>
              <a:rPr lang="en-US" smtClean="0"/>
              <a:t>Serve as higher resolution representation of surface</a:t>
            </a:r>
          </a:p>
          <a:p>
            <a:pPr lvl="1" eaLnBrk="1" hangingPunct="1"/>
            <a:r>
              <a:rPr lang="en-US" smtClean="0"/>
              <a:t>A finite number of points on the surface used for LOS checks and energy storage and distribution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4038600"/>
          <a:ext cx="35912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28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4038600"/>
          <a:ext cx="4572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3733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71800" y="6400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rot="10800000" flipV="1">
            <a:off x="2971800" y="4038600"/>
            <a:ext cx="1295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2971800" y="4038600"/>
            <a:ext cx="1295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2971800" y="4038600"/>
            <a:ext cx="1295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2971800" y="4038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933700" y="4076700"/>
            <a:ext cx="13716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781300" y="4229100"/>
            <a:ext cx="1676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628900" y="4381500"/>
            <a:ext cx="19812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514600" y="4495800"/>
            <a:ext cx="22098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476500" y="4610100"/>
            <a:ext cx="23622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628900" y="4762500"/>
            <a:ext cx="2362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2819400" y="4953000"/>
            <a:ext cx="23622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971800" y="5105400"/>
            <a:ext cx="2362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3124200" y="5181600"/>
            <a:ext cx="23622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3276600" y="5029200"/>
            <a:ext cx="2362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3429000" y="4876800"/>
            <a:ext cx="23622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3543300" y="4762500"/>
            <a:ext cx="23622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3695700" y="4610100"/>
            <a:ext cx="23622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3848100" y="4457700"/>
            <a:ext cx="23622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4000500" y="4305300"/>
            <a:ext cx="22098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114800" y="4191000"/>
            <a:ext cx="19812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4267200" y="4038600"/>
            <a:ext cx="16764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67200" y="4038600"/>
            <a:ext cx="16764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67200" y="4038600"/>
            <a:ext cx="1676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67200" y="4038600"/>
            <a:ext cx="16764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267200" y="4038600"/>
            <a:ext cx="1676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67200" y="4038600"/>
            <a:ext cx="1676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038600"/>
            <a:ext cx="3124200" cy="2362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Energy redistribution</a:t>
            </a:r>
          </a:p>
          <a:p>
            <a:pPr lvl="1" eaLnBrk="1" hangingPunct="1"/>
            <a:r>
              <a:rPr lang="en-US" smtClean="0"/>
              <a:t>Energy is continually redistributed iteratively</a:t>
            </a:r>
          </a:p>
          <a:p>
            <a:pPr lvl="2" eaLnBrk="1" hangingPunct="1"/>
            <a:r>
              <a:rPr lang="en-US" smtClean="0"/>
              <a:t>Always starts with patch with highest energy to send</a:t>
            </a:r>
          </a:p>
          <a:p>
            <a:pPr lvl="2" eaLnBrk="1" hangingPunct="1"/>
            <a:r>
              <a:rPr lang="en-US" smtClean="0"/>
              <a:t>Iteration stops when highest energy in a patch reaches some preset minimum</a:t>
            </a:r>
          </a:p>
          <a:p>
            <a:pPr lvl="2" eaLnBrk="1" hangingPunct="1"/>
            <a:endParaRPr lang="en-US" smtClean="0"/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4038600"/>
          <a:ext cx="35912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28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4038600"/>
          <a:ext cx="4572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66864" marR="166864" marT="83432" marB="83432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3733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71800" y="6400800"/>
          <a:ext cx="2971800" cy="32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  <a:gridCol w="297180"/>
              </a:tblGrid>
              <a:tr h="329746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81307" marR="81307" marT="40653" marB="4065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7" name="Straight Arrow Connector 76"/>
          <p:cNvCxnSpPr/>
          <p:nvPr/>
        </p:nvCxnSpPr>
        <p:spPr>
          <a:xfrm flipV="1">
            <a:off x="2971800" y="4038600"/>
            <a:ext cx="2286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971800" y="4038600"/>
            <a:ext cx="457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71800" y="40386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971800" y="4038600"/>
            <a:ext cx="10668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971800" y="4038600"/>
            <a:ext cx="13716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971800" y="4038600"/>
            <a:ext cx="1676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971800" y="4038600"/>
            <a:ext cx="1981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971800" y="4038600"/>
            <a:ext cx="22860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971800" y="4038600"/>
            <a:ext cx="25908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971800" y="4038600"/>
            <a:ext cx="2819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191000"/>
            <a:ext cx="2971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4191000"/>
            <a:ext cx="29718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971800" y="4191000"/>
            <a:ext cx="29718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971800" y="4191000"/>
            <a:ext cx="29718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971800" y="4191000"/>
            <a:ext cx="29718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971800" y="4191000"/>
            <a:ext cx="29718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971800" y="4191000"/>
            <a:ext cx="29718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971800" y="4191000"/>
            <a:ext cx="2971800" cy="2133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971800" y="4191000"/>
            <a:ext cx="2895600" cy="2209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971800" y="4191000"/>
            <a:ext cx="2590800" cy="2209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971800" y="4191000"/>
            <a:ext cx="2286000" cy="2209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16200000" flipH="1">
            <a:off x="2857500" y="4305300"/>
            <a:ext cx="2209800" cy="198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6200000" flipH="1">
            <a:off x="2705100" y="4457700"/>
            <a:ext cx="22098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>
            <a:off x="2552700" y="4610100"/>
            <a:ext cx="22098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 flipH="1">
            <a:off x="2400300" y="4762500"/>
            <a:ext cx="2209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16200000" flipH="1">
            <a:off x="2247900" y="4914900"/>
            <a:ext cx="22098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16200000" flipH="1">
            <a:off x="2095500" y="5067300"/>
            <a:ext cx="2209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16200000" flipH="1">
            <a:off x="1943100" y="5219700"/>
            <a:ext cx="22098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7974013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419600"/>
            <a:ext cx="9144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Lightmaps</a:t>
            </a:r>
          </a:p>
          <a:p>
            <a:pPr lvl="1" eaLnBrk="1" hangingPunct="1"/>
            <a:r>
              <a:rPr lang="en-US" smtClean="0"/>
              <a:t>Most common method of patch storage</a:t>
            </a:r>
          </a:p>
          <a:p>
            <a:pPr lvl="1" eaLnBrk="1" hangingPunct="1"/>
            <a:r>
              <a:rPr lang="en-US" smtClean="0"/>
              <a:t>Each texel in a lightmap texture represents a patch</a:t>
            </a:r>
          </a:p>
          <a:p>
            <a:pPr lvl="1" eaLnBrk="1" hangingPunct="1"/>
            <a:r>
              <a:rPr lang="en-US" smtClean="0"/>
              <a:t>Lightmap is combined with surface texture at run-time to display our pre-calculated lighting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3276600" y="5029200"/>
            <a:ext cx="4048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Book Antiqua" pitchFamily="18" charset="0"/>
              </a:rPr>
              <a:t>*</a:t>
            </a: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5105400" y="4953000"/>
            <a:ext cx="5254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Book Antiqua" pitchFamily="18" charset="0"/>
              </a:rPr>
              <a:t>=</a:t>
            </a:r>
          </a:p>
        </p:txBody>
      </p:sp>
      <p:sp>
        <p:nvSpPr>
          <p:cNvPr id="31753" name="TextBox 9"/>
          <p:cNvSpPr txBox="1">
            <a:spLocks noChangeArrowheads="1"/>
          </p:cNvSpPr>
          <p:nvPr/>
        </p:nvSpPr>
        <p:spPr bwMode="auto">
          <a:xfrm>
            <a:off x="1981200" y="5867400"/>
            <a:ext cx="971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Book Antiqua" pitchFamily="18" charset="0"/>
              </a:rPr>
              <a:t>Surface</a:t>
            </a:r>
          </a:p>
          <a:p>
            <a:r>
              <a:rPr lang="en-US">
                <a:latin typeface="Book Antiqua" pitchFamily="18" charset="0"/>
              </a:rPr>
              <a:t>Texture</a:t>
            </a:r>
          </a:p>
        </p:txBody>
      </p:sp>
      <p:sp>
        <p:nvSpPr>
          <p:cNvPr id="31754" name="TextBox 10"/>
          <p:cNvSpPr txBox="1">
            <a:spLocks noChangeArrowheads="1"/>
          </p:cNvSpPr>
          <p:nvPr/>
        </p:nvSpPr>
        <p:spPr bwMode="auto">
          <a:xfrm>
            <a:off x="3810000" y="5867400"/>
            <a:ext cx="1216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Lightmap</a:t>
            </a:r>
          </a:p>
          <a:p>
            <a:pPr algn="ctr"/>
            <a:r>
              <a:rPr lang="en-US">
                <a:latin typeface="Book Antiqua" pitchFamily="18" charset="0"/>
              </a:rPr>
              <a:t>From</a:t>
            </a:r>
          </a:p>
          <a:p>
            <a:pPr algn="ctr"/>
            <a:r>
              <a:rPr lang="en-US">
                <a:latin typeface="Book Antiqua" pitchFamily="18" charset="0"/>
              </a:rPr>
              <a:t>Radiosity</a:t>
            </a:r>
          </a:p>
        </p:txBody>
      </p:sp>
      <p:sp>
        <p:nvSpPr>
          <p:cNvPr id="31755" name="TextBox 11"/>
          <p:cNvSpPr txBox="1">
            <a:spLocks noChangeArrowheads="1"/>
          </p:cNvSpPr>
          <p:nvPr/>
        </p:nvSpPr>
        <p:spPr bwMode="auto">
          <a:xfrm>
            <a:off x="5867400" y="5943600"/>
            <a:ext cx="947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Visible </a:t>
            </a:r>
          </a:p>
          <a:p>
            <a:pPr algn="ctr"/>
            <a:r>
              <a:rPr lang="en-US">
                <a:latin typeface="Book Antiqua" pitchFamily="18" charset="0"/>
              </a:rPr>
              <a:t>Result</a:t>
            </a:r>
          </a:p>
        </p:txBody>
      </p:sp>
      <p:pic>
        <p:nvPicPr>
          <p:cNvPr id="31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876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Light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Sending Energy from one patch to another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z="3600" smtClean="0"/>
              <a:t>B</a:t>
            </a:r>
            <a:r>
              <a:rPr lang="en-US" sz="2800" smtClean="0"/>
              <a:t>i</a:t>
            </a:r>
            <a:r>
              <a:rPr lang="en-US" sz="3600" smtClean="0"/>
              <a:t> = B</a:t>
            </a:r>
            <a:r>
              <a:rPr lang="en-US" sz="2800" smtClean="0"/>
              <a:t>i</a:t>
            </a:r>
            <a:r>
              <a:rPr lang="en-US" sz="3600" smtClean="0"/>
              <a:t> + B</a:t>
            </a:r>
            <a:r>
              <a:rPr lang="en-US" sz="2800" smtClean="0"/>
              <a:t>j</a:t>
            </a:r>
            <a:r>
              <a:rPr lang="en-US" sz="3600" smtClean="0"/>
              <a:t> * F</a:t>
            </a:r>
            <a:r>
              <a:rPr lang="en-US" sz="2800" smtClean="0"/>
              <a:t>ij</a:t>
            </a:r>
            <a:r>
              <a:rPr lang="en-US" sz="3600" smtClean="0"/>
              <a:t> * A</a:t>
            </a:r>
            <a:r>
              <a:rPr lang="en-US" sz="2800" smtClean="0"/>
              <a:t>i</a:t>
            </a:r>
            <a:r>
              <a:rPr lang="en-US" sz="3600" smtClean="0"/>
              <a:t> / A</a:t>
            </a:r>
            <a:r>
              <a:rPr lang="en-US" sz="2800" smtClean="0"/>
              <a:t>j</a:t>
            </a:r>
          </a:p>
          <a:p>
            <a:pPr lvl="2" eaLnBrk="1" hangingPunct="1"/>
            <a:r>
              <a:rPr lang="en-US" sz="2600" smtClean="0"/>
              <a:t>B</a:t>
            </a:r>
            <a:r>
              <a:rPr lang="en-US" sz="1800" smtClean="0"/>
              <a:t>i</a:t>
            </a:r>
            <a:r>
              <a:rPr lang="en-US" sz="2600" smtClean="0"/>
              <a:t> = Level of energy of patch i</a:t>
            </a:r>
          </a:p>
          <a:p>
            <a:pPr lvl="2" eaLnBrk="1" hangingPunct="1"/>
            <a:r>
              <a:rPr lang="en-US" sz="2600" smtClean="0"/>
              <a:t>B</a:t>
            </a:r>
            <a:r>
              <a:rPr lang="en-US" sz="1800" smtClean="0"/>
              <a:t>j</a:t>
            </a:r>
            <a:r>
              <a:rPr lang="en-US" sz="2600" smtClean="0"/>
              <a:t> = Level of energy of patch j</a:t>
            </a:r>
          </a:p>
          <a:p>
            <a:pPr lvl="2" eaLnBrk="1" hangingPunct="1"/>
            <a:r>
              <a:rPr lang="en-US" sz="2600" smtClean="0"/>
              <a:t>F</a:t>
            </a:r>
            <a:r>
              <a:rPr lang="en-US" sz="1800" smtClean="0"/>
              <a:t>ij</a:t>
            </a:r>
            <a:r>
              <a:rPr lang="en-US" sz="2600" smtClean="0"/>
              <a:t> = Form factor between patch i and patch j</a:t>
            </a:r>
          </a:p>
          <a:p>
            <a:pPr lvl="2" eaLnBrk="1" hangingPunct="1"/>
            <a:r>
              <a:rPr lang="en-US" sz="2600" smtClean="0"/>
              <a:t>A</a:t>
            </a:r>
            <a:r>
              <a:rPr lang="en-US" sz="1800" smtClean="0"/>
              <a:t>i</a:t>
            </a:r>
            <a:r>
              <a:rPr lang="en-US" sz="2600" smtClean="0"/>
              <a:t> = Area of patch i</a:t>
            </a:r>
          </a:p>
          <a:p>
            <a:pPr lvl="2" eaLnBrk="1" hangingPunct="1"/>
            <a:r>
              <a:rPr lang="en-US" sz="2600" smtClean="0"/>
              <a:t>A</a:t>
            </a:r>
            <a:r>
              <a:rPr lang="en-US" sz="1800" smtClean="0"/>
              <a:t>j</a:t>
            </a:r>
            <a:r>
              <a:rPr lang="en-US" sz="2600" smtClean="0"/>
              <a:t> = Area of patch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Factor Calculation</a:t>
            </a:r>
          </a:p>
          <a:p>
            <a:pPr lvl="1" eaLnBrk="1" hangingPunct="1"/>
            <a:r>
              <a:rPr lang="en-US" sz="3600" smtClean="0"/>
              <a:t>F</a:t>
            </a:r>
            <a:r>
              <a:rPr lang="en-US" sz="3200" smtClean="0"/>
              <a:t>ij</a:t>
            </a:r>
            <a:r>
              <a:rPr lang="en-US" sz="3600" smtClean="0"/>
              <a:t> = (cos </a:t>
            </a:r>
            <a:r>
              <a:rPr lang="az-Cyrl-AZ" sz="5400" smtClean="0"/>
              <a:t>ө</a:t>
            </a:r>
            <a:r>
              <a:rPr lang="en-US" sz="3200" smtClean="0"/>
              <a:t>i</a:t>
            </a:r>
            <a:r>
              <a:rPr lang="en-US" sz="3600" smtClean="0"/>
              <a:t> * cos </a:t>
            </a:r>
            <a:r>
              <a:rPr lang="az-Cyrl-AZ" sz="5400" smtClean="0"/>
              <a:t>ө</a:t>
            </a:r>
            <a:r>
              <a:rPr lang="en-US" sz="3200" smtClean="0"/>
              <a:t>j</a:t>
            </a:r>
            <a:r>
              <a:rPr lang="en-US" sz="3600" smtClean="0"/>
              <a:t>) / d² * H</a:t>
            </a:r>
            <a:r>
              <a:rPr lang="en-US" sz="3200" smtClean="0"/>
              <a:t>ij</a:t>
            </a:r>
          </a:p>
          <a:p>
            <a:pPr lvl="2" eaLnBrk="1" hangingPunct="1"/>
            <a:r>
              <a:rPr lang="en-US" sz="2400" smtClean="0"/>
              <a:t> </a:t>
            </a:r>
            <a:r>
              <a:rPr lang="az-Cyrl-AZ" sz="4400" smtClean="0"/>
              <a:t>ө</a:t>
            </a:r>
            <a:r>
              <a:rPr lang="en-US" sz="2400" smtClean="0"/>
              <a:t>i,</a:t>
            </a:r>
            <a:r>
              <a:rPr lang="az-Cyrl-AZ" sz="3200" smtClean="0"/>
              <a:t> </a:t>
            </a:r>
            <a:r>
              <a:rPr lang="az-Cyrl-AZ" sz="4400" smtClean="0"/>
              <a:t>ө</a:t>
            </a:r>
            <a:r>
              <a:rPr lang="en-US" sz="2400" smtClean="0"/>
              <a:t>j = Angle between normal of patch and ray 		between patches i,j</a:t>
            </a:r>
          </a:p>
          <a:p>
            <a:pPr lvl="2" eaLnBrk="1" hangingPunct="1"/>
            <a:r>
              <a:rPr lang="en-US" sz="2400" smtClean="0"/>
              <a:t>d = Distance between patches i,j</a:t>
            </a:r>
          </a:p>
          <a:p>
            <a:pPr lvl="2" eaLnBrk="1" hangingPunct="1"/>
            <a:r>
              <a:rPr lang="en-US" sz="2400" smtClean="0"/>
              <a:t>H</a:t>
            </a:r>
            <a:r>
              <a:rPr lang="en-US" sz="2000" smtClean="0"/>
              <a:t>ij</a:t>
            </a:r>
            <a:r>
              <a:rPr lang="en-US" sz="2400" smtClean="0"/>
              <a:t> = Visibility between patches i,j</a:t>
            </a:r>
          </a:p>
          <a:p>
            <a:pPr lvl="3" eaLnBrk="1" hangingPunct="1"/>
            <a:r>
              <a:rPr lang="en-US" sz="2800" smtClean="0"/>
              <a:t>LOS check passed? 1</a:t>
            </a:r>
          </a:p>
          <a:p>
            <a:pPr lvl="3" eaLnBrk="1" hangingPunct="1"/>
            <a:r>
              <a:rPr lang="en-US" sz="2800" smtClean="0"/>
              <a:t>LOS check failed? 0</a:t>
            </a:r>
          </a:p>
          <a:p>
            <a:pPr lvl="1" eaLnBrk="1" hangingPunct="1"/>
            <a:endParaRPr lang="az-Cyrl-AZ" sz="3600" smtClean="0"/>
          </a:p>
          <a:p>
            <a:pPr lvl="1" eaLnBrk="1" hangingPunct="1"/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Factor Calculation</a:t>
            </a:r>
          </a:p>
          <a:p>
            <a:pPr lvl="1" eaLnBrk="1" hangingPunct="1"/>
            <a:r>
              <a:rPr lang="en-US" sz="3600" smtClean="0"/>
              <a:t>F</a:t>
            </a:r>
            <a:r>
              <a:rPr lang="en-US" sz="3200" smtClean="0"/>
              <a:t>ij</a:t>
            </a:r>
            <a:r>
              <a:rPr lang="en-US" sz="3600" smtClean="0"/>
              <a:t> = (cos </a:t>
            </a:r>
            <a:r>
              <a:rPr lang="az-Cyrl-AZ" sz="5400" smtClean="0"/>
              <a:t>ө</a:t>
            </a:r>
            <a:r>
              <a:rPr lang="en-US" sz="3200" smtClean="0"/>
              <a:t>i</a:t>
            </a:r>
            <a:r>
              <a:rPr lang="en-US" sz="3600" smtClean="0"/>
              <a:t> * cos </a:t>
            </a:r>
            <a:r>
              <a:rPr lang="az-Cyrl-AZ" sz="5400" smtClean="0"/>
              <a:t>ө</a:t>
            </a:r>
            <a:r>
              <a:rPr lang="en-US" sz="3200" smtClean="0"/>
              <a:t>j</a:t>
            </a:r>
            <a:r>
              <a:rPr lang="en-US" sz="3600" smtClean="0"/>
              <a:t>) / d² * H</a:t>
            </a:r>
            <a:r>
              <a:rPr lang="en-US" sz="3200" smtClean="0"/>
              <a:t>ij</a:t>
            </a:r>
          </a:p>
          <a:p>
            <a:pPr lvl="2" eaLnBrk="1" hangingPunct="1"/>
            <a:r>
              <a:rPr lang="en-US" sz="2400" smtClean="0"/>
              <a:t> </a:t>
            </a:r>
            <a:r>
              <a:rPr lang="az-Cyrl-AZ" sz="4400" smtClean="0"/>
              <a:t>ө</a:t>
            </a:r>
            <a:r>
              <a:rPr lang="en-US" sz="2400" smtClean="0"/>
              <a:t>i,</a:t>
            </a:r>
            <a:r>
              <a:rPr lang="az-Cyrl-AZ" sz="3200" smtClean="0"/>
              <a:t> </a:t>
            </a:r>
            <a:r>
              <a:rPr lang="az-Cyrl-AZ" sz="4400" smtClean="0"/>
              <a:t>ө</a:t>
            </a:r>
            <a:r>
              <a:rPr lang="en-US" sz="2400" smtClean="0"/>
              <a:t>j = Angle between normal of patch and ray 		between patches i,j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29200" y="4572000"/>
            <a:ext cx="1524000" cy="228600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9800" y="5867400"/>
            <a:ext cx="1600200" cy="457200"/>
          </a:xfrm>
          <a:prstGeom prst="line">
            <a:avLst/>
          </a:prstGeom>
          <a:ln w="762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781300" y="5676900"/>
            <a:ext cx="5334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448300" y="4991100"/>
            <a:ext cx="6096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71800" y="4724400"/>
            <a:ext cx="2819400" cy="129540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5" name="TextBox 14"/>
          <p:cNvSpPr txBox="1">
            <a:spLocks noChangeArrowheads="1"/>
          </p:cNvSpPr>
          <p:nvPr/>
        </p:nvSpPr>
        <p:spPr bwMode="auto">
          <a:xfrm>
            <a:off x="3200400" y="5181600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z-Cyrl-AZ" sz="2800"/>
              <a:t>ө</a:t>
            </a:r>
            <a:r>
              <a:rPr lang="en-US" sz="1400"/>
              <a:t>i</a:t>
            </a:r>
            <a:endParaRPr lang="en-US" sz="2800"/>
          </a:p>
        </p:txBody>
      </p:sp>
      <p:sp>
        <p:nvSpPr>
          <p:cNvPr id="34826" name="TextBox 15"/>
          <p:cNvSpPr txBox="1">
            <a:spLocks noChangeArrowheads="1"/>
          </p:cNvSpPr>
          <p:nvPr/>
        </p:nvSpPr>
        <p:spPr bwMode="auto">
          <a:xfrm>
            <a:off x="5181600" y="5029200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z-Cyrl-AZ" sz="2800"/>
              <a:t>ө</a:t>
            </a:r>
            <a:r>
              <a:rPr lang="en-US" sz="1400"/>
              <a:t>j</a:t>
            </a:r>
            <a:endParaRPr lang="en-US" sz="2800"/>
          </a:p>
        </p:txBody>
      </p:sp>
      <p:sp>
        <p:nvSpPr>
          <p:cNvPr id="17" name="Arc 16"/>
          <p:cNvSpPr/>
          <p:nvPr/>
        </p:nvSpPr>
        <p:spPr>
          <a:xfrm>
            <a:off x="2971800" y="5638800"/>
            <a:ext cx="381000" cy="38100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5562600" y="4648200"/>
            <a:ext cx="381000" cy="38100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9" name="TextBox 18"/>
          <p:cNvSpPr txBox="1">
            <a:spLocks noChangeArrowheads="1"/>
          </p:cNvSpPr>
          <p:nvPr/>
        </p:nvSpPr>
        <p:spPr bwMode="auto">
          <a:xfrm>
            <a:off x="2133600" y="60960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Patch i</a:t>
            </a:r>
          </a:p>
        </p:txBody>
      </p:sp>
      <p:sp>
        <p:nvSpPr>
          <p:cNvPr id="34830" name="TextBox 19"/>
          <p:cNvSpPr txBox="1">
            <a:spLocks noChangeArrowheads="1"/>
          </p:cNvSpPr>
          <p:nvPr/>
        </p:nvSpPr>
        <p:spPr bwMode="auto">
          <a:xfrm>
            <a:off x="6096000" y="43434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Patch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Radiosity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from using BSP PVS</a:t>
            </a:r>
          </a:p>
          <a:p>
            <a:pPr lvl="1" eaLnBrk="1" hangingPunct="1"/>
            <a:r>
              <a:rPr lang="en-US" smtClean="0"/>
              <a:t>Radiosity calculations will need to be done many times from every patch to every other patch</a:t>
            </a:r>
          </a:p>
          <a:p>
            <a:pPr lvl="1" eaLnBrk="1" hangingPunct="1"/>
            <a:r>
              <a:rPr lang="en-US" smtClean="0"/>
              <a:t>Number of calculations and LOS checks adds up quickly</a:t>
            </a:r>
          </a:p>
          <a:p>
            <a:pPr lvl="1" eaLnBrk="1" hangingPunct="1"/>
            <a:r>
              <a:rPr lang="en-US" smtClean="0"/>
              <a:t>BSP PVS can help to greatly reduce the number of patches that any patch needs to “shoot” to</a:t>
            </a:r>
          </a:p>
          <a:p>
            <a:pPr lvl="2" eaLnBrk="1" hangingPunct="1"/>
            <a:r>
              <a:rPr lang="en-US" smtClean="0"/>
              <a:t>Determine which sector the current patch is in</a:t>
            </a:r>
          </a:p>
          <a:p>
            <a:pPr lvl="3" eaLnBrk="1" hangingPunct="1"/>
            <a:r>
              <a:rPr lang="en-US" smtClean="0"/>
              <a:t>Only shoot to patches that are in sectors that are in this sector’s PVS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Directional Lighting Review (Diffuse Term)</a:t>
            </a:r>
          </a:p>
          <a:p>
            <a:pPr lvl="1"/>
            <a:r>
              <a:rPr lang="en-US" smtClean="0"/>
              <a:t>I</a:t>
            </a:r>
            <a:r>
              <a:rPr lang="en-US" baseline="-25000" smtClean="0"/>
              <a:t>o</a:t>
            </a:r>
            <a:r>
              <a:rPr lang="en-US" smtClean="0"/>
              <a:t> = L</a:t>
            </a:r>
            <a:r>
              <a:rPr lang="en-US" baseline="-25000" smtClean="0"/>
              <a:t>d</a:t>
            </a:r>
            <a:r>
              <a:rPr lang="en-US" smtClean="0"/>
              <a:t> * M</a:t>
            </a:r>
            <a:r>
              <a:rPr lang="en-US" baseline="-25000" smtClean="0"/>
              <a:t>d</a:t>
            </a:r>
            <a:r>
              <a:rPr lang="en-US" smtClean="0"/>
              <a:t> * (L</a:t>
            </a:r>
            <a:r>
              <a:rPr lang="en-US" baseline="-25000" smtClean="0"/>
              <a:t>v</a:t>
            </a:r>
            <a:r>
              <a:rPr lang="en-US" smtClean="0"/>
              <a:t> ● N)</a:t>
            </a:r>
          </a:p>
          <a:p>
            <a:pPr lvl="2"/>
            <a:r>
              <a:rPr lang="en-US" smtClean="0"/>
              <a:t>I</a:t>
            </a:r>
            <a:r>
              <a:rPr lang="en-US" baseline="-25000" smtClean="0"/>
              <a:t>o</a:t>
            </a:r>
            <a:r>
              <a:rPr lang="en-US" smtClean="0"/>
              <a:t> – Intensity</a:t>
            </a:r>
          </a:p>
          <a:p>
            <a:pPr lvl="2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– Light’s diffuse color</a:t>
            </a:r>
          </a:p>
          <a:p>
            <a:pPr lvl="2"/>
            <a:r>
              <a:rPr lang="en-US" smtClean="0"/>
              <a:t>M</a:t>
            </a:r>
            <a:r>
              <a:rPr lang="en-US" baseline="-25000" smtClean="0"/>
              <a:t>d</a:t>
            </a:r>
            <a:r>
              <a:rPr lang="en-US" smtClean="0"/>
              <a:t> – Material’s diffuse component</a:t>
            </a:r>
          </a:p>
          <a:p>
            <a:pPr lvl="2"/>
            <a:r>
              <a:rPr lang="en-US" smtClean="0"/>
              <a:t>L</a:t>
            </a:r>
            <a:r>
              <a:rPr lang="en-US" baseline="-25000" smtClean="0"/>
              <a:t>v</a:t>
            </a:r>
            <a:r>
              <a:rPr lang="en-US" smtClean="0"/>
              <a:t> – Light vector</a:t>
            </a:r>
          </a:p>
          <a:p>
            <a:pPr lvl="2"/>
            <a:r>
              <a:rPr lang="en-US" smtClean="0"/>
              <a:t>N – Normal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800600" y="4800600"/>
            <a:ext cx="1503363" cy="12954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rot="5400000" flipH="1" flipV="1">
            <a:off x="5366544" y="4604544"/>
            <a:ext cx="381000" cy="11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rot="5400000" flipH="1" flipV="1">
            <a:off x="5744369" y="4448969"/>
            <a:ext cx="158750" cy="54451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TextBox 11"/>
          <p:cNvSpPr txBox="1">
            <a:spLocks noChangeArrowheads="1"/>
          </p:cNvSpPr>
          <p:nvPr/>
        </p:nvSpPr>
        <p:spPr bwMode="auto">
          <a:xfrm>
            <a:off x="5181600" y="44958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7896" name="TextBox 12"/>
          <p:cNvSpPr txBox="1">
            <a:spLocks noChangeArrowheads="1"/>
          </p:cNvSpPr>
          <p:nvPr/>
        </p:nvSpPr>
        <p:spPr bwMode="auto">
          <a:xfrm>
            <a:off x="5715000" y="4724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r>
              <a:rPr lang="en-US" baseline="-25000"/>
              <a:t>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Directional Lighting Review (Ambient Term)</a:t>
            </a:r>
          </a:p>
          <a:p>
            <a:pPr lvl="1"/>
            <a:r>
              <a:rPr lang="en-US" smtClean="0"/>
              <a:t>I</a:t>
            </a:r>
            <a:r>
              <a:rPr lang="en-US" baseline="-25000" smtClean="0"/>
              <a:t>a</a:t>
            </a:r>
            <a:r>
              <a:rPr lang="en-US" smtClean="0"/>
              <a:t> = G</a:t>
            </a:r>
            <a:r>
              <a:rPr lang="en-US" baseline="-25000" smtClean="0"/>
              <a:t>a</a:t>
            </a:r>
            <a:r>
              <a:rPr lang="en-US" smtClean="0"/>
              <a:t> * M</a:t>
            </a:r>
            <a:r>
              <a:rPr lang="en-US" baseline="-25000" smtClean="0"/>
              <a:t>a</a:t>
            </a:r>
            <a:r>
              <a:rPr lang="en-US" smtClean="0"/>
              <a:t> + L</a:t>
            </a:r>
            <a:r>
              <a:rPr lang="en-US" baseline="-25000" smtClean="0"/>
              <a:t>a</a:t>
            </a:r>
            <a:r>
              <a:rPr lang="en-US" smtClean="0"/>
              <a:t> * M</a:t>
            </a:r>
            <a:r>
              <a:rPr lang="en-US" baseline="-25000" smtClean="0"/>
              <a:t>a</a:t>
            </a:r>
            <a:endParaRPr lang="en-US" smtClean="0"/>
          </a:p>
          <a:p>
            <a:pPr lvl="2"/>
            <a:r>
              <a:rPr lang="en-US" smtClean="0"/>
              <a:t>I</a:t>
            </a:r>
            <a:r>
              <a:rPr lang="en-US" baseline="-25000" smtClean="0"/>
              <a:t>a</a:t>
            </a:r>
            <a:r>
              <a:rPr lang="en-US" smtClean="0"/>
              <a:t> – Ambient Intensity</a:t>
            </a:r>
          </a:p>
          <a:p>
            <a:pPr lvl="2"/>
            <a:r>
              <a:rPr lang="en-US" smtClean="0"/>
              <a:t>G</a:t>
            </a:r>
            <a:r>
              <a:rPr lang="en-US" baseline="-25000" smtClean="0"/>
              <a:t>a</a:t>
            </a:r>
            <a:r>
              <a:rPr lang="en-US" smtClean="0"/>
              <a:t> – Global Ambient Color</a:t>
            </a:r>
          </a:p>
          <a:p>
            <a:pPr lvl="2"/>
            <a:r>
              <a:rPr lang="en-US" smtClean="0"/>
              <a:t>M</a:t>
            </a:r>
            <a:r>
              <a:rPr lang="en-US" baseline="-25000" smtClean="0"/>
              <a:t>a</a:t>
            </a:r>
            <a:r>
              <a:rPr lang="en-US" smtClean="0"/>
              <a:t> – Material’s Ambient Component</a:t>
            </a:r>
          </a:p>
          <a:p>
            <a:pPr lvl="2"/>
            <a:r>
              <a:rPr lang="en-US" smtClean="0"/>
              <a:t>L</a:t>
            </a:r>
            <a:r>
              <a:rPr lang="en-US" baseline="-25000" smtClean="0"/>
              <a:t>a</a:t>
            </a:r>
            <a:r>
              <a:rPr lang="en-US" smtClean="0"/>
              <a:t> – Light’s Ambient Color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Directional Lighting Review (</a:t>
            </a:r>
            <a:r>
              <a:rPr lang="en-US" dirty="0" err="1" smtClean="0"/>
              <a:t>Specular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err="1" smtClean="0"/>
              <a:t>Specular</a:t>
            </a:r>
            <a:r>
              <a:rPr lang="en-US" dirty="0" smtClean="0"/>
              <a:t> Color = (N ● H)</a:t>
            </a:r>
            <a:r>
              <a:rPr lang="en-US" baseline="30000" dirty="0" smtClean="0"/>
              <a:t>S</a:t>
            </a:r>
            <a:r>
              <a:rPr lang="en-US" dirty="0" smtClean="0"/>
              <a:t> * L</a:t>
            </a:r>
            <a:r>
              <a:rPr lang="en-US" baseline="-25000" dirty="0" smtClean="0"/>
              <a:t>s</a:t>
            </a:r>
            <a:r>
              <a:rPr lang="en-US" dirty="0" smtClean="0"/>
              <a:t> * M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N = Normal</a:t>
            </a:r>
          </a:p>
          <a:p>
            <a:pPr lvl="2">
              <a:defRPr/>
            </a:pPr>
            <a:r>
              <a:rPr lang="en-US" dirty="0" smtClean="0"/>
              <a:t>H (Half-Vector) = Eye - L</a:t>
            </a:r>
          </a:p>
          <a:p>
            <a:pPr lvl="3">
              <a:defRPr/>
            </a:pPr>
            <a:r>
              <a:rPr lang="en-US" dirty="0" smtClean="0"/>
              <a:t>Eye = Vector from Vertex to Eye/Camera</a:t>
            </a:r>
          </a:p>
          <a:p>
            <a:pPr lvl="3">
              <a:defRPr/>
            </a:pPr>
            <a:r>
              <a:rPr lang="en-US" dirty="0" smtClean="0"/>
              <a:t>Approximate reflected L vector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(N ● H)</a:t>
            </a:r>
            <a:r>
              <a:rPr lang="en-US" b="1" baseline="30000" dirty="0" smtClean="0"/>
              <a:t>S</a:t>
            </a:r>
            <a:r>
              <a:rPr lang="en-US" dirty="0" smtClean="0"/>
              <a:t> = </a:t>
            </a:r>
            <a:r>
              <a:rPr lang="en-US" smtClean="0"/>
              <a:t>Shininess </a:t>
            </a:r>
            <a:r>
              <a:rPr lang="en-US" smtClean="0"/>
              <a:t>(1-128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smtClean="0"/>
              <a:t>L</a:t>
            </a:r>
            <a:r>
              <a:rPr lang="en-US" baseline="-25000" dirty="0" smtClean="0"/>
              <a:t>s</a:t>
            </a:r>
            <a:r>
              <a:rPr lang="en-US" dirty="0" smtClean="0"/>
              <a:t> = Light’s </a:t>
            </a:r>
            <a:r>
              <a:rPr lang="en-US" dirty="0" err="1" smtClean="0"/>
              <a:t>Specular</a:t>
            </a:r>
            <a:r>
              <a:rPr lang="en-US" dirty="0" smtClean="0"/>
              <a:t> Color/Intensity</a:t>
            </a:r>
          </a:p>
          <a:p>
            <a:pPr lvl="2"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s</a:t>
            </a:r>
            <a:r>
              <a:rPr lang="en-US" dirty="0" smtClean="0"/>
              <a:t> = Material’s </a:t>
            </a:r>
            <a:r>
              <a:rPr lang="en-US" dirty="0" err="1" smtClean="0"/>
              <a:t>Specular</a:t>
            </a:r>
            <a:r>
              <a:rPr lang="en-US" dirty="0" smtClean="0"/>
              <a:t> Component</a:t>
            </a:r>
          </a:p>
          <a:p>
            <a:pPr lvl="2">
              <a:defRPr/>
            </a:pPr>
            <a:endParaRPr lang="en-US" b="1" dirty="0" smtClean="0"/>
          </a:p>
          <a:p>
            <a:pPr lvl="2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6629400" y="5257800"/>
            <a:ext cx="1503363" cy="12954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rot="5400000" flipH="1" flipV="1">
            <a:off x="7042944" y="4909344"/>
            <a:ext cx="685800" cy="11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7391400" y="46482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91400" y="4800600"/>
            <a:ext cx="914400" cy="4572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34000" y="5257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86400" y="5334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8800" y="54864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endCxn id="4" idx="0"/>
          </p:cNvCxnSpPr>
          <p:nvPr/>
        </p:nvCxnSpPr>
        <p:spPr>
          <a:xfrm flipV="1">
            <a:off x="6096000" y="5257800"/>
            <a:ext cx="1285875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TextBox 18"/>
          <p:cNvSpPr txBox="1">
            <a:spLocks noChangeArrowheads="1"/>
          </p:cNvSpPr>
          <p:nvPr/>
        </p:nvSpPr>
        <p:spPr bwMode="auto">
          <a:xfrm>
            <a:off x="6477000" y="54102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</a:p>
        </p:txBody>
      </p:sp>
      <p:sp>
        <p:nvSpPr>
          <p:cNvPr id="39949" name="TextBox 26"/>
          <p:cNvSpPr txBox="1">
            <a:spLocks noChangeArrowheads="1"/>
          </p:cNvSpPr>
          <p:nvPr/>
        </p:nvSpPr>
        <p:spPr bwMode="auto">
          <a:xfrm>
            <a:off x="7696200" y="5105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28" name="Straight Arrow Connector 27"/>
          <p:cNvCxnSpPr>
            <a:stCxn id="4" idx="0"/>
          </p:cNvCxnSpPr>
          <p:nvPr/>
        </p:nvCxnSpPr>
        <p:spPr>
          <a:xfrm rot="16200000" flipV="1">
            <a:off x="6815138" y="4691062"/>
            <a:ext cx="533400" cy="60007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1" name="TextBox 31"/>
          <p:cNvSpPr txBox="1">
            <a:spLocks noChangeArrowheads="1"/>
          </p:cNvSpPr>
          <p:nvPr/>
        </p:nvSpPr>
        <p:spPr bwMode="auto">
          <a:xfrm>
            <a:off x="6705600" y="48768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Directional Lighting Review</a:t>
            </a:r>
          </a:p>
          <a:p>
            <a:pPr lvl="1"/>
            <a:r>
              <a:rPr lang="en-US" dirty="0" smtClean="0"/>
              <a:t>Combining Terms</a:t>
            </a:r>
          </a:p>
          <a:p>
            <a:pPr lvl="2"/>
            <a:r>
              <a:rPr lang="en-US" dirty="0" smtClean="0"/>
              <a:t>Diffuse Term</a:t>
            </a:r>
          </a:p>
          <a:p>
            <a:pPr lvl="3"/>
            <a:r>
              <a:rPr lang="en-US" dirty="0" smtClean="0"/>
              <a:t>I</a:t>
            </a:r>
            <a:r>
              <a:rPr lang="en-US" baseline="-25000" dirty="0" smtClean="0"/>
              <a:t>o</a:t>
            </a:r>
            <a:r>
              <a:rPr lang="en-US" dirty="0" smtClean="0"/>
              <a:t> = L</a:t>
            </a:r>
            <a:r>
              <a:rPr lang="en-US" baseline="-25000" dirty="0" smtClean="0"/>
              <a:t>d</a:t>
            </a:r>
            <a:r>
              <a:rPr lang="en-US" dirty="0" smtClean="0"/>
              <a:t> *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d</a:t>
            </a:r>
            <a:r>
              <a:rPr lang="en-US" dirty="0" smtClean="0"/>
              <a:t> * 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v</a:t>
            </a:r>
            <a:r>
              <a:rPr lang="en-US" dirty="0" smtClean="0"/>
              <a:t> ● N)</a:t>
            </a:r>
          </a:p>
          <a:p>
            <a:pPr lvl="2"/>
            <a:r>
              <a:rPr lang="en-US" dirty="0" smtClean="0"/>
              <a:t>Ambient Term</a:t>
            </a:r>
          </a:p>
          <a:p>
            <a:pPr lvl="3"/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a</a:t>
            </a:r>
            <a:r>
              <a:rPr lang="en-US" dirty="0" smtClean="0"/>
              <a:t> * M</a:t>
            </a:r>
            <a:r>
              <a:rPr lang="en-US" baseline="-25000" dirty="0" smtClean="0"/>
              <a:t>a</a:t>
            </a:r>
            <a:r>
              <a:rPr lang="en-US" dirty="0" smtClean="0"/>
              <a:t> + L</a:t>
            </a:r>
            <a:r>
              <a:rPr lang="en-US" baseline="-25000" dirty="0" smtClean="0"/>
              <a:t>a</a:t>
            </a:r>
            <a:r>
              <a:rPr lang="en-US" dirty="0" smtClean="0"/>
              <a:t> * M</a:t>
            </a:r>
            <a:r>
              <a:rPr lang="en-US" baseline="-25000" dirty="0" smtClean="0"/>
              <a:t>a</a:t>
            </a:r>
            <a:endParaRPr lang="en-US" dirty="0" smtClean="0"/>
          </a:p>
          <a:p>
            <a:pPr lvl="2"/>
            <a:r>
              <a:rPr lang="en-US" dirty="0" err="1" smtClean="0"/>
              <a:t>Specular</a:t>
            </a:r>
            <a:r>
              <a:rPr lang="en-US" dirty="0" smtClean="0"/>
              <a:t> Color = </a:t>
            </a:r>
            <a:r>
              <a:rPr lang="en-US" dirty="0" err="1" smtClean="0"/>
              <a:t>SpecLightIntensity</a:t>
            </a:r>
            <a:r>
              <a:rPr lang="en-US" dirty="0" smtClean="0"/>
              <a:t> * (N ● H)</a:t>
            </a:r>
            <a:r>
              <a:rPr lang="en-US" baseline="30000" dirty="0" smtClean="0"/>
              <a:t>S</a:t>
            </a:r>
            <a:r>
              <a:rPr lang="en-US" dirty="0" smtClean="0"/>
              <a:t> * L</a:t>
            </a:r>
            <a:r>
              <a:rPr lang="en-US" baseline="-25000" dirty="0" smtClean="0"/>
              <a:t>s</a:t>
            </a:r>
            <a:r>
              <a:rPr lang="en-US" dirty="0" smtClean="0"/>
              <a:t> * M</a:t>
            </a:r>
            <a:r>
              <a:rPr lang="en-US" baseline="-25000" dirty="0" smtClean="0"/>
              <a:t>s</a:t>
            </a:r>
          </a:p>
          <a:p>
            <a:pPr lvl="2"/>
            <a:endParaRPr lang="en-US" baseline="-25000" dirty="0" smtClean="0"/>
          </a:p>
          <a:p>
            <a:pPr lvl="2"/>
            <a:r>
              <a:rPr lang="en-US" dirty="0" smtClean="0"/>
              <a:t>Color 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pPr lvl="3"/>
            <a:r>
              <a:rPr lang="en-US" dirty="0" smtClean="0"/>
              <a:t>If ( N ●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v</a:t>
            </a:r>
            <a:r>
              <a:rPr lang="en-US" dirty="0" smtClean="0"/>
              <a:t> &gt; 0 )</a:t>
            </a:r>
          </a:p>
          <a:p>
            <a:pPr lvl="4">
              <a:buFont typeface="Wingdings 2" pitchFamily="18" charset="2"/>
              <a:buNone/>
            </a:pPr>
            <a:r>
              <a:rPr lang="en-US" dirty="0" smtClean="0"/>
              <a:t>	Color += I</a:t>
            </a:r>
            <a:r>
              <a:rPr lang="en-US" baseline="-25000" dirty="0" smtClean="0"/>
              <a:t>o</a:t>
            </a:r>
            <a:r>
              <a:rPr lang="en-US" dirty="0" smtClean="0"/>
              <a:t> + </a:t>
            </a:r>
            <a:r>
              <a:rPr lang="en-US" dirty="0" err="1" smtClean="0"/>
              <a:t>Specular</a:t>
            </a:r>
            <a:r>
              <a:rPr lang="en-US" dirty="0" smtClean="0"/>
              <a:t> Color</a:t>
            </a:r>
          </a:p>
          <a:p>
            <a:pPr lvl="2">
              <a:buFont typeface="Wingdings" pitchFamily="2" charset="2"/>
              <a:buNone/>
            </a:pPr>
            <a:r>
              <a:rPr lang="en-US" dirty="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Directional Lighting Review</a:t>
            </a:r>
          </a:p>
          <a:p>
            <a:pPr lvl="1"/>
            <a:r>
              <a:rPr lang="en-US" smtClean="0"/>
              <a:t>Per-Vertex</a:t>
            </a:r>
          </a:p>
          <a:p>
            <a:pPr lvl="2"/>
            <a:r>
              <a:rPr lang="en-US" smtClean="0"/>
              <a:t>Lighting/Color is calculated for each vertex</a:t>
            </a:r>
          </a:p>
          <a:p>
            <a:pPr lvl="2"/>
            <a:r>
              <a:rPr lang="en-US" smtClean="0"/>
              <a:t>Lighting/Color is then interpolated across the polygon</a:t>
            </a:r>
          </a:p>
          <a:p>
            <a:pPr lvl="3"/>
            <a:r>
              <a:rPr lang="en-US" smtClean="0"/>
              <a:t>Interpolation is handled by graphics hardware</a:t>
            </a:r>
          </a:p>
          <a:p>
            <a:pPr lvl="2"/>
            <a:r>
              <a:rPr lang="en-US" smtClean="0"/>
              <a:t>Results look better with more vertices/polygons</a:t>
            </a:r>
          </a:p>
          <a:p>
            <a:pPr lvl="2"/>
            <a:r>
              <a:rPr lang="en-US" smtClean="0"/>
              <a:t>Lighting may accentuate polygons</a:t>
            </a:r>
          </a:p>
          <a:p>
            <a:pPr lvl="2"/>
            <a:r>
              <a:rPr lang="en-US" smtClean="0"/>
              <a:t>Specular highlights may look jumpy and unrealistic 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914400" y="5181600"/>
            <a:ext cx="1503363" cy="129540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200" y="6400800"/>
            <a:ext cx="152400" cy="152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6400800"/>
            <a:ext cx="152400" cy="1524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95600" y="5181600"/>
            <a:ext cx="1502664" cy="12954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rgbClr val="FFFF0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9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0292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2133600" y="57912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7" name="TextBox 12"/>
          <p:cNvSpPr txBox="1">
            <a:spLocks noChangeArrowheads="1"/>
          </p:cNvSpPr>
          <p:nvPr/>
        </p:nvSpPr>
        <p:spPr bwMode="auto">
          <a:xfrm>
            <a:off x="1981200" y="5410200"/>
            <a:ext cx="145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Interpolation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Light Mapping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Common, widely used technique</a:t>
            </a:r>
          </a:p>
          <a:p>
            <a:pPr lvl="1" eaLnBrk="1" hangingPunct="1"/>
            <a:r>
              <a:rPr lang="en-US" smtClean="0"/>
              <a:t>Pre-calculated lighting stored as texture(s)</a:t>
            </a:r>
          </a:p>
          <a:p>
            <a:pPr lvl="1" eaLnBrk="1" hangingPunct="1"/>
            <a:r>
              <a:rPr lang="en-US" smtClean="0"/>
              <a:t>Can greatly reduce the number of lighting calculations done at run-time</a:t>
            </a:r>
          </a:p>
          <a:p>
            <a:pPr lvl="1" eaLnBrk="1" hangingPunct="1"/>
            <a:r>
              <a:rPr lang="en-US" smtClean="0"/>
              <a:t>Allows us to implement some lighting techniques that aren’t feasible to do in real-time</a:t>
            </a:r>
          </a:p>
          <a:p>
            <a:pPr lvl="2" eaLnBrk="1" hangingPunct="1"/>
            <a:r>
              <a:rPr lang="en-US" smtClean="0"/>
              <a:t>Ray tracing</a:t>
            </a:r>
          </a:p>
          <a:p>
            <a:pPr lvl="2" eaLnBrk="1" hangingPunct="1"/>
            <a:r>
              <a:rPr lang="en-US" smtClean="0"/>
              <a:t>Radiosity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Directional Lighting</a:t>
            </a:r>
          </a:p>
          <a:p>
            <a:pPr lvl="1"/>
            <a:r>
              <a:rPr lang="en-US" smtClean="0"/>
              <a:t>Per-Pixel</a:t>
            </a:r>
          </a:p>
          <a:p>
            <a:pPr lvl="2"/>
            <a:r>
              <a:rPr lang="en-US" smtClean="0"/>
              <a:t>Calculates lighting for each pixel/fragment</a:t>
            </a:r>
          </a:p>
          <a:p>
            <a:pPr lvl="2"/>
            <a:r>
              <a:rPr lang="en-US" smtClean="0"/>
              <a:t>Done through vertex and fragment shaders</a:t>
            </a:r>
          </a:p>
          <a:p>
            <a:pPr lvl="2"/>
            <a:r>
              <a:rPr lang="en-US" smtClean="0"/>
              <a:t>Results in smoother, more believable lighting</a:t>
            </a:r>
          </a:p>
          <a:p>
            <a:pPr lvl="2"/>
            <a:r>
              <a:rPr lang="en-US" smtClean="0"/>
              <a:t>Greatly improves the effect of specular lighting</a:t>
            </a:r>
          </a:p>
          <a:p>
            <a:pPr lvl="2"/>
            <a:r>
              <a:rPr lang="en-US" smtClean="0"/>
              <a:t>Instead of interpolating colors, interpolates the various vectors involved in the lighting equations. These interpolated vectors are then used for lighting at each pixel/fragment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Directional Lighting (Per-Pixel)</a:t>
            </a:r>
          </a:p>
          <a:p>
            <a:pPr lvl="1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2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will calculate certain values per-vertex</a:t>
            </a:r>
          </a:p>
          <a:p>
            <a:pPr lvl="2"/>
            <a:r>
              <a:rPr lang="en-US" dirty="0" smtClean="0"/>
              <a:t>These values are then interpolated by the hardware for all rendered points between vertices</a:t>
            </a:r>
          </a:p>
          <a:p>
            <a:pPr lvl="3"/>
            <a:r>
              <a:rPr lang="en-US" dirty="0" smtClean="0"/>
              <a:t>Normal = </a:t>
            </a:r>
            <a:r>
              <a:rPr lang="en-US" dirty="0" err="1" smtClean="0"/>
              <a:t>WorldMatrix</a:t>
            </a:r>
            <a:r>
              <a:rPr lang="en-US" dirty="0" smtClean="0"/>
              <a:t> * float4( </a:t>
            </a:r>
            <a:r>
              <a:rPr lang="en-US" dirty="0" err="1" smtClean="0"/>
              <a:t>VertexNormal</a:t>
            </a:r>
            <a:r>
              <a:rPr lang="en-US" dirty="0" smtClean="0"/>
              <a:t>,  0 )</a:t>
            </a:r>
          </a:p>
          <a:p>
            <a:pPr lvl="3"/>
            <a:r>
              <a:rPr lang="en-US" dirty="0" err="1" smtClean="0"/>
              <a:t>HalfVector</a:t>
            </a:r>
            <a:r>
              <a:rPr lang="en-US" dirty="0" smtClean="0"/>
              <a:t>  = normalize(</a:t>
            </a:r>
            <a:r>
              <a:rPr lang="en-US" dirty="0" err="1" smtClean="0"/>
              <a:t>HalfVector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Diffuse = L</a:t>
            </a:r>
            <a:r>
              <a:rPr lang="en-US" baseline="-25000" dirty="0" smtClean="0"/>
              <a:t>d</a:t>
            </a:r>
            <a:r>
              <a:rPr lang="en-US" dirty="0" smtClean="0"/>
              <a:t> *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d</a:t>
            </a:r>
            <a:r>
              <a:rPr lang="en-US" dirty="0" smtClean="0"/>
              <a:t> (Light’s and Material’s diffuse)</a:t>
            </a:r>
          </a:p>
          <a:p>
            <a:pPr lvl="3"/>
            <a:r>
              <a:rPr lang="en-US" dirty="0" smtClean="0"/>
              <a:t>Ambient =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a</a:t>
            </a:r>
            <a:r>
              <a:rPr lang="en-US" dirty="0" smtClean="0"/>
              <a:t> * M</a:t>
            </a:r>
            <a:r>
              <a:rPr lang="en-US" baseline="-25000" dirty="0" smtClean="0"/>
              <a:t>a</a:t>
            </a:r>
            <a:r>
              <a:rPr lang="en-US" dirty="0" smtClean="0"/>
              <a:t> + L</a:t>
            </a:r>
            <a:r>
              <a:rPr lang="en-US" baseline="-25000" dirty="0" smtClean="0"/>
              <a:t>a</a:t>
            </a:r>
            <a:r>
              <a:rPr lang="en-US" dirty="0" smtClean="0"/>
              <a:t> * M</a:t>
            </a:r>
            <a:r>
              <a:rPr lang="en-US" baseline="-25000" dirty="0" smtClean="0"/>
              <a:t>a</a:t>
            </a:r>
            <a:endParaRPr lang="en-US" dirty="0" smtClean="0"/>
          </a:p>
          <a:p>
            <a:pPr lvl="3"/>
            <a:r>
              <a:rPr lang="en-US" dirty="0" smtClean="0"/>
              <a:t>Diffuse and Ambient colors do not need to be computed and passed if there is no material color, don’t confuse this with diffuse texture</a:t>
            </a:r>
          </a:p>
          <a:p>
            <a:pPr lvl="3"/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 Pixel Lighting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Interpolation Example (Normals)</a:t>
            </a:r>
          </a:p>
          <a:p>
            <a:pPr lvl="1"/>
            <a:r>
              <a:rPr lang="en-US" smtClean="0"/>
              <a:t>Fragment </a:t>
            </a:r>
            <a:r>
              <a:rPr lang="en-US" b="1" smtClean="0"/>
              <a:t>F</a:t>
            </a:r>
            <a:r>
              <a:rPr lang="en-US" smtClean="0"/>
              <a:t> is a point on the triangle defined by vertices V0, V1, V2 with normals N1, N2, N3.</a:t>
            </a:r>
          </a:p>
          <a:p>
            <a:pPr lvl="1"/>
            <a:r>
              <a:rPr lang="en-US" smtClean="0"/>
              <a:t>To light this fragment we need the interpolated normal for it</a:t>
            </a:r>
          </a:p>
        </p:txBody>
      </p:sp>
      <p:sp>
        <p:nvSpPr>
          <p:cNvPr id="5" name="Right Triangle 4"/>
          <p:cNvSpPr/>
          <p:nvPr/>
        </p:nvSpPr>
        <p:spPr>
          <a:xfrm rot="19800000">
            <a:off x="3184525" y="4244975"/>
            <a:ext cx="2028825" cy="10890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16200000" flipV="1">
            <a:off x="2312193" y="4088607"/>
            <a:ext cx="785813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rot="5400000">
            <a:off x="3041651" y="5926137"/>
            <a:ext cx="709612" cy="39211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3" name="TextBox 22"/>
          <p:cNvSpPr txBox="1">
            <a:spLocks noChangeArrowheads="1"/>
          </p:cNvSpPr>
          <p:nvPr/>
        </p:nvSpPr>
        <p:spPr bwMode="auto">
          <a:xfrm>
            <a:off x="2743200" y="4800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V0</a:t>
            </a:r>
          </a:p>
        </p:txBody>
      </p:sp>
      <p:sp>
        <p:nvSpPr>
          <p:cNvPr id="45064" name="TextBox 23"/>
          <p:cNvSpPr txBox="1">
            <a:spLocks noChangeArrowheads="1"/>
          </p:cNvSpPr>
          <p:nvPr/>
        </p:nvSpPr>
        <p:spPr bwMode="auto">
          <a:xfrm>
            <a:off x="5181600" y="4724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V2</a:t>
            </a:r>
          </a:p>
        </p:txBody>
      </p:sp>
      <p:sp>
        <p:nvSpPr>
          <p:cNvPr id="45065" name="TextBox 24"/>
          <p:cNvSpPr txBox="1">
            <a:spLocks noChangeArrowheads="1"/>
          </p:cNvSpPr>
          <p:nvPr/>
        </p:nvSpPr>
        <p:spPr bwMode="auto">
          <a:xfrm>
            <a:off x="3581400" y="5715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327650" y="3984625"/>
            <a:ext cx="790575" cy="7461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26"/>
          <p:cNvSpPr txBox="1">
            <a:spLocks noChangeArrowheads="1"/>
          </p:cNvSpPr>
          <p:nvPr/>
        </p:nvSpPr>
        <p:spPr bwMode="auto">
          <a:xfrm>
            <a:off x="2514600" y="3962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N0</a:t>
            </a:r>
          </a:p>
        </p:txBody>
      </p:sp>
      <p:sp>
        <p:nvSpPr>
          <p:cNvPr id="45068" name="TextBox 27"/>
          <p:cNvSpPr txBox="1">
            <a:spLocks noChangeArrowheads="1"/>
          </p:cNvSpPr>
          <p:nvPr/>
        </p:nvSpPr>
        <p:spPr bwMode="auto">
          <a:xfrm>
            <a:off x="3276600" y="6248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45069" name="TextBox 28"/>
          <p:cNvSpPr txBox="1">
            <a:spLocks noChangeArrowheads="1"/>
          </p:cNvSpPr>
          <p:nvPr/>
        </p:nvSpPr>
        <p:spPr bwMode="auto">
          <a:xfrm>
            <a:off x="6019800" y="38862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N2</a:t>
            </a:r>
          </a:p>
        </p:txBody>
      </p:sp>
      <p:sp>
        <p:nvSpPr>
          <p:cNvPr id="45070" name="TextBox 29"/>
          <p:cNvSpPr txBox="1">
            <a:spLocks noChangeArrowheads="1"/>
          </p:cNvSpPr>
          <p:nvPr/>
        </p:nvSpPr>
        <p:spPr bwMode="auto">
          <a:xfrm>
            <a:off x="3810000" y="48006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4114800" y="4724400"/>
            <a:ext cx="152400" cy="152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 Pixel Lighting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Interpolation Example (Normals)</a:t>
            </a:r>
          </a:p>
          <a:p>
            <a:pPr lvl="1"/>
            <a:r>
              <a:rPr lang="en-US" b="1" smtClean="0"/>
              <a:t>F</a:t>
            </a:r>
            <a:r>
              <a:rPr lang="en-US" smtClean="0"/>
              <a:t> is on the edge between V0 and V2, so it’s normal is found by interpolating only N0 and N2</a:t>
            </a:r>
          </a:p>
          <a:p>
            <a:pPr lvl="1"/>
            <a:r>
              <a:rPr lang="en-US" b="1" smtClean="0"/>
              <a:t>F</a:t>
            </a:r>
            <a:r>
              <a:rPr lang="en-US" smtClean="0"/>
              <a:t> is halfway between V0 and V2, so its normal is half of N0 and half of N2</a:t>
            </a:r>
            <a:endParaRPr lang="en-US" b="1" smtClean="0"/>
          </a:p>
        </p:txBody>
      </p:sp>
      <p:sp>
        <p:nvSpPr>
          <p:cNvPr id="5" name="Right Triangle 4"/>
          <p:cNvSpPr/>
          <p:nvPr/>
        </p:nvSpPr>
        <p:spPr>
          <a:xfrm rot="19800000">
            <a:off x="3184525" y="4244975"/>
            <a:ext cx="2028825" cy="10890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16200000" flipV="1">
            <a:off x="2312193" y="4088607"/>
            <a:ext cx="785813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rot="5400000">
            <a:off x="3041651" y="5926137"/>
            <a:ext cx="709612" cy="39211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extBox 22"/>
          <p:cNvSpPr txBox="1">
            <a:spLocks noChangeArrowheads="1"/>
          </p:cNvSpPr>
          <p:nvPr/>
        </p:nvSpPr>
        <p:spPr bwMode="auto">
          <a:xfrm>
            <a:off x="2743200" y="4800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V0</a:t>
            </a:r>
          </a:p>
        </p:txBody>
      </p:sp>
      <p:sp>
        <p:nvSpPr>
          <p:cNvPr id="46088" name="TextBox 23"/>
          <p:cNvSpPr txBox="1">
            <a:spLocks noChangeArrowheads="1"/>
          </p:cNvSpPr>
          <p:nvPr/>
        </p:nvSpPr>
        <p:spPr bwMode="auto">
          <a:xfrm>
            <a:off x="5181600" y="4724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V2</a:t>
            </a:r>
          </a:p>
        </p:txBody>
      </p:sp>
      <p:sp>
        <p:nvSpPr>
          <p:cNvPr id="46089" name="TextBox 24"/>
          <p:cNvSpPr txBox="1">
            <a:spLocks noChangeArrowheads="1"/>
          </p:cNvSpPr>
          <p:nvPr/>
        </p:nvSpPr>
        <p:spPr bwMode="auto">
          <a:xfrm>
            <a:off x="3581400" y="5715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327650" y="3984625"/>
            <a:ext cx="790575" cy="7461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1" name="TextBox 26"/>
          <p:cNvSpPr txBox="1">
            <a:spLocks noChangeArrowheads="1"/>
          </p:cNvSpPr>
          <p:nvPr/>
        </p:nvSpPr>
        <p:spPr bwMode="auto">
          <a:xfrm>
            <a:off x="2514600" y="3962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N0</a:t>
            </a:r>
          </a:p>
        </p:txBody>
      </p:sp>
      <p:sp>
        <p:nvSpPr>
          <p:cNvPr id="46092" name="TextBox 27"/>
          <p:cNvSpPr txBox="1">
            <a:spLocks noChangeArrowheads="1"/>
          </p:cNvSpPr>
          <p:nvPr/>
        </p:nvSpPr>
        <p:spPr bwMode="auto">
          <a:xfrm>
            <a:off x="3276600" y="6248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46093" name="TextBox 28"/>
          <p:cNvSpPr txBox="1">
            <a:spLocks noChangeArrowheads="1"/>
          </p:cNvSpPr>
          <p:nvPr/>
        </p:nvSpPr>
        <p:spPr bwMode="auto">
          <a:xfrm>
            <a:off x="6019800" y="38862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N2</a:t>
            </a:r>
          </a:p>
        </p:txBody>
      </p:sp>
      <p:sp>
        <p:nvSpPr>
          <p:cNvPr id="46094" name="TextBox 29"/>
          <p:cNvSpPr txBox="1">
            <a:spLocks noChangeArrowheads="1"/>
          </p:cNvSpPr>
          <p:nvPr/>
        </p:nvSpPr>
        <p:spPr bwMode="auto">
          <a:xfrm>
            <a:off x="3810000" y="48006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4114800" y="4724400"/>
            <a:ext cx="152400" cy="152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 Pixel Lighting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Interpolation Example (Normals)</a:t>
            </a:r>
          </a:p>
          <a:p>
            <a:pPr lvl="1"/>
            <a:r>
              <a:rPr lang="en-US" b="1" smtClean="0"/>
              <a:t>F</a:t>
            </a:r>
            <a:r>
              <a:rPr lang="en-US" smtClean="0"/>
              <a:t> is on the edge between V0 and V2, so it’s normal is found by interpolating only N0 and N2</a:t>
            </a:r>
          </a:p>
          <a:p>
            <a:pPr lvl="1"/>
            <a:r>
              <a:rPr lang="en-US" b="1" smtClean="0"/>
              <a:t>F</a:t>
            </a:r>
            <a:r>
              <a:rPr lang="en-US" smtClean="0"/>
              <a:t> is halfway between V0 and V2, so its normal is half of N0 and half of N2</a:t>
            </a:r>
            <a:endParaRPr lang="en-US" b="1" smtClean="0"/>
          </a:p>
        </p:txBody>
      </p:sp>
      <p:sp>
        <p:nvSpPr>
          <p:cNvPr id="5" name="Right Triangle 4"/>
          <p:cNvSpPr/>
          <p:nvPr/>
        </p:nvSpPr>
        <p:spPr>
          <a:xfrm rot="19800000">
            <a:off x="3184525" y="4244975"/>
            <a:ext cx="2028825" cy="10890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16200000" flipV="1">
            <a:off x="2312193" y="4088607"/>
            <a:ext cx="785813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rot="5400000">
            <a:off x="3041651" y="5926137"/>
            <a:ext cx="709612" cy="39211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1" name="TextBox 22"/>
          <p:cNvSpPr txBox="1">
            <a:spLocks noChangeArrowheads="1"/>
          </p:cNvSpPr>
          <p:nvPr/>
        </p:nvSpPr>
        <p:spPr bwMode="auto">
          <a:xfrm>
            <a:off x="2743200" y="4800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V0</a:t>
            </a:r>
          </a:p>
        </p:txBody>
      </p:sp>
      <p:sp>
        <p:nvSpPr>
          <p:cNvPr id="47112" name="TextBox 23"/>
          <p:cNvSpPr txBox="1">
            <a:spLocks noChangeArrowheads="1"/>
          </p:cNvSpPr>
          <p:nvPr/>
        </p:nvSpPr>
        <p:spPr bwMode="auto">
          <a:xfrm>
            <a:off x="5181600" y="4724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V2</a:t>
            </a:r>
          </a:p>
        </p:txBody>
      </p:sp>
      <p:sp>
        <p:nvSpPr>
          <p:cNvPr id="47113" name="TextBox 24"/>
          <p:cNvSpPr txBox="1">
            <a:spLocks noChangeArrowheads="1"/>
          </p:cNvSpPr>
          <p:nvPr/>
        </p:nvSpPr>
        <p:spPr bwMode="auto">
          <a:xfrm>
            <a:off x="3581400" y="5715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327650" y="3984625"/>
            <a:ext cx="790575" cy="7461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5" name="TextBox 26"/>
          <p:cNvSpPr txBox="1">
            <a:spLocks noChangeArrowheads="1"/>
          </p:cNvSpPr>
          <p:nvPr/>
        </p:nvSpPr>
        <p:spPr bwMode="auto">
          <a:xfrm>
            <a:off x="2514600" y="3962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N0</a:t>
            </a:r>
          </a:p>
        </p:txBody>
      </p:sp>
      <p:sp>
        <p:nvSpPr>
          <p:cNvPr id="47116" name="TextBox 27"/>
          <p:cNvSpPr txBox="1">
            <a:spLocks noChangeArrowheads="1"/>
          </p:cNvSpPr>
          <p:nvPr/>
        </p:nvSpPr>
        <p:spPr bwMode="auto">
          <a:xfrm>
            <a:off x="3276600" y="6248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47117" name="TextBox 28"/>
          <p:cNvSpPr txBox="1">
            <a:spLocks noChangeArrowheads="1"/>
          </p:cNvSpPr>
          <p:nvPr/>
        </p:nvSpPr>
        <p:spPr bwMode="auto">
          <a:xfrm>
            <a:off x="6019800" y="38862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N2</a:t>
            </a:r>
          </a:p>
        </p:txBody>
      </p:sp>
      <p:sp>
        <p:nvSpPr>
          <p:cNvPr id="47118" name="TextBox 29"/>
          <p:cNvSpPr txBox="1">
            <a:spLocks noChangeArrowheads="1"/>
          </p:cNvSpPr>
          <p:nvPr/>
        </p:nvSpPr>
        <p:spPr bwMode="auto">
          <a:xfrm>
            <a:off x="3810000" y="48006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6" name="Straight Arrow Connector 15"/>
          <p:cNvCxnSpPr>
            <a:stCxn id="5" idx="5"/>
          </p:cNvCxnSpPr>
          <p:nvPr/>
        </p:nvCxnSpPr>
        <p:spPr>
          <a:xfrm flipH="1" flipV="1">
            <a:off x="4191000" y="3962400"/>
            <a:ext cx="7938" cy="827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14800" y="4724400"/>
            <a:ext cx="152400" cy="152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21" name="TextBox 19"/>
          <p:cNvSpPr txBox="1">
            <a:spLocks noChangeArrowheads="1"/>
          </p:cNvSpPr>
          <p:nvPr/>
        </p:nvSpPr>
        <p:spPr bwMode="auto">
          <a:xfrm>
            <a:off x="4191000" y="411480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</a:t>
            </a:r>
          </a:p>
        </p:txBody>
      </p:sp>
      <p:sp>
        <p:nvSpPr>
          <p:cNvPr id="47122" name="TextBox 21"/>
          <p:cNvSpPr txBox="1">
            <a:spLocks noChangeArrowheads="1"/>
          </p:cNvSpPr>
          <p:nvPr/>
        </p:nvSpPr>
        <p:spPr bwMode="auto">
          <a:xfrm>
            <a:off x="5791200" y="5715000"/>
            <a:ext cx="305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 = (N0 * 0.5) + (N2 * 0.5)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 Pixel Lighting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Interpolation Example (Normals)</a:t>
            </a:r>
          </a:p>
          <a:p>
            <a:pPr lvl="1"/>
            <a:r>
              <a:rPr lang="en-US" smtClean="0"/>
              <a:t>Similarly, the fragment on the same edge that is three times further from V2 than V0 receives a proportionally higher contribution from V0</a:t>
            </a:r>
          </a:p>
        </p:txBody>
      </p:sp>
      <p:sp>
        <p:nvSpPr>
          <p:cNvPr id="5" name="Right Triangle 4"/>
          <p:cNvSpPr/>
          <p:nvPr/>
        </p:nvSpPr>
        <p:spPr>
          <a:xfrm rot="19800000">
            <a:off x="3184525" y="4244975"/>
            <a:ext cx="2028825" cy="10890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16200000" flipV="1">
            <a:off x="2312193" y="4088607"/>
            <a:ext cx="785813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rot="5400000">
            <a:off x="3041651" y="5926137"/>
            <a:ext cx="709612" cy="39211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5" name="TextBox 22"/>
          <p:cNvSpPr txBox="1">
            <a:spLocks noChangeArrowheads="1"/>
          </p:cNvSpPr>
          <p:nvPr/>
        </p:nvSpPr>
        <p:spPr bwMode="auto">
          <a:xfrm>
            <a:off x="2743200" y="4800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V0</a:t>
            </a:r>
          </a:p>
        </p:txBody>
      </p:sp>
      <p:sp>
        <p:nvSpPr>
          <p:cNvPr id="48136" name="TextBox 23"/>
          <p:cNvSpPr txBox="1">
            <a:spLocks noChangeArrowheads="1"/>
          </p:cNvSpPr>
          <p:nvPr/>
        </p:nvSpPr>
        <p:spPr bwMode="auto">
          <a:xfrm>
            <a:off x="5181600" y="4724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V2</a:t>
            </a:r>
          </a:p>
        </p:txBody>
      </p:sp>
      <p:sp>
        <p:nvSpPr>
          <p:cNvPr id="48137" name="TextBox 24"/>
          <p:cNvSpPr txBox="1">
            <a:spLocks noChangeArrowheads="1"/>
          </p:cNvSpPr>
          <p:nvPr/>
        </p:nvSpPr>
        <p:spPr bwMode="auto">
          <a:xfrm>
            <a:off x="3581400" y="5715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327650" y="3984625"/>
            <a:ext cx="790575" cy="7461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9" name="TextBox 26"/>
          <p:cNvSpPr txBox="1">
            <a:spLocks noChangeArrowheads="1"/>
          </p:cNvSpPr>
          <p:nvPr/>
        </p:nvSpPr>
        <p:spPr bwMode="auto">
          <a:xfrm>
            <a:off x="2514600" y="3962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N0</a:t>
            </a:r>
          </a:p>
        </p:txBody>
      </p:sp>
      <p:sp>
        <p:nvSpPr>
          <p:cNvPr id="48140" name="TextBox 27"/>
          <p:cNvSpPr txBox="1">
            <a:spLocks noChangeArrowheads="1"/>
          </p:cNvSpPr>
          <p:nvPr/>
        </p:nvSpPr>
        <p:spPr bwMode="auto">
          <a:xfrm>
            <a:off x="3276600" y="6248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48141" name="TextBox 28"/>
          <p:cNvSpPr txBox="1">
            <a:spLocks noChangeArrowheads="1"/>
          </p:cNvSpPr>
          <p:nvPr/>
        </p:nvSpPr>
        <p:spPr bwMode="auto">
          <a:xfrm>
            <a:off x="6019800" y="38862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N2</a:t>
            </a:r>
          </a:p>
        </p:txBody>
      </p:sp>
      <p:sp>
        <p:nvSpPr>
          <p:cNvPr id="48142" name="TextBox 29"/>
          <p:cNvSpPr txBox="1">
            <a:spLocks noChangeArrowheads="1"/>
          </p:cNvSpPr>
          <p:nvPr/>
        </p:nvSpPr>
        <p:spPr bwMode="auto">
          <a:xfrm>
            <a:off x="3657600" y="48006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8143" name="TextBox 19"/>
          <p:cNvSpPr txBox="1">
            <a:spLocks noChangeArrowheads="1"/>
          </p:cNvSpPr>
          <p:nvPr/>
        </p:nvSpPr>
        <p:spPr bwMode="auto">
          <a:xfrm>
            <a:off x="3581400" y="411480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</a:t>
            </a:r>
          </a:p>
        </p:txBody>
      </p:sp>
      <p:sp>
        <p:nvSpPr>
          <p:cNvPr id="48144" name="TextBox 21"/>
          <p:cNvSpPr txBox="1">
            <a:spLocks noChangeArrowheads="1"/>
          </p:cNvSpPr>
          <p:nvPr/>
        </p:nvSpPr>
        <p:spPr bwMode="auto">
          <a:xfrm>
            <a:off x="5791200" y="5715000"/>
            <a:ext cx="331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 = (N0 * 0.75) + (N2 * 0.25)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3171825" y="4295775"/>
            <a:ext cx="827088" cy="160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81400" y="4724400"/>
            <a:ext cx="152400" cy="152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 Pixel Lighting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Interpolation Example (Normals)</a:t>
            </a:r>
          </a:p>
          <a:p>
            <a:pPr lvl="1"/>
            <a:r>
              <a:rPr lang="en-US" smtClean="0"/>
              <a:t>The fragment at the center of the triangle would receive equal contributions from all three normals</a:t>
            </a:r>
          </a:p>
        </p:txBody>
      </p:sp>
      <p:sp>
        <p:nvSpPr>
          <p:cNvPr id="5" name="Right Triangle 4"/>
          <p:cNvSpPr/>
          <p:nvPr/>
        </p:nvSpPr>
        <p:spPr>
          <a:xfrm rot="19800000">
            <a:off x="3184525" y="4244975"/>
            <a:ext cx="2028825" cy="10890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16200000" flipV="1">
            <a:off x="2312193" y="4088607"/>
            <a:ext cx="785813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rot="5400000">
            <a:off x="3041651" y="5926137"/>
            <a:ext cx="709612" cy="39211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9" name="TextBox 22"/>
          <p:cNvSpPr txBox="1">
            <a:spLocks noChangeArrowheads="1"/>
          </p:cNvSpPr>
          <p:nvPr/>
        </p:nvSpPr>
        <p:spPr bwMode="auto">
          <a:xfrm>
            <a:off x="2743200" y="4800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V0</a:t>
            </a:r>
          </a:p>
        </p:txBody>
      </p:sp>
      <p:sp>
        <p:nvSpPr>
          <p:cNvPr id="49160" name="TextBox 23"/>
          <p:cNvSpPr txBox="1">
            <a:spLocks noChangeArrowheads="1"/>
          </p:cNvSpPr>
          <p:nvPr/>
        </p:nvSpPr>
        <p:spPr bwMode="auto">
          <a:xfrm>
            <a:off x="5181600" y="4724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V2</a:t>
            </a:r>
          </a:p>
        </p:txBody>
      </p:sp>
      <p:sp>
        <p:nvSpPr>
          <p:cNvPr id="49161" name="TextBox 24"/>
          <p:cNvSpPr txBox="1">
            <a:spLocks noChangeArrowheads="1"/>
          </p:cNvSpPr>
          <p:nvPr/>
        </p:nvSpPr>
        <p:spPr bwMode="auto">
          <a:xfrm>
            <a:off x="3581400" y="57150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327650" y="3984625"/>
            <a:ext cx="790575" cy="7461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3" name="TextBox 26"/>
          <p:cNvSpPr txBox="1">
            <a:spLocks noChangeArrowheads="1"/>
          </p:cNvSpPr>
          <p:nvPr/>
        </p:nvSpPr>
        <p:spPr bwMode="auto">
          <a:xfrm>
            <a:off x="2514600" y="3962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N0</a:t>
            </a:r>
          </a:p>
        </p:txBody>
      </p:sp>
      <p:sp>
        <p:nvSpPr>
          <p:cNvPr id="49164" name="TextBox 27"/>
          <p:cNvSpPr txBox="1">
            <a:spLocks noChangeArrowheads="1"/>
          </p:cNvSpPr>
          <p:nvPr/>
        </p:nvSpPr>
        <p:spPr bwMode="auto">
          <a:xfrm>
            <a:off x="3276600" y="6248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49165" name="TextBox 28"/>
          <p:cNvSpPr txBox="1">
            <a:spLocks noChangeArrowheads="1"/>
          </p:cNvSpPr>
          <p:nvPr/>
        </p:nvSpPr>
        <p:spPr bwMode="auto">
          <a:xfrm>
            <a:off x="6019800" y="38862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N2</a:t>
            </a:r>
          </a:p>
        </p:txBody>
      </p:sp>
      <p:sp>
        <p:nvSpPr>
          <p:cNvPr id="49166" name="TextBox 29"/>
          <p:cNvSpPr txBox="1">
            <a:spLocks noChangeArrowheads="1"/>
          </p:cNvSpPr>
          <p:nvPr/>
        </p:nvSpPr>
        <p:spPr bwMode="auto">
          <a:xfrm>
            <a:off x="3962400" y="5105400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9167" name="TextBox 19"/>
          <p:cNvSpPr txBox="1">
            <a:spLocks noChangeArrowheads="1"/>
          </p:cNvSpPr>
          <p:nvPr/>
        </p:nvSpPr>
        <p:spPr bwMode="auto">
          <a:xfrm>
            <a:off x="3810000" y="449580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</a:t>
            </a:r>
          </a:p>
        </p:txBody>
      </p:sp>
      <p:sp>
        <p:nvSpPr>
          <p:cNvPr id="49168" name="TextBox 21"/>
          <p:cNvSpPr txBox="1">
            <a:spLocks noChangeArrowheads="1"/>
          </p:cNvSpPr>
          <p:nvPr/>
        </p:nvSpPr>
        <p:spPr bwMode="auto">
          <a:xfrm>
            <a:off x="3810000" y="6400800"/>
            <a:ext cx="571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NF = (N0 * ~0.333) + (N1 * ~0.333) + (N2 * ~0.333)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3629025" y="4752975"/>
            <a:ext cx="446088" cy="236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86200" y="5029200"/>
            <a:ext cx="152400" cy="152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Directional Lighting (Per-Pixel)</a:t>
            </a:r>
          </a:p>
          <a:p>
            <a:pPr lvl="1"/>
            <a:r>
              <a:rPr lang="en-US" sz="2000" dirty="0" smtClean="0"/>
              <a:t>Fragment/Pixel </a:t>
            </a:r>
            <a:r>
              <a:rPr lang="en-US" sz="2000" dirty="0" err="1" smtClean="0"/>
              <a:t>Shader</a:t>
            </a:r>
            <a:endParaRPr lang="en-US" sz="2000" dirty="0" smtClean="0"/>
          </a:p>
          <a:p>
            <a:pPr lvl="2"/>
            <a:r>
              <a:rPr lang="en-US" sz="2000" dirty="0" smtClean="0"/>
              <a:t>Fragment </a:t>
            </a:r>
            <a:r>
              <a:rPr lang="en-US" sz="2000" dirty="0" err="1" smtClean="0"/>
              <a:t>Shader</a:t>
            </a:r>
            <a:r>
              <a:rPr lang="en-US" sz="2000" dirty="0" smtClean="0"/>
              <a:t> will receive interpolated versions of the vectors previously calculated in vertex </a:t>
            </a:r>
            <a:r>
              <a:rPr lang="en-US" sz="2000" dirty="0" err="1" smtClean="0"/>
              <a:t>shader</a:t>
            </a:r>
            <a:endParaRPr lang="en-US" sz="2000" dirty="0" smtClean="0"/>
          </a:p>
          <a:p>
            <a:pPr lvl="2"/>
            <a:r>
              <a:rPr lang="en-US" sz="2000" dirty="0" smtClean="0"/>
              <a:t>Lighting is then performed using these interpolated vectors</a:t>
            </a:r>
          </a:p>
          <a:p>
            <a:pPr lvl="3"/>
            <a:r>
              <a:rPr lang="en-US" sz="1800" dirty="0" smtClean="0"/>
              <a:t>Color = Ambient (Ambient is always present for directional light)</a:t>
            </a:r>
          </a:p>
          <a:p>
            <a:pPr lvl="3"/>
            <a:r>
              <a:rPr lang="en-US" sz="1800" dirty="0" smtClean="0"/>
              <a:t>N = Normalize(Normal)</a:t>
            </a:r>
          </a:p>
          <a:p>
            <a:pPr lvl="4"/>
            <a:r>
              <a:rPr lang="en-US" sz="1800" dirty="0" smtClean="0"/>
              <a:t>Normal has been interpolated, so normalize</a:t>
            </a:r>
          </a:p>
          <a:p>
            <a:pPr lvl="3"/>
            <a:r>
              <a:rPr lang="en-US" sz="1800" dirty="0" err="1" smtClean="0"/>
              <a:t>NdotL</a:t>
            </a:r>
            <a:r>
              <a:rPr lang="en-US" sz="1800" dirty="0" smtClean="0"/>
              <a:t> = dot( N, -Light Direction )</a:t>
            </a:r>
          </a:p>
          <a:p>
            <a:pPr lvl="3"/>
            <a:r>
              <a:rPr lang="en-US" sz="1800" dirty="0" smtClean="0"/>
              <a:t>If( </a:t>
            </a:r>
            <a:r>
              <a:rPr lang="en-US" sz="1800" dirty="0" err="1" smtClean="0"/>
              <a:t>NdotL</a:t>
            </a:r>
            <a:r>
              <a:rPr lang="en-US" sz="1800" dirty="0" smtClean="0"/>
              <a:t> &gt; 0.0 )</a:t>
            </a:r>
          </a:p>
          <a:p>
            <a:pPr lvl="4"/>
            <a:r>
              <a:rPr lang="en-US" sz="1800" dirty="0" smtClean="0"/>
              <a:t>Color += Diffuse * </a:t>
            </a:r>
            <a:r>
              <a:rPr lang="en-US" sz="1800" dirty="0" err="1" smtClean="0"/>
              <a:t>NdotL</a:t>
            </a:r>
            <a:endParaRPr lang="en-US" sz="1800" dirty="0" smtClean="0"/>
          </a:p>
          <a:p>
            <a:pPr lvl="4"/>
            <a:r>
              <a:rPr lang="en-US" sz="1800" dirty="0" smtClean="0"/>
              <a:t>H = Normalize( </a:t>
            </a:r>
            <a:r>
              <a:rPr lang="en-US" sz="1800" dirty="0" err="1" smtClean="0"/>
              <a:t>HalfVector</a:t>
            </a:r>
            <a:r>
              <a:rPr lang="en-US" sz="1800" dirty="0" smtClean="0"/>
              <a:t>)</a:t>
            </a:r>
          </a:p>
          <a:p>
            <a:pPr lvl="4"/>
            <a:r>
              <a:rPr lang="en-US" sz="1800" dirty="0" err="1" smtClean="0"/>
              <a:t>NdotHV</a:t>
            </a:r>
            <a:r>
              <a:rPr lang="en-US" sz="1800" dirty="0" smtClean="0"/>
              <a:t> = saturate( dot( N, H) )</a:t>
            </a:r>
          </a:p>
          <a:p>
            <a:pPr lvl="4"/>
            <a:r>
              <a:rPr lang="en-US" sz="1800" dirty="0" smtClean="0"/>
              <a:t>Color += (</a:t>
            </a:r>
            <a:r>
              <a:rPr lang="en-US" sz="1800" dirty="0" err="1" smtClean="0"/>
              <a:t>NdotHV</a:t>
            </a:r>
            <a:r>
              <a:rPr lang="en-US" sz="1800" dirty="0" smtClean="0"/>
              <a:t>)</a:t>
            </a:r>
            <a:r>
              <a:rPr lang="en-US" sz="1800" baseline="30000" dirty="0" smtClean="0"/>
              <a:t>S</a:t>
            </a:r>
            <a:r>
              <a:rPr lang="en-US" sz="1800" dirty="0" smtClean="0"/>
              <a:t> * L</a:t>
            </a:r>
            <a:r>
              <a:rPr lang="en-US" sz="1800" baseline="-25000" dirty="0" smtClean="0"/>
              <a:t>s</a:t>
            </a:r>
            <a:r>
              <a:rPr lang="en-US" sz="1800" dirty="0" smtClean="0"/>
              <a:t> * M</a:t>
            </a:r>
            <a:r>
              <a:rPr lang="en-US" sz="1800" baseline="-25000" dirty="0" smtClean="0"/>
              <a:t>s</a:t>
            </a:r>
          </a:p>
          <a:p>
            <a:pPr lvl="3"/>
            <a:r>
              <a:rPr lang="en-US" sz="1800" dirty="0" smtClean="0"/>
              <a:t>Fragment Color = Color</a:t>
            </a:r>
          </a:p>
          <a:p>
            <a:pPr lvl="4"/>
            <a:endParaRPr lang="en-US" sz="1800" dirty="0" smtClean="0"/>
          </a:p>
          <a:p>
            <a:pPr lvl="2"/>
            <a:endParaRPr lang="en-US" dirty="0" smtClean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1816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51816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 Lighting (Review)</a:t>
            </a:r>
          </a:p>
          <a:p>
            <a:pPr lvl="1"/>
            <a:r>
              <a:rPr lang="en-US" smtClean="0"/>
              <a:t>Performed in mostly the same manner as directional</a:t>
            </a:r>
          </a:p>
          <a:p>
            <a:pPr lvl="1"/>
            <a:r>
              <a:rPr lang="en-US" smtClean="0"/>
              <a:t>Differences</a:t>
            </a:r>
          </a:p>
          <a:p>
            <a:pPr lvl="2"/>
            <a:r>
              <a:rPr lang="en-US" smtClean="0"/>
              <a:t>Light direction will vary per vertex instead of constant</a:t>
            </a:r>
          </a:p>
          <a:p>
            <a:pPr lvl="3"/>
            <a:r>
              <a:rPr lang="en-US" smtClean="0"/>
              <a:t>And later will be interpolated to vary per fragment</a:t>
            </a:r>
          </a:p>
          <a:p>
            <a:pPr lvl="2"/>
            <a:r>
              <a:rPr lang="en-US" smtClean="0"/>
              <a:t>Point lights may attenuate</a:t>
            </a:r>
          </a:p>
          <a:p>
            <a:pPr lvl="3"/>
            <a:r>
              <a:rPr lang="en-US" smtClean="0"/>
              <a:t>Lighting may dim and drop off the further the vertex is from the light’s position</a:t>
            </a:r>
          </a:p>
          <a:p>
            <a:pPr lvl="3"/>
            <a:r>
              <a:rPr lang="en-US" smtClean="0"/>
              <a:t>Constant, Linear, and Quadratic Attenuation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Lighting (Per-Pixel)</a:t>
            </a:r>
          </a:p>
          <a:p>
            <a:pPr lvl="1"/>
            <a:r>
              <a:rPr lang="en-US" sz="2000" dirty="0" smtClean="0"/>
              <a:t>Vertex </a:t>
            </a:r>
            <a:r>
              <a:rPr lang="en-US" sz="2000" dirty="0" err="1" smtClean="0"/>
              <a:t>Shader</a:t>
            </a:r>
            <a:endParaRPr lang="en-US" sz="2000" dirty="0" smtClean="0"/>
          </a:p>
          <a:p>
            <a:pPr lvl="2"/>
            <a:r>
              <a:rPr lang="en-US" sz="2000" dirty="0" smtClean="0"/>
              <a:t>Same as with directional lights, but with some minor changes and additions</a:t>
            </a:r>
          </a:p>
          <a:p>
            <a:pPr lvl="2"/>
            <a:r>
              <a:rPr lang="en-US" sz="2000" dirty="0" smtClean="0"/>
              <a:t>Light Direction varies per vertex/pixel</a:t>
            </a:r>
          </a:p>
          <a:p>
            <a:pPr lvl="3"/>
            <a:r>
              <a:rPr lang="en-US" sz="1800" dirty="0" smtClean="0"/>
              <a:t>Light Direction = normalize(Light Position – </a:t>
            </a:r>
            <a:r>
              <a:rPr lang="en-US" sz="1800" dirty="0" err="1" smtClean="0"/>
              <a:t>VertexPosition</a:t>
            </a:r>
            <a:r>
              <a:rPr lang="en-US" sz="1800" dirty="0" smtClean="0"/>
              <a:t>)</a:t>
            </a:r>
          </a:p>
          <a:p>
            <a:pPr lvl="3"/>
            <a:r>
              <a:rPr lang="en-US" sz="1800" dirty="0" smtClean="0"/>
              <a:t>Or pass position to pixel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and compute there</a:t>
            </a:r>
          </a:p>
          <a:p>
            <a:pPr lvl="2"/>
            <a:r>
              <a:rPr lang="en-US" sz="2000" dirty="0" smtClean="0"/>
              <a:t>Ambient terms must be separated because the point light’s ambient term may attenuate, but the global ambient term will not</a:t>
            </a:r>
          </a:p>
          <a:p>
            <a:pPr lvl="3"/>
            <a:r>
              <a:rPr lang="en-US" sz="1800" dirty="0" smtClean="0"/>
              <a:t>Ambient = L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* M</a:t>
            </a:r>
            <a:r>
              <a:rPr lang="en-US" sz="1800" baseline="-25000" dirty="0" smtClean="0"/>
              <a:t>a</a:t>
            </a:r>
          </a:p>
          <a:p>
            <a:pPr lvl="3"/>
            <a:r>
              <a:rPr lang="en-US" sz="1800" dirty="0" err="1" smtClean="0"/>
              <a:t>GlobalAmbient</a:t>
            </a:r>
            <a:r>
              <a:rPr lang="en-US" sz="1800" dirty="0" smtClean="0"/>
              <a:t> = </a:t>
            </a:r>
            <a:r>
              <a:rPr lang="en-US" sz="1800" dirty="0" err="1" smtClean="0"/>
              <a:t>G</a:t>
            </a:r>
            <a:r>
              <a:rPr lang="en-US" sz="1800" baseline="-25000" dirty="0" err="1" smtClean="0"/>
              <a:t>a</a:t>
            </a:r>
            <a:r>
              <a:rPr lang="en-US" sz="1800" dirty="0" smtClean="0"/>
              <a:t> * M</a:t>
            </a:r>
            <a:r>
              <a:rPr lang="en-US" sz="1800" baseline="-25000" dirty="0" smtClean="0"/>
              <a:t>a</a:t>
            </a:r>
          </a:p>
          <a:p>
            <a:pPr lvl="2"/>
            <a:r>
              <a:rPr lang="en-US" sz="2000" dirty="0" smtClean="0"/>
              <a:t>We will need the distance from point light to vertex for attenuation in the fragment </a:t>
            </a:r>
            <a:r>
              <a:rPr lang="en-US" sz="2000" dirty="0" err="1" smtClean="0"/>
              <a:t>shader</a:t>
            </a:r>
            <a:endParaRPr lang="en-US" sz="2000" dirty="0" smtClean="0"/>
          </a:p>
          <a:p>
            <a:pPr lvl="3"/>
            <a:r>
              <a:rPr lang="en-US" sz="1800" dirty="0" smtClean="0"/>
              <a:t>Distance = Magnitude( Light Position – Vertex)</a:t>
            </a:r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419600"/>
            <a:ext cx="9144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Light Mapping</a:t>
            </a:r>
            <a:endParaRPr lang="en-US" dirty="0"/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Lighting information is pre-calculated using whatever algorithm we desire, limited only by</a:t>
            </a:r>
          </a:p>
          <a:p>
            <a:pPr lvl="1" eaLnBrk="1" hangingPunct="1"/>
            <a:r>
              <a:rPr lang="en-US" sz="2000" smtClean="0"/>
              <a:t>How long are we willing to wait for it to complete?</a:t>
            </a:r>
          </a:p>
          <a:p>
            <a:pPr lvl="1" eaLnBrk="1" hangingPunct="1"/>
            <a:r>
              <a:rPr lang="en-US" sz="2000" smtClean="0"/>
              <a:t>Pre-calculated lighting is view independent</a:t>
            </a:r>
          </a:p>
          <a:p>
            <a:pPr lvl="2" eaLnBrk="1" hangingPunct="1"/>
            <a:r>
              <a:rPr lang="en-US" sz="2000" smtClean="0"/>
              <a:t>No specular highlights</a:t>
            </a:r>
          </a:p>
          <a:p>
            <a:pPr eaLnBrk="1" hangingPunct="1"/>
            <a:r>
              <a:rPr lang="en-US" sz="2400" smtClean="0"/>
              <a:t>Lightmap is combined with surface texture at run-time to display our pre-calculated lighting</a:t>
            </a:r>
            <a:endParaRPr lang="en-US" smtClean="0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876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3276600" y="5029200"/>
            <a:ext cx="4048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Book Antiqua" pitchFamily="18" charset="0"/>
              </a:rPr>
              <a:t>*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5105400" y="4953000"/>
            <a:ext cx="5254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Book Antiqua" pitchFamily="18" charset="0"/>
              </a:rPr>
              <a:t>=</a:t>
            </a:r>
          </a:p>
        </p:txBody>
      </p: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1981200" y="5867400"/>
            <a:ext cx="971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Book Antiqua" pitchFamily="18" charset="0"/>
              </a:rPr>
              <a:t>Surface</a:t>
            </a:r>
          </a:p>
          <a:p>
            <a:r>
              <a:rPr lang="en-US">
                <a:latin typeface="Book Antiqua" pitchFamily="18" charset="0"/>
              </a:rPr>
              <a:t>Texture</a:t>
            </a:r>
          </a:p>
        </p:txBody>
      </p:sp>
      <p:sp>
        <p:nvSpPr>
          <p:cNvPr id="7179" name="TextBox 10"/>
          <p:cNvSpPr txBox="1">
            <a:spLocks noChangeArrowheads="1"/>
          </p:cNvSpPr>
          <p:nvPr/>
        </p:nvSpPr>
        <p:spPr bwMode="auto">
          <a:xfrm>
            <a:off x="3810000" y="5867400"/>
            <a:ext cx="1189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Lightmap</a:t>
            </a:r>
          </a:p>
        </p:txBody>
      </p:sp>
      <p:sp>
        <p:nvSpPr>
          <p:cNvPr id="7180" name="TextBox 11"/>
          <p:cNvSpPr txBox="1">
            <a:spLocks noChangeArrowheads="1"/>
          </p:cNvSpPr>
          <p:nvPr/>
        </p:nvSpPr>
        <p:spPr bwMode="auto">
          <a:xfrm>
            <a:off x="5867400" y="5943600"/>
            <a:ext cx="947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Book Antiqua" pitchFamily="18" charset="0"/>
              </a:rPr>
              <a:t>Visible </a:t>
            </a:r>
          </a:p>
          <a:p>
            <a:pPr algn="ctr"/>
            <a:r>
              <a:rPr lang="en-US">
                <a:latin typeface="Book Antiqua" pitchFamily="18" charset="0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Per-Pixel Lighting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 Lighting (Per-Pixel)</a:t>
            </a:r>
          </a:p>
          <a:p>
            <a:pPr lvl="1"/>
            <a:r>
              <a:rPr lang="en-US" sz="2000" smtClean="0"/>
              <a:t>Fragment/Pixel Shader</a:t>
            </a:r>
          </a:p>
          <a:p>
            <a:pPr lvl="2"/>
            <a:r>
              <a:rPr lang="en-US" sz="2000" smtClean="0"/>
              <a:t>Color = GlobalAmbient</a:t>
            </a:r>
          </a:p>
          <a:p>
            <a:pPr lvl="2"/>
            <a:r>
              <a:rPr lang="en-US" sz="2000" smtClean="0"/>
              <a:t>N = Normalize(Normal)</a:t>
            </a:r>
          </a:p>
          <a:p>
            <a:pPr lvl="3"/>
            <a:r>
              <a:rPr lang="en-US" sz="1800" smtClean="0"/>
              <a:t>Normal has been interpolated, so normalize</a:t>
            </a:r>
          </a:p>
          <a:p>
            <a:pPr lvl="2"/>
            <a:r>
              <a:rPr lang="en-US" sz="2000" smtClean="0"/>
              <a:t>NdotL = dot( N, Light Direction )</a:t>
            </a:r>
          </a:p>
          <a:p>
            <a:pPr lvl="2"/>
            <a:r>
              <a:rPr lang="en-US" sz="2000" smtClean="0"/>
              <a:t>If( NdotL &gt; 0.0 )</a:t>
            </a:r>
          </a:p>
          <a:p>
            <a:pPr lvl="3"/>
            <a:r>
              <a:rPr lang="en-US" sz="1800" smtClean="0"/>
              <a:t>Attenuation = 1.0 / ( ConstantAttenuation + 					LinearAttenuation * Distance + 				QuadraticAttenuation * Distance</a:t>
            </a:r>
            <a:r>
              <a:rPr lang="en-US" sz="1800" baseline="30000" smtClean="0"/>
              <a:t>2</a:t>
            </a:r>
            <a:r>
              <a:rPr lang="en-US" sz="1800" smtClean="0"/>
              <a:t> )</a:t>
            </a:r>
          </a:p>
          <a:p>
            <a:pPr lvl="3"/>
            <a:r>
              <a:rPr lang="en-US" sz="1800" smtClean="0"/>
              <a:t>Color += Attenuation * ( Diffuse * NdotL + Ambient )</a:t>
            </a:r>
          </a:p>
          <a:p>
            <a:pPr lvl="3"/>
            <a:r>
              <a:rPr lang="en-US" sz="1800" smtClean="0"/>
              <a:t>H = Normalize( HalfVector )</a:t>
            </a:r>
          </a:p>
          <a:p>
            <a:pPr lvl="3"/>
            <a:r>
              <a:rPr lang="en-US" sz="1600" smtClean="0"/>
              <a:t>NdotHV = max( dot( N, H), 0.0 )</a:t>
            </a:r>
          </a:p>
          <a:p>
            <a:pPr lvl="3"/>
            <a:r>
              <a:rPr lang="en-US" sz="1600" smtClean="0"/>
              <a:t>Color += Attenuation * (NdotHV)</a:t>
            </a:r>
            <a:r>
              <a:rPr lang="en-US" sz="1600" baseline="30000" smtClean="0"/>
              <a:t>S</a:t>
            </a:r>
            <a:r>
              <a:rPr lang="en-US" sz="1600" smtClean="0"/>
              <a:t> * L</a:t>
            </a:r>
            <a:r>
              <a:rPr lang="en-US" sz="1600" baseline="-25000" smtClean="0"/>
              <a:t>s</a:t>
            </a:r>
            <a:r>
              <a:rPr lang="en-US" sz="1600" smtClean="0"/>
              <a:t> * M</a:t>
            </a:r>
            <a:r>
              <a:rPr lang="en-US" sz="1600" baseline="-25000" smtClean="0"/>
              <a:t>s</a:t>
            </a:r>
          </a:p>
          <a:p>
            <a:pPr lvl="2"/>
            <a:r>
              <a:rPr lang="en-US" smtClean="0"/>
              <a:t>Fragment Color = Color</a:t>
            </a:r>
          </a:p>
          <a:p>
            <a:pPr lvl="3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basics</a:t>
            </a:r>
          </a:p>
          <a:p>
            <a:pPr lvl="1" eaLnBrk="1" hangingPunct="1"/>
            <a:r>
              <a:rPr lang="en-US" smtClean="0"/>
              <a:t>A powerful and more and more widely used method for adding detail to characters, objects, and scenes that allows us to maintain relatively low geometric complexity in our models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10000"/>
            <a:ext cx="3048000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basics</a:t>
            </a:r>
          </a:p>
          <a:p>
            <a:pPr lvl="1" eaLnBrk="1" hangingPunct="1"/>
            <a:r>
              <a:rPr lang="en-US" dirty="0" err="1" smtClean="0"/>
              <a:t>Normals</a:t>
            </a:r>
            <a:r>
              <a:rPr lang="en-US" dirty="0" smtClean="0"/>
              <a:t> are calculated from high-detail meshes, then stored in a texture (normal map) or based on diffuse texture ( Crazy Bump app)</a:t>
            </a:r>
          </a:p>
          <a:p>
            <a:pPr lvl="1" eaLnBrk="1" hangingPunct="1"/>
            <a:r>
              <a:rPr lang="en-US" dirty="0" smtClean="0"/>
              <a:t>Lower detail meshes with matching UVs are used at run-time</a:t>
            </a:r>
          </a:p>
          <a:p>
            <a:pPr lvl="1" eaLnBrk="1" hangingPunct="1"/>
            <a:r>
              <a:rPr lang="en-US" dirty="0" err="1" smtClean="0"/>
              <a:t>Normals</a:t>
            </a:r>
            <a:r>
              <a:rPr lang="en-US" dirty="0" smtClean="0"/>
              <a:t> from the normal map are used in lighting equations when rendering the lower detail mesh</a:t>
            </a:r>
          </a:p>
          <a:p>
            <a:pPr lvl="1" eaLnBrk="1" hangingPunct="1"/>
            <a:r>
              <a:rPr lang="en-US" dirty="0" smtClean="0"/>
              <a:t>Creation of normal maps is usually done by the artist through supported features of the content creation tool (Maya, 3DStudioMax,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basics</a:t>
            </a:r>
          </a:p>
          <a:p>
            <a:pPr lvl="1" eaLnBrk="1" hangingPunct="1"/>
            <a:r>
              <a:rPr lang="en-US" dirty="0" smtClean="0"/>
              <a:t>Normal vectors are stored as RGB values</a:t>
            </a:r>
          </a:p>
          <a:p>
            <a:pPr lvl="2" eaLnBrk="1" hangingPunct="1"/>
            <a:r>
              <a:rPr lang="en-US" dirty="0" smtClean="0"/>
              <a:t>Red = X component, G = Y, B = Z</a:t>
            </a:r>
          </a:p>
          <a:p>
            <a:pPr lvl="2" eaLnBrk="1" hangingPunct="1"/>
            <a:r>
              <a:rPr lang="en-US" dirty="0" smtClean="0"/>
              <a:t>These values have different ranges and representations, so a direct one-to-one assignment is not possible</a:t>
            </a:r>
          </a:p>
          <a:p>
            <a:pPr lvl="3" eaLnBrk="1" hangingPunct="1"/>
            <a:r>
              <a:rPr lang="en-US" dirty="0" smtClean="0"/>
              <a:t>RGB (unsigned char * 3) = 0-255</a:t>
            </a:r>
          </a:p>
          <a:p>
            <a:pPr lvl="3" eaLnBrk="1" hangingPunct="1"/>
            <a:r>
              <a:rPr lang="en-US" dirty="0" smtClean="0"/>
              <a:t>Normal (float * 3) = -1.0f – 1.0f</a:t>
            </a:r>
          </a:p>
          <a:p>
            <a:pPr lvl="2" eaLnBrk="1" hangingPunct="1"/>
            <a:r>
              <a:rPr lang="en-US" dirty="0" smtClean="0"/>
              <a:t>Converting from normal to RGB</a:t>
            </a:r>
          </a:p>
          <a:p>
            <a:pPr lvl="3" eaLnBrk="1" hangingPunct="1"/>
            <a:r>
              <a:rPr lang="en-US" dirty="0" smtClean="0"/>
              <a:t>R = (</a:t>
            </a:r>
            <a:r>
              <a:rPr lang="en-US" dirty="0" err="1" smtClean="0"/>
              <a:t>Nx</a:t>
            </a:r>
            <a:r>
              <a:rPr lang="en-US" dirty="0" smtClean="0"/>
              <a:t> + 1.0) * 0.5 * 255.0</a:t>
            </a:r>
          </a:p>
          <a:p>
            <a:pPr lvl="4" eaLnBrk="1" hangingPunct="1"/>
            <a:r>
              <a:rPr lang="en-US" dirty="0" smtClean="0"/>
              <a:t>(</a:t>
            </a:r>
            <a:r>
              <a:rPr lang="en-US" dirty="0" err="1" smtClean="0"/>
              <a:t>Nx</a:t>
            </a:r>
            <a:r>
              <a:rPr lang="en-US" dirty="0" smtClean="0"/>
              <a:t> + 1.0) : Clamp to range (0.0 – 2.0)</a:t>
            </a:r>
          </a:p>
          <a:p>
            <a:pPr lvl="4" eaLnBrk="1" hangingPunct="1"/>
            <a:r>
              <a:rPr lang="en-US" dirty="0" smtClean="0"/>
              <a:t>(</a:t>
            </a:r>
            <a:r>
              <a:rPr lang="en-US" dirty="0" err="1" smtClean="0"/>
              <a:t>Nx</a:t>
            </a:r>
            <a:r>
              <a:rPr lang="en-US" dirty="0" smtClean="0"/>
              <a:t> + 1.0) * 0.5 : Clamp to range (0.0 – 1.0)</a:t>
            </a:r>
          </a:p>
          <a:p>
            <a:pPr lvl="3" eaLnBrk="1" hangingPunct="1"/>
            <a:r>
              <a:rPr lang="en-US" smtClean="0"/>
              <a:t>Perform </a:t>
            </a:r>
            <a:r>
              <a:rPr lang="en-US" dirty="0" smtClean="0"/>
              <a:t>same operation for GB/YZ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basics</a:t>
            </a:r>
          </a:p>
          <a:p>
            <a:pPr lvl="1" eaLnBrk="1" hangingPunct="1"/>
            <a:r>
              <a:rPr lang="en-US" smtClean="0"/>
              <a:t>Two major types of normal maps</a:t>
            </a:r>
          </a:p>
          <a:p>
            <a:pPr lvl="2" eaLnBrk="1" hangingPunct="1"/>
            <a:r>
              <a:rPr lang="en-US" smtClean="0"/>
              <a:t>Object-space normal maps</a:t>
            </a:r>
          </a:p>
          <a:p>
            <a:pPr lvl="3" eaLnBrk="1" hangingPunct="1"/>
            <a:r>
              <a:rPr lang="en-US" smtClean="0"/>
              <a:t>Recognizable by wide range of RGB values</a:t>
            </a:r>
          </a:p>
          <a:p>
            <a:pPr lvl="2" eaLnBrk="1" hangingPunct="1"/>
            <a:r>
              <a:rPr lang="en-US" smtClean="0"/>
              <a:t>Tangent-space normal maps</a:t>
            </a:r>
          </a:p>
          <a:p>
            <a:pPr lvl="3" eaLnBrk="1" hangingPunct="1"/>
            <a:r>
              <a:rPr lang="en-US" smtClean="0"/>
              <a:t>Recognizable by being predominantly blue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1910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Object-Space Normal Mapping</a:t>
            </a:r>
          </a:p>
          <a:p>
            <a:pPr lvl="1" eaLnBrk="1" hangingPunct="1"/>
            <a:r>
              <a:rPr lang="en-US" sz="2800" smtClean="0"/>
              <a:t>Simpler than tangent-space</a:t>
            </a:r>
          </a:p>
          <a:p>
            <a:pPr lvl="1" eaLnBrk="1" hangingPunct="1"/>
            <a:r>
              <a:rPr lang="en-US" sz="2800" smtClean="0"/>
              <a:t>Slightly more efficient at run-time</a:t>
            </a:r>
          </a:p>
          <a:p>
            <a:pPr lvl="1" eaLnBrk="1" hangingPunct="1"/>
            <a:r>
              <a:rPr lang="en-US" sz="2800" smtClean="0"/>
              <a:t>Straight-forward to use</a:t>
            </a:r>
          </a:p>
          <a:p>
            <a:pPr lvl="2" eaLnBrk="1" hangingPunct="1"/>
            <a:r>
              <a:rPr lang="en-US" sz="2400" smtClean="0"/>
              <a:t>In your fragment shader</a:t>
            </a:r>
          </a:p>
          <a:p>
            <a:pPr lvl="3" eaLnBrk="1" hangingPunct="1"/>
            <a:r>
              <a:rPr lang="en-US" sz="2400" smtClean="0"/>
              <a:t>Get the color from the normal map for this fragment</a:t>
            </a:r>
          </a:p>
          <a:p>
            <a:pPr lvl="3" eaLnBrk="1" hangingPunct="1"/>
            <a:r>
              <a:rPr lang="en-US" sz="2400" smtClean="0"/>
              <a:t>Convert from a color to a normal</a:t>
            </a:r>
          </a:p>
          <a:p>
            <a:pPr lvl="3" eaLnBrk="1" hangingPunct="1"/>
            <a:r>
              <a:rPr lang="en-US" sz="2400" smtClean="0"/>
              <a:t>Perform lighting equations using this normal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Space Normal Mapping</a:t>
            </a:r>
          </a:p>
          <a:p>
            <a:pPr lvl="1"/>
            <a:r>
              <a:rPr lang="en-US" smtClean="0"/>
              <a:t>Normals are stored relative to the object, just like vertex normals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4267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542506" y="4610894"/>
            <a:ext cx="1588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</p:cNvCxnSpPr>
          <p:nvPr/>
        </p:nvCxnSpPr>
        <p:spPr>
          <a:xfrm rot="5400000" flipH="1" flipV="1">
            <a:off x="4229894" y="392350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>
            <a:off x="5257800" y="4953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229894" y="598090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9" name="TextBox 25"/>
          <p:cNvSpPr txBox="1">
            <a:spLocks noChangeArrowheads="1"/>
          </p:cNvSpPr>
          <p:nvPr/>
        </p:nvSpPr>
        <p:spPr bwMode="auto">
          <a:xfrm>
            <a:off x="4114800" y="3200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(0,1,0)</a:t>
            </a:r>
          </a:p>
        </p:txBody>
      </p:sp>
      <p:sp>
        <p:nvSpPr>
          <p:cNvPr id="71690" name="TextBox 26"/>
          <p:cNvSpPr txBox="1">
            <a:spLocks noChangeArrowheads="1"/>
          </p:cNvSpPr>
          <p:nvPr/>
        </p:nvSpPr>
        <p:spPr bwMode="auto">
          <a:xfrm>
            <a:off x="4038600" y="6248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(0,-1,0)</a:t>
            </a:r>
          </a:p>
        </p:txBody>
      </p:sp>
      <p:sp>
        <p:nvSpPr>
          <p:cNvPr id="71691" name="TextBox 27"/>
          <p:cNvSpPr txBox="1">
            <a:spLocks noChangeArrowheads="1"/>
          </p:cNvSpPr>
          <p:nvPr/>
        </p:nvSpPr>
        <p:spPr bwMode="auto">
          <a:xfrm>
            <a:off x="58674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(1,0,0)</a:t>
            </a:r>
          </a:p>
        </p:txBody>
      </p:sp>
      <p:sp>
        <p:nvSpPr>
          <p:cNvPr id="71692" name="TextBox 28"/>
          <p:cNvSpPr txBox="1">
            <a:spLocks noChangeArrowheads="1"/>
          </p:cNvSpPr>
          <p:nvPr/>
        </p:nvSpPr>
        <p:spPr bwMode="auto">
          <a:xfrm>
            <a:off x="22860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(-1,0,0)</a:t>
            </a:r>
          </a:p>
        </p:txBody>
      </p:sp>
      <p:sp>
        <p:nvSpPr>
          <p:cNvPr id="71693" name="TextBox 15"/>
          <p:cNvSpPr txBox="1">
            <a:spLocks noChangeArrowheads="1"/>
          </p:cNvSpPr>
          <p:nvPr/>
        </p:nvSpPr>
        <p:spPr bwMode="auto">
          <a:xfrm>
            <a:off x="5867400" y="3657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LightV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257800" y="3352800"/>
            <a:ext cx="1143000" cy="9144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4038600" y="3886200"/>
            <a:ext cx="685800" cy="762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886200" y="3886200"/>
            <a:ext cx="685800" cy="762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3733800" y="3886200"/>
            <a:ext cx="685800" cy="762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3543300" y="3848100"/>
            <a:ext cx="685800" cy="1524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419600" y="3886200"/>
            <a:ext cx="685800" cy="762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4610100" y="3848100"/>
            <a:ext cx="685800" cy="1524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762500" y="3848100"/>
            <a:ext cx="685800" cy="1524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953000" y="3810000"/>
            <a:ext cx="685800" cy="228600"/>
          </a:xfrm>
          <a:prstGeom prst="straightConnector1">
            <a:avLst/>
          </a:prstGeom>
          <a:ln w="38100">
            <a:solidFill>
              <a:schemeClr val="tx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Space Normal Mapping</a:t>
            </a:r>
          </a:p>
          <a:p>
            <a:pPr lvl="1"/>
            <a:r>
              <a:rPr lang="en-US" smtClean="0"/>
              <a:t>Rotations complicate things. Our vertices rotate, but our normal information from the texture doesn’t.</a:t>
            </a:r>
          </a:p>
          <a:p>
            <a:pPr lvl="1"/>
            <a:r>
              <a:rPr lang="en-US" smtClean="0"/>
              <a:t>Any light vector would now not be in the same space as the normals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3886200" y="4267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4468813"/>
            <a:ext cx="811213" cy="269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</p:cNvCxnSpPr>
          <p:nvPr/>
        </p:nvCxnSpPr>
        <p:spPr>
          <a:xfrm flipH="1" flipV="1">
            <a:off x="5029200" y="3657600"/>
            <a:ext cx="26988" cy="8112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rot="5400000" flipH="1" flipV="1">
            <a:off x="5448300" y="5018088"/>
            <a:ext cx="26988" cy="8112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734594" y="5791994"/>
            <a:ext cx="733425" cy="269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3" name="TextBox 25"/>
          <p:cNvSpPr txBox="1">
            <a:spLocks noChangeArrowheads="1"/>
          </p:cNvSpPr>
          <p:nvPr/>
        </p:nvSpPr>
        <p:spPr bwMode="auto">
          <a:xfrm>
            <a:off x="5029200" y="3657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(0,1,0)</a:t>
            </a:r>
          </a:p>
        </p:txBody>
      </p:sp>
      <p:sp>
        <p:nvSpPr>
          <p:cNvPr id="72714" name="TextBox 26"/>
          <p:cNvSpPr txBox="1">
            <a:spLocks noChangeArrowheads="1"/>
          </p:cNvSpPr>
          <p:nvPr/>
        </p:nvSpPr>
        <p:spPr bwMode="auto">
          <a:xfrm>
            <a:off x="3124200" y="5791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(0,-1,0)</a:t>
            </a:r>
          </a:p>
        </p:txBody>
      </p:sp>
      <p:sp>
        <p:nvSpPr>
          <p:cNvPr id="72715" name="TextBox 27"/>
          <p:cNvSpPr txBox="1">
            <a:spLocks noChangeArrowheads="1"/>
          </p:cNvSpPr>
          <p:nvPr/>
        </p:nvSpPr>
        <p:spPr bwMode="auto">
          <a:xfrm>
            <a:off x="5486400" y="548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(1,0,0)</a:t>
            </a:r>
          </a:p>
        </p:txBody>
      </p:sp>
      <p:sp>
        <p:nvSpPr>
          <p:cNvPr id="72716" name="TextBox 28"/>
          <p:cNvSpPr txBox="1">
            <a:spLocks noChangeArrowheads="1"/>
          </p:cNvSpPr>
          <p:nvPr/>
        </p:nvSpPr>
        <p:spPr bwMode="auto">
          <a:xfrm>
            <a:off x="2819400" y="3962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(-1,0,0)</a:t>
            </a:r>
          </a:p>
        </p:txBody>
      </p:sp>
      <p:sp>
        <p:nvSpPr>
          <p:cNvPr id="44" name="Circular Arrow 43"/>
          <p:cNvSpPr/>
          <p:nvPr/>
        </p:nvSpPr>
        <p:spPr>
          <a:xfrm rot="14222124">
            <a:off x="4239419" y="4296569"/>
            <a:ext cx="1122362" cy="127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74493"/>
              <a:gd name="adj5" fmla="val 125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2718" name="TextBox 45"/>
          <p:cNvSpPr txBox="1">
            <a:spLocks noChangeArrowheads="1"/>
          </p:cNvSpPr>
          <p:nvPr/>
        </p:nvSpPr>
        <p:spPr bwMode="auto">
          <a:xfrm>
            <a:off x="6629400" y="4038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LightV</a:t>
            </a:r>
          </a:p>
        </p:txBody>
      </p:sp>
      <p:sp>
        <p:nvSpPr>
          <p:cNvPr id="72719" name="TextBox 47"/>
          <p:cNvSpPr txBox="1">
            <a:spLocks noChangeArrowheads="1"/>
          </p:cNvSpPr>
          <p:nvPr/>
        </p:nvSpPr>
        <p:spPr bwMode="auto">
          <a:xfrm>
            <a:off x="4419600" y="4724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[R]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562600" y="4038600"/>
            <a:ext cx="1116013" cy="9144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Space Normal Mapping</a:t>
            </a:r>
          </a:p>
          <a:p>
            <a:pPr lvl="1"/>
            <a:r>
              <a:rPr lang="en-US" smtClean="0"/>
              <a:t>Transforming our normals by the same rotation is generally not desirable, as any surface could have thousands of normals (one for each texel in the normal map).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3886200" y="4267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4468813"/>
            <a:ext cx="811213" cy="269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</p:cNvCxnSpPr>
          <p:nvPr/>
        </p:nvCxnSpPr>
        <p:spPr>
          <a:xfrm flipH="1" flipV="1">
            <a:off x="5029200" y="3657600"/>
            <a:ext cx="26988" cy="8112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rot="5400000" flipH="1" flipV="1">
            <a:off x="5448300" y="5018088"/>
            <a:ext cx="26988" cy="8112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734594" y="5791994"/>
            <a:ext cx="733425" cy="269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7" name="TextBox 25"/>
          <p:cNvSpPr txBox="1">
            <a:spLocks noChangeArrowheads="1"/>
          </p:cNvSpPr>
          <p:nvPr/>
        </p:nvSpPr>
        <p:spPr bwMode="auto">
          <a:xfrm>
            <a:off x="5029200" y="3657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(0,1,0)</a:t>
            </a:r>
          </a:p>
        </p:txBody>
      </p:sp>
      <p:sp>
        <p:nvSpPr>
          <p:cNvPr id="73738" name="TextBox 26"/>
          <p:cNvSpPr txBox="1">
            <a:spLocks noChangeArrowheads="1"/>
          </p:cNvSpPr>
          <p:nvPr/>
        </p:nvSpPr>
        <p:spPr bwMode="auto">
          <a:xfrm>
            <a:off x="3124200" y="5791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(0,-1,0)</a:t>
            </a:r>
          </a:p>
        </p:txBody>
      </p:sp>
      <p:sp>
        <p:nvSpPr>
          <p:cNvPr id="73739" name="TextBox 27"/>
          <p:cNvSpPr txBox="1">
            <a:spLocks noChangeArrowheads="1"/>
          </p:cNvSpPr>
          <p:nvPr/>
        </p:nvSpPr>
        <p:spPr bwMode="auto">
          <a:xfrm>
            <a:off x="5486400" y="548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(1,0,0)</a:t>
            </a:r>
          </a:p>
        </p:txBody>
      </p:sp>
      <p:sp>
        <p:nvSpPr>
          <p:cNvPr id="73740" name="TextBox 28"/>
          <p:cNvSpPr txBox="1">
            <a:spLocks noChangeArrowheads="1"/>
          </p:cNvSpPr>
          <p:nvPr/>
        </p:nvSpPr>
        <p:spPr bwMode="auto">
          <a:xfrm>
            <a:off x="2819400" y="3962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(-1,0,0)</a:t>
            </a:r>
          </a:p>
        </p:txBody>
      </p:sp>
      <p:sp>
        <p:nvSpPr>
          <p:cNvPr id="44" name="Circular Arrow 43"/>
          <p:cNvSpPr/>
          <p:nvPr/>
        </p:nvSpPr>
        <p:spPr>
          <a:xfrm rot="14222124">
            <a:off x="4239419" y="4296569"/>
            <a:ext cx="1122362" cy="127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74493"/>
              <a:gd name="adj5" fmla="val 125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3742" name="TextBox 45"/>
          <p:cNvSpPr txBox="1">
            <a:spLocks noChangeArrowheads="1"/>
          </p:cNvSpPr>
          <p:nvPr/>
        </p:nvSpPr>
        <p:spPr bwMode="auto">
          <a:xfrm>
            <a:off x="6629400" y="4038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LightV</a:t>
            </a:r>
          </a:p>
        </p:txBody>
      </p:sp>
      <p:sp>
        <p:nvSpPr>
          <p:cNvPr id="73743" name="TextBox 15"/>
          <p:cNvSpPr txBox="1">
            <a:spLocks noChangeArrowheads="1"/>
          </p:cNvSpPr>
          <p:nvPr/>
        </p:nvSpPr>
        <p:spPr bwMode="auto">
          <a:xfrm>
            <a:off x="4419600" y="4724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[R]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62600" y="4038600"/>
            <a:ext cx="1116013" cy="9144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4" descr="C:\Quake2\baseq2\scrnshot\deca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204075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Light Mapping</a:t>
            </a:r>
            <a:endParaRPr lang="en-US" dirty="0"/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895600" y="6248400"/>
            <a:ext cx="3741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from Quake II – Texture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Space Normal Mapping</a:t>
            </a:r>
          </a:p>
          <a:p>
            <a:pPr lvl="1"/>
            <a:r>
              <a:rPr lang="en-US" smtClean="0"/>
              <a:t>Instead, we find the inverse of the rotation and apply that to our light vector. </a:t>
            </a:r>
          </a:p>
          <a:p>
            <a:pPr lvl="1"/>
            <a:r>
              <a:rPr lang="en-US" smtClean="0"/>
              <a:t>Done per vertex</a:t>
            </a:r>
          </a:p>
          <a:p>
            <a:pPr lvl="1"/>
            <a:r>
              <a:rPr lang="en-US" smtClean="0"/>
              <a:t>LightV’ = LightV * [R</a:t>
            </a:r>
            <a:r>
              <a:rPr lang="en-US" baseline="30000" smtClean="0"/>
              <a:t>-1</a:t>
            </a:r>
            <a:r>
              <a:rPr lang="en-US" smtClean="0"/>
              <a:t>]</a:t>
            </a:r>
            <a:endParaRPr lang="en-US" baseline="30000" smtClean="0"/>
          </a:p>
        </p:txBody>
      </p:sp>
      <p:sp>
        <p:nvSpPr>
          <p:cNvPr id="5" name="Rectangle 4"/>
          <p:cNvSpPr/>
          <p:nvPr/>
        </p:nvSpPr>
        <p:spPr>
          <a:xfrm rot="2700000">
            <a:off x="3886200" y="4267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4468813"/>
            <a:ext cx="811213" cy="269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</p:cNvCxnSpPr>
          <p:nvPr/>
        </p:nvCxnSpPr>
        <p:spPr>
          <a:xfrm flipH="1" flipV="1">
            <a:off x="5029200" y="3657600"/>
            <a:ext cx="26988" cy="8112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rot="5400000" flipH="1" flipV="1">
            <a:off x="5448300" y="5018088"/>
            <a:ext cx="26988" cy="8112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734594" y="5791994"/>
            <a:ext cx="733425" cy="269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1" name="TextBox 25"/>
          <p:cNvSpPr txBox="1">
            <a:spLocks noChangeArrowheads="1"/>
          </p:cNvSpPr>
          <p:nvPr/>
        </p:nvSpPr>
        <p:spPr bwMode="auto">
          <a:xfrm>
            <a:off x="5029200" y="3657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(0,1,0)</a:t>
            </a:r>
          </a:p>
        </p:txBody>
      </p:sp>
      <p:sp>
        <p:nvSpPr>
          <p:cNvPr id="74762" name="TextBox 26"/>
          <p:cNvSpPr txBox="1">
            <a:spLocks noChangeArrowheads="1"/>
          </p:cNvSpPr>
          <p:nvPr/>
        </p:nvSpPr>
        <p:spPr bwMode="auto">
          <a:xfrm>
            <a:off x="3124200" y="5791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(0,-1,0)</a:t>
            </a:r>
          </a:p>
        </p:txBody>
      </p:sp>
      <p:sp>
        <p:nvSpPr>
          <p:cNvPr id="74763" name="TextBox 27"/>
          <p:cNvSpPr txBox="1">
            <a:spLocks noChangeArrowheads="1"/>
          </p:cNvSpPr>
          <p:nvPr/>
        </p:nvSpPr>
        <p:spPr bwMode="auto">
          <a:xfrm>
            <a:off x="5486400" y="548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(1,0,0)</a:t>
            </a:r>
          </a:p>
        </p:txBody>
      </p:sp>
      <p:sp>
        <p:nvSpPr>
          <p:cNvPr id="74764" name="TextBox 28"/>
          <p:cNvSpPr txBox="1">
            <a:spLocks noChangeArrowheads="1"/>
          </p:cNvSpPr>
          <p:nvPr/>
        </p:nvSpPr>
        <p:spPr bwMode="auto">
          <a:xfrm>
            <a:off x="2819400" y="3962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(-1,0,0)</a:t>
            </a:r>
          </a:p>
        </p:txBody>
      </p:sp>
      <p:sp>
        <p:nvSpPr>
          <p:cNvPr id="44" name="Circular Arrow 43"/>
          <p:cNvSpPr/>
          <p:nvPr/>
        </p:nvSpPr>
        <p:spPr>
          <a:xfrm rot="14222124">
            <a:off x="4239419" y="4296569"/>
            <a:ext cx="1122362" cy="127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74493"/>
              <a:gd name="adj5" fmla="val 125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4766" name="TextBox 45"/>
          <p:cNvSpPr txBox="1">
            <a:spLocks noChangeArrowheads="1"/>
          </p:cNvSpPr>
          <p:nvPr/>
        </p:nvSpPr>
        <p:spPr bwMode="auto">
          <a:xfrm>
            <a:off x="6629400" y="4038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LightV</a:t>
            </a:r>
          </a:p>
        </p:txBody>
      </p:sp>
      <p:sp>
        <p:nvSpPr>
          <p:cNvPr id="74767" name="TextBox 18"/>
          <p:cNvSpPr txBox="1">
            <a:spLocks noChangeArrowheads="1"/>
          </p:cNvSpPr>
          <p:nvPr/>
        </p:nvSpPr>
        <p:spPr bwMode="auto">
          <a:xfrm>
            <a:off x="4419600" y="47244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[R]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562600" y="4038600"/>
            <a:ext cx="1116013" cy="9144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Space Normal Mapping</a:t>
            </a:r>
          </a:p>
          <a:p>
            <a:pPr lvl="1"/>
            <a:r>
              <a:rPr lang="en-US" smtClean="0"/>
              <a:t>Our Light Vector is now in the same space as our normals for meaningful lighting calculations</a:t>
            </a:r>
          </a:p>
        </p:txBody>
      </p:sp>
      <p:sp>
        <p:nvSpPr>
          <p:cNvPr id="75780" name="TextBox 45"/>
          <p:cNvSpPr txBox="1">
            <a:spLocks noChangeArrowheads="1"/>
          </p:cNvSpPr>
          <p:nvPr/>
        </p:nvSpPr>
        <p:spPr bwMode="auto">
          <a:xfrm>
            <a:off x="5334000" y="3429000"/>
            <a:ext cx="882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LightV’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42672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542506" y="4610894"/>
            <a:ext cx="1588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229894" y="392350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7800" y="4953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229894" y="598090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6" name="TextBox 35"/>
          <p:cNvSpPr txBox="1">
            <a:spLocks noChangeArrowheads="1"/>
          </p:cNvSpPr>
          <p:nvPr/>
        </p:nvSpPr>
        <p:spPr bwMode="auto">
          <a:xfrm>
            <a:off x="4114800" y="3200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(0,1,0)</a:t>
            </a:r>
          </a:p>
        </p:txBody>
      </p:sp>
      <p:sp>
        <p:nvSpPr>
          <p:cNvPr id="75787" name="TextBox 36"/>
          <p:cNvSpPr txBox="1">
            <a:spLocks noChangeArrowheads="1"/>
          </p:cNvSpPr>
          <p:nvPr/>
        </p:nvSpPr>
        <p:spPr bwMode="auto">
          <a:xfrm>
            <a:off x="4038600" y="6248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(0,-1,0)</a:t>
            </a:r>
          </a:p>
        </p:txBody>
      </p:sp>
      <p:sp>
        <p:nvSpPr>
          <p:cNvPr id="75788" name="TextBox 37"/>
          <p:cNvSpPr txBox="1">
            <a:spLocks noChangeArrowheads="1"/>
          </p:cNvSpPr>
          <p:nvPr/>
        </p:nvSpPr>
        <p:spPr bwMode="auto">
          <a:xfrm>
            <a:off x="58674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(1,0,0)</a:t>
            </a:r>
          </a:p>
        </p:txBody>
      </p:sp>
      <p:sp>
        <p:nvSpPr>
          <p:cNvPr id="75789" name="TextBox 38"/>
          <p:cNvSpPr txBox="1">
            <a:spLocks noChangeArrowheads="1"/>
          </p:cNvSpPr>
          <p:nvPr/>
        </p:nvSpPr>
        <p:spPr bwMode="auto">
          <a:xfrm>
            <a:off x="22860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(-1,0,0)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4648200" y="3581400"/>
            <a:ext cx="1295400" cy="762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Space Normal Mapping</a:t>
            </a:r>
          </a:p>
          <a:p>
            <a:pPr lvl="1" eaLnBrk="1" hangingPunct="1"/>
            <a:r>
              <a:rPr lang="en-US" smtClean="0"/>
              <a:t>Limitations</a:t>
            </a:r>
          </a:p>
          <a:p>
            <a:pPr lvl="2" eaLnBrk="1" hangingPunct="1"/>
            <a:r>
              <a:rPr lang="en-US" sz="2000" smtClean="0"/>
              <a:t>Does not cope well with models that deform</a:t>
            </a:r>
          </a:p>
          <a:p>
            <a:pPr lvl="2" eaLnBrk="1" hangingPunct="1"/>
            <a:r>
              <a:rPr lang="en-US" sz="2000" smtClean="0"/>
              <a:t>If the model deforms, then the orientation of any individual polygon may change and we won’t have just a uniform transformation to find the inverse of</a:t>
            </a:r>
            <a:endParaRPr lang="en-US" smtClean="0"/>
          </a:p>
        </p:txBody>
      </p:sp>
      <p:sp>
        <p:nvSpPr>
          <p:cNvPr id="13" name="Rectangle 12"/>
          <p:cNvSpPr/>
          <p:nvPr/>
        </p:nvSpPr>
        <p:spPr>
          <a:xfrm>
            <a:off x="2133600" y="4800600"/>
            <a:ext cx="13716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Triangle 13"/>
          <p:cNvSpPr/>
          <p:nvPr/>
        </p:nvSpPr>
        <p:spPr>
          <a:xfrm>
            <a:off x="5486400" y="5334000"/>
            <a:ext cx="1371600" cy="8382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16200000" flipV="1">
            <a:off x="5181600" y="5105400"/>
            <a:ext cx="1371600" cy="762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33800" y="54864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 eaLnBrk="1" hangingPunct="1"/>
            <a:r>
              <a:rPr lang="en-US" smtClean="0"/>
              <a:t>Requires pre-computation of more data than just the normal map</a:t>
            </a:r>
          </a:p>
          <a:p>
            <a:pPr lvl="1" eaLnBrk="1" hangingPunct="1"/>
            <a:r>
              <a:rPr lang="en-US" smtClean="0"/>
              <a:t>Requires a few more operations at run-time</a:t>
            </a:r>
          </a:p>
          <a:p>
            <a:pPr lvl="1"/>
            <a:r>
              <a:rPr lang="en-US" smtClean="0"/>
              <a:t>Resolves two major limitations of Object-Space Normal Mapping</a:t>
            </a:r>
          </a:p>
          <a:p>
            <a:pPr lvl="2"/>
            <a:r>
              <a:rPr lang="en-US" smtClean="0"/>
              <a:t>Allows for deformable meshes</a:t>
            </a:r>
          </a:p>
          <a:p>
            <a:pPr lvl="3"/>
            <a:r>
              <a:rPr lang="en-US" smtClean="0"/>
              <a:t>Vertex morphing, skinned animation, etc.</a:t>
            </a:r>
          </a:p>
          <a:p>
            <a:pPr lvl="3"/>
            <a:r>
              <a:rPr lang="en-US" smtClean="0"/>
              <a:t>Vertices moving independently of each other</a:t>
            </a:r>
          </a:p>
          <a:p>
            <a:pPr lvl="2"/>
            <a:r>
              <a:rPr lang="en-US" smtClean="0"/>
              <a:t>Allows for arbitrary UV use</a:t>
            </a:r>
          </a:p>
          <a:p>
            <a:pPr lvl="3"/>
            <a:r>
              <a:rPr lang="en-US" smtClean="0"/>
              <a:t>Re-used UVs</a:t>
            </a:r>
          </a:p>
          <a:p>
            <a:pPr lvl="3"/>
            <a:r>
              <a:rPr lang="en-US" smtClean="0"/>
              <a:t>Mirrored UVs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Normals are stored relative to the face, rather than the object</a:t>
            </a:r>
          </a:p>
          <a:p>
            <a:pPr lvl="2"/>
            <a:r>
              <a:rPr lang="en-US" smtClean="0"/>
              <a:t>Most normals will be closely aligned to the face, so the map ends up as mostly blue (X=</a:t>
            </a:r>
            <a:r>
              <a:rPr lang="en-US" smtClean="0">
                <a:solidFill>
                  <a:srgbClr val="FF0000"/>
                </a:solidFill>
              </a:rPr>
              <a:t>R</a:t>
            </a:r>
            <a:r>
              <a:rPr lang="en-US" smtClean="0"/>
              <a:t>, Y=</a:t>
            </a:r>
            <a:r>
              <a:rPr lang="en-US" smtClean="0">
                <a:solidFill>
                  <a:srgbClr val="00B050"/>
                </a:solidFill>
              </a:rPr>
              <a:t>G</a:t>
            </a:r>
            <a:r>
              <a:rPr lang="en-US" smtClean="0"/>
              <a:t>, Z=</a:t>
            </a:r>
            <a:r>
              <a:rPr lang="en-US" smtClean="0">
                <a:solidFill>
                  <a:srgbClr val="0070C0"/>
                </a:solidFill>
              </a:rPr>
              <a:t>B</a:t>
            </a:r>
            <a:r>
              <a:rPr lang="en-US" smtClean="0"/>
              <a:t>)</a:t>
            </a:r>
          </a:p>
        </p:txBody>
      </p:sp>
      <p:grpSp>
        <p:nvGrpSpPr>
          <p:cNvPr id="78852" name="Group 15"/>
          <p:cNvGrpSpPr>
            <a:grpSpLocks/>
          </p:cNvGrpSpPr>
          <p:nvPr/>
        </p:nvGrpSpPr>
        <p:grpSpPr bwMode="auto">
          <a:xfrm>
            <a:off x="381000" y="4038600"/>
            <a:ext cx="3733800" cy="2619375"/>
            <a:chOff x="1965573" y="3093591"/>
            <a:chExt cx="5233641" cy="3672498"/>
          </a:xfrm>
        </p:grpSpPr>
        <p:sp>
          <p:nvSpPr>
            <p:cNvPr id="4" name="Rectangle 3"/>
            <p:cNvSpPr/>
            <p:nvPr/>
          </p:nvSpPr>
          <p:spPr>
            <a:xfrm>
              <a:off x="3885911" y="4266565"/>
              <a:ext cx="1372940" cy="1373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>
              <a:off x="3542118" y="4610533"/>
              <a:ext cx="2225" cy="685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rot="5400000" flipH="1" flipV="1">
              <a:off x="4229615" y="3922686"/>
              <a:ext cx="685533" cy="2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5258851" y="4952098"/>
              <a:ext cx="685358" cy="22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4229615" y="5981510"/>
              <a:ext cx="685533" cy="2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70" name="TextBox 25"/>
            <p:cNvSpPr txBox="1">
              <a:spLocks noChangeArrowheads="1"/>
            </p:cNvSpPr>
            <p:nvPr/>
          </p:nvSpPr>
          <p:spPr bwMode="auto">
            <a:xfrm>
              <a:off x="3888135" y="3093591"/>
              <a:ext cx="1324074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(0,1,0)</a:t>
              </a:r>
            </a:p>
          </p:txBody>
        </p:sp>
        <p:sp>
          <p:nvSpPr>
            <p:cNvPr id="78871" name="TextBox 26"/>
            <p:cNvSpPr txBox="1">
              <a:spLocks noChangeArrowheads="1"/>
            </p:cNvSpPr>
            <p:nvPr/>
          </p:nvSpPr>
          <p:spPr bwMode="auto">
            <a:xfrm>
              <a:off x="3888134" y="6248399"/>
              <a:ext cx="1602136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(0,-1,0)</a:t>
              </a:r>
            </a:p>
          </p:txBody>
        </p:sp>
        <p:sp>
          <p:nvSpPr>
            <p:cNvPr id="78872" name="TextBox 27"/>
            <p:cNvSpPr txBox="1">
              <a:spLocks noChangeArrowheads="1"/>
            </p:cNvSpPr>
            <p:nvPr/>
          </p:nvSpPr>
          <p:spPr bwMode="auto">
            <a:xfrm>
              <a:off x="5867400" y="4724400"/>
              <a:ext cx="1331814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(1,0,0)</a:t>
              </a:r>
            </a:p>
          </p:txBody>
        </p:sp>
        <p:sp>
          <p:nvSpPr>
            <p:cNvPr id="78873" name="TextBox 28"/>
            <p:cNvSpPr txBox="1">
              <a:spLocks noChangeArrowheads="1"/>
            </p:cNvSpPr>
            <p:nvPr/>
          </p:nvSpPr>
          <p:spPr bwMode="auto">
            <a:xfrm>
              <a:off x="1965573" y="4724400"/>
              <a:ext cx="1311027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(-1,0,0)</a:t>
              </a:r>
            </a:p>
          </p:txBody>
        </p:sp>
      </p:grpSp>
      <p:grpSp>
        <p:nvGrpSpPr>
          <p:cNvPr id="78853" name="Group 16"/>
          <p:cNvGrpSpPr>
            <a:grpSpLocks/>
          </p:cNvGrpSpPr>
          <p:nvPr/>
        </p:nvGrpSpPr>
        <p:grpSpPr bwMode="auto">
          <a:xfrm>
            <a:off x="4953000" y="4038600"/>
            <a:ext cx="3733800" cy="2619375"/>
            <a:chOff x="1965573" y="3093591"/>
            <a:chExt cx="5233641" cy="3672498"/>
          </a:xfrm>
        </p:grpSpPr>
        <p:sp>
          <p:nvSpPr>
            <p:cNvPr id="18" name="Rectangle 17"/>
            <p:cNvSpPr/>
            <p:nvPr/>
          </p:nvSpPr>
          <p:spPr>
            <a:xfrm>
              <a:off x="3885911" y="4266565"/>
              <a:ext cx="1372940" cy="1373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>
              <a:off x="3542118" y="4610533"/>
              <a:ext cx="2225" cy="685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rot="5400000" flipH="1" flipV="1">
              <a:off x="4229615" y="3922686"/>
              <a:ext cx="685533" cy="2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3"/>
            </p:cNvCxnSpPr>
            <p:nvPr/>
          </p:nvCxnSpPr>
          <p:spPr>
            <a:xfrm>
              <a:off x="5258850" y="4952098"/>
              <a:ext cx="685358" cy="22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229615" y="5981510"/>
              <a:ext cx="685533" cy="2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61" name="TextBox 25"/>
            <p:cNvSpPr txBox="1">
              <a:spLocks noChangeArrowheads="1"/>
            </p:cNvSpPr>
            <p:nvPr/>
          </p:nvSpPr>
          <p:spPr bwMode="auto">
            <a:xfrm>
              <a:off x="3888135" y="3093591"/>
              <a:ext cx="1324074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(0,0,1)</a:t>
              </a:r>
            </a:p>
          </p:txBody>
        </p:sp>
        <p:sp>
          <p:nvSpPr>
            <p:cNvPr id="78862" name="TextBox 26"/>
            <p:cNvSpPr txBox="1">
              <a:spLocks noChangeArrowheads="1"/>
            </p:cNvSpPr>
            <p:nvPr/>
          </p:nvSpPr>
          <p:spPr bwMode="auto">
            <a:xfrm>
              <a:off x="3888134" y="6248399"/>
              <a:ext cx="1602136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(0,0,1)</a:t>
              </a:r>
            </a:p>
          </p:txBody>
        </p:sp>
        <p:sp>
          <p:nvSpPr>
            <p:cNvPr id="78863" name="TextBox 27"/>
            <p:cNvSpPr txBox="1">
              <a:spLocks noChangeArrowheads="1"/>
            </p:cNvSpPr>
            <p:nvPr/>
          </p:nvSpPr>
          <p:spPr bwMode="auto">
            <a:xfrm>
              <a:off x="5867400" y="4724400"/>
              <a:ext cx="1331814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(0,0,1)</a:t>
              </a:r>
            </a:p>
          </p:txBody>
        </p:sp>
        <p:sp>
          <p:nvSpPr>
            <p:cNvPr id="78864" name="TextBox 28"/>
            <p:cNvSpPr txBox="1">
              <a:spLocks noChangeArrowheads="1"/>
            </p:cNvSpPr>
            <p:nvPr/>
          </p:nvSpPr>
          <p:spPr bwMode="auto">
            <a:xfrm>
              <a:off x="1965573" y="4724400"/>
              <a:ext cx="1311027" cy="517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(0,0,1)</a:t>
              </a:r>
            </a:p>
          </p:txBody>
        </p:sp>
      </p:grpSp>
      <p:sp>
        <p:nvSpPr>
          <p:cNvPr id="78854" name="TextBox 26"/>
          <p:cNvSpPr txBox="1">
            <a:spLocks noChangeArrowheads="1"/>
          </p:cNvSpPr>
          <p:nvPr/>
        </p:nvSpPr>
        <p:spPr bwMode="auto">
          <a:xfrm>
            <a:off x="152400" y="4572000"/>
            <a:ext cx="19764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Object Space Normals</a:t>
            </a:r>
          </a:p>
        </p:txBody>
      </p:sp>
      <p:sp>
        <p:nvSpPr>
          <p:cNvPr id="78855" name="TextBox 27"/>
          <p:cNvSpPr txBox="1">
            <a:spLocks noChangeArrowheads="1"/>
          </p:cNvSpPr>
          <p:nvPr/>
        </p:nvSpPr>
        <p:spPr bwMode="auto">
          <a:xfrm>
            <a:off x="4495800" y="4572000"/>
            <a:ext cx="2095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Tangent Space Normals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In Object-Space Normal Mapping we had to transform the light vectors by the inverse of the objects transformation</a:t>
            </a:r>
          </a:p>
          <a:p>
            <a:pPr lvl="1"/>
            <a:r>
              <a:rPr lang="en-US" smtClean="0"/>
              <a:t>We then had our light vectors and normals in the same space for meaningful calculations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5410200"/>
            <a:ext cx="9779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0200" y="4267200"/>
            <a:ext cx="1447800" cy="11430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6057900" y="4610100"/>
            <a:ext cx="1143000" cy="4572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879" name="Group 16"/>
          <p:cNvGrpSpPr>
            <a:grpSpLocks/>
          </p:cNvGrpSpPr>
          <p:nvPr/>
        </p:nvGrpSpPr>
        <p:grpSpPr bwMode="auto">
          <a:xfrm rot="2700000">
            <a:off x="2062163" y="4621213"/>
            <a:ext cx="1447800" cy="2120900"/>
            <a:chOff x="1371600" y="4267200"/>
            <a:chExt cx="1447800" cy="2121531"/>
          </a:xfrm>
        </p:grpSpPr>
        <p:sp>
          <p:nvSpPr>
            <p:cNvPr id="14" name="Rectangle 13"/>
            <p:cNvSpPr/>
            <p:nvPr/>
          </p:nvSpPr>
          <p:spPr>
            <a:xfrm>
              <a:off x="1369695" y="5410408"/>
              <a:ext cx="977900" cy="97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369354" y="4266726"/>
              <a:ext cx="1447800" cy="114334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2012131" y="4610919"/>
              <a:ext cx="1143340" cy="4572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rot="5400000" flipH="1" flipV="1">
            <a:off x="2270125" y="5273675"/>
            <a:ext cx="4889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775325" y="5273675"/>
            <a:ext cx="3365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With Tangent-Space, our vertices may move independently of eachother</a:t>
            </a:r>
          </a:p>
          <a:p>
            <a:pPr lvl="1"/>
            <a:r>
              <a:rPr lang="en-US" smtClean="0"/>
              <a:t>Due to this we have to find an invertible transform for </a:t>
            </a:r>
            <a:r>
              <a:rPr lang="en-US" b="1" i="1" smtClean="0"/>
              <a:t>each</a:t>
            </a:r>
            <a:r>
              <a:rPr lang="en-US" smtClean="0"/>
              <a:t> vertex!</a:t>
            </a:r>
          </a:p>
          <a:p>
            <a:pPr lvl="1"/>
            <a:r>
              <a:rPr lang="en-US" smtClean="0"/>
              <a:t>We transform each light vector by its vertex’s inverse transform and then interpolate the results to find the new light vector that is relative to the 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</p:txBody>
      </p:sp>
      <p:grpSp>
        <p:nvGrpSpPr>
          <p:cNvPr id="81924" name="Group 27"/>
          <p:cNvGrpSpPr>
            <a:grpSpLocks/>
          </p:cNvGrpSpPr>
          <p:nvPr/>
        </p:nvGrpSpPr>
        <p:grpSpPr bwMode="auto">
          <a:xfrm rot="2700000">
            <a:off x="2285206" y="3871119"/>
            <a:ext cx="1481138" cy="2120900"/>
            <a:chOff x="1370806" y="3276600"/>
            <a:chExt cx="1480660" cy="2121531"/>
          </a:xfrm>
        </p:grpSpPr>
        <p:sp>
          <p:nvSpPr>
            <p:cNvPr id="12" name="Rectangle 11"/>
            <p:cNvSpPr/>
            <p:nvPr/>
          </p:nvSpPr>
          <p:spPr>
            <a:xfrm>
              <a:off x="1370417" y="4420370"/>
              <a:ext cx="977584" cy="97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370076" y="3278933"/>
              <a:ext cx="1447333" cy="114334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015827" y="3622076"/>
              <a:ext cx="1143340" cy="45705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1101481" y="4152422"/>
              <a:ext cx="533559" cy="158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2" idx="0"/>
            </p:cNvCxnSpPr>
            <p:nvPr/>
          </p:nvCxnSpPr>
          <p:spPr>
            <a:xfrm>
              <a:off x="1338198" y="4453349"/>
              <a:ext cx="48879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1370070" y="4193346"/>
              <a:ext cx="228668" cy="2285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2091234" y="4150176"/>
              <a:ext cx="533559" cy="158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329074" y="4454472"/>
              <a:ext cx="488792" cy="1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2354213" y="4196715"/>
              <a:ext cx="228668" cy="2285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25" name="Group 28"/>
          <p:cNvGrpSpPr>
            <a:grpSpLocks/>
          </p:cNvGrpSpPr>
          <p:nvPr/>
        </p:nvGrpSpPr>
        <p:grpSpPr bwMode="auto">
          <a:xfrm>
            <a:off x="5562600" y="3505200"/>
            <a:ext cx="1481138" cy="2120900"/>
            <a:chOff x="1370806" y="3276600"/>
            <a:chExt cx="1480660" cy="2121531"/>
          </a:xfrm>
        </p:grpSpPr>
        <p:sp>
          <p:nvSpPr>
            <p:cNvPr id="30" name="Rectangle 29"/>
            <p:cNvSpPr/>
            <p:nvPr/>
          </p:nvSpPr>
          <p:spPr>
            <a:xfrm>
              <a:off x="1372393" y="4419940"/>
              <a:ext cx="977584" cy="978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372393" y="3276600"/>
              <a:ext cx="1447333" cy="114334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2019530" y="3619744"/>
              <a:ext cx="1143340" cy="45705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1104820" y="4152367"/>
              <a:ext cx="533559" cy="15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0" idx="0"/>
            </p:cNvCxnSpPr>
            <p:nvPr/>
          </p:nvCxnSpPr>
          <p:spPr>
            <a:xfrm>
              <a:off x="1372393" y="4419940"/>
              <a:ext cx="48879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1372323" y="4191343"/>
              <a:ext cx="228668" cy="2285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2095101" y="4152367"/>
              <a:ext cx="533559" cy="15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362674" y="4419940"/>
              <a:ext cx="48879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2362603" y="4191343"/>
              <a:ext cx="228668" cy="2285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stCxn id="30" idx="0"/>
          </p:cNvCxnSpPr>
          <p:nvPr/>
        </p:nvCxnSpPr>
        <p:spPr>
          <a:xfrm rot="16200000" flipV="1">
            <a:off x="5654675" y="4249738"/>
            <a:ext cx="795337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7" name="TextBox 25"/>
          <p:cNvSpPr txBox="1">
            <a:spLocks noChangeArrowheads="1"/>
          </p:cNvSpPr>
          <p:nvPr/>
        </p:nvSpPr>
        <p:spPr bwMode="auto">
          <a:xfrm>
            <a:off x="5562600" y="3505200"/>
            <a:ext cx="94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(0,0,1)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Luckily, calculation of these per-vertex matrices can be done on the undeformed original mesh, at the time that the model is exported</a:t>
            </a:r>
          </a:p>
          <a:p>
            <a:pPr lvl="1"/>
            <a:r>
              <a:rPr lang="en-US" smtClean="0"/>
              <a:t>Often only two vectors of each matrix are saved and sent to the vertex shader</a:t>
            </a:r>
          </a:p>
          <a:p>
            <a:pPr lvl="2"/>
            <a:r>
              <a:rPr lang="en-US" smtClean="0"/>
              <a:t>Normal (Z-Axis)</a:t>
            </a:r>
          </a:p>
          <a:p>
            <a:pPr lvl="2"/>
            <a:r>
              <a:rPr lang="en-US" smtClean="0"/>
              <a:t>Tangent (Perpendicular to normal)</a:t>
            </a:r>
          </a:p>
          <a:p>
            <a:pPr lvl="1"/>
            <a:r>
              <a:rPr lang="en-US" smtClean="0"/>
              <a:t>The third vector is recalculated at run-time to reduce the amount of data sent to the shader</a:t>
            </a:r>
          </a:p>
          <a:p>
            <a:pPr lvl="2"/>
            <a:r>
              <a:rPr lang="en-US" smtClean="0"/>
              <a:t>Bitangent (Perpendicular to both, found with cross)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If we were doing standard texture mapping, how could we apply this texture to the polygons to render the completed image?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4800600" y="49530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4800600" y="49530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953000"/>
            <a:ext cx="838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5638800" y="49530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5638800" y="49530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hord 10"/>
          <p:cNvSpPr/>
          <p:nvPr/>
        </p:nvSpPr>
        <p:spPr>
          <a:xfrm>
            <a:off x="2438400" y="5181600"/>
            <a:ext cx="1295400" cy="1143000"/>
          </a:xfrm>
          <a:prstGeom prst="chord">
            <a:avLst>
              <a:gd name="adj1" fmla="val 5560252"/>
              <a:gd name="adj2" fmla="val 1602194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9400" y="54864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c 12"/>
          <p:cNvSpPr/>
          <p:nvPr/>
        </p:nvSpPr>
        <p:spPr>
          <a:xfrm rot="10800000">
            <a:off x="2819400" y="56388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980" name="TextBox 13"/>
          <p:cNvSpPr txBox="1">
            <a:spLocks noChangeArrowheads="1"/>
          </p:cNvSpPr>
          <p:nvPr/>
        </p:nvSpPr>
        <p:spPr bwMode="auto">
          <a:xfrm>
            <a:off x="2133600" y="6488113"/>
            <a:ext cx="941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Texture</a:t>
            </a:r>
          </a:p>
        </p:txBody>
      </p:sp>
      <p:sp>
        <p:nvSpPr>
          <p:cNvPr id="83981" name="TextBox 14"/>
          <p:cNvSpPr txBox="1">
            <a:spLocks noChangeArrowheads="1"/>
          </p:cNvSpPr>
          <p:nvPr/>
        </p:nvSpPr>
        <p:spPr bwMode="auto">
          <a:xfrm>
            <a:off x="5105400" y="6488113"/>
            <a:ext cx="1133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Polygons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5" descr="C:\Quake2\baseq2\scrnshot\lightmap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205663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Light Mapping</a:t>
            </a:r>
            <a:endParaRPr lang="en-US" dirty="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895600" y="6248400"/>
            <a:ext cx="3954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from Quake II – Light Map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We can simply apply the texture as usual to one half of the polygons, and then mirror the UVs to mirror the texture on the other half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48006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48006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14800"/>
            <a:ext cx="838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56388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56388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hord 10"/>
          <p:cNvSpPr/>
          <p:nvPr/>
        </p:nvSpPr>
        <p:spPr>
          <a:xfrm>
            <a:off x="2438400" y="4343400"/>
            <a:ext cx="1295400" cy="1143000"/>
          </a:xfrm>
          <a:prstGeom prst="chord">
            <a:avLst>
              <a:gd name="adj1" fmla="val 5560252"/>
              <a:gd name="adj2" fmla="val 1602194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94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c 12"/>
          <p:cNvSpPr/>
          <p:nvPr/>
        </p:nvSpPr>
        <p:spPr>
          <a:xfrm rot="10800000">
            <a:off x="28194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004" name="TextBox 14"/>
          <p:cNvSpPr txBox="1">
            <a:spLocks noChangeArrowheads="1"/>
          </p:cNvSpPr>
          <p:nvPr/>
        </p:nvSpPr>
        <p:spPr bwMode="auto">
          <a:xfrm>
            <a:off x="44196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85005" name="TextBox 15"/>
          <p:cNvSpPr txBox="1">
            <a:spLocks noChangeArrowheads="1"/>
          </p:cNvSpPr>
          <p:nvPr/>
        </p:nvSpPr>
        <p:spPr bwMode="auto">
          <a:xfrm>
            <a:off x="53340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85006" name="TextBox 16"/>
          <p:cNvSpPr txBox="1">
            <a:spLocks noChangeArrowheads="1"/>
          </p:cNvSpPr>
          <p:nvPr/>
        </p:nvSpPr>
        <p:spPr bwMode="auto">
          <a:xfrm>
            <a:off x="44196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85007" name="TextBox 17"/>
          <p:cNvSpPr txBox="1">
            <a:spLocks noChangeArrowheads="1"/>
          </p:cNvSpPr>
          <p:nvPr/>
        </p:nvSpPr>
        <p:spPr bwMode="auto">
          <a:xfrm>
            <a:off x="53340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85008" name="TextBox 18"/>
          <p:cNvSpPr txBox="1">
            <a:spLocks noChangeArrowheads="1"/>
          </p:cNvSpPr>
          <p:nvPr/>
        </p:nvSpPr>
        <p:spPr bwMode="auto">
          <a:xfrm>
            <a:off x="61722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85009" name="TextBox 19"/>
          <p:cNvSpPr txBox="1">
            <a:spLocks noChangeArrowheads="1"/>
          </p:cNvSpPr>
          <p:nvPr/>
        </p:nvSpPr>
        <p:spPr bwMode="auto">
          <a:xfrm>
            <a:off x="61722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We can simply apply the texture as usual to one half of the polygons, and then mirror the UVs to mirror the texture on the other half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48006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48006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56388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56388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6024" name="Group 24"/>
          <p:cNvGrpSpPr>
            <a:grpSpLocks/>
          </p:cNvGrpSpPr>
          <p:nvPr/>
        </p:nvGrpSpPr>
        <p:grpSpPr bwMode="auto">
          <a:xfrm>
            <a:off x="2209800" y="4114800"/>
            <a:ext cx="1524000" cy="1600200"/>
            <a:chOff x="2209800" y="4114800"/>
            <a:chExt cx="1524000" cy="1600200"/>
          </a:xfrm>
        </p:grpSpPr>
        <p:sp>
          <p:nvSpPr>
            <p:cNvPr id="8" name="Rectangle 7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hord 10"/>
            <p:cNvSpPr/>
            <p:nvPr/>
          </p:nvSpPr>
          <p:spPr>
            <a:xfrm>
              <a:off x="2438400" y="4343400"/>
              <a:ext cx="1295400" cy="1143000"/>
            </a:xfrm>
            <a:prstGeom prst="chord">
              <a:avLst>
                <a:gd name="adj1" fmla="val 5560252"/>
                <a:gd name="adj2" fmla="val 1602194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6025" name="TextBox 14"/>
          <p:cNvSpPr txBox="1">
            <a:spLocks noChangeArrowheads="1"/>
          </p:cNvSpPr>
          <p:nvPr/>
        </p:nvSpPr>
        <p:spPr bwMode="auto">
          <a:xfrm>
            <a:off x="44196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86026" name="TextBox 15"/>
          <p:cNvSpPr txBox="1">
            <a:spLocks noChangeArrowheads="1"/>
          </p:cNvSpPr>
          <p:nvPr/>
        </p:nvSpPr>
        <p:spPr bwMode="auto">
          <a:xfrm>
            <a:off x="53340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86027" name="TextBox 16"/>
          <p:cNvSpPr txBox="1">
            <a:spLocks noChangeArrowheads="1"/>
          </p:cNvSpPr>
          <p:nvPr/>
        </p:nvSpPr>
        <p:spPr bwMode="auto">
          <a:xfrm>
            <a:off x="44196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86028" name="TextBox 17"/>
          <p:cNvSpPr txBox="1">
            <a:spLocks noChangeArrowheads="1"/>
          </p:cNvSpPr>
          <p:nvPr/>
        </p:nvSpPr>
        <p:spPr bwMode="auto">
          <a:xfrm>
            <a:off x="53340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86029" name="TextBox 18"/>
          <p:cNvSpPr txBox="1">
            <a:spLocks noChangeArrowheads="1"/>
          </p:cNvSpPr>
          <p:nvPr/>
        </p:nvSpPr>
        <p:spPr bwMode="auto">
          <a:xfrm>
            <a:off x="61722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86030" name="TextBox 19"/>
          <p:cNvSpPr txBox="1">
            <a:spLocks noChangeArrowheads="1"/>
          </p:cNvSpPr>
          <p:nvPr/>
        </p:nvSpPr>
        <p:spPr bwMode="auto">
          <a:xfrm>
            <a:off x="61722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grpSp>
        <p:nvGrpSpPr>
          <p:cNvPr id="86031" name="Group 25"/>
          <p:cNvGrpSpPr>
            <a:grpSpLocks/>
          </p:cNvGrpSpPr>
          <p:nvPr/>
        </p:nvGrpSpPr>
        <p:grpSpPr bwMode="auto">
          <a:xfrm>
            <a:off x="4800600" y="4114800"/>
            <a:ext cx="1524000" cy="1600200"/>
            <a:chOff x="2209800" y="4114800"/>
            <a:chExt cx="1524000" cy="1600200"/>
          </a:xfrm>
        </p:grpSpPr>
        <p:sp>
          <p:nvSpPr>
            <p:cNvPr id="27" name="Rectangle 26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Chord 27"/>
            <p:cNvSpPr/>
            <p:nvPr/>
          </p:nvSpPr>
          <p:spPr>
            <a:xfrm>
              <a:off x="2438400" y="4343400"/>
              <a:ext cx="1295400" cy="1143000"/>
            </a:xfrm>
            <a:prstGeom prst="chord">
              <a:avLst>
                <a:gd name="adj1" fmla="val 5560252"/>
                <a:gd name="adj2" fmla="val 1602194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 flipH="1">
            <a:off x="5638800" y="4114800"/>
            <a:ext cx="838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Chord 32"/>
          <p:cNvSpPr/>
          <p:nvPr/>
        </p:nvSpPr>
        <p:spPr>
          <a:xfrm flipH="1">
            <a:off x="4953000" y="4343400"/>
            <a:ext cx="1295400" cy="1143000"/>
          </a:xfrm>
          <a:prstGeom prst="chord">
            <a:avLst>
              <a:gd name="adj1" fmla="val 5560252"/>
              <a:gd name="adj2" fmla="val 161824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 flipH="1">
            <a:off x="57150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Arc 34"/>
          <p:cNvSpPr/>
          <p:nvPr/>
        </p:nvSpPr>
        <p:spPr>
          <a:xfrm rot="10800000" flipH="1">
            <a:off x="53340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This is commonly used method that works great for images, but what if our texture represents normals instead of colors?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48006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48006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56388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56388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7048" name="Group 24"/>
          <p:cNvGrpSpPr>
            <a:grpSpLocks/>
          </p:cNvGrpSpPr>
          <p:nvPr/>
        </p:nvGrpSpPr>
        <p:grpSpPr bwMode="auto">
          <a:xfrm>
            <a:off x="2209800" y="4114800"/>
            <a:ext cx="1524000" cy="1600200"/>
            <a:chOff x="2209800" y="4114800"/>
            <a:chExt cx="1524000" cy="1600200"/>
          </a:xfrm>
        </p:grpSpPr>
        <p:sp>
          <p:nvSpPr>
            <p:cNvPr id="8" name="Rectangle 7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hord 10"/>
            <p:cNvSpPr/>
            <p:nvPr/>
          </p:nvSpPr>
          <p:spPr>
            <a:xfrm>
              <a:off x="2438400" y="4343400"/>
              <a:ext cx="1295400" cy="1143000"/>
            </a:xfrm>
            <a:prstGeom prst="chord">
              <a:avLst>
                <a:gd name="adj1" fmla="val 5560252"/>
                <a:gd name="adj2" fmla="val 16021942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8025DA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7049" name="TextBox 14"/>
          <p:cNvSpPr txBox="1">
            <a:spLocks noChangeArrowheads="1"/>
          </p:cNvSpPr>
          <p:nvPr/>
        </p:nvSpPr>
        <p:spPr bwMode="auto">
          <a:xfrm>
            <a:off x="44196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87050" name="TextBox 15"/>
          <p:cNvSpPr txBox="1">
            <a:spLocks noChangeArrowheads="1"/>
          </p:cNvSpPr>
          <p:nvPr/>
        </p:nvSpPr>
        <p:spPr bwMode="auto">
          <a:xfrm>
            <a:off x="53340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87051" name="TextBox 16"/>
          <p:cNvSpPr txBox="1">
            <a:spLocks noChangeArrowheads="1"/>
          </p:cNvSpPr>
          <p:nvPr/>
        </p:nvSpPr>
        <p:spPr bwMode="auto">
          <a:xfrm>
            <a:off x="44196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87052" name="TextBox 17"/>
          <p:cNvSpPr txBox="1">
            <a:spLocks noChangeArrowheads="1"/>
          </p:cNvSpPr>
          <p:nvPr/>
        </p:nvSpPr>
        <p:spPr bwMode="auto">
          <a:xfrm>
            <a:off x="53340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87053" name="TextBox 18"/>
          <p:cNvSpPr txBox="1">
            <a:spLocks noChangeArrowheads="1"/>
          </p:cNvSpPr>
          <p:nvPr/>
        </p:nvSpPr>
        <p:spPr bwMode="auto">
          <a:xfrm>
            <a:off x="61722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87054" name="TextBox 19"/>
          <p:cNvSpPr txBox="1">
            <a:spLocks noChangeArrowheads="1"/>
          </p:cNvSpPr>
          <p:nvPr/>
        </p:nvSpPr>
        <p:spPr bwMode="auto">
          <a:xfrm>
            <a:off x="61722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grpSp>
        <p:nvGrpSpPr>
          <p:cNvPr id="87055" name="Group 24"/>
          <p:cNvGrpSpPr>
            <a:grpSpLocks/>
          </p:cNvGrpSpPr>
          <p:nvPr/>
        </p:nvGrpSpPr>
        <p:grpSpPr bwMode="auto">
          <a:xfrm>
            <a:off x="4800600" y="4114800"/>
            <a:ext cx="1143000" cy="1600200"/>
            <a:chOff x="2209800" y="4114800"/>
            <a:chExt cx="11430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7056" name="Group 24"/>
          <p:cNvGrpSpPr>
            <a:grpSpLocks/>
          </p:cNvGrpSpPr>
          <p:nvPr/>
        </p:nvGrpSpPr>
        <p:grpSpPr bwMode="auto">
          <a:xfrm flipH="1">
            <a:off x="5334000" y="4114800"/>
            <a:ext cx="1143000" cy="1600200"/>
            <a:chOff x="2209800" y="4114800"/>
            <a:chExt cx="1143000" cy="1600200"/>
          </a:xfrm>
        </p:grpSpPr>
        <p:sp>
          <p:nvSpPr>
            <p:cNvPr id="41" name="Rectangle 40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5029200" y="43434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02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Arc 48"/>
          <p:cNvSpPr/>
          <p:nvPr/>
        </p:nvSpPr>
        <p:spPr>
          <a:xfrm rot="10800000">
            <a:off x="54102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7060" name="Group 51"/>
          <p:cNvGrpSpPr>
            <a:grpSpLocks/>
          </p:cNvGrpSpPr>
          <p:nvPr/>
        </p:nvGrpSpPr>
        <p:grpSpPr bwMode="auto">
          <a:xfrm flipH="1">
            <a:off x="5334000" y="4648200"/>
            <a:ext cx="533400" cy="609600"/>
            <a:chOff x="5410200" y="4648200"/>
            <a:chExt cx="533400" cy="609600"/>
          </a:xfrm>
        </p:grpSpPr>
        <p:sp>
          <p:nvSpPr>
            <p:cNvPr id="50" name="Oval 49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If the normal represented by the color at this texel is (0.707, 0.707, 0.0), what will it’s mirrored counterpart be? 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8072" name="Group 24"/>
          <p:cNvGrpSpPr>
            <a:grpSpLocks/>
          </p:cNvGrpSpPr>
          <p:nvPr/>
        </p:nvGrpSpPr>
        <p:grpSpPr bwMode="auto">
          <a:xfrm>
            <a:off x="3505200" y="4114800"/>
            <a:ext cx="1143000" cy="1600200"/>
            <a:chOff x="2209800" y="4114800"/>
            <a:chExt cx="11430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8073" name="Group 24"/>
          <p:cNvGrpSpPr>
            <a:grpSpLocks/>
          </p:cNvGrpSpPr>
          <p:nvPr/>
        </p:nvGrpSpPr>
        <p:grpSpPr bwMode="auto">
          <a:xfrm flipH="1">
            <a:off x="4038600" y="4114800"/>
            <a:ext cx="1143000" cy="1600200"/>
            <a:chOff x="2209800" y="4114800"/>
            <a:chExt cx="1143000" cy="1600200"/>
          </a:xfrm>
        </p:grpSpPr>
        <p:sp>
          <p:nvSpPr>
            <p:cNvPr id="41" name="Rectangle 40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3733800" y="43434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148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Arc 48"/>
          <p:cNvSpPr/>
          <p:nvPr/>
        </p:nvSpPr>
        <p:spPr>
          <a:xfrm rot="10800000">
            <a:off x="41148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8077" name="Group 51"/>
          <p:cNvGrpSpPr>
            <a:grpSpLocks/>
          </p:cNvGrpSpPr>
          <p:nvPr/>
        </p:nvGrpSpPr>
        <p:grpSpPr bwMode="auto">
          <a:xfrm flipH="1">
            <a:off x="4038600" y="4648200"/>
            <a:ext cx="533400" cy="609600"/>
            <a:chOff x="5410200" y="4648200"/>
            <a:chExt cx="533400" cy="609600"/>
          </a:xfrm>
        </p:grpSpPr>
        <p:sp>
          <p:nvSpPr>
            <p:cNvPr id="50" name="Oval 49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4" name="Straight Arrow Connector 53"/>
          <p:cNvCxnSpPr>
            <a:stCxn id="55" idx="3"/>
          </p:cNvCxnSpPr>
          <p:nvPr/>
        </p:nvCxnSpPr>
        <p:spPr>
          <a:xfrm flipH="1">
            <a:off x="3733800" y="49530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62400" y="49149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The mirrored texel is still the same color, so it also represents the same normal (0.707, 0.707, 0.0)</a:t>
            </a:r>
          </a:p>
          <a:p>
            <a:pPr lvl="1"/>
            <a:r>
              <a:rPr lang="en-US" smtClean="0"/>
              <a:t>If we used these normals, our lighting would look backwards on half of our mesh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9096" name="Group 24"/>
          <p:cNvGrpSpPr>
            <a:grpSpLocks/>
          </p:cNvGrpSpPr>
          <p:nvPr/>
        </p:nvGrpSpPr>
        <p:grpSpPr bwMode="auto">
          <a:xfrm>
            <a:off x="3505200" y="4114800"/>
            <a:ext cx="1143000" cy="1600200"/>
            <a:chOff x="2209800" y="4114800"/>
            <a:chExt cx="11430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9097" name="Group 24"/>
          <p:cNvGrpSpPr>
            <a:grpSpLocks/>
          </p:cNvGrpSpPr>
          <p:nvPr/>
        </p:nvGrpSpPr>
        <p:grpSpPr bwMode="auto">
          <a:xfrm flipH="1">
            <a:off x="4038600" y="4114800"/>
            <a:ext cx="1143000" cy="1600200"/>
            <a:chOff x="2209800" y="4114800"/>
            <a:chExt cx="1143000" cy="1600200"/>
          </a:xfrm>
        </p:grpSpPr>
        <p:sp>
          <p:nvSpPr>
            <p:cNvPr id="41" name="Rectangle 40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3733800" y="43434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148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Arc 48"/>
          <p:cNvSpPr/>
          <p:nvPr/>
        </p:nvSpPr>
        <p:spPr>
          <a:xfrm rot="10800000">
            <a:off x="41148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9101" name="Group 51"/>
          <p:cNvGrpSpPr>
            <a:grpSpLocks/>
          </p:cNvGrpSpPr>
          <p:nvPr/>
        </p:nvGrpSpPr>
        <p:grpSpPr bwMode="auto">
          <a:xfrm flipH="1">
            <a:off x="4038600" y="4648200"/>
            <a:ext cx="533400" cy="609600"/>
            <a:chOff x="5410200" y="4648200"/>
            <a:chExt cx="533400" cy="609600"/>
          </a:xfrm>
        </p:grpSpPr>
        <p:sp>
          <p:nvSpPr>
            <p:cNvPr id="50" name="Oval 49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5" name="Straight Arrow Connector 34"/>
          <p:cNvCxnSpPr>
            <a:stCxn id="33" idx="3"/>
          </p:cNvCxnSpPr>
          <p:nvPr/>
        </p:nvCxnSpPr>
        <p:spPr>
          <a:xfrm flipH="1">
            <a:off x="3733800" y="49530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2400" y="49149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 flipH="1">
            <a:off x="4419600" y="49530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48200" y="49149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Tangent-Space Normal Mapping</a:t>
            </a:r>
          </a:p>
          <a:p>
            <a:pPr lvl="1"/>
            <a:r>
              <a:rPr lang="en-US" dirty="0" smtClean="0"/>
              <a:t>What we want is to also be able to mirror the normal so that we get the proper (-0.707, 0.707, 0.0)</a:t>
            </a:r>
          </a:p>
          <a:p>
            <a:pPr lvl="1"/>
            <a:r>
              <a:rPr lang="en-US" dirty="0" smtClean="0"/>
              <a:t>Once we know how to do that, we can properly transform our light vector so that it is in the same space as the </a:t>
            </a:r>
            <a:r>
              <a:rPr lang="en-US" dirty="0" err="1" smtClean="0"/>
              <a:t>normals</a:t>
            </a:r>
            <a:r>
              <a:rPr lang="en-US" dirty="0" smtClean="0"/>
              <a:t> (It’s just more efficient)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0120" name="Group 24"/>
          <p:cNvGrpSpPr>
            <a:grpSpLocks/>
          </p:cNvGrpSpPr>
          <p:nvPr/>
        </p:nvGrpSpPr>
        <p:grpSpPr bwMode="auto">
          <a:xfrm>
            <a:off x="3505200" y="4114800"/>
            <a:ext cx="1143000" cy="1600200"/>
            <a:chOff x="2209800" y="4114800"/>
            <a:chExt cx="11430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0121" name="Group 24"/>
          <p:cNvGrpSpPr>
            <a:grpSpLocks/>
          </p:cNvGrpSpPr>
          <p:nvPr/>
        </p:nvGrpSpPr>
        <p:grpSpPr bwMode="auto">
          <a:xfrm flipH="1">
            <a:off x="4038600" y="4114800"/>
            <a:ext cx="1143000" cy="1600200"/>
            <a:chOff x="2209800" y="4114800"/>
            <a:chExt cx="1143000" cy="1600200"/>
          </a:xfrm>
        </p:grpSpPr>
        <p:sp>
          <p:nvSpPr>
            <p:cNvPr id="41" name="Rectangle 40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3733800" y="43434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148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Arc 48"/>
          <p:cNvSpPr/>
          <p:nvPr/>
        </p:nvSpPr>
        <p:spPr>
          <a:xfrm rot="10800000">
            <a:off x="41148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0125" name="Group 51"/>
          <p:cNvGrpSpPr>
            <a:grpSpLocks/>
          </p:cNvGrpSpPr>
          <p:nvPr/>
        </p:nvGrpSpPr>
        <p:grpSpPr bwMode="auto">
          <a:xfrm flipH="1">
            <a:off x="4038600" y="4648200"/>
            <a:ext cx="533400" cy="609600"/>
            <a:chOff x="5410200" y="4648200"/>
            <a:chExt cx="533400" cy="609600"/>
          </a:xfrm>
        </p:grpSpPr>
        <p:sp>
          <p:nvSpPr>
            <p:cNvPr id="50" name="Oval 49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5" name="Straight Arrow Connector 34"/>
          <p:cNvCxnSpPr>
            <a:stCxn id="33" idx="3"/>
          </p:cNvCxnSpPr>
          <p:nvPr/>
        </p:nvCxnSpPr>
        <p:spPr>
          <a:xfrm flipH="1">
            <a:off x="3733800" y="49530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2400" y="4914900"/>
            <a:ext cx="762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0128" name="Group 25"/>
          <p:cNvGrpSpPr>
            <a:grpSpLocks/>
          </p:cNvGrpSpPr>
          <p:nvPr/>
        </p:nvGrpSpPr>
        <p:grpSpPr bwMode="auto">
          <a:xfrm rot="10800000">
            <a:off x="4648200" y="4914900"/>
            <a:ext cx="304800" cy="76200"/>
            <a:chOff x="4419600" y="4914900"/>
            <a:chExt cx="304800" cy="76200"/>
          </a:xfrm>
        </p:grpSpPr>
        <p:cxnSp>
          <p:nvCxnSpPr>
            <p:cNvPr id="24" name="Straight Arrow Connector 23"/>
            <p:cNvCxnSpPr>
              <a:stCxn id="25" idx="3"/>
            </p:cNvCxnSpPr>
            <p:nvPr/>
          </p:nvCxnSpPr>
          <p:spPr>
            <a:xfrm flipH="1">
              <a:off x="4446587" y="4979987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675187" y="49149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Our UVs actually represent a coordinate system, and we can see here that for the mirrored UVs our </a:t>
            </a:r>
            <a:br>
              <a:rPr lang="en-US" smtClean="0"/>
            </a:br>
            <a:r>
              <a:rPr lang="en-US" smtClean="0"/>
              <a:t>U-Axis is flipped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1144" name="Group 24"/>
          <p:cNvGrpSpPr>
            <a:grpSpLocks/>
          </p:cNvGrpSpPr>
          <p:nvPr/>
        </p:nvGrpSpPr>
        <p:grpSpPr bwMode="auto">
          <a:xfrm>
            <a:off x="3505200" y="4114800"/>
            <a:ext cx="1143000" cy="1600200"/>
            <a:chOff x="2209800" y="4114800"/>
            <a:chExt cx="11430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1145" name="Group 24"/>
          <p:cNvGrpSpPr>
            <a:grpSpLocks/>
          </p:cNvGrpSpPr>
          <p:nvPr/>
        </p:nvGrpSpPr>
        <p:grpSpPr bwMode="auto">
          <a:xfrm flipH="1">
            <a:off x="4038600" y="4114800"/>
            <a:ext cx="1143000" cy="1600200"/>
            <a:chOff x="2209800" y="4114800"/>
            <a:chExt cx="1143000" cy="1600200"/>
          </a:xfrm>
        </p:grpSpPr>
        <p:sp>
          <p:nvSpPr>
            <p:cNvPr id="41" name="Rectangle 40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3733800" y="43434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148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Arc 48"/>
          <p:cNvSpPr/>
          <p:nvPr/>
        </p:nvSpPr>
        <p:spPr>
          <a:xfrm rot="10800000">
            <a:off x="41148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1149" name="Group 51"/>
          <p:cNvGrpSpPr>
            <a:grpSpLocks/>
          </p:cNvGrpSpPr>
          <p:nvPr/>
        </p:nvGrpSpPr>
        <p:grpSpPr bwMode="auto">
          <a:xfrm flipH="1">
            <a:off x="4038600" y="4648200"/>
            <a:ext cx="533400" cy="609600"/>
            <a:chOff x="5410200" y="4648200"/>
            <a:chExt cx="533400" cy="609600"/>
          </a:xfrm>
        </p:grpSpPr>
        <p:sp>
          <p:nvSpPr>
            <p:cNvPr id="50" name="Oval 49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1150" name="TextBox 26"/>
          <p:cNvSpPr txBox="1">
            <a:spLocks noChangeArrowheads="1"/>
          </p:cNvSpPr>
          <p:nvPr/>
        </p:nvSpPr>
        <p:spPr bwMode="auto">
          <a:xfrm>
            <a:off x="31242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91151" name="TextBox 27"/>
          <p:cNvSpPr txBox="1">
            <a:spLocks noChangeArrowheads="1"/>
          </p:cNvSpPr>
          <p:nvPr/>
        </p:nvSpPr>
        <p:spPr bwMode="auto">
          <a:xfrm>
            <a:off x="4038600" y="5715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91152" name="TextBox 28"/>
          <p:cNvSpPr txBox="1">
            <a:spLocks noChangeArrowheads="1"/>
          </p:cNvSpPr>
          <p:nvPr/>
        </p:nvSpPr>
        <p:spPr bwMode="auto">
          <a:xfrm>
            <a:off x="30480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91153" name="TextBox 29"/>
          <p:cNvSpPr txBox="1">
            <a:spLocks noChangeArrowheads="1"/>
          </p:cNvSpPr>
          <p:nvPr/>
        </p:nvSpPr>
        <p:spPr bwMode="auto">
          <a:xfrm>
            <a:off x="40386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91154" name="TextBox 30"/>
          <p:cNvSpPr txBox="1">
            <a:spLocks noChangeArrowheads="1"/>
          </p:cNvSpPr>
          <p:nvPr/>
        </p:nvSpPr>
        <p:spPr bwMode="auto">
          <a:xfrm>
            <a:off x="48768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91155" name="TextBox 31"/>
          <p:cNvSpPr txBox="1">
            <a:spLocks noChangeArrowheads="1"/>
          </p:cNvSpPr>
          <p:nvPr/>
        </p:nvSpPr>
        <p:spPr bwMode="auto">
          <a:xfrm>
            <a:off x="48768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cxnSp>
        <p:nvCxnSpPr>
          <p:cNvPr id="34" name="Straight Arrow Connector 33"/>
          <p:cNvCxnSpPr>
            <a:endCxn id="4" idx="0"/>
          </p:cNvCxnSpPr>
          <p:nvPr/>
        </p:nvCxnSpPr>
        <p:spPr>
          <a:xfrm rot="5400000" flipH="1" flipV="1">
            <a:off x="2705101" y="4914900"/>
            <a:ext cx="1600200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05200" y="5715000"/>
            <a:ext cx="762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4419600" y="5715000"/>
            <a:ext cx="762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4382294" y="4914106"/>
            <a:ext cx="16002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For each vertex, we will have to find its UV transform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Right Triangle 3"/>
          <p:cNvSpPr/>
          <p:nvPr/>
        </p:nvSpPr>
        <p:spPr>
          <a:xfrm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35052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4343400" y="41148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2168" name="Group 24"/>
          <p:cNvGrpSpPr>
            <a:grpSpLocks/>
          </p:cNvGrpSpPr>
          <p:nvPr/>
        </p:nvGrpSpPr>
        <p:grpSpPr bwMode="auto">
          <a:xfrm>
            <a:off x="3505200" y="4114800"/>
            <a:ext cx="1143000" cy="1600200"/>
            <a:chOff x="2209800" y="4114800"/>
            <a:chExt cx="11430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2169" name="Group 24"/>
          <p:cNvGrpSpPr>
            <a:grpSpLocks/>
          </p:cNvGrpSpPr>
          <p:nvPr/>
        </p:nvGrpSpPr>
        <p:grpSpPr bwMode="auto">
          <a:xfrm flipH="1">
            <a:off x="4038600" y="4114800"/>
            <a:ext cx="1143000" cy="1600200"/>
            <a:chOff x="2209800" y="4114800"/>
            <a:chExt cx="1143000" cy="1600200"/>
          </a:xfrm>
        </p:grpSpPr>
        <p:sp>
          <p:nvSpPr>
            <p:cNvPr id="41" name="Rectangle 40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3733800" y="43434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14800" y="4648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Arc 48"/>
          <p:cNvSpPr/>
          <p:nvPr/>
        </p:nvSpPr>
        <p:spPr>
          <a:xfrm rot="10800000">
            <a:off x="4114800" y="48006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2173" name="Group 51"/>
          <p:cNvGrpSpPr>
            <a:grpSpLocks/>
          </p:cNvGrpSpPr>
          <p:nvPr/>
        </p:nvGrpSpPr>
        <p:grpSpPr bwMode="auto">
          <a:xfrm flipH="1">
            <a:off x="4038600" y="4648200"/>
            <a:ext cx="533400" cy="609600"/>
            <a:chOff x="5410200" y="4648200"/>
            <a:chExt cx="533400" cy="609600"/>
          </a:xfrm>
        </p:grpSpPr>
        <p:sp>
          <p:nvSpPr>
            <p:cNvPr id="50" name="Oval 49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2174" name="TextBox 26"/>
          <p:cNvSpPr txBox="1">
            <a:spLocks noChangeArrowheads="1"/>
          </p:cNvSpPr>
          <p:nvPr/>
        </p:nvSpPr>
        <p:spPr bwMode="auto">
          <a:xfrm>
            <a:off x="31242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sp>
        <p:nvSpPr>
          <p:cNvPr id="92175" name="TextBox 27"/>
          <p:cNvSpPr txBox="1">
            <a:spLocks noChangeArrowheads="1"/>
          </p:cNvSpPr>
          <p:nvPr/>
        </p:nvSpPr>
        <p:spPr bwMode="auto">
          <a:xfrm>
            <a:off x="4038600" y="5715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(1,0)</a:t>
            </a:r>
          </a:p>
        </p:txBody>
      </p:sp>
      <p:sp>
        <p:nvSpPr>
          <p:cNvPr id="92176" name="TextBox 28"/>
          <p:cNvSpPr txBox="1">
            <a:spLocks noChangeArrowheads="1"/>
          </p:cNvSpPr>
          <p:nvPr/>
        </p:nvSpPr>
        <p:spPr bwMode="auto">
          <a:xfrm>
            <a:off x="30480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92177" name="TextBox 29"/>
          <p:cNvSpPr txBox="1">
            <a:spLocks noChangeArrowheads="1"/>
          </p:cNvSpPr>
          <p:nvPr/>
        </p:nvSpPr>
        <p:spPr bwMode="auto">
          <a:xfrm>
            <a:off x="40386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92178" name="TextBox 30"/>
          <p:cNvSpPr txBox="1">
            <a:spLocks noChangeArrowheads="1"/>
          </p:cNvSpPr>
          <p:nvPr/>
        </p:nvSpPr>
        <p:spPr bwMode="auto">
          <a:xfrm>
            <a:off x="4876800" y="38100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(0,1)</a:t>
            </a:r>
          </a:p>
        </p:txBody>
      </p:sp>
      <p:sp>
        <p:nvSpPr>
          <p:cNvPr id="92179" name="TextBox 31"/>
          <p:cNvSpPr txBox="1">
            <a:spLocks noChangeArrowheads="1"/>
          </p:cNvSpPr>
          <p:nvPr/>
        </p:nvSpPr>
        <p:spPr bwMode="auto">
          <a:xfrm>
            <a:off x="4876800" y="5638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(0,0)</a:t>
            </a:r>
          </a:p>
        </p:txBody>
      </p:sp>
      <p:cxnSp>
        <p:nvCxnSpPr>
          <p:cNvPr id="34" name="Straight Arrow Connector 33"/>
          <p:cNvCxnSpPr>
            <a:endCxn id="4" idx="0"/>
          </p:cNvCxnSpPr>
          <p:nvPr/>
        </p:nvCxnSpPr>
        <p:spPr>
          <a:xfrm rot="5400000" flipH="1" flipV="1">
            <a:off x="2705101" y="4914900"/>
            <a:ext cx="1600200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05200" y="5715000"/>
            <a:ext cx="762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4419600" y="5715000"/>
            <a:ext cx="762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4382294" y="4914106"/>
            <a:ext cx="16002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28800" y="4495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0" y="4495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28800" y="49530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0" y="49530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67400" y="4495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24600" y="44958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67400" y="49530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24600" y="495300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47800" y="4572000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47800" y="4953000"/>
            <a:ext cx="338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86400" y="4572000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6400" y="4953000"/>
            <a:ext cx="338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If we wanted to transform each normal into the same space as the light vector, we would need to</a:t>
            </a:r>
          </a:p>
          <a:p>
            <a:pPr lvl="2"/>
            <a:r>
              <a:rPr lang="en-US" smtClean="0"/>
              <a:t>Transform the normal by the vertex’s UV transform</a:t>
            </a:r>
          </a:p>
          <a:p>
            <a:pPr lvl="3"/>
            <a:r>
              <a:rPr lang="en-US" smtClean="0"/>
              <a:t>This will properly mirror/rotate our normal based on UVs</a:t>
            </a:r>
          </a:p>
          <a:p>
            <a:pPr lvl="2"/>
            <a:r>
              <a:rPr lang="en-US" smtClean="0"/>
              <a:t>Then transform the normal by the vertex transform</a:t>
            </a:r>
          </a:p>
          <a:p>
            <a:pPr lvl="3"/>
            <a:r>
              <a:rPr lang="en-US" smtClean="0"/>
              <a:t>This will rotate our normal so that it is oriented to our polygon in object space</a:t>
            </a:r>
          </a:p>
          <a:p>
            <a:pPr lvl="1"/>
            <a:r>
              <a:rPr lang="en-US" smtClean="0"/>
              <a:t>We can actually combine these into one transform</a:t>
            </a:r>
          </a:p>
          <a:p>
            <a:pPr lvl="1"/>
            <a:r>
              <a:rPr lang="en-US" smtClean="0"/>
              <a:t>We will then find the inverse of this unified transform so we can transform our light vectors instead of our thousands of normals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Tangent-Space Normal Mapping</a:t>
            </a:r>
          </a:p>
          <a:p>
            <a:pPr lvl="1"/>
            <a:r>
              <a:rPr lang="en-US" smtClean="0"/>
              <a:t>To calculate our unified transform, we first need to find the edge vectors starting at our current vertex</a:t>
            </a:r>
          </a:p>
          <a:p>
            <a:pPr lvl="2"/>
            <a:r>
              <a:rPr lang="en-US" smtClean="0"/>
              <a:t>We need the Vertex edges</a:t>
            </a:r>
          </a:p>
          <a:p>
            <a:pPr lvl="2"/>
            <a:r>
              <a:rPr lang="en-US" smtClean="0"/>
              <a:t>We also need the UV edges</a:t>
            </a:r>
          </a:p>
          <a:p>
            <a:pPr lvl="1" eaLnBrk="1" hangingPunct="1"/>
            <a:r>
              <a:rPr lang="en-US" smtClean="0"/>
              <a:t>Given three verts - V1 (current vertex), V2, V3</a:t>
            </a:r>
          </a:p>
          <a:p>
            <a:pPr lvl="2" eaLnBrk="1" hangingPunct="1"/>
            <a:r>
              <a:rPr lang="en-US" smtClean="0"/>
              <a:t>Edge2-1 = V2 – V1, UV2 – UV1</a:t>
            </a:r>
          </a:p>
          <a:p>
            <a:pPr lvl="2" eaLnBrk="1" hangingPunct="1"/>
            <a:r>
              <a:rPr lang="en-US" smtClean="0"/>
              <a:t>Edge3-1 = V3 – V1, UV3 – UV1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11" name="Right Triangle 10"/>
          <p:cNvSpPr/>
          <p:nvPr/>
        </p:nvSpPr>
        <p:spPr bwMode="auto">
          <a:xfrm>
            <a:off x="24384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Triangle 11"/>
          <p:cNvSpPr/>
          <p:nvPr/>
        </p:nvSpPr>
        <p:spPr bwMode="auto">
          <a:xfrm rot="10800000">
            <a:off x="24384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Triangle 12"/>
          <p:cNvSpPr/>
          <p:nvPr/>
        </p:nvSpPr>
        <p:spPr bwMode="auto">
          <a:xfrm flipH="1">
            <a:off x="32766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Triangle 13"/>
          <p:cNvSpPr/>
          <p:nvPr/>
        </p:nvSpPr>
        <p:spPr bwMode="auto">
          <a:xfrm rot="10800000" flipH="1">
            <a:off x="32766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4216" name="Group 24"/>
          <p:cNvGrpSpPr>
            <a:grpSpLocks/>
          </p:cNvGrpSpPr>
          <p:nvPr/>
        </p:nvGrpSpPr>
        <p:grpSpPr bwMode="auto">
          <a:xfrm>
            <a:off x="2438400" y="5105400"/>
            <a:ext cx="1143000" cy="1600200"/>
            <a:chOff x="2209800" y="4114800"/>
            <a:chExt cx="1143000" cy="1600200"/>
          </a:xfrm>
        </p:grpSpPr>
        <p:sp>
          <p:nvSpPr>
            <p:cNvPr id="16" name="Rectangle 15"/>
            <p:cNvSpPr/>
            <p:nvPr/>
          </p:nvSpPr>
          <p:spPr>
            <a:xfrm>
              <a:off x="2209800" y="4114800"/>
              <a:ext cx="8382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194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0800000">
              <a:off x="28194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4217" name="Group 24"/>
          <p:cNvGrpSpPr>
            <a:grpSpLocks/>
          </p:cNvGrpSpPr>
          <p:nvPr/>
        </p:nvGrpSpPr>
        <p:grpSpPr bwMode="auto">
          <a:xfrm flipH="1">
            <a:off x="2971800" y="5105400"/>
            <a:ext cx="1144588" cy="1600200"/>
            <a:chOff x="2209800" y="4114800"/>
            <a:chExt cx="1143000" cy="1600200"/>
          </a:xfrm>
        </p:grpSpPr>
        <p:sp>
          <p:nvSpPr>
            <p:cNvPr id="20" name="Rectangle 19"/>
            <p:cNvSpPr/>
            <p:nvPr/>
          </p:nvSpPr>
          <p:spPr>
            <a:xfrm>
              <a:off x="2212971" y="4114800"/>
              <a:ext cx="835452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20140" y="4648200"/>
              <a:ext cx="152189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0800000">
              <a:off x="2820140" y="4800600"/>
              <a:ext cx="53266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2667000" y="53340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3048000" y="5638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 bwMode="auto">
          <a:xfrm rot="10800000">
            <a:off x="3048000" y="57912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4221" name="Group 51"/>
          <p:cNvGrpSpPr>
            <a:grpSpLocks/>
          </p:cNvGrpSpPr>
          <p:nvPr/>
        </p:nvGrpSpPr>
        <p:grpSpPr bwMode="auto">
          <a:xfrm flipH="1">
            <a:off x="2971800" y="5638800"/>
            <a:ext cx="533400" cy="609600"/>
            <a:chOff x="5410200" y="4648200"/>
            <a:chExt cx="533400" cy="609600"/>
          </a:xfrm>
        </p:grpSpPr>
        <p:sp>
          <p:nvSpPr>
            <p:cNvPr id="27" name="Oval 26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9" name="Right Triangle 38"/>
          <p:cNvSpPr/>
          <p:nvPr/>
        </p:nvSpPr>
        <p:spPr bwMode="auto">
          <a:xfrm flipV="1">
            <a:off x="3276600" y="5105400"/>
            <a:ext cx="838200" cy="1600200"/>
          </a:xfrm>
          <a:prstGeom prst="rtTriangle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Arrow Connector 37"/>
          <p:cNvCxnSpPr>
            <a:stCxn id="39" idx="2"/>
            <a:endCxn id="39" idx="4"/>
          </p:cNvCxnSpPr>
          <p:nvPr/>
        </p:nvCxnSpPr>
        <p:spPr bwMode="auto">
          <a:xfrm rot="5400000" flipH="1" flipV="1">
            <a:off x="3696494" y="4685507"/>
            <a:ext cx="1587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Triangle 39"/>
          <p:cNvSpPr/>
          <p:nvPr/>
        </p:nvSpPr>
        <p:spPr bwMode="auto">
          <a:xfrm>
            <a:off x="49530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ight Triangle 40"/>
          <p:cNvSpPr/>
          <p:nvPr/>
        </p:nvSpPr>
        <p:spPr bwMode="auto">
          <a:xfrm rot="10800000">
            <a:off x="49530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ight Triangle 41"/>
          <p:cNvSpPr/>
          <p:nvPr/>
        </p:nvSpPr>
        <p:spPr bwMode="auto">
          <a:xfrm flipH="1">
            <a:off x="57912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 bwMode="auto">
          <a:xfrm rot="10800000" flipH="1">
            <a:off x="5791200" y="5105400"/>
            <a:ext cx="838200" cy="1600200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4228" name="Group 24"/>
          <p:cNvGrpSpPr>
            <a:grpSpLocks/>
          </p:cNvGrpSpPr>
          <p:nvPr/>
        </p:nvGrpSpPr>
        <p:grpSpPr bwMode="auto">
          <a:xfrm>
            <a:off x="4953000" y="5105400"/>
            <a:ext cx="1143000" cy="1601788"/>
            <a:chOff x="2209800" y="4114800"/>
            <a:chExt cx="1143000" cy="1600200"/>
          </a:xfrm>
        </p:grpSpPr>
        <p:sp>
          <p:nvSpPr>
            <p:cNvPr id="45" name="Rectangle 44"/>
            <p:cNvSpPr/>
            <p:nvPr/>
          </p:nvSpPr>
          <p:spPr>
            <a:xfrm>
              <a:off x="2209800" y="4114800"/>
              <a:ext cx="838200" cy="159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19400" y="4647671"/>
              <a:ext cx="152400" cy="152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2819400" y="4799920"/>
              <a:ext cx="533400" cy="456747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4229" name="Group 24"/>
          <p:cNvGrpSpPr>
            <a:grpSpLocks/>
          </p:cNvGrpSpPr>
          <p:nvPr/>
        </p:nvGrpSpPr>
        <p:grpSpPr bwMode="auto">
          <a:xfrm flipH="1">
            <a:off x="5486400" y="5105400"/>
            <a:ext cx="1143000" cy="1601788"/>
            <a:chOff x="2209800" y="4114800"/>
            <a:chExt cx="1143000" cy="1600200"/>
          </a:xfrm>
        </p:grpSpPr>
        <p:sp>
          <p:nvSpPr>
            <p:cNvPr id="49" name="Rectangle 48"/>
            <p:cNvSpPr/>
            <p:nvPr/>
          </p:nvSpPr>
          <p:spPr>
            <a:xfrm>
              <a:off x="2209800" y="4114800"/>
              <a:ext cx="838200" cy="159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19400" y="4647671"/>
              <a:ext cx="152400" cy="152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800000">
              <a:off x="2819400" y="4799920"/>
              <a:ext cx="533400" cy="456747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Oval 51"/>
          <p:cNvSpPr/>
          <p:nvPr/>
        </p:nvSpPr>
        <p:spPr bwMode="auto">
          <a:xfrm>
            <a:off x="5181600" y="5334000"/>
            <a:ext cx="1219200" cy="114300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 bwMode="auto">
          <a:xfrm>
            <a:off x="5562600" y="5638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Arc 53"/>
          <p:cNvSpPr/>
          <p:nvPr/>
        </p:nvSpPr>
        <p:spPr bwMode="auto">
          <a:xfrm rot="10800000">
            <a:off x="5562600" y="5791200"/>
            <a:ext cx="533400" cy="457200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4233" name="Group 51"/>
          <p:cNvGrpSpPr>
            <a:grpSpLocks/>
          </p:cNvGrpSpPr>
          <p:nvPr/>
        </p:nvGrpSpPr>
        <p:grpSpPr bwMode="auto">
          <a:xfrm flipH="1">
            <a:off x="5486400" y="5638800"/>
            <a:ext cx="533400" cy="609600"/>
            <a:chOff x="5410200" y="4648200"/>
            <a:chExt cx="533400" cy="609600"/>
          </a:xfrm>
        </p:grpSpPr>
        <p:sp>
          <p:nvSpPr>
            <p:cNvPr id="56" name="Oval 55"/>
            <p:cNvSpPr/>
            <p:nvPr/>
          </p:nvSpPr>
          <p:spPr>
            <a:xfrm>
              <a:off x="5410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10800000">
              <a:off x="5410200" y="4800600"/>
              <a:ext cx="533400" cy="4572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6" name="Right Triangle 85"/>
          <p:cNvSpPr/>
          <p:nvPr/>
        </p:nvSpPr>
        <p:spPr bwMode="auto">
          <a:xfrm flipV="1">
            <a:off x="5791200" y="5105400"/>
            <a:ext cx="838200" cy="1600200"/>
          </a:xfrm>
          <a:prstGeom prst="rtTriangle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Arrow Connector 58"/>
          <p:cNvCxnSpPr>
            <a:stCxn id="39" idx="2"/>
            <a:endCxn id="39" idx="0"/>
          </p:cNvCxnSpPr>
          <p:nvPr/>
        </p:nvCxnSpPr>
        <p:spPr bwMode="auto">
          <a:xfrm rot="16200000" flipH="1">
            <a:off x="2476501" y="5905500"/>
            <a:ext cx="1600200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0800000">
            <a:off x="5791200" y="5105400"/>
            <a:ext cx="838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6" idx="0"/>
            <a:endCxn id="86" idx="2"/>
          </p:cNvCxnSpPr>
          <p:nvPr/>
        </p:nvCxnSpPr>
        <p:spPr bwMode="auto">
          <a:xfrm rot="5400000" flipH="1">
            <a:off x="4991101" y="5905500"/>
            <a:ext cx="1600200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38" name="TextBox 57"/>
          <p:cNvSpPr txBox="1">
            <a:spLocks noChangeArrowheads="1"/>
          </p:cNvSpPr>
          <p:nvPr/>
        </p:nvSpPr>
        <p:spPr bwMode="auto">
          <a:xfrm>
            <a:off x="762000" y="5562600"/>
            <a:ext cx="146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Edge2-1.xyz</a:t>
            </a:r>
          </a:p>
          <a:p>
            <a:r>
              <a:rPr lang="en-US"/>
              <a:t>Edge3-1.xyz</a:t>
            </a:r>
          </a:p>
        </p:txBody>
      </p:sp>
      <p:sp>
        <p:nvSpPr>
          <p:cNvPr id="94239" name="TextBox 60"/>
          <p:cNvSpPr txBox="1">
            <a:spLocks noChangeArrowheads="1"/>
          </p:cNvSpPr>
          <p:nvPr/>
        </p:nvSpPr>
        <p:spPr bwMode="auto">
          <a:xfrm>
            <a:off x="6781800" y="5562600"/>
            <a:ext cx="1365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Edge2-1.uv</a:t>
            </a:r>
          </a:p>
          <a:p>
            <a:r>
              <a:rPr lang="en-US"/>
              <a:t>Edge3-1.uv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 descr="C:\Quake2\baseq2\scrnshot\bot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239000" cy="459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Light Mapping</a:t>
            </a:r>
            <a:endParaRPr lang="en-US" dirty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2895600" y="6248400"/>
            <a:ext cx="4438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from Quake II – Light Map * Texture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Calculating the Tangent-Space Matrix</a:t>
            </a:r>
          </a:p>
          <a:p>
            <a:pPr lvl="1"/>
            <a:r>
              <a:rPr lang="en-US" smtClean="0"/>
              <a:t>We have</a:t>
            </a:r>
          </a:p>
          <a:p>
            <a:pPr lvl="2"/>
            <a:r>
              <a:rPr lang="en-US" smtClean="0"/>
              <a:t>Coordinate system based on vertex positions</a:t>
            </a:r>
          </a:p>
          <a:p>
            <a:pPr lvl="2"/>
            <a:r>
              <a:rPr lang="en-US" smtClean="0"/>
              <a:t>Coordinate system based on vertex UVs</a:t>
            </a:r>
          </a:p>
          <a:p>
            <a:pPr lvl="1"/>
            <a:r>
              <a:rPr lang="en-US" smtClean="0"/>
              <a:t>How do we map from one to the other?</a:t>
            </a:r>
          </a:p>
          <a:p>
            <a:pPr lvl="2"/>
            <a:r>
              <a:rPr lang="en-US" smtClean="0"/>
              <a:t>When applied to the 2D UV matrix, what transform (TB) would give us the 3x2 matrix on the left?</a:t>
            </a:r>
          </a:p>
          <a:p>
            <a:pPr lvl="1"/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4572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Edge2-1.x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Edge2-1.z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86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386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30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Edge3-1.v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722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T.x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66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T.y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01000" y="5240338"/>
            <a:ext cx="914400" cy="3222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T.z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B.x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866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B.y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01000" y="55626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B.z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252" name="TextBox 27"/>
          <p:cNvSpPr txBox="1">
            <a:spLocks noChangeArrowheads="1"/>
          </p:cNvSpPr>
          <p:nvPr/>
        </p:nvSpPr>
        <p:spPr bwMode="auto">
          <a:xfrm>
            <a:off x="3429000" y="5316538"/>
            <a:ext cx="400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=</a:t>
            </a:r>
            <a:endParaRPr lang="en-US" sz="2000" b="1"/>
          </a:p>
        </p:txBody>
      </p:sp>
      <p:sp>
        <p:nvSpPr>
          <p:cNvPr id="29" name="Right Triangle 28"/>
          <p:cNvSpPr/>
          <p:nvPr/>
        </p:nvSpPr>
        <p:spPr bwMode="auto">
          <a:xfrm>
            <a:off x="46482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ight Triangle 29"/>
          <p:cNvSpPr/>
          <p:nvPr/>
        </p:nvSpPr>
        <p:spPr bwMode="auto">
          <a:xfrm rot="10800000">
            <a:off x="46482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ight Triangle 30"/>
          <p:cNvSpPr/>
          <p:nvPr/>
        </p:nvSpPr>
        <p:spPr bwMode="auto">
          <a:xfrm flipH="1">
            <a:off x="50292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ight Triangle 31"/>
          <p:cNvSpPr/>
          <p:nvPr/>
        </p:nvSpPr>
        <p:spPr bwMode="auto">
          <a:xfrm rot="10800000" flipH="1">
            <a:off x="50292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5257" name="Group 24"/>
          <p:cNvGrpSpPr>
            <a:grpSpLocks/>
          </p:cNvGrpSpPr>
          <p:nvPr/>
        </p:nvGrpSpPr>
        <p:grpSpPr bwMode="auto">
          <a:xfrm>
            <a:off x="4648200" y="6019800"/>
            <a:ext cx="519113" cy="727075"/>
            <a:chOff x="2209800" y="4114800"/>
            <a:chExt cx="1143000" cy="1600200"/>
          </a:xfrm>
        </p:grpSpPr>
        <p:sp>
          <p:nvSpPr>
            <p:cNvPr id="47" name="Rectangle 46"/>
            <p:cNvSpPr/>
            <p:nvPr/>
          </p:nvSpPr>
          <p:spPr>
            <a:xfrm>
              <a:off x="2209800" y="4114800"/>
              <a:ext cx="838898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818001" y="4649366"/>
              <a:ext cx="153798" cy="150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0800000">
              <a:off x="2818001" y="4799602"/>
              <a:ext cx="534799" cy="4577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5258" name="Group 24"/>
          <p:cNvGrpSpPr>
            <a:grpSpLocks/>
          </p:cNvGrpSpPr>
          <p:nvPr/>
        </p:nvGrpSpPr>
        <p:grpSpPr bwMode="auto">
          <a:xfrm flipH="1">
            <a:off x="4891088" y="6019800"/>
            <a:ext cx="519112" cy="727075"/>
            <a:chOff x="2209800" y="4114800"/>
            <a:chExt cx="1143000" cy="1600200"/>
          </a:xfrm>
        </p:grpSpPr>
        <p:sp>
          <p:nvSpPr>
            <p:cNvPr id="44" name="Rectangle 43"/>
            <p:cNvSpPr/>
            <p:nvPr/>
          </p:nvSpPr>
          <p:spPr>
            <a:xfrm>
              <a:off x="2209800" y="4114800"/>
              <a:ext cx="8389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18002" y="4649366"/>
              <a:ext cx="153798" cy="150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0800000">
              <a:off x="2818002" y="4799602"/>
              <a:ext cx="534798" cy="4577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Oval 34"/>
          <p:cNvSpPr/>
          <p:nvPr/>
        </p:nvSpPr>
        <p:spPr bwMode="auto">
          <a:xfrm>
            <a:off x="4751388" y="6122988"/>
            <a:ext cx="555625" cy="519112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>
            <a:off x="4926013" y="6262688"/>
            <a:ext cx="68262" cy="682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Arc 36"/>
          <p:cNvSpPr/>
          <p:nvPr/>
        </p:nvSpPr>
        <p:spPr bwMode="auto">
          <a:xfrm rot="10800000">
            <a:off x="4926013" y="6330950"/>
            <a:ext cx="241300" cy="207963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5262" name="Group 51"/>
          <p:cNvGrpSpPr>
            <a:grpSpLocks/>
          </p:cNvGrpSpPr>
          <p:nvPr/>
        </p:nvGrpSpPr>
        <p:grpSpPr bwMode="auto">
          <a:xfrm flipH="1">
            <a:off x="4891088" y="6262688"/>
            <a:ext cx="241300" cy="276225"/>
            <a:chOff x="5410200" y="4648200"/>
            <a:chExt cx="533400" cy="609600"/>
          </a:xfrm>
        </p:grpSpPr>
        <p:sp>
          <p:nvSpPr>
            <p:cNvPr id="42" name="Oval 41"/>
            <p:cNvSpPr/>
            <p:nvPr/>
          </p:nvSpPr>
          <p:spPr>
            <a:xfrm>
              <a:off x="5410200" y="4648200"/>
              <a:ext cx="150897" cy="154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10800000">
              <a:off x="5410200" y="4802352"/>
              <a:ext cx="533400" cy="455448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9" name="Right Triangle 38"/>
          <p:cNvSpPr/>
          <p:nvPr/>
        </p:nvSpPr>
        <p:spPr bwMode="auto">
          <a:xfrm flipV="1">
            <a:off x="5029200" y="6019800"/>
            <a:ext cx="381000" cy="727075"/>
          </a:xfrm>
          <a:prstGeom prst="rtTriangle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 bwMode="auto">
          <a:xfrm rot="10800000">
            <a:off x="5029200" y="60198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Triangle 50"/>
          <p:cNvSpPr/>
          <p:nvPr/>
        </p:nvSpPr>
        <p:spPr bwMode="auto">
          <a:xfrm>
            <a:off x="14478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ight Triangle 51"/>
          <p:cNvSpPr/>
          <p:nvPr/>
        </p:nvSpPr>
        <p:spPr bwMode="auto">
          <a:xfrm rot="10800000">
            <a:off x="14478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ight Triangle 52"/>
          <p:cNvSpPr/>
          <p:nvPr/>
        </p:nvSpPr>
        <p:spPr bwMode="auto">
          <a:xfrm flipH="1">
            <a:off x="18288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ight Triangle 53"/>
          <p:cNvSpPr/>
          <p:nvPr/>
        </p:nvSpPr>
        <p:spPr bwMode="auto">
          <a:xfrm rot="10800000" flipH="1">
            <a:off x="1828800" y="6019800"/>
            <a:ext cx="381000" cy="727075"/>
          </a:xfrm>
          <a:prstGeom prst="rt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5269" name="Group 24"/>
          <p:cNvGrpSpPr>
            <a:grpSpLocks/>
          </p:cNvGrpSpPr>
          <p:nvPr/>
        </p:nvGrpSpPr>
        <p:grpSpPr bwMode="auto">
          <a:xfrm>
            <a:off x="1447800" y="6019800"/>
            <a:ext cx="519113" cy="727075"/>
            <a:chOff x="2209800" y="4114800"/>
            <a:chExt cx="1143000" cy="1600200"/>
          </a:xfrm>
        </p:grpSpPr>
        <p:sp>
          <p:nvSpPr>
            <p:cNvPr id="69" name="Rectangle 68"/>
            <p:cNvSpPr/>
            <p:nvPr/>
          </p:nvSpPr>
          <p:spPr>
            <a:xfrm>
              <a:off x="2209800" y="4114800"/>
              <a:ext cx="838898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18001" y="4649366"/>
              <a:ext cx="153798" cy="150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Arc 70"/>
            <p:cNvSpPr/>
            <p:nvPr/>
          </p:nvSpPr>
          <p:spPr>
            <a:xfrm rot="10800000">
              <a:off x="2818001" y="4799602"/>
              <a:ext cx="534799" cy="4577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5270" name="Group 24"/>
          <p:cNvGrpSpPr>
            <a:grpSpLocks/>
          </p:cNvGrpSpPr>
          <p:nvPr/>
        </p:nvGrpSpPr>
        <p:grpSpPr bwMode="auto">
          <a:xfrm flipH="1">
            <a:off x="1690688" y="6019800"/>
            <a:ext cx="519112" cy="727075"/>
            <a:chOff x="2209800" y="4114800"/>
            <a:chExt cx="1143000" cy="1600200"/>
          </a:xfrm>
        </p:grpSpPr>
        <p:sp>
          <p:nvSpPr>
            <p:cNvPr id="66" name="Rectangle 65"/>
            <p:cNvSpPr/>
            <p:nvPr/>
          </p:nvSpPr>
          <p:spPr>
            <a:xfrm>
              <a:off x="2209800" y="4114800"/>
              <a:ext cx="8389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18002" y="4649366"/>
              <a:ext cx="153798" cy="150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rot="10800000">
              <a:off x="2818002" y="4799602"/>
              <a:ext cx="534798" cy="457700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1550988" y="6124575"/>
            <a:ext cx="554037" cy="517525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8025DA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1724025" y="6262688"/>
            <a:ext cx="69850" cy="682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Arc 58"/>
          <p:cNvSpPr/>
          <p:nvPr/>
        </p:nvSpPr>
        <p:spPr bwMode="auto">
          <a:xfrm rot="10800000">
            <a:off x="1724025" y="6330950"/>
            <a:ext cx="242888" cy="207963"/>
          </a:xfrm>
          <a:prstGeom prst="arc">
            <a:avLst>
              <a:gd name="adj1" fmla="val 16534331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5274" name="Group 51"/>
          <p:cNvGrpSpPr>
            <a:grpSpLocks/>
          </p:cNvGrpSpPr>
          <p:nvPr/>
        </p:nvGrpSpPr>
        <p:grpSpPr bwMode="auto">
          <a:xfrm flipH="1">
            <a:off x="1690688" y="6262688"/>
            <a:ext cx="241300" cy="276225"/>
            <a:chOff x="5410200" y="4648200"/>
            <a:chExt cx="533400" cy="609600"/>
          </a:xfrm>
        </p:grpSpPr>
        <p:sp>
          <p:nvSpPr>
            <p:cNvPr id="64" name="Oval 63"/>
            <p:cNvSpPr/>
            <p:nvPr/>
          </p:nvSpPr>
          <p:spPr>
            <a:xfrm>
              <a:off x="5410200" y="4648200"/>
              <a:ext cx="150897" cy="154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 rot="10800000">
              <a:off x="5410200" y="4802352"/>
              <a:ext cx="533400" cy="455448"/>
            </a:xfrm>
            <a:prstGeom prst="arc">
              <a:avLst>
                <a:gd name="adj1" fmla="val 16534331"/>
                <a:gd name="adj2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" name="Right Triangle 60"/>
          <p:cNvSpPr/>
          <p:nvPr/>
        </p:nvSpPr>
        <p:spPr bwMode="auto">
          <a:xfrm flipV="1">
            <a:off x="1828800" y="6019800"/>
            <a:ext cx="381000" cy="727075"/>
          </a:xfrm>
          <a:prstGeom prst="rtTriangle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Arrow Connector 62"/>
          <p:cNvCxnSpPr>
            <a:stCxn id="61" idx="2"/>
            <a:endCxn id="61" idx="4"/>
          </p:cNvCxnSpPr>
          <p:nvPr/>
        </p:nvCxnSpPr>
        <p:spPr bwMode="auto">
          <a:xfrm rot="5400000" flipH="1" flipV="1">
            <a:off x="2019300" y="58293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77" name="TextBox 27"/>
          <p:cNvSpPr txBox="1">
            <a:spLocks noChangeArrowheads="1"/>
          </p:cNvSpPr>
          <p:nvPr/>
        </p:nvSpPr>
        <p:spPr bwMode="auto">
          <a:xfrm>
            <a:off x="3429000" y="6096000"/>
            <a:ext cx="400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=</a:t>
            </a:r>
            <a:endParaRPr lang="en-US" sz="2000" b="1"/>
          </a:p>
        </p:txBody>
      </p:sp>
      <p:sp>
        <p:nvSpPr>
          <p:cNvPr id="95278" name="TextBox 27"/>
          <p:cNvSpPr txBox="1">
            <a:spLocks noChangeArrowheads="1"/>
          </p:cNvSpPr>
          <p:nvPr/>
        </p:nvSpPr>
        <p:spPr bwMode="auto">
          <a:xfrm>
            <a:off x="5715000" y="6096000"/>
            <a:ext cx="400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*</a:t>
            </a:r>
            <a:endParaRPr lang="en-US" sz="2000" b="1"/>
          </a:p>
        </p:txBody>
      </p:sp>
      <p:sp>
        <p:nvSpPr>
          <p:cNvPr id="95279" name="TextBox 27"/>
          <p:cNvSpPr txBox="1">
            <a:spLocks noChangeArrowheads="1"/>
          </p:cNvSpPr>
          <p:nvPr/>
        </p:nvSpPr>
        <p:spPr bwMode="auto">
          <a:xfrm>
            <a:off x="6324600" y="6096000"/>
            <a:ext cx="400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?</a:t>
            </a:r>
            <a:endParaRPr lang="en-US" sz="2000" b="1"/>
          </a:p>
        </p:txBody>
      </p:sp>
      <p:cxnSp>
        <p:nvCxnSpPr>
          <p:cNvPr id="72" name="Straight Arrow Connector 71"/>
          <p:cNvCxnSpPr>
            <a:stCxn id="61" idx="2"/>
            <a:endCxn id="61" idx="0"/>
          </p:cNvCxnSpPr>
          <p:nvPr/>
        </p:nvCxnSpPr>
        <p:spPr bwMode="auto">
          <a:xfrm rot="16200000" flipH="1">
            <a:off x="1465263" y="6381750"/>
            <a:ext cx="727075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0"/>
            <a:endCxn id="39" idx="2"/>
          </p:cNvCxnSpPr>
          <p:nvPr/>
        </p:nvCxnSpPr>
        <p:spPr bwMode="auto">
          <a:xfrm rot="5400000" flipH="1">
            <a:off x="4665663" y="6383338"/>
            <a:ext cx="727075" cy="31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82" name="TextBox 27"/>
          <p:cNvSpPr txBox="1">
            <a:spLocks noChangeArrowheads="1"/>
          </p:cNvSpPr>
          <p:nvPr/>
        </p:nvSpPr>
        <p:spPr bwMode="auto">
          <a:xfrm>
            <a:off x="5867400" y="5410200"/>
            <a:ext cx="400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*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Calculating the Tangent-Space Matrix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Multiply both sides by inverse of UV matrix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4572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Edge2-1.x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Edge2-1.z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86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386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30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Edge3-1.v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36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T.x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T.y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72400" y="23622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T.z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36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B.x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B.y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72400" y="26844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bg1"/>
                </a:solidFill>
              </a:rPr>
              <a:t>B.z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6276" name="TextBox 27"/>
          <p:cNvSpPr txBox="1">
            <a:spLocks noChangeArrowheads="1"/>
          </p:cNvSpPr>
          <p:nvPr/>
        </p:nvSpPr>
        <p:spPr bwMode="auto">
          <a:xfrm>
            <a:off x="3429000" y="2438400"/>
            <a:ext cx="400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=</a:t>
            </a:r>
            <a:endParaRPr lang="en-US" sz="2000" b="1"/>
          </a:p>
        </p:txBody>
      </p:sp>
      <p:sp>
        <p:nvSpPr>
          <p:cNvPr id="30" name="Rectangle 29"/>
          <p:cNvSpPr/>
          <p:nvPr/>
        </p:nvSpPr>
        <p:spPr>
          <a:xfrm>
            <a:off x="5867400" y="56388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81800" y="56388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6200" y="56388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Edge2-1.z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67400" y="59610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81800" y="59610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96200" y="59610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Edge3-1.z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2400" y="56388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Edge3-1.v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76800" y="5638800"/>
            <a:ext cx="914400" cy="3222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-Edge2-1.v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62400" y="59610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-Edge3-1.u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76800" y="5961063"/>
            <a:ext cx="914400" cy="323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Edge2-1.u</a:t>
            </a:r>
          </a:p>
        </p:txBody>
      </p:sp>
      <p:sp>
        <p:nvSpPr>
          <p:cNvPr id="96287" name="TextBox 39"/>
          <p:cNvSpPr txBox="1">
            <a:spLocks noChangeArrowheads="1"/>
          </p:cNvSpPr>
          <p:nvPr/>
        </p:nvSpPr>
        <p:spPr bwMode="auto">
          <a:xfrm>
            <a:off x="457200" y="5715000"/>
            <a:ext cx="3473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/>
              <a:t>1</a:t>
            </a:r>
          </a:p>
          <a:p>
            <a:pPr algn="ctr"/>
            <a:r>
              <a:rPr lang="en-US" sz="1200"/>
              <a:t>(Edge2-1.u)(Edge3-1.v) – (Edge3-1.u)(Edge2-1.v)</a:t>
            </a:r>
          </a:p>
        </p:txBody>
      </p:sp>
      <p:cxnSp>
        <p:nvCxnSpPr>
          <p:cNvPr id="42" name="Straight Connector 41"/>
          <p:cNvCxnSpPr>
            <a:stCxn id="96287" idx="1"/>
            <a:endCxn id="96287" idx="3"/>
          </p:cNvCxnSpPr>
          <p:nvPr/>
        </p:nvCxnSpPr>
        <p:spPr>
          <a:xfrm rot="10800000" flipH="1">
            <a:off x="457200" y="5945188"/>
            <a:ext cx="347345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89" name="Group 49"/>
          <p:cNvGrpSpPr>
            <a:grpSpLocks/>
          </p:cNvGrpSpPr>
          <p:nvPr/>
        </p:nvGrpSpPr>
        <p:grpSpPr bwMode="auto">
          <a:xfrm>
            <a:off x="3581400" y="4191000"/>
            <a:ext cx="1219200" cy="646113"/>
            <a:chOff x="2133600" y="4020670"/>
            <a:chExt cx="2743200" cy="645460"/>
          </a:xfrm>
        </p:grpSpPr>
        <p:sp>
          <p:nvSpPr>
            <p:cNvPr id="44" name="Rectangle 43"/>
            <p:cNvSpPr/>
            <p:nvPr/>
          </p:nvSpPr>
          <p:spPr>
            <a:xfrm>
              <a:off x="2133600" y="4020670"/>
              <a:ext cx="914400" cy="3235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4020670"/>
              <a:ext cx="914400" cy="3235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62400" y="4020670"/>
              <a:ext cx="914400" cy="3235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T.z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33600" y="4344193"/>
              <a:ext cx="914400" cy="3219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0" y="4344193"/>
              <a:ext cx="914400" cy="3219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62400" y="4344193"/>
              <a:ext cx="914400" cy="3219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B.z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290" name="TextBox 51"/>
          <p:cNvSpPr txBox="1">
            <a:spLocks noChangeArrowheads="1"/>
          </p:cNvSpPr>
          <p:nvPr/>
        </p:nvSpPr>
        <p:spPr bwMode="auto">
          <a:xfrm>
            <a:off x="4038600" y="4953000"/>
            <a:ext cx="400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=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Calculating the Tangent-Space Matrix</a:t>
            </a:r>
          </a:p>
          <a:p>
            <a:pPr lvl="1"/>
            <a:r>
              <a:rPr lang="en-US" smtClean="0"/>
              <a:t>We now have a matrix to transform from tangent space to object space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We want to transform a light vector from object space to tangent space, so we must orthogonalize this matrix and find it’s inverse</a:t>
            </a:r>
          </a:p>
        </p:txBody>
      </p:sp>
      <p:grpSp>
        <p:nvGrpSpPr>
          <p:cNvPr id="97284" name="Group 27"/>
          <p:cNvGrpSpPr>
            <a:grpSpLocks/>
          </p:cNvGrpSpPr>
          <p:nvPr/>
        </p:nvGrpSpPr>
        <p:grpSpPr bwMode="auto">
          <a:xfrm>
            <a:off x="2133600" y="3200400"/>
            <a:ext cx="1401763" cy="1371600"/>
            <a:chOff x="1828800" y="3048000"/>
            <a:chExt cx="1168400" cy="1143000"/>
          </a:xfrm>
        </p:grpSpPr>
        <p:sp>
          <p:nvSpPr>
            <p:cNvPr id="5" name="Rectangle 4"/>
            <p:cNvSpPr/>
            <p:nvPr/>
          </p:nvSpPr>
          <p:spPr>
            <a:xfrm>
              <a:off x="1828800" y="3048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9886" y="3048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90972" y="3048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T.z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28800" y="3429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86" y="3429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0972" y="3429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B.z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3810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N.x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09886" y="3810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N.y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0972" y="3810000"/>
              <a:ext cx="40622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N.z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285" name="TextBox 28"/>
          <p:cNvSpPr txBox="1">
            <a:spLocks noChangeArrowheads="1"/>
          </p:cNvSpPr>
          <p:nvPr/>
        </p:nvSpPr>
        <p:spPr bwMode="auto">
          <a:xfrm>
            <a:off x="3657600" y="3276600"/>
            <a:ext cx="2305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T (Tangent Vector)</a:t>
            </a:r>
          </a:p>
        </p:txBody>
      </p:sp>
      <p:sp>
        <p:nvSpPr>
          <p:cNvPr id="97286" name="Rectangle 29"/>
          <p:cNvSpPr>
            <a:spLocks noChangeArrowheads="1"/>
          </p:cNvSpPr>
          <p:nvPr/>
        </p:nvSpPr>
        <p:spPr bwMode="auto">
          <a:xfrm>
            <a:off x="3657600" y="3657600"/>
            <a:ext cx="266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= B (Bitangent Vector)</a:t>
            </a:r>
          </a:p>
        </p:txBody>
      </p:sp>
      <p:sp>
        <p:nvSpPr>
          <p:cNvPr id="97287" name="Rectangle 30"/>
          <p:cNvSpPr>
            <a:spLocks noChangeArrowheads="1"/>
          </p:cNvSpPr>
          <p:nvPr/>
        </p:nvSpPr>
        <p:spPr bwMode="auto">
          <a:xfrm>
            <a:off x="3657600" y="4114800"/>
            <a:ext cx="231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N (Vertex Normal)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Calculating the Tangent-Space Matrix</a:t>
            </a:r>
          </a:p>
          <a:p>
            <a:pPr lvl="1">
              <a:defRPr/>
            </a:pPr>
            <a:r>
              <a:rPr lang="en-US" sz="2000" dirty="0" smtClean="0"/>
              <a:t>Gram-Schmidt </a:t>
            </a:r>
            <a:r>
              <a:rPr lang="en-US" sz="2000" dirty="0" err="1" smtClean="0"/>
              <a:t>Orthogonalization</a:t>
            </a:r>
            <a:endParaRPr lang="en-US" sz="2000" dirty="0" smtClean="0"/>
          </a:p>
          <a:p>
            <a:pPr lvl="2">
              <a:defRPr/>
            </a:pPr>
            <a:r>
              <a:rPr lang="en-US" sz="2000" dirty="0" smtClean="0"/>
              <a:t>Calculate the projection of one vector on to another, then subtract the projection from the original vector</a:t>
            </a:r>
          </a:p>
          <a:p>
            <a:pPr lvl="3">
              <a:defRPr/>
            </a:pPr>
            <a:r>
              <a:rPr lang="en-US" sz="1800" dirty="0" smtClean="0"/>
              <a:t>T’ = T – (N●T)N</a:t>
            </a:r>
          </a:p>
          <a:p>
            <a:pPr lvl="3">
              <a:defRPr/>
            </a:pPr>
            <a:r>
              <a:rPr lang="en-US" sz="1800" dirty="0" smtClean="0"/>
              <a:t>B’ = B – (N●B)N – (T’●B)T’</a:t>
            </a:r>
          </a:p>
          <a:p>
            <a:pPr lvl="3">
              <a:defRPr/>
            </a:pPr>
            <a:r>
              <a:rPr lang="en-US" sz="1800" dirty="0" smtClean="0"/>
              <a:t>T’ and B’ are now orthogonal to N and each other</a:t>
            </a:r>
          </a:p>
          <a:p>
            <a:pPr lvl="2">
              <a:defRPr/>
            </a:pPr>
            <a:r>
              <a:rPr lang="en-US" sz="2000" dirty="0" smtClean="0"/>
              <a:t>Normalize T’ and B’, transpose the matrix</a:t>
            </a:r>
          </a:p>
          <a:p>
            <a:pPr lvl="2">
              <a:defRPr/>
            </a:pPr>
            <a:endParaRPr lang="en-US" sz="2000" dirty="0" smtClean="0"/>
          </a:p>
          <a:p>
            <a:pPr lvl="2">
              <a:defRPr/>
            </a:pPr>
            <a:endParaRPr lang="en-US" sz="2000" dirty="0" smtClean="0"/>
          </a:p>
          <a:p>
            <a:pPr lvl="2">
              <a:defRPr/>
            </a:pPr>
            <a:endParaRPr lang="en-US" sz="2000" dirty="0" smtClean="0"/>
          </a:p>
          <a:p>
            <a:pPr lvl="2">
              <a:defRPr/>
            </a:pPr>
            <a:endParaRPr lang="en-US" sz="2000" dirty="0" smtClean="0"/>
          </a:p>
          <a:p>
            <a:pPr lvl="2">
              <a:defRPr/>
            </a:pPr>
            <a:r>
              <a:rPr lang="en-US" sz="2000" dirty="0" smtClean="0"/>
              <a:t>Most implementations only pre-calculate T’ to reduce the amount of info passed to the vertex </a:t>
            </a:r>
            <a:r>
              <a:rPr lang="en-US" sz="2000" dirty="0" err="1" smtClean="0"/>
              <a:t>shader</a:t>
            </a:r>
            <a:r>
              <a:rPr lang="en-US" sz="2000" dirty="0" smtClean="0"/>
              <a:t>. B’ can then be found by crossing T’ and N in the vertex </a:t>
            </a:r>
            <a:r>
              <a:rPr lang="en-US" sz="2000" dirty="0" err="1" smtClean="0"/>
              <a:t>shader</a:t>
            </a:r>
            <a:r>
              <a:rPr lang="en-US" sz="2000" dirty="0" smtClean="0"/>
              <a:t>.</a:t>
            </a:r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 smtClean="0"/>
          </a:p>
        </p:txBody>
      </p:sp>
      <p:grpSp>
        <p:nvGrpSpPr>
          <p:cNvPr id="98308" name="Group 3"/>
          <p:cNvGrpSpPr>
            <a:grpSpLocks/>
          </p:cNvGrpSpPr>
          <p:nvPr/>
        </p:nvGrpSpPr>
        <p:grpSpPr bwMode="auto">
          <a:xfrm>
            <a:off x="2819400" y="4114800"/>
            <a:ext cx="1323975" cy="1295400"/>
            <a:chOff x="1828800" y="3048000"/>
            <a:chExt cx="1168400" cy="1143000"/>
          </a:xfrm>
        </p:grpSpPr>
        <p:sp>
          <p:nvSpPr>
            <p:cNvPr id="5" name="Rectangle 4"/>
            <p:cNvSpPr/>
            <p:nvPr/>
          </p:nvSpPr>
          <p:spPr>
            <a:xfrm>
              <a:off x="1828800" y="3048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T.x</a:t>
              </a:r>
              <a:r>
                <a:rPr lang="en-US" sz="120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9861" y="3048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B.x</a:t>
              </a:r>
              <a:r>
                <a:rPr lang="en-US" sz="120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922" y="3048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N.x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3429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T.y</a:t>
              </a:r>
              <a:r>
                <a:rPr lang="en-US" sz="120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9861" y="3429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B.y</a:t>
              </a:r>
              <a:r>
                <a:rPr lang="en-US" sz="120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922" y="3429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N.y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3810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T.z</a:t>
              </a:r>
              <a:r>
                <a:rPr lang="en-US" sz="120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61" y="3810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B.z</a:t>
              </a:r>
              <a:r>
                <a:rPr lang="en-US" sz="120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922" y="3810000"/>
              <a:ext cx="406278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bg1"/>
                  </a:solidFill>
                </a:rPr>
                <a:t>N.z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Calculating the Tangent-Space Matrix</a:t>
            </a:r>
          </a:p>
          <a:p>
            <a:pPr lvl="1"/>
            <a:r>
              <a:rPr lang="en-US" smtClean="0"/>
              <a:t>If we are only passing the Normal and Tangent vectors to the vertex shader then there is one more piece of information we will need</a:t>
            </a:r>
          </a:p>
          <a:p>
            <a:pPr lvl="1"/>
            <a:r>
              <a:rPr lang="en-US" smtClean="0"/>
              <a:t>We must find the determinant of our TBN matrix, and pass that as well. This will make sure that the vector from our crossproduct will point in the right direction.</a:t>
            </a:r>
          </a:p>
          <a:p>
            <a:pPr lvl="2"/>
            <a:r>
              <a:rPr lang="en-US" smtClean="0"/>
              <a:t>Determinant of TBN = xAxis ● (yAxis cross zAxis)</a:t>
            </a:r>
          </a:p>
          <a:p>
            <a:pPr lvl="2"/>
            <a:r>
              <a:rPr lang="en-US" smtClean="0"/>
              <a:t>For an orthonormal matrix, will be -1 or 1</a:t>
            </a:r>
          </a:p>
          <a:p>
            <a:pPr lvl="2"/>
            <a:r>
              <a:rPr lang="en-US" smtClean="0"/>
              <a:t>Often passed as 4</a:t>
            </a:r>
            <a:r>
              <a:rPr lang="en-US" baseline="30000" smtClean="0"/>
              <a:t>th</a:t>
            </a:r>
            <a:r>
              <a:rPr lang="en-US" smtClean="0"/>
              <a:t> component (w) of Tangent</a:t>
            </a:r>
          </a:p>
          <a:p>
            <a:pPr lvl="1"/>
            <a:r>
              <a:rPr lang="en-US" smtClean="0"/>
              <a:t>Bitangent = Determinant * (Normal cross Tangent)</a:t>
            </a:r>
          </a:p>
          <a:p>
            <a:pPr lvl="2"/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note on the inverse</a:t>
            </a:r>
          </a:p>
          <a:p>
            <a:pPr lvl="1"/>
            <a:r>
              <a:rPr lang="en-US" smtClean="0"/>
              <a:t>Many implementations will pass the non-inverted tangent and normal vectors, then find the bitangent through cross-product</a:t>
            </a:r>
          </a:p>
          <a:p>
            <a:pPr lvl="1"/>
            <a:r>
              <a:rPr lang="en-US" smtClean="0"/>
              <a:t>To transform a vector by a matrix we dot the vector with each column (row major)</a:t>
            </a:r>
          </a:p>
          <a:p>
            <a:pPr lvl="1"/>
            <a:r>
              <a:rPr lang="en-US" smtClean="0"/>
              <a:t>If we inverted the matrix then we would be dotting with the values that were previously in our rows</a:t>
            </a:r>
          </a:p>
          <a:p>
            <a:pPr lvl="1"/>
            <a:r>
              <a:rPr lang="en-US" smtClean="0"/>
              <a:t>So we can avoid the actual inverse and speed up our memory access simply by dotting with each row!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Same as Per-Pixel with a few additions</a:t>
            </a:r>
          </a:p>
          <a:p>
            <a:pPr lvl="1"/>
            <a:r>
              <a:rPr lang="en-US" dirty="0" smtClean="0"/>
              <a:t>Calculate TBN matrix</a:t>
            </a:r>
          </a:p>
          <a:p>
            <a:pPr lvl="2"/>
            <a:r>
              <a:rPr lang="en-US" dirty="0" smtClean="0"/>
              <a:t>Tangent = Vertex Tangent</a:t>
            </a:r>
          </a:p>
          <a:p>
            <a:pPr lvl="2"/>
            <a:r>
              <a:rPr lang="en-US" dirty="0" smtClean="0"/>
              <a:t>Normal = Vertex Normal</a:t>
            </a:r>
          </a:p>
          <a:p>
            <a:pPr lvl="2"/>
            <a:r>
              <a:rPr lang="en-US" dirty="0" err="1" smtClean="0"/>
              <a:t>Bitangent</a:t>
            </a:r>
            <a:r>
              <a:rPr lang="en-US" dirty="0" smtClean="0"/>
              <a:t> = cross( Normal, Tangent ) * Determinant</a:t>
            </a:r>
          </a:p>
          <a:p>
            <a:pPr lvl="1"/>
            <a:r>
              <a:rPr lang="en-US" dirty="0" smtClean="0"/>
              <a:t>Calculate light vector</a:t>
            </a:r>
          </a:p>
          <a:p>
            <a:pPr lvl="2"/>
            <a:r>
              <a:rPr lang="en-US" dirty="0" err="1" smtClean="0"/>
              <a:t>LightVector</a:t>
            </a:r>
            <a:r>
              <a:rPr lang="en-US" dirty="0" smtClean="0"/>
              <a:t> = </a:t>
            </a:r>
            <a:r>
              <a:rPr lang="en-US" dirty="0" err="1" smtClean="0"/>
              <a:t>LightPosition</a:t>
            </a:r>
            <a:r>
              <a:rPr lang="en-US" dirty="0" smtClean="0"/>
              <a:t> – Vertex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 err="1" smtClean="0"/>
              <a:t>TangentSpace</a:t>
            </a:r>
            <a:r>
              <a:rPr lang="en-US" dirty="0" smtClean="0"/>
              <a:t> light vector</a:t>
            </a:r>
          </a:p>
          <a:p>
            <a:pPr lvl="2"/>
            <a:r>
              <a:rPr lang="en-US" dirty="0" err="1" smtClean="0"/>
              <a:t>tbnLight.x</a:t>
            </a:r>
            <a:r>
              <a:rPr lang="en-US" dirty="0" smtClean="0"/>
              <a:t> = </a:t>
            </a:r>
            <a:r>
              <a:rPr lang="en-US" dirty="0" err="1" smtClean="0"/>
              <a:t>dotProduct</a:t>
            </a:r>
            <a:r>
              <a:rPr lang="en-US" dirty="0" smtClean="0"/>
              <a:t>( Tangent, </a:t>
            </a:r>
            <a:r>
              <a:rPr lang="en-US" dirty="0" err="1" smtClean="0"/>
              <a:t>LightVector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tbnLight.y</a:t>
            </a:r>
            <a:r>
              <a:rPr lang="en-US" dirty="0" smtClean="0"/>
              <a:t> = </a:t>
            </a:r>
            <a:r>
              <a:rPr lang="en-US" dirty="0" err="1" smtClean="0"/>
              <a:t>dotProduct</a:t>
            </a:r>
            <a:r>
              <a:rPr lang="en-US" dirty="0" smtClean="0"/>
              <a:t>( </a:t>
            </a:r>
            <a:r>
              <a:rPr lang="en-US" dirty="0" err="1" smtClean="0"/>
              <a:t>Bitangent</a:t>
            </a:r>
            <a:r>
              <a:rPr lang="en-US" dirty="0" smtClean="0"/>
              <a:t>, </a:t>
            </a:r>
            <a:r>
              <a:rPr lang="en-US" dirty="0" err="1" smtClean="0"/>
              <a:t>LightVector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tbnLight.z</a:t>
            </a:r>
            <a:r>
              <a:rPr lang="en-US" dirty="0" smtClean="0"/>
              <a:t> = </a:t>
            </a:r>
            <a:r>
              <a:rPr lang="en-US" dirty="0" err="1" smtClean="0"/>
              <a:t>dotProduct</a:t>
            </a:r>
            <a:r>
              <a:rPr lang="en-US" dirty="0" smtClean="0"/>
              <a:t>( Normal, </a:t>
            </a:r>
            <a:r>
              <a:rPr lang="en-US" dirty="0" err="1" smtClean="0"/>
              <a:t>LightVector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Fragment Shader</a:t>
            </a:r>
          </a:p>
          <a:p>
            <a:pPr lvl="1"/>
            <a:r>
              <a:rPr lang="en-US" smtClean="0"/>
              <a:t>Same as Per-Pixel with a few additions</a:t>
            </a:r>
          </a:p>
          <a:p>
            <a:pPr lvl="1"/>
            <a:r>
              <a:rPr lang="en-US" smtClean="0"/>
              <a:t>Get the texel from the normal map for this fragment</a:t>
            </a:r>
          </a:p>
          <a:p>
            <a:pPr lvl="2"/>
            <a:r>
              <a:rPr lang="en-US" smtClean="0"/>
              <a:t>Convert this color to a normal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Normalize interpolated light vector</a:t>
            </a:r>
          </a:p>
          <a:p>
            <a:pPr lvl="2"/>
            <a:r>
              <a:rPr lang="en-US" smtClean="0"/>
              <a:t>tbnLightNorm = Normalize( tbnLight );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Normal and tbnLightNorm are in same space, perform per-pixel lighting calculations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do things a little different in a deferred renderer.</a:t>
            </a:r>
          </a:p>
          <a:p>
            <a:r>
              <a:rPr lang="en-US" dirty="0" smtClean="0"/>
              <a:t>We need to write out all the </a:t>
            </a:r>
            <a:r>
              <a:rPr lang="en-US" dirty="0" err="1" smtClean="0"/>
              <a:t>normals</a:t>
            </a:r>
            <a:r>
              <a:rPr lang="en-US" dirty="0" smtClean="0"/>
              <a:t> to a buffer for deferred rendering</a:t>
            </a:r>
          </a:p>
          <a:p>
            <a:r>
              <a:rPr lang="en-US" dirty="0" smtClean="0"/>
              <a:t>We can’t change the light direction to our tangent space so we will have to transform all the </a:t>
            </a:r>
            <a:r>
              <a:rPr lang="en-US" dirty="0" err="1" smtClean="0"/>
              <a:t>normals</a:t>
            </a:r>
            <a:endParaRPr lang="en-US" dirty="0" smtClean="0"/>
          </a:p>
          <a:p>
            <a:r>
              <a:rPr lang="en-US" dirty="0" smtClean="0"/>
              <a:t>This is not as terrible as it would be in a forward renderer as we will only transform </a:t>
            </a:r>
            <a:r>
              <a:rPr lang="en-US" dirty="0" err="1" smtClean="0"/>
              <a:t>normals</a:t>
            </a:r>
            <a:r>
              <a:rPr lang="en-US" dirty="0" smtClean="0"/>
              <a:t> that are in view and only the normal mapped ones.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Ambient Occlusion Mapping</a:t>
            </a:r>
            <a:endParaRPr lang="en-US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657600"/>
            <a:ext cx="37068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4985</TotalTime>
  <Words>4247</Words>
  <Application>Microsoft Office PowerPoint</Application>
  <PresentationFormat>On-screen Show (4:3)</PresentationFormat>
  <Paragraphs>929</Paragraphs>
  <Slides>88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Apex</vt:lpstr>
      <vt:lpstr>Advanced Lighting</vt:lpstr>
      <vt:lpstr>Advanced Lighting</vt:lpstr>
      <vt:lpstr>Light Mapping</vt:lpstr>
      <vt:lpstr>Light Mapping</vt:lpstr>
      <vt:lpstr>Light Mapping</vt:lpstr>
      <vt:lpstr>Light Mapping</vt:lpstr>
      <vt:lpstr>Light Mapping</vt:lpstr>
      <vt:lpstr>Light Mapping</vt:lpstr>
      <vt:lpstr>Ambient Occlusion Mapping</vt:lpstr>
      <vt:lpstr>Ambient Occlusion Mapping</vt:lpstr>
      <vt:lpstr>Ambient Occlusion Mapping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Radiosity</vt:lpstr>
      <vt:lpstr>Per-Pixel Lighting</vt:lpstr>
      <vt:lpstr>Per-Pixel Lighting</vt:lpstr>
      <vt:lpstr>Per-Pixel Lighting</vt:lpstr>
      <vt:lpstr>Per-Pixel Lighting</vt:lpstr>
      <vt:lpstr>Per-Pixel Lighting</vt:lpstr>
      <vt:lpstr>Per-Pixel Lighting</vt:lpstr>
      <vt:lpstr>Per-Pixel Lighting</vt:lpstr>
      <vt:lpstr>Per-Pixel Lighting</vt:lpstr>
      <vt:lpstr>Per Pixel Lighting</vt:lpstr>
      <vt:lpstr>Per Pixel Lighting</vt:lpstr>
      <vt:lpstr>Per Pixel Lighting</vt:lpstr>
      <vt:lpstr>Per Pixel Lighting</vt:lpstr>
      <vt:lpstr>Per Pixel Lighting</vt:lpstr>
      <vt:lpstr>Per-Pixel Lighting</vt:lpstr>
      <vt:lpstr>Per-Pixel Lighting</vt:lpstr>
      <vt:lpstr>Per-Pixel Lighting</vt:lpstr>
      <vt:lpstr>Per-Pixel Lighting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  <vt:lpstr>Normal 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Radiosity</dc:title>
  <dc:creator>Matthew Norris</dc:creator>
  <cp:lastModifiedBy>Burnside</cp:lastModifiedBy>
  <cp:revision>296</cp:revision>
  <dcterms:created xsi:type="dcterms:W3CDTF">2008-12-16T16:27:50Z</dcterms:created>
  <dcterms:modified xsi:type="dcterms:W3CDTF">2013-05-16T14:19:53Z</dcterms:modified>
</cp:coreProperties>
</file>