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76" r:id="rId24"/>
    <p:sldId id="277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52A1C-22E5-4519-8B58-C3DB4ACE61FC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43B5C-B5BE-4AE5-8922-14C1C5078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43B5C-B5BE-4AE5-8922-14C1C5078F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EC1E-4223-4FB9-88FD-B5E88D391E40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451-65A2-4174-8D9C-E88F8908D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EC1E-4223-4FB9-88FD-B5E88D391E40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451-65A2-4174-8D9C-E88F8908D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EC1E-4223-4FB9-88FD-B5E88D391E40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451-65A2-4174-8D9C-E88F8908D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EC1E-4223-4FB9-88FD-B5E88D391E40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451-65A2-4174-8D9C-E88F8908D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EC1E-4223-4FB9-88FD-B5E88D391E40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451-65A2-4174-8D9C-E88F8908D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EC1E-4223-4FB9-88FD-B5E88D391E40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451-65A2-4174-8D9C-E88F8908D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EC1E-4223-4FB9-88FD-B5E88D391E40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451-65A2-4174-8D9C-E88F8908D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EC1E-4223-4FB9-88FD-B5E88D391E40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451-65A2-4174-8D9C-E88F8908D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EC1E-4223-4FB9-88FD-B5E88D391E40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451-65A2-4174-8D9C-E88F8908D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EC1E-4223-4FB9-88FD-B5E88D391E40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451-65A2-4174-8D9C-E88F8908D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EC1E-4223-4FB9-88FD-B5E88D391E40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451-65A2-4174-8D9C-E88F8908D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EC1E-4223-4FB9-88FD-B5E88D391E40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F451-65A2-4174-8D9C-E88F8908D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Fraps\Movies\EDGame%202011-07-20%2017-28-20-07.avi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Shadow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ruin </a:t>
            </a:r>
            <a:r>
              <a:rPr lang="en-US" dirty="0" err="1" smtClean="0"/>
              <a:t>Skyrim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View-Projection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need to build a view-projection matrix to represent the view from the light.</a:t>
            </a:r>
          </a:p>
          <a:p>
            <a:r>
              <a:rPr lang="en-US" dirty="0" smtClean="0"/>
              <a:t>This is like having a camera controlled by a light.</a:t>
            </a:r>
          </a:p>
          <a:p>
            <a:r>
              <a:rPr lang="en-US" dirty="0" smtClean="0"/>
              <a:t>Building this will be different for each type of light you may wish to support, such as directional, spot or point.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spot light view-projection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spot light tends to be the easiest.</a:t>
            </a:r>
          </a:p>
          <a:p>
            <a:r>
              <a:rPr lang="en-US" dirty="0" smtClean="0"/>
              <a:t>Our view matrix is just the inverted world matrix made up of the spot light</a:t>
            </a:r>
          </a:p>
          <a:p>
            <a:r>
              <a:rPr lang="en-US" dirty="0" smtClean="0"/>
              <a:t>The world matrix should have the spot position for the translation and the direction for the </a:t>
            </a:r>
            <a:r>
              <a:rPr lang="en-US" dirty="0" err="1" smtClean="0"/>
              <a:t>Zaxis</a:t>
            </a:r>
            <a:r>
              <a:rPr lang="en-US" dirty="0" smtClean="0"/>
              <a:t>, make sure the other are orthogonal and you are set.</a:t>
            </a:r>
          </a:p>
          <a:p>
            <a:r>
              <a:rPr lang="en-US" dirty="0" smtClean="0"/>
              <a:t>We will use a perspective projection.</a:t>
            </a:r>
          </a:p>
          <a:p>
            <a:r>
              <a:rPr lang="en-US" dirty="0" smtClean="0"/>
              <a:t>The projection matrix just needs the spot’s cutoff value to determine the field of view.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Light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use an orthographic projection due to the parallel line nature of a direction light</a:t>
            </a:r>
          </a:p>
          <a:p>
            <a:r>
              <a:rPr lang="en-US" dirty="0" smtClean="0"/>
              <a:t>The combination of the orthographic projection and translation of the view matrix define a box where shadows can be cast.</a:t>
            </a:r>
          </a:p>
          <a:p>
            <a:r>
              <a:rPr lang="en-US" dirty="0" smtClean="0"/>
              <a:t>If this box is really big, we get really </a:t>
            </a:r>
            <a:r>
              <a:rPr lang="en-US" smtClean="0"/>
              <a:t>low resolution </a:t>
            </a:r>
            <a:r>
              <a:rPr lang="en-US" dirty="0" smtClean="0"/>
              <a:t>shadows.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Light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want to define an orthographic projection box based on the area in view.</a:t>
            </a:r>
          </a:p>
          <a:p>
            <a:r>
              <a:rPr lang="en-US" dirty="0" smtClean="0"/>
              <a:t>We will want to translate our view to keep the box representing our viewable area.</a:t>
            </a:r>
          </a:p>
          <a:p>
            <a:r>
              <a:rPr lang="en-US" dirty="0" smtClean="0"/>
              <a:t>Each Frame -</a:t>
            </a:r>
          </a:p>
          <a:p>
            <a:pPr lvl="1"/>
            <a:r>
              <a:rPr lang="en-US" dirty="0" smtClean="0"/>
              <a:t>Build an AABB or OBB based on the frustum points, use its sides to define our orthographic.</a:t>
            </a:r>
          </a:p>
          <a:p>
            <a:pPr lvl="1"/>
            <a:r>
              <a:rPr lang="en-US" dirty="0" smtClean="0"/>
              <a:t>Build a view matrix based off the light direction and the camera’s position.</a:t>
            </a:r>
          </a:p>
          <a:p>
            <a:r>
              <a:rPr lang="en-US" dirty="0" smtClean="0"/>
              <a:t>The result will be “shimmering” shadows.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Shimmering Shadows</a:t>
            </a:r>
            <a:endParaRPr lang="en-US" dirty="0"/>
          </a:p>
        </p:txBody>
      </p:sp>
      <p:pic>
        <p:nvPicPr>
          <p:cNvPr id="4" name="EDGame 2011-07-20 17-28-20-07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609600" y="1143000"/>
            <a:ext cx="7860834" cy="5536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Shimmering 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This shimmering is caused by the depth values falling on different </a:t>
            </a:r>
            <a:r>
              <a:rPr lang="en-US" dirty="0" err="1" smtClean="0"/>
              <a:t>texels</a:t>
            </a:r>
            <a:r>
              <a:rPr lang="en-US" dirty="0" smtClean="0"/>
              <a:t> each frame.</a:t>
            </a:r>
          </a:p>
          <a:p>
            <a:r>
              <a:rPr lang="en-US" dirty="0" smtClean="0"/>
              <a:t>This happens because we change the projection and view each frame.</a:t>
            </a:r>
          </a:p>
          <a:p>
            <a:r>
              <a:rPr lang="en-US" dirty="0" smtClean="0"/>
              <a:t>If we base the projection off of an AABB around a sphere, around the frustum we only have to build it once.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943475"/>
            <a:ext cx="36576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Shimmering 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the only thing that needs to change each frame is the view translation.</a:t>
            </a:r>
          </a:p>
          <a:p>
            <a:r>
              <a:rPr lang="en-US" dirty="0" smtClean="0"/>
              <a:t>We need to limit movement to be in whole </a:t>
            </a:r>
            <a:r>
              <a:rPr lang="en-US" dirty="0" err="1" smtClean="0"/>
              <a:t>texels</a:t>
            </a:r>
            <a:r>
              <a:rPr lang="en-US" dirty="0" smtClean="0"/>
              <a:t> to not cause shimmering when we translate.</a:t>
            </a:r>
          </a:p>
          <a:p>
            <a:r>
              <a:rPr lang="en-US" dirty="0" smtClean="0"/>
              <a:t>We will build a matrix to do this, </a:t>
            </a:r>
            <a:r>
              <a:rPr lang="en-US" dirty="0" err="1" smtClean="0"/>
              <a:t>mRound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Ultimately, we will multiply our view-projection by </a:t>
            </a:r>
            <a:r>
              <a:rPr lang="en-US" dirty="0" err="1" smtClean="0"/>
              <a:t>mRound</a:t>
            </a:r>
            <a:r>
              <a:rPr lang="en-US" dirty="0" smtClean="0"/>
              <a:t> to cancel out and sub-</a:t>
            </a:r>
            <a:r>
              <a:rPr lang="en-US" dirty="0" err="1" smtClean="0"/>
              <a:t>texel</a:t>
            </a:r>
            <a:r>
              <a:rPr lang="en-US" dirty="0" smtClean="0"/>
              <a:t> movement.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by transforming any point in space by our light view-projection, </a:t>
            </a:r>
            <a:r>
              <a:rPr lang="en-US" dirty="0" err="1" smtClean="0"/>
              <a:t>lightSpacePoint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Then, we put this point into </a:t>
            </a:r>
            <a:r>
              <a:rPr lang="en-US" dirty="0" err="1" smtClean="0"/>
              <a:t>texel</a:t>
            </a:r>
            <a:r>
              <a:rPr lang="en-US" dirty="0" smtClean="0"/>
              <a:t> space, </a:t>
            </a:r>
            <a:r>
              <a:rPr lang="en-US" dirty="0" err="1" smtClean="0"/>
              <a:t>lightSpacePoint</a:t>
            </a:r>
            <a:r>
              <a:rPr lang="en-US" dirty="0" smtClean="0"/>
              <a:t> * shadow map size * 0.5f</a:t>
            </a:r>
          </a:p>
          <a:p>
            <a:r>
              <a:rPr lang="en-US" dirty="0" smtClean="0"/>
              <a:t>Store the result of rounding </a:t>
            </a:r>
            <a:r>
              <a:rPr lang="en-US" dirty="0" err="1" smtClean="0"/>
              <a:t>lightSpacePoint</a:t>
            </a:r>
            <a:r>
              <a:rPr lang="en-US" dirty="0" smtClean="0"/>
              <a:t> to the nearest whole number, then find the difference between the rounded and pre rounded values, </a:t>
            </a:r>
            <a:r>
              <a:rPr lang="en-US" dirty="0" err="1" smtClean="0"/>
              <a:t>dx</a:t>
            </a:r>
            <a:r>
              <a:rPr lang="en-US" dirty="0"/>
              <a:t> </a:t>
            </a:r>
            <a:r>
              <a:rPr lang="en-US" dirty="0" smtClean="0"/>
              <a:t>and dy.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put these difference values back into light space, 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dirty="0" err="1" smtClean="0"/>
              <a:t>dy</a:t>
            </a:r>
            <a:r>
              <a:rPr lang="en-US" dirty="0" smtClean="0"/>
              <a:t> /= shadow map size * 0.5f</a:t>
            </a:r>
          </a:p>
          <a:p>
            <a:r>
              <a:rPr lang="en-US" dirty="0" smtClean="0"/>
              <a:t>Next we build a translation matrix with the </a:t>
            </a:r>
            <a:r>
              <a:rPr lang="en-US" dirty="0" err="1" smtClean="0"/>
              <a:t>dx</a:t>
            </a:r>
            <a:r>
              <a:rPr lang="en-US" dirty="0" smtClean="0"/>
              <a:t> and </a:t>
            </a:r>
            <a:r>
              <a:rPr lang="en-US" dirty="0" err="1" smtClean="0"/>
              <a:t>dy</a:t>
            </a:r>
            <a:r>
              <a:rPr lang="en-US" dirty="0" smtClean="0"/>
              <a:t> values, this is </a:t>
            </a:r>
            <a:r>
              <a:rPr lang="en-US" dirty="0" err="1" smtClean="0"/>
              <a:t>mRound</a:t>
            </a:r>
            <a:endParaRPr lang="en-US" dirty="0" smtClean="0"/>
          </a:p>
          <a:p>
            <a:r>
              <a:rPr lang="en-US" dirty="0" smtClean="0"/>
              <a:t>Light view-projection *= </a:t>
            </a:r>
            <a:r>
              <a:rPr lang="en-US" dirty="0" err="1" smtClean="0"/>
              <a:t>mRound</a:t>
            </a:r>
            <a:r>
              <a:rPr lang="en-US" dirty="0" smtClean="0"/>
              <a:t> will result in all translations being rounded to the nearest </a:t>
            </a:r>
            <a:r>
              <a:rPr lang="en-US" dirty="0" err="1" smtClean="0"/>
              <a:t>texel</a:t>
            </a:r>
            <a:r>
              <a:rPr lang="en-US" dirty="0" smtClean="0"/>
              <a:t> and remove all shimmering.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Light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typical way to do shadow mapping with a point light is to use one perspective projection with six view matrices and textures.</a:t>
            </a:r>
          </a:p>
          <a:p>
            <a:r>
              <a:rPr lang="en-US" dirty="0" smtClean="0"/>
              <a:t>We need six because a point light shines in all directions.</a:t>
            </a:r>
          </a:p>
          <a:p>
            <a:r>
              <a:rPr lang="en-US" dirty="0" smtClean="0"/>
              <a:t>We will use a view matrix and texture for the +X, -X, +Y, -Y, +Z and –Z directions.</a:t>
            </a:r>
          </a:p>
          <a:p>
            <a:r>
              <a:rPr lang="en-US" dirty="0" smtClean="0"/>
              <a:t>The depth write pass for a point light will have to be done for each of these six directions.</a:t>
            </a:r>
          </a:p>
          <a:p>
            <a:r>
              <a:rPr lang="en-US" dirty="0" smtClean="0"/>
              <a:t>We often use a cube map texture for the six textures.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Shadow Mapping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used technique to create shadows in real time rendering.</a:t>
            </a:r>
          </a:p>
          <a:p>
            <a:r>
              <a:rPr lang="en-US" dirty="0" smtClean="0"/>
              <a:t>This is a multi-pass technique (at least two passes)</a:t>
            </a:r>
          </a:p>
          <a:p>
            <a:r>
              <a:rPr lang="en-US" dirty="0" smtClean="0"/>
              <a:t>Depths from light are rendered in one pass then these values are compared to the depth from light of pixels actually being rendered in a second pass.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Light Shadow Map</a:t>
            </a:r>
            <a:endParaRPr lang="en-US" dirty="0"/>
          </a:p>
        </p:txBody>
      </p:sp>
      <p:pic>
        <p:nvPicPr>
          <p:cNvPr id="6" name="Content Placeholder 5" descr="CubeShad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234282"/>
            <a:ext cx="7086599" cy="53149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Self Shadowing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Limited precision can cause “surface acne”</a:t>
            </a:r>
          </a:p>
          <a:p>
            <a:endParaRPr lang="en-US" dirty="0"/>
          </a:p>
        </p:txBody>
      </p:sp>
      <p:pic>
        <p:nvPicPr>
          <p:cNvPr id="4" name="Picture 3" descr="self-shadow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676400"/>
            <a:ext cx="5848350" cy="2428875"/>
          </a:xfrm>
          <a:prstGeom prst="rect">
            <a:avLst/>
          </a:prstGeom>
        </p:spPr>
      </p:pic>
      <p:pic>
        <p:nvPicPr>
          <p:cNvPr id="5" name="Picture 4" descr="SurfaceAcneCau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4191000"/>
            <a:ext cx="2743200" cy="2478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Surface Acne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two main fixes to this issue</a:t>
            </a:r>
          </a:p>
          <a:p>
            <a:r>
              <a:rPr lang="en-US" dirty="0" smtClean="0"/>
              <a:t>Render back faces only during depth pass</a:t>
            </a:r>
          </a:p>
          <a:p>
            <a:pPr lvl="1"/>
            <a:r>
              <a:rPr lang="en-US" dirty="0" smtClean="0"/>
              <a:t>This will push depth values back, and remove acne from front faces</a:t>
            </a:r>
          </a:p>
          <a:p>
            <a:pPr lvl="1"/>
            <a:r>
              <a:rPr lang="en-US" dirty="0" smtClean="0"/>
              <a:t>Objects without back faces will not cast shadows!</a:t>
            </a:r>
          </a:p>
          <a:p>
            <a:r>
              <a:rPr lang="en-US" dirty="0" smtClean="0"/>
              <a:t>Add a bias value to depth compares</a:t>
            </a:r>
          </a:p>
          <a:p>
            <a:pPr lvl="1"/>
            <a:r>
              <a:rPr lang="en-US" dirty="0" smtClean="0"/>
              <a:t>Gross magic number that has to be set by hand for the situation, different scenes and lights will require different values.</a:t>
            </a:r>
          </a:p>
          <a:p>
            <a:pPr lvl="1"/>
            <a:r>
              <a:rPr lang="en-US" dirty="0" smtClean="0"/>
              <a:t>This is the current accepted solution. =(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dirty="0" smtClean="0"/>
              <a:t>Our Simple Shadow Maps, SSM, will result in hard pixilated shadows.</a:t>
            </a:r>
          </a:p>
          <a:p>
            <a:r>
              <a:rPr lang="en-US" sz="2400" dirty="0" smtClean="0"/>
              <a:t>This can be improved by increasing our shadow map size…mo’ </a:t>
            </a:r>
            <a:r>
              <a:rPr lang="en-US" sz="2400" smtClean="0"/>
              <a:t>memory mo’ </a:t>
            </a:r>
            <a:r>
              <a:rPr lang="en-US" sz="2400" dirty="0" smtClean="0"/>
              <a:t>problems.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Simple Shadow Mapping</a:t>
            </a:r>
            <a:endParaRPr lang="en-US" dirty="0"/>
          </a:p>
        </p:txBody>
      </p:sp>
      <p:pic>
        <p:nvPicPr>
          <p:cNvPr id="7" name="Picture 6" descr="shadowmap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743200"/>
            <a:ext cx="6539512" cy="3820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Beyond SSM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a ton of different shadow mapping solutions, all based on SSM.</a:t>
            </a:r>
          </a:p>
          <a:p>
            <a:r>
              <a:rPr lang="en-US" dirty="0" smtClean="0"/>
              <a:t>Splitting methods</a:t>
            </a:r>
          </a:p>
          <a:p>
            <a:pPr lvl="1"/>
            <a:r>
              <a:rPr lang="en-US" dirty="0" smtClean="0"/>
              <a:t>PSSM, CSM</a:t>
            </a:r>
          </a:p>
          <a:p>
            <a:r>
              <a:rPr lang="en-US" dirty="0" smtClean="0"/>
              <a:t>Warping Methods</a:t>
            </a:r>
          </a:p>
          <a:p>
            <a:pPr lvl="1"/>
            <a:r>
              <a:rPr lang="en-US" dirty="0" err="1" smtClean="0"/>
              <a:t>LiSPSM</a:t>
            </a:r>
            <a:r>
              <a:rPr lang="en-US" dirty="0" smtClean="0"/>
              <a:t>, TSM, PSM</a:t>
            </a:r>
          </a:p>
          <a:p>
            <a:r>
              <a:rPr lang="en-US" dirty="0" smtClean="0"/>
              <a:t>Smoothing</a:t>
            </a:r>
          </a:p>
          <a:p>
            <a:pPr lvl="1"/>
            <a:r>
              <a:rPr lang="en-US" dirty="0" smtClean="0"/>
              <a:t>PCF</a:t>
            </a:r>
          </a:p>
          <a:p>
            <a:r>
              <a:rPr lang="en-US" dirty="0" smtClean="0"/>
              <a:t>Filtering </a:t>
            </a:r>
          </a:p>
          <a:p>
            <a:pPr lvl="1"/>
            <a:r>
              <a:rPr lang="en-US" dirty="0" smtClean="0"/>
              <a:t>ESM, CSM, VSM, SAVSM</a:t>
            </a:r>
          </a:p>
          <a:p>
            <a:r>
              <a:rPr lang="en-US" dirty="0" smtClean="0"/>
              <a:t>Soft Shadows</a:t>
            </a:r>
          </a:p>
          <a:p>
            <a:pPr lvl="1"/>
            <a:r>
              <a:rPr lang="en-US" dirty="0" smtClean="0"/>
              <a:t>PCSS</a:t>
            </a:r>
          </a:p>
          <a:p>
            <a:r>
              <a:rPr lang="en-US" dirty="0" smtClean="0"/>
              <a:t>And about 20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Simple Softer 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We typically achieve softer shadows by doing some form of blur.</a:t>
            </a:r>
          </a:p>
          <a:p>
            <a:r>
              <a:rPr lang="en-US" dirty="0" smtClean="0"/>
              <a:t>During our depth compare step, we could look at all the </a:t>
            </a:r>
            <a:r>
              <a:rPr lang="en-US" dirty="0" err="1" smtClean="0"/>
              <a:t>texels</a:t>
            </a:r>
            <a:r>
              <a:rPr lang="en-US" dirty="0" smtClean="0"/>
              <a:t> around us and average the shadow results.</a:t>
            </a:r>
          </a:p>
          <a:p>
            <a:r>
              <a:rPr lang="en-US" dirty="0" smtClean="0"/>
              <a:t>This is far from perfect, but is easy </a:t>
            </a:r>
            <a:r>
              <a:rPr lang="en-US" dirty="0" err="1" smtClean="0"/>
              <a:t>peasy</a:t>
            </a:r>
            <a:r>
              <a:rPr lang="en-US" dirty="0" smtClean="0"/>
              <a:t> and looks decent for directional lights for about 2 minutes extra work.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blur</a:t>
            </a:r>
            <a:endParaRPr lang="en-US" dirty="0"/>
          </a:p>
        </p:txBody>
      </p:sp>
      <p:pic>
        <p:nvPicPr>
          <p:cNvPr id="4" name="Content Placeholder 3" descr="PixelatedShadow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371600"/>
            <a:ext cx="7315200" cy="51773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3x3 </a:t>
            </a:r>
            <a:r>
              <a:rPr lang="en-US" dirty="0" err="1" smtClean="0"/>
              <a:t>texel</a:t>
            </a:r>
            <a:r>
              <a:rPr lang="en-US" dirty="0" smtClean="0"/>
              <a:t> </a:t>
            </a:r>
            <a:r>
              <a:rPr lang="en-US" smtClean="0"/>
              <a:t>space blur</a:t>
            </a:r>
            <a:endParaRPr lang="en-US" dirty="0"/>
          </a:p>
        </p:txBody>
      </p:sp>
      <p:pic>
        <p:nvPicPr>
          <p:cNvPr id="4" name="Content Placeholder 3" descr="TexelBlu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371600"/>
            <a:ext cx="7391400" cy="51923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Deferred Shadow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Similar idea to a deferred renderer</a:t>
            </a:r>
          </a:p>
          <a:p>
            <a:r>
              <a:rPr lang="en-US" sz="2800" dirty="0" smtClean="0"/>
              <a:t>We will do a pass where we just compute the shadows, and write that out to a separate buffer.</a:t>
            </a:r>
          </a:p>
          <a:p>
            <a:r>
              <a:rPr lang="en-US" sz="2800" dirty="0" smtClean="0"/>
              <a:t>Then we will overlay that on our finished scene render pass.</a:t>
            </a:r>
          </a:p>
          <a:p>
            <a:r>
              <a:rPr lang="en-US" sz="2800" dirty="0" smtClean="0"/>
              <a:t>All our lights shadow’s will end up written to the same texture.</a:t>
            </a:r>
          </a:p>
          <a:p>
            <a:r>
              <a:rPr lang="en-US" sz="2800" dirty="0" smtClean="0"/>
              <a:t>This can reduce the number of active textures, and the number of registers being used at one time.  Which is mostly helpful for a forward renderer.</a:t>
            </a:r>
          </a:p>
          <a:p>
            <a:r>
              <a:rPr lang="en-US" sz="2800" dirty="0" smtClean="0"/>
              <a:t>This also allows for a screen space blur of the shadows.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Cascade Shadow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dirty="0" smtClean="0"/>
              <a:t>The idea with CSM is to split our frustum into multiple sections, each with there own shadow map, to increase precision.</a:t>
            </a:r>
          </a:p>
          <a:p>
            <a:r>
              <a:rPr lang="en-US" sz="2400" dirty="0" smtClean="0"/>
              <a:t>This is very useful for large outdoor scenes with directional lights.</a:t>
            </a:r>
          </a:p>
          <a:p>
            <a:endParaRPr lang="en-US" dirty="0"/>
          </a:p>
        </p:txBody>
      </p:sp>
      <p:pic>
        <p:nvPicPr>
          <p:cNvPr id="4" name="Picture 3" descr="Cascade_figure_4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1" y="2827918"/>
            <a:ext cx="4350414" cy="35443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Shadow Mapping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000" dirty="0" smtClean="0"/>
              <a:t>Render the scene from the perspective of the light to a texture.</a:t>
            </a:r>
          </a:p>
          <a:p>
            <a:r>
              <a:rPr lang="en-US" sz="2000" dirty="0" smtClean="0"/>
              <a:t>Only render depth values, not normal color information.</a:t>
            </a:r>
          </a:p>
          <a:p>
            <a:endParaRPr lang="en-US" dirty="0"/>
          </a:p>
        </p:txBody>
      </p:sp>
      <p:pic>
        <p:nvPicPr>
          <p:cNvPr id="5" name="Picture 4" descr="DirShadow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286000"/>
            <a:ext cx="6400800" cy="4515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Shadow Mapping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we render depth values?</a:t>
            </a:r>
          </a:p>
          <a:p>
            <a:r>
              <a:rPr lang="en-US" dirty="0" smtClean="0"/>
              <a:t>The output of our </a:t>
            </a:r>
            <a:r>
              <a:rPr lang="en-US" dirty="0" err="1" smtClean="0"/>
              <a:t>shader</a:t>
            </a:r>
            <a:r>
              <a:rPr lang="en-US" dirty="0" smtClean="0"/>
              <a:t> is always a float4 representing a color.</a:t>
            </a:r>
          </a:p>
          <a:p>
            <a:r>
              <a:rPr lang="en-US" dirty="0" smtClean="0"/>
              <a:t>return float4(depth, 0, 0, 1);</a:t>
            </a:r>
          </a:p>
          <a:p>
            <a:r>
              <a:rPr lang="en-US" dirty="0" smtClean="0"/>
              <a:t>The vertex </a:t>
            </a:r>
            <a:r>
              <a:rPr lang="en-US" dirty="0" err="1" smtClean="0"/>
              <a:t>shader</a:t>
            </a:r>
            <a:r>
              <a:rPr lang="en-US" dirty="0" smtClean="0"/>
              <a:t> will transform the point by the a matrix representing the light’s view-projection.</a:t>
            </a:r>
          </a:p>
          <a:p>
            <a:r>
              <a:rPr lang="en-US" dirty="0" smtClean="0"/>
              <a:t>The Z component of this transformed vertex is the depth from the 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Shadow Mapping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color output of a </a:t>
            </a:r>
            <a:r>
              <a:rPr lang="en-US" dirty="0" err="1" smtClean="0"/>
              <a:t>shader</a:t>
            </a:r>
            <a:r>
              <a:rPr lang="en-US" dirty="0" smtClean="0"/>
              <a:t> is limited to values ranging from 0 – 1</a:t>
            </a:r>
          </a:p>
          <a:p>
            <a:r>
              <a:rPr lang="en-US" dirty="0" smtClean="0"/>
              <a:t>The Z component of our position ranges from Near Clip Plane distance – Far Clip Plane distance</a:t>
            </a:r>
          </a:p>
          <a:p>
            <a:r>
              <a:rPr lang="en-US" dirty="0" smtClean="0"/>
              <a:t>Dividing by the W component will put a vertex value into clip space, -1 to +1</a:t>
            </a:r>
          </a:p>
          <a:p>
            <a:r>
              <a:rPr lang="en-US" dirty="0" smtClean="0"/>
              <a:t>Negative Z values in clip space represent things behind the near plane, which won’t be rendered so, depth = </a:t>
            </a:r>
            <a:r>
              <a:rPr lang="en-US" dirty="0" err="1" smtClean="0"/>
              <a:t>position.z</a:t>
            </a:r>
            <a:r>
              <a:rPr lang="en-US" dirty="0" smtClean="0"/>
              <a:t>/</a:t>
            </a:r>
            <a:r>
              <a:rPr lang="en-US" dirty="0" err="1" smtClean="0"/>
              <a:t>position.w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Simple Shadow Mapping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Only writing to the red channel seems wasteful.  In the old days we would pack the value across all the components.</a:t>
            </a:r>
          </a:p>
          <a:p>
            <a:r>
              <a:rPr lang="en-US" dirty="0" smtClean="0"/>
              <a:t>The way easier way is to just pick a pixel format for our render target that uses all the memory for the red channel, such as D3DFMT_R32F</a:t>
            </a:r>
          </a:p>
          <a:p>
            <a:r>
              <a:rPr lang="en-US" dirty="0" smtClean="0"/>
              <a:t>We can also disable the color writes for the other channels, like we did for the depth pass in our deferred renderer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Shadow Mapping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Once we have a texture with the depth values for the light we can do our “normal” render.</a:t>
            </a:r>
          </a:p>
          <a:p>
            <a:r>
              <a:rPr lang="en-US" sz="2400" dirty="0" smtClean="0"/>
              <a:t>In our fragment </a:t>
            </a:r>
            <a:r>
              <a:rPr lang="en-US" sz="2400" dirty="0" err="1" smtClean="0"/>
              <a:t>shader</a:t>
            </a:r>
            <a:r>
              <a:rPr lang="en-US" sz="2400" dirty="0" smtClean="0"/>
              <a:t> we will compare the depth of the fragment, from the light, to the value in the texture.  If our depth is greater, we are in shadow.</a:t>
            </a:r>
            <a:endParaRPr lang="en-US" sz="2400" dirty="0"/>
          </a:p>
        </p:txBody>
      </p:sp>
      <p:pic>
        <p:nvPicPr>
          <p:cNvPr id="4" name="Picture 3" descr="C:\Documents and Settings\jburnside\My Documents\My Pictures\ShadowMappingDiagrams\ShadowMapping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581400"/>
            <a:ext cx="5334000" cy="299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Shadow Mapping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need our position in light space</a:t>
            </a:r>
          </a:p>
          <a:p>
            <a:r>
              <a:rPr lang="en-US" dirty="0" smtClean="0"/>
              <a:t>We can just transform our vertex by the same </a:t>
            </a:r>
            <a:r>
              <a:rPr lang="en-US" dirty="0" err="1" smtClean="0"/>
              <a:t>lightMVP</a:t>
            </a:r>
            <a:r>
              <a:rPr lang="en-US" dirty="0" smtClean="0"/>
              <a:t> matrix we used in step one.</a:t>
            </a:r>
          </a:p>
          <a:p>
            <a:r>
              <a:rPr lang="en-US" dirty="0" smtClean="0"/>
              <a:t>In a forward renderer this would happen in the vertex </a:t>
            </a:r>
            <a:r>
              <a:rPr lang="en-US" dirty="0" err="1" smtClean="0"/>
              <a:t>shader</a:t>
            </a:r>
            <a:r>
              <a:rPr lang="en-US" dirty="0" smtClean="0"/>
              <a:t>, we will have to do it per fragment, per light in a deferred renderer.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Shadow Mapping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fragments depth is our </a:t>
            </a:r>
            <a:r>
              <a:rPr lang="en-US" dirty="0" err="1" smtClean="0"/>
              <a:t>lightSpacePos.z</a:t>
            </a:r>
            <a:r>
              <a:rPr lang="en-US" dirty="0" smtClean="0"/>
              <a:t>/ </a:t>
            </a:r>
            <a:r>
              <a:rPr lang="en-US" dirty="0" err="1" smtClean="0"/>
              <a:t>lightSpacePos.w</a:t>
            </a:r>
            <a:endParaRPr lang="en-US" dirty="0" smtClean="0"/>
          </a:p>
          <a:p>
            <a:r>
              <a:rPr lang="en-US" dirty="0" smtClean="0"/>
              <a:t>We will need to sample the texture created in step 1 to find the depth to compare to.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texcoord</a:t>
            </a:r>
            <a:r>
              <a:rPr lang="en-US" dirty="0" smtClean="0"/>
              <a:t> for sampling is (</a:t>
            </a:r>
            <a:r>
              <a:rPr lang="en-US" dirty="0" err="1" smtClean="0"/>
              <a:t>lightSpacePos.xy</a:t>
            </a:r>
            <a:r>
              <a:rPr lang="en-US" dirty="0" smtClean="0"/>
              <a:t>/ </a:t>
            </a:r>
            <a:r>
              <a:rPr lang="en-US" dirty="0" err="1" smtClean="0"/>
              <a:t>lightSpacePos.w</a:t>
            </a:r>
            <a:r>
              <a:rPr lang="en-US" smtClean="0"/>
              <a:t> + 1) / 2</a:t>
            </a:r>
            <a:endParaRPr lang="en-US" dirty="0" smtClean="0"/>
          </a:p>
          <a:p>
            <a:r>
              <a:rPr lang="en-US" dirty="0" smtClean="0"/>
              <a:t>if(</a:t>
            </a:r>
            <a:r>
              <a:rPr lang="en-US" dirty="0" err="1" smtClean="0"/>
              <a:t>sampleDepth</a:t>
            </a:r>
            <a:r>
              <a:rPr lang="en-US" dirty="0" smtClean="0"/>
              <a:t> &lt; </a:t>
            </a:r>
            <a:r>
              <a:rPr lang="en-US" dirty="0" err="1" smtClean="0"/>
              <a:t>ourDepth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//this fragment is in shadow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1453</Words>
  <Application>Microsoft Office PowerPoint</Application>
  <PresentationFormat>On-screen Show (4:3)</PresentationFormat>
  <Paragraphs>126</Paragraphs>
  <Slides>29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Shadow Mapping</vt:lpstr>
      <vt:lpstr>What is Shadow Mapping</vt:lpstr>
      <vt:lpstr>Simple Shadow Mapping Step 1</vt:lpstr>
      <vt:lpstr>Simple Shadow Mapping Step 1</vt:lpstr>
      <vt:lpstr>Simple Shadow Mapping Step 1</vt:lpstr>
      <vt:lpstr>Simple Shadow Mapping Step 1</vt:lpstr>
      <vt:lpstr>Simple Shadow Mapping Step 2</vt:lpstr>
      <vt:lpstr>Simple Shadow Mapping Step 2</vt:lpstr>
      <vt:lpstr>Simple Shadow Mapping Step 2</vt:lpstr>
      <vt:lpstr>Light View-Projection Matrix</vt:lpstr>
      <vt:lpstr>Building a spot light view-projection</vt:lpstr>
      <vt:lpstr>Directional Light Matrix</vt:lpstr>
      <vt:lpstr>Directional Light Matrix</vt:lpstr>
      <vt:lpstr>Shimmering Shadows</vt:lpstr>
      <vt:lpstr>Shimmering Shadows</vt:lpstr>
      <vt:lpstr>Shimmering Shadows</vt:lpstr>
      <vt:lpstr>mRound</vt:lpstr>
      <vt:lpstr>mRound</vt:lpstr>
      <vt:lpstr>Point Light Matrices</vt:lpstr>
      <vt:lpstr>Point Light Shadow Map</vt:lpstr>
      <vt:lpstr>Self Shadowing Issues</vt:lpstr>
      <vt:lpstr>Surface Acne</vt:lpstr>
      <vt:lpstr>Simple Shadow Mapping</vt:lpstr>
      <vt:lpstr>Beyond SSM</vt:lpstr>
      <vt:lpstr>Simple Softer Shadows</vt:lpstr>
      <vt:lpstr>No blur</vt:lpstr>
      <vt:lpstr>3x3 texel space blur</vt:lpstr>
      <vt:lpstr>Deferred Shadow Maps</vt:lpstr>
      <vt:lpstr>Cascade Shadow Maps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Burnside</dc:creator>
  <cp:lastModifiedBy>Burnside</cp:lastModifiedBy>
  <cp:revision>80</cp:revision>
  <dcterms:created xsi:type="dcterms:W3CDTF">2011-07-19T19:33:59Z</dcterms:created>
  <dcterms:modified xsi:type="dcterms:W3CDTF">2013-01-19T18:15:01Z</dcterms:modified>
</cp:coreProperties>
</file>