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78" r:id="rId6"/>
    <p:sldId id="277" r:id="rId7"/>
    <p:sldId id="262" r:id="rId8"/>
    <p:sldId id="263" r:id="rId9"/>
    <p:sldId id="264" r:id="rId10"/>
    <p:sldId id="265" r:id="rId11"/>
    <p:sldId id="259" r:id="rId12"/>
    <p:sldId id="260" r:id="rId13"/>
    <p:sldId id="261" r:id="rId14"/>
    <p:sldId id="267" r:id="rId15"/>
    <p:sldId id="268" r:id="rId16"/>
    <p:sldId id="269" r:id="rId17"/>
    <p:sldId id="270" r:id="rId18"/>
    <p:sldId id="271" r:id="rId19"/>
    <p:sldId id="272" r:id="rId20"/>
    <p:sldId id="279" r:id="rId21"/>
    <p:sldId id="27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5"/>
    <p:restoredTop sz="92079"/>
  </p:normalViewPr>
  <p:slideViewPr>
    <p:cSldViewPr snapToGrid="0">
      <p:cViewPr varScale="1">
        <p:scale>
          <a:sx n="147" d="100"/>
          <a:sy n="147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A76FF-20F1-5F48-95B3-A70F3A0F30BF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4073F-FE7C-BE4D-8989-BAAF769B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5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BDDB-8357-A9BA-A14F-1F5D3E41E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AE446-F6FD-C751-8E84-1E8F60BF9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0973-B22D-1A1B-00B7-4657139E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3CC5-F60D-E94A-BCF1-1DB92C4065D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DA16C-3AD5-7B31-06A3-6FA537D9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A99D-AB12-3F94-B611-B4A7ABE5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5333-69A5-F84D-A508-4EFC5B47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DEB9-0577-5C48-87F3-8182F3D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1D67D-EFF8-150C-0C88-13A8B89FA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14C3-114F-C5F5-0082-59FD0CD1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3CC5-F60D-E94A-BCF1-1DB92C4065D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00331-9997-FF9E-1AE6-C2534F53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5BF7-02BB-71DA-14D4-2AA49241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5333-69A5-F84D-A508-4EFC5B47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0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48F67-C53D-1FDB-E831-64BAC1442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0ECE6-C01D-DF91-C452-C11A864F8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BF6B7-0C9F-9E8F-538A-04AC332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3CC5-F60D-E94A-BCF1-1DB92C4065D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C93B-128B-EDC9-2A3E-4AA52664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DCC3D-B435-C2FB-8A05-6E9C3A8D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5333-69A5-F84D-A508-4EFC5B47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1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D4EC-7F91-C621-B9C9-0A2C29BB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6E14-0862-197C-9E1E-BCA71581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C248-63C0-363B-17B0-99F1B721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3CC5-F60D-E94A-BCF1-1DB92C4065D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1B975-CB7A-2434-DEAD-4ABC6F7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37E6-C614-1008-6860-1DB5AB6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5333-69A5-F84D-A508-4EFC5B47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7D0F-E777-A1D3-CD8B-8857EDD9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1143E-69E8-E0A7-745C-DB0C1B60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74E50-135E-ADDD-45E8-B3CF956A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3CC5-F60D-E94A-BCF1-1DB92C4065D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3D79-6F31-C8FC-9366-476C006F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0078E-6A22-1FC7-DF64-9DC3AD11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5333-69A5-F84D-A508-4EFC5B47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6CB7-20BE-561C-46E5-E3FFEFB0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DC0C-7DF0-8880-770E-5AFEBE689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8D009-C32B-1B24-4A3D-BCE729369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D0C47-7D35-2F42-B6CC-D4AFA29B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3CC5-F60D-E94A-BCF1-1DB92C4065D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AC3ED-F9B4-3E50-6EE3-ACAEE9F0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BB986-9055-049E-D825-B040E07E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5333-69A5-F84D-A508-4EFC5B47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9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E782-382A-421D-93F8-1B824E26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09453-0E62-A029-5016-AC2A4441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18A1-0D32-3B89-1B12-EC9C8B8E8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91A51-49A2-A9BB-E0B7-F97E99F19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DB965-72F6-08F4-D921-38B9CAE7C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61A56-6751-812A-D92B-3FFDE267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3CC5-F60D-E94A-BCF1-1DB92C4065D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43774-12D5-4086-F155-7E17BA9F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F3B5C-286C-643E-A260-3BB67228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5333-69A5-F84D-A508-4EFC5B47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3BF8-6616-8AA2-5A0A-306A73EC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3F172-F9E2-52E8-FAD2-AAE14CAA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3CC5-F60D-E94A-BCF1-1DB92C4065D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F67CE-E70A-BF5C-F02D-63AE684B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E6B26-1062-91D7-BC2A-DE15DCB9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5333-69A5-F84D-A508-4EFC5B47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E2B71-B342-B855-12D6-1E9E79B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3CC5-F60D-E94A-BCF1-1DB92C4065D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7A064-6AB7-3E60-9AC8-712CFAB3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04C1C-C1A5-0842-56A9-935F4E60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5333-69A5-F84D-A508-4EFC5B47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1529-BED9-A648-58EB-4AAAD8B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4A67-428B-3991-1286-FA980541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AF066-9A75-37E2-A729-01BF61ED4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FEA85-50DC-41E0-8D5F-46DB2DC4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3CC5-F60D-E94A-BCF1-1DB92C4065D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B9CC7-D692-FA53-4F7F-E18F6077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069D-3ADB-FAD0-70EE-DA7B702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5333-69A5-F84D-A508-4EFC5B47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8146-AC09-2CFF-B37C-26C36180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EB9E9-CE93-947E-F38B-A06DD1DD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450EF-C6ED-5A9E-F607-12DBB1AB2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4B576-6E55-B344-0537-C9C3FB11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3CC5-F60D-E94A-BCF1-1DB92C4065D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FC86-433B-AF45-BA8F-5392EBBE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F1F0B-33E9-9D2A-9E88-BA6442C6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5333-69A5-F84D-A508-4EFC5B47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66DF0-BD7B-ABE4-EC15-A473EAA8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D3935-D297-7820-6686-FC2DF984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328B-4D51-3E3B-327E-D69B0540F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53CC5-F60D-E94A-BCF1-1DB92C4065D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EB9F-8AD9-E5EE-7820-E6A2D382A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1199-CC53-B213-D11F-4A55D8B41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C5333-69A5-F84D-A508-4EFC5B47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5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B73C-4951-D9D7-81DA-1628D0ED5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 and Viz.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E85CF-62CF-041B-5138-C051B3379690}"/>
              </a:ext>
            </a:extLst>
          </p:cNvPr>
          <p:cNvSpPr txBox="1"/>
          <p:nvPr/>
        </p:nvSpPr>
        <p:spPr>
          <a:xfrm>
            <a:off x="10850218" y="6488668"/>
            <a:ext cx="134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Jasyot Gaur</a:t>
            </a:r>
          </a:p>
        </p:txBody>
      </p:sp>
    </p:spTree>
    <p:extLst>
      <p:ext uri="{BB962C8B-B14F-4D97-AF65-F5344CB8AC3E}">
        <p14:creationId xmlns:p14="http://schemas.microsoft.com/office/powerpoint/2010/main" val="148663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8584-8737-0B04-08A5-D228E0C2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Hicks Law (1951)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5B4BDB5-D8BA-80A8-4938-F0F3DD66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572" y="1797979"/>
            <a:ext cx="10668856" cy="8938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"The more choices you present your users with, the longer it will take them to reach a decision."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14FCA-3BC4-F6AA-906B-6178D05147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2421" y="2483895"/>
            <a:ext cx="1310972" cy="4188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51D6C-95CD-04C8-11D1-D2DCB0F74A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92"/>
          <a:stretch/>
        </p:blipFill>
        <p:spPr>
          <a:xfrm>
            <a:off x="4775025" y="2691830"/>
            <a:ext cx="893987" cy="39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0551-34F4-6AB4-145C-DA8545BB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 –DM</a:t>
            </a:r>
          </a:p>
        </p:txBody>
      </p:sp>
      <p:pic>
        <p:nvPicPr>
          <p:cNvPr id="5" name="Picture 4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09AC70E8-9EA0-56CD-3A08-1A391E43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" y="2442432"/>
            <a:ext cx="9599579" cy="121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107D5-3E5C-D065-5D81-507B8457CD9B}"/>
              </a:ext>
            </a:extLst>
          </p:cNvPr>
          <p:cNvSpPr txBox="1"/>
          <p:nvPr/>
        </p:nvSpPr>
        <p:spPr>
          <a:xfrm>
            <a:off x="838200" y="1519102"/>
            <a:ext cx="10342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12529"/>
                </a:solidFill>
                <a:effectLst/>
                <a:latin typeface="Alegreya Sans"/>
              </a:rPr>
              <a:t>Cross-Industry Standard Process for Data Mining.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212529"/>
              </a:solidFill>
              <a:latin typeface="Alegrey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12529"/>
                </a:solidFill>
                <a:effectLst/>
                <a:latin typeface="Alegreya Sans"/>
              </a:rPr>
              <a:t>Invented in 1996 but is still applicable to today’s problems.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9FF5C-143A-8644-6237-1E1BB2CD4287}"/>
              </a:ext>
            </a:extLst>
          </p:cNvPr>
          <p:cNvCxnSpPr>
            <a:cxnSpLocks/>
          </p:cNvCxnSpPr>
          <p:nvPr/>
        </p:nvCxnSpPr>
        <p:spPr>
          <a:xfrm>
            <a:off x="3071973" y="3503488"/>
            <a:ext cx="0" cy="47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15014-9E43-E5B2-9D08-CAE9C15DFCBB}"/>
              </a:ext>
            </a:extLst>
          </p:cNvPr>
          <p:cNvSpPr txBox="1"/>
          <p:nvPr/>
        </p:nvSpPr>
        <p:spPr>
          <a:xfrm>
            <a:off x="1181528" y="3976099"/>
            <a:ext cx="7736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EDA: Identify patterns, trends, and relationships between variables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Corporate data is mostly messy and dirty.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Limitations before you model.</a:t>
            </a:r>
          </a:p>
        </p:txBody>
      </p:sp>
    </p:spTree>
    <p:extLst>
      <p:ext uri="{BB962C8B-B14F-4D97-AF65-F5344CB8AC3E}">
        <p14:creationId xmlns:p14="http://schemas.microsoft.com/office/powerpoint/2010/main" val="287414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8132-5C3F-FA76-5BE7-7D8DEDE1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E812-7A4D-4C7F-1F55-ACD41EB7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902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Variable Identification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Structuring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Univariate Analysis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Bivariate Analysis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 Value Analysis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 Analysis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Variable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Engineering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822B350-8636-7329-17D6-969610FF6BC2}"/>
              </a:ext>
            </a:extLst>
          </p:cNvPr>
          <p:cNvSpPr/>
          <p:nvPr/>
        </p:nvSpPr>
        <p:spPr>
          <a:xfrm>
            <a:off x="5095982" y="1946052"/>
            <a:ext cx="308224" cy="18082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B9C8E79-FD34-A2DB-7423-2ED95390FCDE}"/>
              </a:ext>
            </a:extLst>
          </p:cNvPr>
          <p:cNvSpPr/>
          <p:nvPr/>
        </p:nvSpPr>
        <p:spPr>
          <a:xfrm>
            <a:off x="5095982" y="3874729"/>
            <a:ext cx="308224" cy="20123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57348-C35A-0AAB-22FB-77E113CE4321}"/>
              </a:ext>
            </a:extLst>
          </p:cNvPr>
          <p:cNvSpPr txBox="1"/>
          <p:nvPr/>
        </p:nvSpPr>
        <p:spPr>
          <a:xfrm>
            <a:off x="6195317" y="2665511"/>
            <a:ext cx="454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Exploration (Today’s Session)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BA728-599F-27F5-619F-A14241FFD57D}"/>
              </a:ext>
            </a:extLst>
          </p:cNvPr>
          <p:cNvSpPr txBox="1"/>
          <p:nvPr/>
        </p:nvSpPr>
        <p:spPr>
          <a:xfrm>
            <a:off x="6195317" y="4696244"/>
            <a:ext cx="19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6B14D23-8270-17D0-1F8D-92690BA56505}"/>
              </a:ext>
            </a:extLst>
          </p:cNvPr>
          <p:cNvSpPr/>
          <p:nvPr/>
        </p:nvSpPr>
        <p:spPr>
          <a:xfrm>
            <a:off x="5517222" y="2818363"/>
            <a:ext cx="598795" cy="636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E71E85F-BE09-9BFD-CCD4-ABDFE757B98A}"/>
              </a:ext>
            </a:extLst>
          </p:cNvPr>
          <p:cNvSpPr/>
          <p:nvPr/>
        </p:nvSpPr>
        <p:spPr>
          <a:xfrm>
            <a:off x="5498651" y="4849096"/>
            <a:ext cx="598795" cy="636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7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C905-E883-CCE0-B120-213E7EB5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EDA</a:t>
            </a:r>
          </a:p>
        </p:txBody>
      </p:sp>
      <p:pic>
        <p:nvPicPr>
          <p:cNvPr id="10" name="Picture 9" descr="A diagram of data quality&#10;&#10;Description automatically generated">
            <a:extLst>
              <a:ext uri="{FF2B5EF4-FFF2-40B4-BE49-F238E27FC236}">
                <a16:creationId xmlns:a16="http://schemas.microsoft.com/office/drawing/2014/main" id="{4DD29C24-961B-BABD-C262-22FF1BB4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5236"/>
            <a:ext cx="4466258" cy="2238616"/>
          </a:xfrm>
          <a:prstGeom prst="rect">
            <a:avLst/>
          </a:prstGeom>
        </p:spPr>
      </p:pic>
      <p:pic>
        <p:nvPicPr>
          <p:cNvPr id="11" name="Picture 2" descr="Image result for tidy data r">
            <a:extLst>
              <a:ext uri="{FF2B5EF4-FFF2-40B4-BE49-F238E27FC236}">
                <a16:creationId xmlns:a16="http://schemas.microsoft.com/office/drawing/2014/main" id="{A88417DA-FAB1-8FED-C435-AE75118D8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t="12701" r="249" b="-221"/>
          <a:stretch/>
        </p:blipFill>
        <p:spPr bwMode="auto">
          <a:xfrm>
            <a:off x="838200" y="4071700"/>
            <a:ext cx="3952057" cy="25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3F00E5-C88B-866B-B03A-DB3595668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59534"/>
            <a:ext cx="2911061" cy="2610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D18273-D828-34D8-678D-6F77DF2127B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149302" y="3869554"/>
            <a:ext cx="2911061" cy="2809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07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4D6F-CF10-CAC4-9CBE-77E2E4D3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Viz.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0D529BA-96FF-F6EF-DA15-96D806B5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83334"/>
            <a:ext cx="2223499" cy="22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E0B22-4A9D-8753-1C9C-14DA4C89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3948439"/>
            <a:ext cx="2068334" cy="206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DE817A0-0069-2EE5-0C39-1535BA270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872" y="2075545"/>
            <a:ext cx="1839075" cy="183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346F58C6-2046-255C-2D99-B37C044D1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82" y="4106833"/>
            <a:ext cx="1646608" cy="164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1FF8E94-5B9C-BF08-D08F-14D83BF2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853" y="2302839"/>
            <a:ext cx="3077967" cy="10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D2C2402-E579-9398-426C-BEF6DA39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234" y="3328828"/>
            <a:ext cx="1646608" cy="19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5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4E87-BE7B-3D19-00C0-15CBAE48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E015-3352-0502-00CA-C02E6509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979"/>
          </a:xfrm>
        </p:spPr>
        <p:txBody>
          <a:bodyPr/>
          <a:lstStyle/>
          <a:p>
            <a:r>
              <a:rPr lang="en-US" dirty="0"/>
              <a:t>Used to show continuous data.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F3EC3C-3C80-2FB2-1F70-3F561783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14" y="2339064"/>
            <a:ext cx="4366885" cy="427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2DD14F6-C6D8-6B1A-7D9A-13F2E710D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57" y="2518541"/>
            <a:ext cx="1841500" cy="558800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E2EC981D-4839-BB7D-BAC1-9C5CB61CA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913" y="2339064"/>
            <a:ext cx="4640193" cy="1330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47F3F-9C04-49C9-DD24-9BF93D5FB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913" y="3823171"/>
            <a:ext cx="2120229" cy="372254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4B47D06-4952-EB38-98EE-B38093120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913" y="4348803"/>
            <a:ext cx="2506146" cy="2091221"/>
          </a:xfrm>
          <a:prstGeom prst="rect">
            <a:avLst/>
          </a:prstGeom>
        </p:spPr>
      </p:pic>
      <p:pic>
        <p:nvPicPr>
          <p:cNvPr id="9" name="Picture 8" descr="A computer code with red text&#10;&#10;Description automatically generated">
            <a:extLst>
              <a:ext uri="{FF2B5EF4-FFF2-40B4-BE49-F238E27FC236}">
                <a16:creationId xmlns:a16="http://schemas.microsoft.com/office/drawing/2014/main" id="{3DC04872-F9CB-A137-052F-ABF11E90E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903" y="4195425"/>
            <a:ext cx="3395955" cy="1120665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F968421-566E-FDD4-E2F6-86EF8E120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212" y="4993984"/>
            <a:ext cx="2316646" cy="186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D702-D6BA-A925-CA07-E9C501D0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043B-E771-D856-0932-426F28D3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262"/>
          </a:xfrm>
        </p:spPr>
        <p:txBody>
          <a:bodyPr/>
          <a:lstStyle/>
          <a:p>
            <a:r>
              <a:rPr lang="en-US" dirty="0"/>
              <a:t>Used to display count (f) for discrete categorical data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649E6A-D286-823B-17E2-C2779543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3824"/>
            <a:ext cx="4656865" cy="381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90C4A320-C46B-89B8-C5FF-87B71DBA1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28" y="2918646"/>
            <a:ext cx="2032436" cy="360361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A7856E9-014B-7383-2D9B-4E22E9F31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027" y="3429000"/>
            <a:ext cx="2032435" cy="1681378"/>
          </a:xfrm>
          <a:prstGeom prst="rect">
            <a:avLst/>
          </a:prstGeom>
        </p:spPr>
      </p:pic>
      <p:pic>
        <p:nvPicPr>
          <p:cNvPr id="7" name="Picture 6" descr="A computer code with red text&#10;&#10;Description automatically generated">
            <a:extLst>
              <a:ext uri="{FF2B5EF4-FFF2-40B4-BE49-F238E27FC236}">
                <a16:creationId xmlns:a16="http://schemas.microsoft.com/office/drawing/2014/main" id="{E1E4DA19-FB32-B66A-E2C0-C00E53FAE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944" y="3718034"/>
            <a:ext cx="2926798" cy="99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D67A-F95F-D80B-18A3-6B003FD3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3844-6396-4D8C-591A-E6E170CD3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010"/>
          </a:xfrm>
        </p:spPr>
        <p:txBody>
          <a:bodyPr/>
          <a:lstStyle/>
          <a:p>
            <a:r>
              <a:rPr lang="en-US" dirty="0"/>
              <a:t>Used to show data distribution for continuous data.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4C3749-848E-AA42-9563-F141AF70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574754"/>
            <a:ext cx="5511800" cy="41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E11EF7-9C81-6BB0-6949-A052D08F0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090" y="2574754"/>
            <a:ext cx="3687923" cy="1331325"/>
          </a:xfrm>
          <a:prstGeom prst="rect">
            <a:avLst/>
          </a:prstGeom>
        </p:spPr>
      </p:pic>
      <p:pic>
        <p:nvPicPr>
          <p:cNvPr id="6" name="Picture 5" descr="A computer code with text&#10;&#10;Description automatically generated">
            <a:extLst>
              <a:ext uri="{FF2B5EF4-FFF2-40B4-BE49-F238E27FC236}">
                <a16:creationId xmlns:a16="http://schemas.microsoft.com/office/drawing/2014/main" id="{24FED9F0-F015-0214-5CD6-43A922BC2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090" y="4101662"/>
            <a:ext cx="3061957" cy="2280181"/>
          </a:xfrm>
          <a:prstGeom prst="rect">
            <a:avLst/>
          </a:prstGeom>
        </p:spPr>
      </p:pic>
      <p:pic>
        <p:nvPicPr>
          <p:cNvPr id="7" name="Picture 6" descr="A black and green text&#10;&#10;Description automatically generated">
            <a:extLst>
              <a:ext uri="{FF2B5EF4-FFF2-40B4-BE49-F238E27FC236}">
                <a16:creationId xmlns:a16="http://schemas.microsoft.com/office/drawing/2014/main" id="{C43E6465-AE04-3E01-C787-B463F20E4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266" y="4029826"/>
            <a:ext cx="2115820" cy="597598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E139DDD-3EB9-E82D-D145-D162A230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47" y="4611174"/>
            <a:ext cx="2639875" cy="196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14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7B89-65D4-AF74-D9FE-082B4E07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067B-0698-2E10-B812-1547A61A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to show relationship between two continuous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01D4DA1-C664-EE23-751A-D9EBFBF6D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0759"/>
            <a:ext cx="4672144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0FC60B-C59A-FED7-4207-445DFDF4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61" y="2427563"/>
            <a:ext cx="2824434" cy="1145761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3C8B862-A162-2FC0-3B5E-1E23CEC51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560" y="3821802"/>
            <a:ext cx="4475699" cy="184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0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5BEB-E0E8-5FAE-0F9D-8876C258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Scatter Plots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DBE2E99-74C8-B30D-7F1E-B4A6C217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0" y="2333487"/>
            <a:ext cx="4672144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0093BA1-3A59-DAD6-5035-2D0B429A8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367" y="2966553"/>
            <a:ext cx="5885623" cy="18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5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1ED2-BB00-6715-31EA-23CFEB4A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51A713-419E-B50E-90E5-6E8941035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" y="3164764"/>
            <a:ext cx="1260856" cy="12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0B1A312-9576-CFE1-2B38-61683FAEE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68" y="1842226"/>
            <a:ext cx="1064768" cy="10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544FD93-0ACD-17FF-34E7-2BE63E896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68" y="4735862"/>
            <a:ext cx="1064768" cy="10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1B576C5-C16D-E1C5-51BF-F47C1A685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5" r="26765"/>
          <a:stretch/>
        </p:blipFill>
        <p:spPr bwMode="auto">
          <a:xfrm>
            <a:off x="8831423" y="3170499"/>
            <a:ext cx="1153825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85680AE-490C-9290-5321-93AC73E8C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55" y="3246016"/>
            <a:ext cx="1787808" cy="109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F1F38A-5B59-A02B-E77F-30F3CA43DBE0}"/>
              </a:ext>
            </a:extLst>
          </p:cNvPr>
          <p:cNvCxnSpPr>
            <a:cxnSpLocks/>
            <a:stCxn id="3074" idx="3"/>
            <a:endCxn id="8" idx="0"/>
          </p:cNvCxnSpPr>
          <p:nvPr/>
        </p:nvCxnSpPr>
        <p:spPr>
          <a:xfrm>
            <a:off x="1617472" y="3795192"/>
            <a:ext cx="2316480" cy="940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EA1ACA-010E-03BC-4C04-CA5556D618ED}"/>
              </a:ext>
            </a:extLst>
          </p:cNvPr>
          <p:cNvCxnSpPr>
            <a:cxnSpLocks/>
            <a:stCxn id="3074" idx="3"/>
            <a:endCxn id="3076" idx="2"/>
          </p:cNvCxnSpPr>
          <p:nvPr/>
        </p:nvCxnSpPr>
        <p:spPr>
          <a:xfrm flipV="1">
            <a:off x="1617472" y="2906994"/>
            <a:ext cx="2316480" cy="888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AB54D5-A72C-05D4-31E1-48BE01BD6202}"/>
              </a:ext>
            </a:extLst>
          </p:cNvPr>
          <p:cNvCxnSpPr>
            <a:cxnSpLocks/>
            <a:stCxn id="3076" idx="3"/>
            <a:endCxn id="3080" idx="1"/>
          </p:cNvCxnSpPr>
          <p:nvPr/>
        </p:nvCxnSpPr>
        <p:spPr>
          <a:xfrm>
            <a:off x="4466336" y="2374610"/>
            <a:ext cx="1906719" cy="141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944986-0214-9B50-2C19-A29A5F96E695}"/>
              </a:ext>
            </a:extLst>
          </p:cNvPr>
          <p:cNvCxnSpPr>
            <a:cxnSpLocks/>
            <a:stCxn id="8" idx="3"/>
            <a:endCxn id="3080" idx="1"/>
          </p:cNvCxnSpPr>
          <p:nvPr/>
        </p:nvCxnSpPr>
        <p:spPr>
          <a:xfrm flipV="1">
            <a:off x="4466336" y="3792291"/>
            <a:ext cx="1906719" cy="1475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880C11-62EA-7A8A-1356-AAEC1BE94063}"/>
              </a:ext>
            </a:extLst>
          </p:cNvPr>
          <p:cNvCxnSpPr>
            <a:cxnSpLocks/>
            <a:stCxn id="3080" idx="3"/>
            <a:endCxn id="3078" idx="1"/>
          </p:cNvCxnSpPr>
          <p:nvPr/>
        </p:nvCxnSpPr>
        <p:spPr>
          <a:xfrm>
            <a:off x="8160863" y="3792291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51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F772-25B1-B8DA-8F2C-AE280DEA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A0008-EC8A-8153-9F07-793C911C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1825625"/>
            <a:ext cx="6522720" cy="1218021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>
                <a:highlight>
                  <a:srgbClr val="FFFF00"/>
                </a:highlight>
              </a:rPr>
              <a:t>sns.pairplot</a:t>
            </a:r>
            <a:r>
              <a:rPr lang="en-CA" dirty="0">
                <a:highlight>
                  <a:srgbClr val="FFFF00"/>
                </a:highlight>
              </a:rPr>
              <a:t>() </a:t>
            </a:r>
            <a:r>
              <a:rPr lang="en-CA" dirty="0"/>
              <a:t>is a Seaborn function used for visualizing relationships between multiple variables in a dataset through a grid of </a:t>
            </a:r>
            <a:r>
              <a:rPr lang="en-CA" u="sng" dirty="0"/>
              <a:t>scatter plots and histograms </a:t>
            </a:r>
            <a:r>
              <a:rPr lang="en-CA" dirty="0"/>
              <a:t>(or kernel density estimates)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5068C6-7D40-BD91-01DE-3E81AA7F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39" y="1690688"/>
            <a:ext cx="4809209" cy="481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E9695-F1D3-0F04-70F1-01AA12B82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255" y="3043646"/>
            <a:ext cx="2773903" cy="3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python">
            <a:extLst>
              <a:ext uri="{FF2B5EF4-FFF2-40B4-BE49-F238E27FC236}">
                <a16:creationId xmlns:a16="http://schemas.microsoft.com/office/drawing/2014/main" id="{B5FF495F-EAE1-B7E4-ADED-42F95016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35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5C2DD-E05A-0A63-0385-B38EBCA0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Python Notebook!</a:t>
            </a:r>
          </a:p>
        </p:txBody>
      </p:sp>
    </p:spTree>
    <p:extLst>
      <p:ext uri="{BB962C8B-B14F-4D97-AF65-F5344CB8AC3E}">
        <p14:creationId xmlns:p14="http://schemas.microsoft.com/office/powerpoint/2010/main" val="15693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559D-7C1F-860F-FB50-A92A7F7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C6A1A9-B74F-1A0B-8803-BD624EE65455}"/>
              </a:ext>
            </a:extLst>
          </p:cNvPr>
          <p:cNvGrpSpPr/>
          <p:nvPr/>
        </p:nvGrpSpPr>
        <p:grpSpPr>
          <a:xfrm>
            <a:off x="1860722" y="1316902"/>
            <a:ext cx="9040159" cy="5453768"/>
            <a:chOff x="1271464" y="1388234"/>
            <a:chExt cx="8400256" cy="5047214"/>
          </a:xfrm>
          <a:solidFill>
            <a:schemeClr val="bg1"/>
          </a:solidFill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1F1288-70B9-BC7B-2976-589C38420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464" y="1388234"/>
              <a:ext cx="8400256" cy="50472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F8AEF7-A731-2BF3-5A02-ED13EF6B6C01}"/>
                </a:ext>
              </a:extLst>
            </p:cNvPr>
            <p:cNvSpPr/>
            <p:nvPr/>
          </p:nvSpPr>
          <p:spPr bwMode="gray">
            <a:xfrm>
              <a:off x="4871864" y="3134314"/>
              <a:ext cx="1080120" cy="179799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E309CE-CA2C-435A-9F35-1CE44E4F7F85}"/>
                </a:ext>
              </a:extLst>
            </p:cNvPr>
            <p:cNvSpPr/>
            <p:nvPr/>
          </p:nvSpPr>
          <p:spPr bwMode="gray">
            <a:xfrm>
              <a:off x="4872948" y="3118121"/>
              <a:ext cx="1080120" cy="179799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6E875A-6EF8-9A19-19F7-C272AF646494}"/>
                </a:ext>
              </a:extLst>
            </p:cNvPr>
            <p:cNvSpPr/>
            <p:nvPr/>
          </p:nvSpPr>
          <p:spPr bwMode="gray">
            <a:xfrm>
              <a:off x="4838328" y="4077072"/>
              <a:ext cx="1152128" cy="161157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7CE047-353C-02EA-F39B-0C11FF59034F}"/>
                </a:ext>
              </a:extLst>
            </p:cNvPr>
            <p:cNvSpPr/>
            <p:nvPr/>
          </p:nvSpPr>
          <p:spPr bwMode="gray">
            <a:xfrm>
              <a:off x="3359696" y="3627882"/>
              <a:ext cx="1224136" cy="161157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5E08D5-950E-527B-CBAF-3D5A7F2978CB}"/>
                </a:ext>
              </a:extLst>
            </p:cNvPr>
            <p:cNvSpPr/>
            <p:nvPr/>
          </p:nvSpPr>
          <p:spPr bwMode="gray">
            <a:xfrm>
              <a:off x="4735468" y="3107060"/>
              <a:ext cx="1368152" cy="182880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b="1" dirty="0">
                  <a:solidFill>
                    <a:srgbClr val="86BC25"/>
                  </a:solidFill>
                </a:rPr>
                <a:t>COMPARISON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D39A5A-CE6B-A303-FEB4-250839B9014D}"/>
                </a:ext>
              </a:extLst>
            </p:cNvPr>
            <p:cNvSpPr/>
            <p:nvPr/>
          </p:nvSpPr>
          <p:spPr bwMode="gray">
            <a:xfrm>
              <a:off x="4465438" y="4048493"/>
              <a:ext cx="1908212" cy="182880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b="1" dirty="0">
                  <a:solidFill>
                    <a:srgbClr val="00ABAB"/>
                  </a:solidFill>
                </a:rPr>
                <a:t>COMPOSITION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DB8D57-426D-C777-E50E-6827B2BD412C}"/>
                </a:ext>
              </a:extLst>
            </p:cNvPr>
            <p:cNvSpPr/>
            <p:nvPr/>
          </p:nvSpPr>
          <p:spPr bwMode="gray">
            <a:xfrm>
              <a:off x="3143672" y="3545640"/>
              <a:ext cx="1512168" cy="288032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b="1" dirty="0">
                  <a:solidFill>
                    <a:srgbClr val="012169"/>
                  </a:solidFill>
                </a:rPr>
                <a:t>RELATIONSHIP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A0C435-6535-A57C-CE75-2B0E4CB9B568}"/>
                </a:ext>
              </a:extLst>
            </p:cNvPr>
            <p:cNvSpPr/>
            <p:nvPr/>
          </p:nvSpPr>
          <p:spPr bwMode="gray">
            <a:xfrm>
              <a:off x="6293356" y="3545640"/>
              <a:ext cx="1512168" cy="288032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b="1" dirty="0">
                  <a:solidFill>
                    <a:srgbClr val="00A3E0"/>
                  </a:solidFill>
                </a:rPr>
                <a:t>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04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02AC-D635-17A7-CA39-74DF8D89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E1700E-19CE-9D0F-B93A-1753D1DF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16" y="1613598"/>
            <a:ext cx="9311692" cy="43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6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81CB-311A-9606-A237-7F9FAC7E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Grouping, Transforming, and Aggregating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FA1F-50B1-F7E8-0FDE-7E2392D6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7213"/>
          </a:xfrm>
        </p:spPr>
        <p:txBody>
          <a:bodyPr>
            <a:normAutofit/>
          </a:bodyPr>
          <a:lstStyle/>
          <a:p>
            <a:r>
              <a:rPr lang="en-US" dirty="0"/>
              <a:t>Grouping works only for aggregation.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1. Group the dataset by a feature (called a grouped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2. You can run the aggregation on the grouped </a:t>
            </a:r>
            <a:r>
              <a:rPr lang="en-US" dirty="0" err="1"/>
              <a:t>df</a:t>
            </a:r>
            <a:r>
              <a:rPr lang="en-US" dirty="0"/>
              <a:t> or on a feature selected from grouped </a:t>
            </a:r>
            <a:r>
              <a:rPr lang="en-US" dirty="0" err="1"/>
              <a:t>df</a:t>
            </a:r>
            <a:r>
              <a:rPr lang="en-US" dirty="0"/>
              <a:t> ONLY!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5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F31B8820-BF21-2F6E-4E3B-A302EDD4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35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75EBC-E28E-5A5E-5B67-4E6CC135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Python Workbook!</a:t>
            </a:r>
          </a:p>
        </p:txBody>
      </p:sp>
    </p:spTree>
    <p:extLst>
      <p:ext uri="{BB962C8B-B14F-4D97-AF65-F5344CB8AC3E}">
        <p14:creationId xmlns:p14="http://schemas.microsoft.com/office/powerpoint/2010/main" val="404708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48EA-6B98-E534-AB71-E54214C0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Viz</a:t>
            </a:r>
          </a:p>
        </p:txBody>
      </p:sp>
    </p:spTree>
    <p:extLst>
      <p:ext uri="{BB962C8B-B14F-4D97-AF65-F5344CB8AC3E}">
        <p14:creationId xmlns:p14="http://schemas.microsoft.com/office/powerpoint/2010/main" val="319850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2C46-AC1C-9F56-BE53-75D1C54F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A990169-30C3-2D9F-1FA7-1310CE3C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74" y="2254050"/>
            <a:ext cx="9613392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6600" dirty="0">
                <a:solidFill>
                  <a:schemeClr val="bg1">
                    <a:lumMod val="75000"/>
                  </a:schemeClr>
                </a:solidFill>
              </a:rPr>
              <a:t>697042593474935872829495464244396854634235665878937632471</a:t>
            </a:r>
            <a:endParaRPr 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01E86-A439-5604-44CE-5D9F2729CADE}"/>
              </a:ext>
            </a:extLst>
          </p:cNvPr>
          <p:cNvSpPr txBox="1"/>
          <p:nvPr/>
        </p:nvSpPr>
        <p:spPr>
          <a:xfrm>
            <a:off x="838200" y="1787703"/>
            <a:ext cx="344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7’s do you see?</a:t>
            </a:r>
          </a:p>
        </p:txBody>
      </p:sp>
    </p:spTree>
    <p:extLst>
      <p:ext uri="{BB962C8B-B14F-4D97-AF65-F5344CB8AC3E}">
        <p14:creationId xmlns:p14="http://schemas.microsoft.com/office/powerpoint/2010/main" val="196846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FBC8-7F76-978D-B1CE-DF3AC0A5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270E02B-0D7E-FC85-36A5-F26077EF6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52" y="2417167"/>
            <a:ext cx="9705341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6600" dirty="0">
                <a:solidFill>
                  <a:schemeClr val="bg1">
                    <a:lumMod val="75000"/>
                  </a:schemeClr>
                </a:solidFill>
              </a:rPr>
              <a:t>69</a:t>
            </a:r>
            <a:r>
              <a:rPr lang="en-AU" sz="6600" dirty="0">
                <a:solidFill>
                  <a:schemeClr val="tx2"/>
                </a:solidFill>
              </a:rPr>
              <a:t>7</a:t>
            </a:r>
            <a:r>
              <a:rPr lang="en-AU" sz="6600" dirty="0">
                <a:solidFill>
                  <a:schemeClr val="bg1">
                    <a:lumMod val="75000"/>
                  </a:schemeClr>
                </a:solidFill>
              </a:rPr>
              <a:t>0425934</a:t>
            </a:r>
            <a:r>
              <a:rPr lang="en-AU" sz="6600" dirty="0">
                <a:solidFill>
                  <a:schemeClr val="tx2"/>
                </a:solidFill>
              </a:rPr>
              <a:t>7</a:t>
            </a:r>
            <a:r>
              <a:rPr lang="en-AU" sz="6600" dirty="0">
                <a:solidFill>
                  <a:schemeClr val="bg1">
                    <a:lumMod val="75000"/>
                  </a:schemeClr>
                </a:solidFill>
              </a:rPr>
              <a:t>49358</a:t>
            </a:r>
            <a:r>
              <a:rPr lang="en-AU" sz="6600" dirty="0">
                <a:solidFill>
                  <a:schemeClr val="tx2"/>
                </a:solidFill>
              </a:rPr>
              <a:t>7</a:t>
            </a:r>
            <a:r>
              <a:rPr lang="en-AU" sz="6600" dirty="0">
                <a:solidFill>
                  <a:schemeClr val="bg1">
                    <a:lumMod val="75000"/>
                  </a:schemeClr>
                </a:solidFill>
              </a:rPr>
              <a:t>28294954642443968546342356658</a:t>
            </a:r>
            <a:r>
              <a:rPr lang="en-AU" sz="6600" dirty="0">
                <a:solidFill>
                  <a:schemeClr val="tx2"/>
                </a:solidFill>
              </a:rPr>
              <a:t>7</a:t>
            </a:r>
            <a:r>
              <a:rPr lang="en-AU" sz="6600" dirty="0">
                <a:solidFill>
                  <a:schemeClr val="bg1">
                    <a:lumMod val="75000"/>
                  </a:schemeClr>
                </a:solidFill>
              </a:rPr>
              <a:t>893</a:t>
            </a:r>
            <a:r>
              <a:rPr lang="en-AU" sz="6600" dirty="0">
                <a:solidFill>
                  <a:schemeClr val="tx2"/>
                </a:solidFill>
              </a:rPr>
              <a:t>7</a:t>
            </a:r>
            <a:r>
              <a:rPr lang="en-AU" sz="6600" dirty="0">
                <a:solidFill>
                  <a:schemeClr val="bg1">
                    <a:lumMod val="75000"/>
                  </a:schemeClr>
                </a:solidFill>
              </a:rPr>
              <a:t>6324</a:t>
            </a:r>
            <a:r>
              <a:rPr lang="en-AU" sz="6600" dirty="0">
                <a:solidFill>
                  <a:schemeClr val="tx2"/>
                </a:solidFill>
              </a:rPr>
              <a:t>7</a:t>
            </a:r>
            <a:r>
              <a:rPr lang="en-AU" sz="6600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CBD1D-DE43-DBFD-3C40-CBB90A44E256}"/>
              </a:ext>
            </a:extLst>
          </p:cNvPr>
          <p:cNvSpPr txBox="1"/>
          <p:nvPr/>
        </p:nvSpPr>
        <p:spPr>
          <a:xfrm>
            <a:off x="838200" y="1818525"/>
            <a:ext cx="18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now?</a:t>
            </a:r>
          </a:p>
        </p:txBody>
      </p:sp>
    </p:spTree>
    <p:extLst>
      <p:ext uri="{BB962C8B-B14F-4D97-AF65-F5344CB8AC3E}">
        <p14:creationId xmlns:p14="http://schemas.microsoft.com/office/powerpoint/2010/main" val="22210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4F6B-C697-F5D1-B9BF-EE796FB1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8FBEEFA5-453B-E252-5863-7437A82CB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9140"/>
            <a:ext cx="6244761" cy="5000970"/>
          </a:xfrm>
          <a:ln>
            <a:solidFill>
              <a:schemeClr val="tx1"/>
            </a:solidFill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D31B7-5DA7-5CBE-C0FC-82E48160A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83" y="2498725"/>
            <a:ext cx="4731026" cy="2709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89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284</Words>
  <Application>Microsoft Macintosh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Alegreya Sans</vt:lpstr>
      <vt:lpstr>Aptos</vt:lpstr>
      <vt:lpstr>Aptos Display</vt:lpstr>
      <vt:lpstr>Arial</vt:lpstr>
      <vt:lpstr>Wingdings 2</vt:lpstr>
      <vt:lpstr>Office Theme</vt:lpstr>
      <vt:lpstr>Data Exploration and Viz.</vt:lpstr>
      <vt:lpstr>Data Merging</vt:lpstr>
      <vt:lpstr>Types of Joins</vt:lpstr>
      <vt:lpstr>Grouping, Transforming, and Aggregating</vt:lpstr>
      <vt:lpstr>Python Workbook!</vt:lpstr>
      <vt:lpstr>Data Viz</vt:lpstr>
      <vt:lpstr>Exercise</vt:lpstr>
      <vt:lpstr>Exercise</vt:lpstr>
      <vt:lpstr>Exercise</vt:lpstr>
      <vt:lpstr>Hicks Law (1951)</vt:lpstr>
      <vt:lpstr>CRISP –DM</vt:lpstr>
      <vt:lpstr>Stages of EDA</vt:lpstr>
      <vt:lpstr>Stages of EDA</vt:lpstr>
      <vt:lpstr>Types of Viz.</vt:lpstr>
      <vt:lpstr>1. Line Chart</vt:lpstr>
      <vt:lpstr>2. Bar Plot</vt:lpstr>
      <vt:lpstr>3. Histogram</vt:lpstr>
      <vt:lpstr>4. Scatter Plots</vt:lpstr>
      <vt:lpstr>4. Scatter Plots</vt:lpstr>
      <vt:lpstr>Pairplot()</vt:lpstr>
      <vt:lpstr>Python Notebook!</vt:lpstr>
      <vt:lpstr>Cheat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Jasyot Gaur</dc:creator>
  <cp:lastModifiedBy>Jasyot Gaur</cp:lastModifiedBy>
  <cp:revision>6</cp:revision>
  <dcterms:created xsi:type="dcterms:W3CDTF">2024-11-05T03:09:26Z</dcterms:created>
  <dcterms:modified xsi:type="dcterms:W3CDTF">2024-11-12T03:20:32Z</dcterms:modified>
</cp:coreProperties>
</file>