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60" r:id="rId5"/>
    <p:sldId id="272" r:id="rId6"/>
    <p:sldId id="288" r:id="rId7"/>
    <p:sldId id="261" r:id="rId8"/>
    <p:sldId id="262" r:id="rId9"/>
    <p:sldId id="263" r:id="rId10"/>
    <p:sldId id="268" r:id="rId11"/>
    <p:sldId id="279" r:id="rId12"/>
    <p:sldId id="264" r:id="rId13"/>
    <p:sldId id="274" r:id="rId14"/>
    <p:sldId id="265" r:id="rId15"/>
    <p:sldId id="271" r:id="rId16"/>
    <p:sldId id="273" r:id="rId17"/>
    <p:sldId id="259" r:id="rId18"/>
    <p:sldId id="284" r:id="rId19"/>
    <p:sldId id="280" r:id="rId20"/>
    <p:sldId id="275" r:id="rId21"/>
    <p:sldId id="283" r:id="rId22"/>
    <p:sldId id="287" r:id="rId23"/>
    <p:sldId id="286" r:id="rId24"/>
    <p:sldId id="285" r:id="rId25"/>
    <p:sldId id="281" r:id="rId26"/>
    <p:sldId id="291" r:id="rId27"/>
    <p:sldId id="289" r:id="rId28"/>
    <p:sldId id="269" r:id="rId29"/>
    <p:sldId id="270" r:id="rId30"/>
    <p:sldId id="290" r:id="rId31"/>
    <p:sldId id="276"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p:restoredTop sz="75549"/>
  </p:normalViewPr>
  <p:slideViewPr>
    <p:cSldViewPr snapToGrid="0">
      <p:cViewPr varScale="1">
        <p:scale>
          <a:sx n="94" d="100"/>
          <a:sy n="94" d="100"/>
        </p:scale>
        <p:origin x="1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EAC57-A73D-974F-8980-4C8345982DEB}" type="datetimeFigureOut">
              <a:rPr lang="en-US" smtClean="0"/>
              <a:t>11/18/24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88AD2-8623-B44C-8000-653A575A9270}" type="slidenum">
              <a:rPr lang="en-US" smtClean="0"/>
              <a:t>‹#›</a:t>
            </a:fld>
            <a:endParaRPr lang="en-US"/>
          </a:p>
        </p:txBody>
      </p:sp>
    </p:spTree>
    <p:extLst>
      <p:ext uri="{BB962C8B-B14F-4D97-AF65-F5344CB8AC3E}">
        <p14:creationId xmlns:p14="http://schemas.microsoft.com/office/powerpoint/2010/main" val="78260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212529"/>
                </a:solidFill>
                <a:effectLst/>
                <a:latin typeface="Alegreya Sans"/>
              </a:rPr>
              <a:t>Cross-Industry Standard Process for Data Mining. It was invented quite long ago, in 1996, but in spite of its age, it’s still applicable to today’s problems.</a:t>
            </a:r>
          </a:p>
          <a:p>
            <a:endParaRPr lang="en-CA" b="0" i="0" dirty="0">
              <a:solidFill>
                <a:srgbClr val="212529"/>
              </a:solidFill>
              <a:effectLst/>
              <a:latin typeface="Alegreya Sans"/>
            </a:endParaRPr>
          </a:p>
          <a:p>
            <a:r>
              <a:rPr lang="en-CA" b="0" i="0" dirty="0">
                <a:solidFill>
                  <a:srgbClr val="212529"/>
                </a:solidFill>
                <a:effectLst/>
                <a:latin typeface="Alegreya Sans"/>
              </a:rPr>
              <a:t>You have more and more data generating every second and the problem to get a dataset that can be used as an input to ML algo is getting difficult. As it takes time and computing resources to do the same.</a:t>
            </a:r>
            <a:endParaRPr lang="en-US" dirty="0"/>
          </a:p>
        </p:txBody>
      </p:sp>
      <p:sp>
        <p:nvSpPr>
          <p:cNvPr id="4" name="Slide Number Placeholder 3"/>
          <p:cNvSpPr>
            <a:spLocks noGrp="1"/>
          </p:cNvSpPr>
          <p:nvPr>
            <p:ph type="sldNum" sz="quarter" idx="5"/>
          </p:nvPr>
        </p:nvSpPr>
        <p:spPr/>
        <p:txBody>
          <a:bodyPr/>
          <a:lstStyle/>
          <a:p>
            <a:fld id="{3EE88AD2-8623-B44C-8000-653A575A9270}" type="slidenum">
              <a:rPr lang="en-US" smtClean="0"/>
              <a:t>2</a:t>
            </a:fld>
            <a:endParaRPr lang="en-US"/>
          </a:p>
        </p:txBody>
      </p:sp>
    </p:spTree>
    <p:extLst>
      <p:ext uri="{BB962C8B-B14F-4D97-AF65-F5344CB8AC3E}">
        <p14:creationId xmlns:p14="http://schemas.microsoft.com/office/powerpoint/2010/main" val="3578734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88AD2-8623-B44C-8000-653A575A9270}" type="slidenum">
              <a:rPr lang="en-US" smtClean="0"/>
              <a:t>17</a:t>
            </a:fld>
            <a:endParaRPr lang="en-US"/>
          </a:p>
        </p:txBody>
      </p:sp>
    </p:spTree>
    <p:extLst>
      <p:ext uri="{BB962C8B-B14F-4D97-AF65-F5344CB8AC3E}">
        <p14:creationId xmlns:p14="http://schemas.microsoft.com/office/powerpoint/2010/main" val="3504836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Step1: replace the missing value by mean of numerical and </a:t>
            </a:r>
            <a:r>
              <a:rPr lang="en-US" dirty="0" err="1"/>
              <a:t>freq</a:t>
            </a:r>
            <a:r>
              <a:rPr lang="en-US" dirty="0"/>
              <a:t> of categorical data</a:t>
            </a:r>
          </a:p>
          <a:p>
            <a:r>
              <a:rPr lang="en-US" dirty="0"/>
              <a:t>Step2: For each variable, a random forest regressor is trained on observed data and make predictions for the missing dataset value</a:t>
            </a:r>
          </a:p>
        </p:txBody>
      </p:sp>
      <p:sp>
        <p:nvSpPr>
          <p:cNvPr id="4" name="Slide Number Placeholder 3"/>
          <p:cNvSpPr>
            <a:spLocks noGrp="1"/>
          </p:cNvSpPr>
          <p:nvPr>
            <p:ph type="sldNum" sz="quarter" idx="5"/>
          </p:nvPr>
        </p:nvSpPr>
        <p:spPr/>
        <p:txBody>
          <a:bodyPr/>
          <a:lstStyle/>
          <a:p>
            <a:fld id="{3EE88AD2-8623-B44C-8000-653A575A9270}" type="slidenum">
              <a:rPr lang="en-US" smtClean="0"/>
              <a:t>21</a:t>
            </a:fld>
            <a:endParaRPr lang="en-US"/>
          </a:p>
        </p:txBody>
      </p:sp>
    </p:spTree>
    <p:extLst>
      <p:ext uri="{BB962C8B-B14F-4D97-AF65-F5344CB8AC3E}">
        <p14:creationId xmlns:p14="http://schemas.microsoft.com/office/powerpoint/2010/main" val="910730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88AD2-8623-B44C-8000-653A575A9270}" type="slidenum">
              <a:rPr lang="en-US" smtClean="0"/>
              <a:t>24</a:t>
            </a:fld>
            <a:endParaRPr lang="en-US"/>
          </a:p>
        </p:txBody>
      </p:sp>
    </p:spTree>
    <p:extLst>
      <p:ext uri="{BB962C8B-B14F-4D97-AF65-F5344CB8AC3E}">
        <p14:creationId xmlns:p14="http://schemas.microsoft.com/office/powerpoint/2010/main" val="4151815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a:t>
            </a:r>
            <a:r>
              <a:rPr lang="en-US" baseline="0" dirty="0"/>
              <a:t> = changing scale or distribution or both</a:t>
            </a:r>
          </a:p>
          <a:p>
            <a:endParaRPr lang="en-US" baseline="0" dirty="0"/>
          </a:p>
          <a:p>
            <a:pPr marL="285750" indent="-285750">
              <a:buFont typeface="Arial"/>
              <a:buChar char="•"/>
            </a:pPr>
            <a:r>
              <a:rPr lang="en-US" dirty="0" err="1"/>
              <a:t>MinMax</a:t>
            </a:r>
            <a:r>
              <a:rPr lang="en-US" dirty="0"/>
              <a:t> - </a:t>
            </a:r>
            <a:r>
              <a:rPr lang="en-US" sz="1200" dirty="0">
                <a:cs typeface="Calibri"/>
              </a:rPr>
              <a:t>Scales data to be within [0, 1]</a:t>
            </a:r>
            <a:r>
              <a:rPr lang="en-US" sz="1200" baseline="0" dirty="0">
                <a:cs typeface="Calibri"/>
              </a:rPr>
              <a:t> </a:t>
            </a:r>
            <a:r>
              <a:rPr lang="en-US" sz="1200" dirty="0">
                <a:cs typeface="Calibri"/>
              </a:rPr>
              <a:t>Results: Scale changes, distribution shape doesn't change</a:t>
            </a:r>
          </a:p>
          <a:p>
            <a:pPr marL="285750" lvl="0" indent="-285750">
              <a:buFont typeface="Arial"/>
              <a:buChar char="•"/>
            </a:pPr>
            <a:r>
              <a:rPr lang="en-US" sz="1200" dirty="0">
                <a:cs typeface="Calibri"/>
              </a:rPr>
              <a:t>Normalization – Centers around zero, and divides by standard deviation.</a:t>
            </a:r>
            <a:r>
              <a:rPr lang="en-US" sz="1200" baseline="0" dirty="0">
                <a:cs typeface="Calibri"/>
              </a:rPr>
              <a:t> Results: </a:t>
            </a:r>
            <a:r>
              <a:rPr lang="en-US" sz="1200" dirty="0">
                <a:cs typeface="Calibri"/>
              </a:rPr>
              <a:t>Scale changes, Distribution shape doesn't change</a:t>
            </a:r>
          </a:p>
          <a:p>
            <a:pPr marL="285750" indent="-285750">
              <a:buFont typeface="Arial"/>
              <a:buChar char="•"/>
            </a:pPr>
            <a:r>
              <a:rPr lang="en-US" sz="1200" dirty="0" err="1">
                <a:cs typeface="Calibri"/>
              </a:rPr>
              <a:t>BoxCox</a:t>
            </a:r>
            <a:r>
              <a:rPr lang="en-US" sz="1200" baseline="0" dirty="0">
                <a:cs typeface="Calibri"/>
              </a:rPr>
              <a:t> – </a:t>
            </a:r>
            <a:r>
              <a:rPr lang="en-US" sz="1200" dirty="0">
                <a:cs typeface="Calibri"/>
              </a:rPr>
              <a:t>Reduces skew and transforms into normal distribution. Results: scale</a:t>
            </a:r>
            <a:r>
              <a:rPr lang="en-US" sz="1200" baseline="0" dirty="0">
                <a:cs typeface="Calibri"/>
              </a:rPr>
              <a:t> changes, distribution shape changes</a:t>
            </a:r>
          </a:p>
          <a:p>
            <a:pPr marL="285750" indent="-285750">
              <a:buFont typeface="Arial"/>
              <a:buChar char="•"/>
            </a:pPr>
            <a:r>
              <a:rPr lang="en-US" sz="1200" baseline="0" dirty="0">
                <a:cs typeface="Calibri"/>
              </a:rPr>
              <a:t>Yeo Johnson – Like box-cox, but handles negative numbers</a:t>
            </a:r>
          </a:p>
          <a:p>
            <a:pPr marL="285750" indent="-285750">
              <a:buFont typeface="Arial"/>
              <a:buChar char="•"/>
            </a:pPr>
            <a:r>
              <a:rPr lang="en-US" sz="1200" baseline="0" dirty="0" err="1">
                <a:cs typeface="Calibri"/>
              </a:rPr>
              <a:t>Unifiorm</a:t>
            </a:r>
            <a:r>
              <a:rPr lang="en-US" sz="1200" baseline="0">
                <a:cs typeface="Calibri"/>
              </a:rPr>
              <a:t> - </a:t>
            </a:r>
            <a:endParaRPr lang="en-US" sz="1200">
              <a:cs typeface="Calibri"/>
            </a:endParaRPr>
          </a:p>
          <a:p>
            <a:endParaRPr lang="en-US"/>
          </a:p>
        </p:txBody>
      </p:sp>
      <p:sp>
        <p:nvSpPr>
          <p:cNvPr id="4" name="Slide Number Placeholder 3"/>
          <p:cNvSpPr>
            <a:spLocks noGrp="1"/>
          </p:cNvSpPr>
          <p:nvPr>
            <p:ph type="sldNum" sz="quarter" idx="5"/>
          </p:nvPr>
        </p:nvSpPr>
        <p:spPr/>
        <p:txBody>
          <a:bodyPr/>
          <a:lstStyle/>
          <a:p>
            <a:fld id="{3EE88AD2-8623-B44C-8000-653A575A9270}" type="slidenum">
              <a:rPr lang="en-US" smtClean="0"/>
              <a:t>29</a:t>
            </a:fld>
            <a:endParaRPr lang="en-US"/>
          </a:p>
        </p:txBody>
      </p:sp>
    </p:spTree>
    <p:extLst>
      <p:ext uri="{BB962C8B-B14F-4D97-AF65-F5344CB8AC3E}">
        <p14:creationId xmlns:p14="http://schemas.microsoft.com/office/powerpoint/2010/main" val="362841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One-Class SVM (Advance): </a:t>
            </a:r>
            <a:r>
              <a:rPr lang="en-CA" dirty="0"/>
              <a:t>For more advanced machine learning-based methods like Isolation Forest or One-class SVM, you'll need to train a model on your dataset and then use the model to detect outliers.</a:t>
            </a:r>
          </a:p>
          <a:p>
            <a:endParaRPr lang="en-CA" dirty="0"/>
          </a:p>
          <a:p>
            <a:endParaRPr lang="en-US" dirty="0"/>
          </a:p>
        </p:txBody>
      </p:sp>
      <p:sp>
        <p:nvSpPr>
          <p:cNvPr id="4" name="Slide Number Placeholder 3"/>
          <p:cNvSpPr>
            <a:spLocks noGrp="1"/>
          </p:cNvSpPr>
          <p:nvPr>
            <p:ph type="sldNum" sz="quarter" idx="5"/>
          </p:nvPr>
        </p:nvSpPr>
        <p:spPr/>
        <p:txBody>
          <a:bodyPr/>
          <a:lstStyle/>
          <a:p>
            <a:fld id="{3EE88AD2-8623-B44C-8000-653A575A9270}" type="slidenum">
              <a:rPr lang="en-US" smtClean="0"/>
              <a:t>3</a:t>
            </a:fld>
            <a:endParaRPr lang="en-US"/>
          </a:p>
        </p:txBody>
      </p:sp>
    </p:spTree>
    <p:extLst>
      <p:ext uri="{BB962C8B-B14F-4D97-AF65-F5344CB8AC3E}">
        <p14:creationId xmlns:p14="http://schemas.microsoft.com/office/powerpoint/2010/main" val="1484898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 and Income are object type data it should be an int or float</a:t>
            </a:r>
          </a:p>
          <a:p>
            <a:endParaRPr lang="en-US" dirty="0"/>
          </a:p>
          <a:p>
            <a:r>
              <a:rPr lang="en-US" dirty="0"/>
              <a:t>“$” and “,” Needs to be removed from Income and “$” from Bill. </a:t>
            </a:r>
          </a:p>
        </p:txBody>
      </p:sp>
      <p:sp>
        <p:nvSpPr>
          <p:cNvPr id="4" name="Slide Number Placeholder 3"/>
          <p:cNvSpPr>
            <a:spLocks noGrp="1"/>
          </p:cNvSpPr>
          <p:nvPr>
            <p:ph type="sldNum" sz="quarter" idx="5"/>
          </p:nvPr>
        </p:nvSpPr>
        <p:spPr/>
        <p:txBody>
          <a:bodyPr/>
          <a:lstStyle/>
          <a:p>
            <a:fld id="{3EE88AD2-8623-B44C-8000-653A575A9270}" type="slidenum">
              <a:rPr lang="en-US" smtClean="0"/>
              <a:t>4</a:t>
            </a:fld>
            <a:endParaRPr lang="en-US"/>
          </a:p>
        </p:txBody>
      </p:sp>
    </p:spTree>
    <p:extLst>
      <p:ext uri="{BB962C8B-B14F-4D97-AF65-F5344CB8AC3E}">
        <p14:creationId xmlns:p14="http://schemas.microsoft.com/office/powerpoint/2010/main" val="61318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credit default model or any model that is in direct consideration of user data. We delete the feature of Gender. Its done so that model show any bias to any specific gender.</a:t>
            </a:r>
          </a:p>
          <a:p>
            <a:endParaRPr lang="en-US" dirty="0"/>
          </a:p>
        </p:txBody>
      </p:sp>
      <p:sp>
        <p:nvSpPr>
          <p:cNvPr id="4" name="Slide Number Placeholder 3"/>
          <p:cNvSpPr>
            <a:spLocks noGrp="1"/>
          </p:cNvSpPr>
          <p:nvPr>
            <p:ph type="sldNum" sz="quarter" idx="5"/>
          </p:nvPr>
        </p:nvSpPr>
        <p:spPr/>
        <p:txBody>
          <a:bodyPr/>
          <a:lstStyle/>
          <a:p>
            <a:fld id="{3EE88AD2-8623-B44C-8000-653A575A9270}" type="slidenum">
              <a:rPr lang="en-US" smtClean="0"/>
              <a:t>7</a:t>
            </a:fld>
            <a:endParaRPr lang="en-US"/>
          </a:p>
        </p:txBody>
      </p:sp>
    </p:spTree>
    <p:extLst>
      <p:ext uri="{BB962C8B-B14F-4D97-AF65-F5344CB8AC3E}">
        <p14:creationId xmlns:p14="http://schemas.microsoft.com/office/powerpoint/2010/main" val="167117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Univariate: High income in Canada that is more than 450k.</a:t>
            </a:r>
          </a:p>
          <a:p>
            <a:endParaRPr lang="en-US" dirty="0"/>
          </a:p>
          <a:p>
            <a:r>
              <a:rPr lang="en-US" dirty="0"/>
              <a:t>Multivariate: High income in Canada, age is 7 years and the income is 500k. </a:t>
            </a:r>
          </a:p>
          <a:p>
            <a:endParaRPr lang="en-US" dirty="0"/>
          </a:p>
          <a:p>
            <a:r>
              <a:rPr lang="en-US" dirty="0"/>
              <a:t>Outlier impacts your over all model predictions and thus needs to be either removed or include with caution.</a:t>
            </a:r>
          </a:p>
        </p:txBody>
      </p:sp>
      <p:sp>
        <p:nvSpPr>
          <p:cNvPr id="4" name="Slide Number Placeholder 3"/>
          <p:cNvSpPr>
            <a:spLocks noGrp="1"/>
          </p:cNvSpPr>
          <p:nvPr>
            <p:ph type="sldNum" sz="quarter" idx="5"/>
          </p:nvPr>
        </p:nvSpPr>
        <p:spPr/>
        <p:txBody>
          <a:bodyPr/>
          <a:lstStyle/>
          <a:p>
            <a:fld id="{3EE88AD2-8623-B44C-8000-653A575A9270}" type="slidenum">
              <a:rPr lang="en-US" smtClean="0"/>
              <a:t>8</a:t>
            </a:fld>
            <a:endParaRPr lang="en-US"/>
          </a:p>
        </p:txBody>
      </p:sp>
    </p:spTree>
    <p:extLst>
      <p:ext uri="{BB962C8B-B14F-4D97-AF65-F5344CB8AC3E}">
        <p14:creationId xmlns:p14="http://schemas.microsoft.com/office/powerpoint/2010/main" val="1492862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88AD2-8623-B44C-8000-653A575A9270}" type="slidenum">
              <a:rPr lang="en-US" smtClean="0"/>
              <a:t>9</a:t>
            </a:fld>
            <a:endParaRPr lang="en-US"/>
          </a:p>
        </p:txBody>
      </p:sp>
    </p:spTree>
    <p:extLst>
      <p:ext uri="{BB962C8B-B14F-4D97-AF65-F5344CB8AC3E}">
        <p14:creationId xmlns:p14="http://schemas.microsoft.com/office/powerpoint/2010/main" val="1792799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KNN Imputation is a good option</a:t>
            </a:r>
          </a:p>
        </p:txBody>
      </p:sp>
      <p:sp>
        <p:nvSpPr>
          <p:cNvPr id="4" name="Slide Number Placeholder 3"/>
          <p:cNvSpPr>
            <a:spLocks noGrp="1"/>
          </p:cNvSpPr>
          <p:nvPr>
            <p:ph type="sldNum" sz="quarter" idx="5"/>
          </p:nvPr>
        </p:nvSpPr>
        <p:spPr/>
        <p:txBody>
          <a:bodyPr/>
          <a:lstStyle/>
          <a:p>
            <a:fld id="{3EE88AD2-8623-B44C-8000-653A575A9270}" type="slidenum">
              <a:rPr lang="en-US" smtClean="0"/>
              <a:t>12</a:t>
            </a:fld>
            <a:endParaRPr lang="en-US"/>
          </a:p>
        </p:txBody>
      </p:sp>
    </p:spTree>
    <p:extLst>
      <p:ext uri="{BB962C8B-B14F-4D97-AF65-F5344CB8AC3E}">
        <p14:creationId xmlns:p14="http://schemas.microsoft.com/office/powerpoint/2010/main" val="3403874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88AD2-8623-B44C-8000-653A575A9270}" type="slidenum">
              <a:rPr lang="en-US" smtClean="0"/>
              <a:t>15</a:t>
            </a:fld>
            <a:endParaRPr lang="en-US"/>
          </a:p>
        </p:txBody>
      </p:sp>
    </p:spTree>
    <p:extLst>
      <p:ext uri="{BB962C8B-B14F-4D97-AF65-F5344CB8AC3E}">
        <p14:creationId xmlns:p14="http://schemas.microsoft.com/office/powerpoint/2010/main" val="2763431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88AD2-8623-B44C-8000-653A575A9270}" type="slidenum">
              <a:rPr lang="en-US" smtClean="0"/>
              <a:t>16</a:t>
            </a:fld>
            <a:endParaRPr lang="en-US"/>
          </a:p>
        </p:txBody>
      </p:sp>
    </p:spTree>
    <p:extLst>
      <p:ext uri="{BB962C8B-B14F-4D97-AF65-F5344CB8AC3E}">
        <p14:creationId xmlns:p14="http://schemas.microsoft.com/office/powerpoint/2010/main" val="177229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9D2D-43FC-1BEB-7791-6D17196D06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D0345-88CB-2C45-DD9E-A0539049B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58969B-BB5A-B65D-80BF-F82D2E00D134}"/>
              </a:ext>
            </a:extLst>
          </p:cNvPr>
          <p:cNvSpPr>
            <a:spLocks noGrp="1"/>
          </p:cNvSpPr>
          <p:nvPr>
            <p:ph type="dt" sz="half" idx="10"/>
          </p:nvPr>
        </p:nvSpPr>
        <p:spPr/>
        <p:txBody>
          <a:bodyPr/>
          <a:lstStyle/>
          <a:p>
            <a:fld id="{8B890F36-0AF2-0147-88D9-7DC2377836F6}" type="datetimeFigureOut">
              <a:rPr lang="en-US" smtClean="0"/>
              <a:t>11/18/24</a:t>
            </a:fld>
            <a:endParaRPr lang="en-US"/>
          </a:p>
        </p:txBody>
      </p:sp>
      <p:sp>
        <p:nvSpPr>
          <p:cNvPr id="5" name="Footer Placeholder 4">
            <a:extLst>
              <a:ext uri="{FF2B5EF4-FFF2-40B4-BE49-F238E27FC236}">
                <a16:creationId xmlns:a16="http://schemas.microsoft.com/office/drawing/2014/main" id="{9E8BFAF7-D684-04A2-5ED5-9342DCF32359}"/>
              </a:ext>
            </a:extLst>
          </p:cNvPr>
          <p:cNvSpPr>
            <a:spLocks noGrp="1"/>
          </p:cNvSpPr>
          <p:nvPr>
            <p:ph type="ftr" sz="quarter" idx="11"/>
          </p:nvPr>
        </p:nvSpPr>
        <p:spPr/>
        <p:txBody>
          <a:bodyPr/>
          <a:lstStyle/>
          <a:p>
            <a:r>
              <a:rPr lang="en-US" dirty="0"/>
              <a:t>DO NOT COPY </a:t>
            </a:r>
          </a:p>
        </p:txBody>
      </p:sp>
      <p:sp>
        <p:nvSpPr>
          <p:cNvPr id="6" name="Slide Number Placeholder 5">
            <a:extLst>
              <a:ext uri="{FF2B5EF4-FFF2-40B4-BE49-F238E27FC236}">
                <a16:creationId xmlns:a16="http://schemas.microsoft.com/office/drawing/2014/main" id="{82C8AD20-457D-9F4D-3A5A-F6D9A93F4900}"/>
              </a:ext>
            </a:extLst>
          </p:cNvPr>
          <p:cNvSpPr>
            <a:spLocks noGrp="1"/>
          </p:cNvSpPr>
          <p:nvPr>
            <p:ph type="sldNum" sz="quarter" idx="12"/>
          </p:nvPr>
        </p:nvSpPr>
        <p:spPr/>
        <p:txBody>
          <a:bodyPr/>
          <a:lstStyle/>
          <a:p>
            <a:fld id="{3AAB55E9-FE6E-4D4E-B230-F36136B876D7}" type="slidenum">
              <a:rPr lang="en-US" smtClean="0"/>
              <a:t>‹#›</a:t>
            </a:fld>
            <a:endParaRPr lang="en-US"/>
          </a:p>
        </p:txBody>
      </p:sp>
    </p:spTree>
    <p:extLst>
      <p:ext uri="{BB962C8B-B14F-4D97-AF65-F5344CB8AC3E}">
        <p14:creationId xmlns:p14="http://schemas.microsoft.com/office/powerpoint/2010/main" val="105900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8ED9-4CC9-635D-E36F-5B2F065436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339D3F-0F25-8910-EBB3-7FC288AE9C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C50BF-CA12-B5E6-216F-29BF2D95F586}"/>
              </a:ext>
            </a:extLst>
          </p:cNvPr>
          <p:cNvSpPr>
            <a:spLocks noGrp="1"/>
          </p:cNvSpPr>
          <p:nvPr>
            <p:ph type="dt" sz="half" idx="10"/>
          </p:nvPr>
        </p:nvSpPr>
        <p:spPr/>
        <p:txBody>
          <a:bodyPr/>
          <a:lstStyle/>
          <a:p>
            <a:fld id="{8B890F36-0AF2-0147-88D9-7DC2377836F6}" type="datetimeFigureOut">
              <a:rPr lang="en-US" smtClean="0"/>
              <a:t>11/18/24</a:t>
            </a:fld>
            <a:endParaRPr lang="en-US"/>
          </a:p>
        </p:txBody>
      </p:sp>
      <p:sp>
        <p:nvSpPr>
          <p:cNvPr id="5" name="Footer Placeholder 4">
            <a:extLst>
              <a:ext uri="{FF2B5EF4-FFF2-40B4-BE49-F238E27FC236}">
                <a16:creationId xmlns:a16="http://schemas.microsoft.com/office/drawing/2014/main" id="{285C28FB-780F-4284-7DAE-52384044B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05376-C3A9-4819-4544-7B5E023B7367}"/>
              </a:ext>
            </a:extLst>
          </p:cNvPr>
          <p:cNvSpPr>
            <a:spLocks noGrp="1"/>
          </p:cNvSpPr>
          <p:nvPr>
            <p:ph type="sldNum" sz="quarter" idx="12"/>
          </p:nvPr>
        </p:nvSpPr>
        <p:spPr/>
        <p:txBody>
          <a:bodyPr/>
          <a:lstStyle/>
          <a:p>
            <a:fld id="{3AAB55E9-FE6E-4D4E-B230-F36136B876D7}" type="slidenum">
              <a:rPr lang="en-US" smtClean="0"/>
              <a:t>‹#›</a:t>
            </a:fld>
            <a:endParaRPr lang="en-US"/>
          </a:p>
        </p:txBody>
      </p:sp>
    </p:spTree>
    <p:extLst>
      <p:ext uri="{BB962C8B-B14F-4D97-AF65-F5344CB8AC3E}">
        <p14:creationId xmlns:p14="http://schemas.microsoft.com/office/powerpoint/2010/main" val="115891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8B8DA5-B5AF-813C-6EE4-A76C0F05B9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E4E405-3D33-CD46-5DAA-024AF8C347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6B676-FB63-6169-AD8A-60C1E06E90B0}"/>
              </a:ext>
            </a:extLst>
          </p:cNvPr>
          <p:cNvSpPr>
            <a:spLocks noGrp="1"/>
          </p:cNvSpPr>
          <p:nvPr>
            <p:ph type="dt" sz="half" idx="10"/>
          </p:nvPr>
        </p:nvSpPr>
        <p:spPr/>
        <p:txBody>
          <a:bodyPr/>
          <a:lstStyle/>
          <a:p>
            <a:fld id="{8B890F36-0AF2-0147-88D9-7DC2377836F6}" type="datetimeFigureOut">
              <a:rPr lang="en-US" smtClean="0"/>
              <a:t>11/18/24</a:t>
            </a:fld>
            <a:endParaRPr lang="en-US"/>
          </a:p>
        </p:txBody>
      </p:sp>
      <p:sp>
        <p:nvSpPr>
          <p:cNvPr id="5" name="Footer Placeholder 4">
            <a:extLst>
              <a:ext uri="{FF2B5EF4-FFF2-40B4-BE49-F238E27FC236}">
                <a16:creationId xmlns:a16="http://schemas.microsoft.com/office/drawing/2014/main" id="{48CE3BDE-6E39-56D0-85F6-210313AA7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E5060-D968-570F-83C0-69775AF5CBE7}"/>
              </a:ext>
            </a:extLst>
          </p:cNvPr>
          <p:cNvSpPr>
            <a:spLocks noGrp="1"/>
          </p:cNvSpPr>
          <p:nvPr>
            <p:ph type="sldNum" sz="quarter" idx="12"/>
          </p:nvPr>
        </p:nvSpPr>
        <p:spPr/>
        <p:txBody>
          <a:bodyPr/>
          <a:lstStyle/>
          <a:p>
            <a:fld id="{3AAB55E9-FE6E-4D4E-B230-F36136B876D7}" type="slidenum">
              <a:rPr lang="en-US" smtClean="0"/>
              <a:t>‹#›</a:t>
            </a:fld>
            <a:endParaRPr lang="en-US"/>
          </a:p>
        </p:txBody>
      </p:sp>
    </p:spTree>
    <p:extLst>
      <p:ext uri="{BB962C8B-B14F-4D97-AF65-F5344CB8AC3E}">
        <p14:creationId xmlns:p14="http://schemas.microsoft.com/office/powerpoint/2010/main" val="314573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4C44-B934-0C78-F36F-E5CF934C32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026E-B8F2-776F-8668-A356187B2F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44D52-6C3E-7282-F27F-66FC4AB1708C}"/>
              </a:ext>
            </a:extLst>
          </p:cNvPr>
          <p:cNvSpPr>
            <a:spLocks noGrp="1"/>
          </p:cNvSpPr>
          <p:nvPr>
            <p:ph type="dt" sz="half" idx="10"/>
          </p:nvPr>
        </p:nvSpPr>
        <p:spPr/>
        <p:txBody>
          <a:bodyPr/>
          <a:lstStyle/>
          <a:p>
            <a:fld id="{8B890F36-0AF2-0147-88D9-7DC2377836F6}" type="datetimeFigureOut">
              <a:rPr lang="en-US" smtClean="0"/>
              <a:t>11/18/24</a:t>
            </a:fld>
            <a:endParaRPr lang="en-US"/>
          </a:p>
        </p:txBody>
      </p:sp>
      <p:sp>
        <p:nvSpPr>
          <p:cNvPr id="5" name="Footer Placeholder 4">
            <a:extLst>
              <a:ext uri="{FF2B5EF4-FFF2-40B4-BE49-F238E27FC236}">
                <a16:creationId xmlns:a16="http://schemas.microsoft.com/office/drawing/2014/main" id="{F2560E67-8E0E-B015-A390-6458B657C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66D1B-7221-6048-4469-4CB030E0E7CA}"/>
              </a:ext>
            </a:extLst>
          </p:cNvPr>
          <p:cNvSpPr>
            <a:spLocks noGrp="1"/>
          </p:cNvSpPr>
          <p:nvPr>
            <p:ph type="sldNum" sz="quarter" idx="12"/>
          </p:nvPr>
        </p:nvSpPr>
        <p:spPr/>
        <p:txBody>
          <a:bodyPr/>
          <a:lstStyle/>
          <a:p>
            <a:fld id="{3AAB55E9-FE6E-4D4E-B230-F36136B876D7}" type="slidenum">
              <a:rPr lang="en-US" smtClean="0"/>
              <a:t>‹#›</a:t>
            </a:fld>
            <a:endParaRPr lang="en-US"/>
          </a:p>
        </p:txBody>
      </p:sp>
    </p:spTree>
    <p:extLst>
      <p:ext uri="{BB962C8B-B14F-4D97-AF65-F5344CB8AC3E}">
        <p14:creationId xmlns:p14="http://schemas.microsoft.com/office/powerpoint/2010/main" val="422626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572A-F202-DA4A-4765-2441BAE29F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BDD0D-3CFE-5423-332D-2B8B0420CC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913E7B-7611-EA4F-3CA4-3EB252050D5D}"/>
              </a:ext>
            </a:extLst>
          </p:cNvPr>
          <p:cNvSpPr>
            <a:spLocks noGrp="1"/>
          </p:cNvSpPr>
          <p:nvPr>
            <p:ph type="dt" sz="half" idx="10"/>
          </p:nvPr>
        </p:nvSpPr>
        <p:spPr/>
        <p:txBody>
          <a:bodyPr/>
          <a:lstStyle/>
          <a:p>
            <a:fld id="{8B890F36-0AF2-0147-88D9-7DC2377836F6}" type="datetimeFigureOut">
              <a:rPr lang="en-US" smtClean="0"/>
              <a:t>11/18/24</a:t>
            </a:fld>
            <a:endParaRPr lang="en-US"/>
          </a:p>
        </p:txBody>
      </p:sp>
      <p:sp>
        <p:nvSpPr>
          <p:cNvPr id="5" name="Footer Placeholder 4">
            <a:extLst>
              <a:ext uri="{FF2B5EF4-FFF2-40B4-BE49-F238E27FC236}">
                <a16:creationId xmlns:a16="http://schemas.microsoft.com/office/drawing/2014/main" id="{2CFFAEBE-E991-47E3-B16C-AD73D7E37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F66A7-CD8A-D4F7-DDA2-1882855E9FCD}"/>
              </a:ext>
            </a:extLst>
          </p:cNvPr>
          <p:cNvSpPr>
            <a:spLocks noGrp="1"/>
          </p:cNvSpPr>
          <p:nvPr>
            <p:ph type="sldNum" sz="quarter" idx="12"/>
          </p:nvPr>
        </p:nvSpPr>
        <p:spPr/>
        <p:txBody>
          <a:bodyPr/>
          <a:lstStyle/>
          <a:p>
            <a:fld id="{3AAB55E9-FE6E-4D4E-B230-F36136B876D7}" type="slidenum">
              <a:rPr lang="en-US" smtClean="0"/>
              <a:t>‹#›</a:t>
            </a:fld>
            <a:endParaRPr lang="en-US"/>
          </a:p>
        </p:txBody>
      </p:sp>
    </p:spTree>
    <p:extLst>
      <p:ext uri="{BB962C8B-B14F-4D97-AF65-F5344CB8AC3E}">
        <p14:creationId xmlns:p14="http://schemas.microsoft.com/office/powerpoint/2010/main" val="2433619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1E6D-DAB9-9C1F-D4A1-7D9588CEAF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6A9029-9440-1D4C-8D5E-7A2335C3D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436B72-6389-CC6D-B7F9-8E148C7B56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A6A67D-3755-6285-D98E-C4D7D5D2C61F}"/>
              </a:ext>
            </a:extLst>
          </p:cNvPr>
          <p:cNvSpPr>
            <a:spLocks noGrp="1"/>
          </p:cNvSpPr>
          <p:nvPr>
            <p:ph type="dt" sz="half" idx="10"/>
          </p:nvPr>
        </p:nvSpPr>
        <p:spPr/>
        <p:txBody>
          <a:bodyPr/>
          <a:lstStyle/>
          <a:p>
            <a:fld id="{8B890F36-0AF2-0147-88D9-7DC2377836F6}" type="datetimeFigureOut">
              <a:rPr lang="en-US" smtClean="0"/>
              <a:t>11/18/24</a:t>
            </a:fld>
            <a:endParaRPr lang="en-US"/>
          </a:p>
        </p:txBody>
      </p:sp>
      <p:sp>
        <p:nvSpPr>
          <p:cNvPr id="6" name="Footer Placeholder 5">
            <a:extLst>
              <a:ext uri="{FF2B5EF4-FFF2-40B4-BE49-F238E27FC236}">
                <a16:creationId xmlns:a16="http://schemas.microsoft.com/office/drawing/2014/main" id="{B04E4860-BDA0-1EDA-BAFB-7E5783585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A36882-877D-EE40-DD95-1EC831AA1955}"/>
              </a:ext>
            </a:extLst>
          </p:cNvPr>
          <p:cNvSpPr>
            <a:spLocks noGrp="1"/>
          </p:cNvSpPr>
          <p:nvPr>
            <p:ph type="sldNum" sz="quarter" idx="12"/>
          </p:nvPr>
        </p:nvSpPr>
        <p:spPr/>
        <p:txBody>
          <a:bodyPr/>
          <a:lstStyle/>
          <a:p>
            <a:fld id="{3AAB55E9-FE6E-4D4E-B230-F36136B876D7}" type="slidenum">
              <a:rPr lang="en-US" smtClean="0"/>
              <a:t>‹#›</a:t>
            </a:fld>
            <a:endParaRPr lang="en-US"/>
          </a:p>
        </p:txBody>
      </p:sp>
    </p:spTree>
    <p:extLst>
      <p:ext uri="{BB962C8B-B14F-4D97-AF65-F5344CB8AC3E}">
        <p14:creationId xmlns:p14="http://schemas.microsoft.com/office/powerpoint/2010/main" val="177764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F85A-9415-5E9B-1041-FB356B9ECE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167D30-11DC-18CB-8966-08FC17A169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3B0F3-A0EC-C358-BBA3-D5AA44D4CD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7CD8CD-E361-555A-D33E-57CEEA772B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E3A6A0-627A-9E65-F4AA-85C79EBF41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CF2EBE-EF89-2D08-2819-3906615FA2A6}"/>
              </a:ext>
            </a:extLst>
          </p:cNvPr>
          <p:cNvSpPr>
            <a:spLocks noGrp="1"/>
          </p:cNvSpPr>
          <p:nvPr>
            <p:ph type="dt" sz="half" idx="10"/>
          </p:nvPr>
        </p:nvSpPr>
        <p:spPr/>
        <p:txBody>
          <a:bodyPr/>
          <a:lstStyle/>
          <a:p>
            <a:fld id="{8B890F36-0AF2-0147-88D9-7DC2377836F6}" type="datetimeFigureOut">
              <a:rPr lang="en-US" smtClean="0"/>
              <a:t>11/18/24</a:t>
            </a:fld>
            <a:endParaRPr lang="en-US"/>
          </a:p>
        </p:txBody>
      </p:sp>
      <p:sp>
        <p:nvSpPr>
          <p:cNvPr id="8" name="Footer Placeholder 7">
            <a:extLst>
              <a:ext uri="{FF2B5EF4-FFF2-40B4-BE49-F238E27FC236}">
                <a16:creationId xmlns:a16="http://schemas.microsoft.com/office/drawing/2014/main" id="{45A6420C-5100-AF31-2BB3-946F9BE78D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276F90-327F-A50D-5AC7-71C577142DF1}"/>
              </a:ext>
            </a:extLst>
          </p:cNvPr>
          <p:cNvSpPr>
            <a:spLocks noGrp="1"/>
          </p:cNvSpPr>
          <p:nvPr>
            <p:ph type="sldNum" sz="quarter" idx="12"/>
          </p:nvPr>
        </p:nvSpPr>
        <p:spPr/>
        <p:txBody>
          <a:bodyPr/>
          <a:lstStyle/>
          <a:p>
            <a:fld id="{3AAB55E9-FE6E-4D4E-B230-F36136B876D7}" type="slidenum">
              <a:rPr lang="en-US" smtClean="0"/>
              <a:t>‹#›</a:t>
            </a:fld>
            <a:endParaRPr lang="en-US"/>
          </a:p>
        </p:txBody>
      </p:sp>
    </p:spTree>
    <p:extLst>
      <p:ext uri="{BB962C8B-B14F-4D97-AF65-F5344CB8AC3E}">
        <p14:creationId xmlns:p14="http://schemas.microsoft.com/office/powerpoint/2010/main" val="124201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78D3-C055-BD25-0A34-C460BBB415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248187-D9BB-4604-B2F4-FEB4D8A60F6E}"/>
              </a:ext>
            </a:extLst>
          </p:cNvPr>
          <p:cNvSpPr>
            <a:spLocks noGrp="1"/>
          </p:cNvSpPr>
          <p:nvPr>
            <p:ph type="dt" sz="half" idx="10"/>
          </p:nvPr>
        </p:nvSpPr>
        <p:spPr/>
        <p:txBody>
          <a:bodyPr/>
          <a:lstStyle/>
          <a:p>
            <a:fld id="{8B890F36-0AF2-0147-88D9-7DC2377836F6}" type="datetimeFigureOut">
              <a:rPr lang="en-US" smtClean="0"/>
              <a:t>11/18/24</a:t>
            </a:fld>
            <a:endParaRPr lang="en-US"/>
          </a:p>
        </p:txBody>
      </p:sp>
      <p:sp>
        <p:nvSpPr>
          <p:cNvPr id="4" name="Footer Placeholder 3">
            <a:extLst>
              <a:ext uri="{FF2B5EF4-FFF2-40B4-BE49-F238E27FC236}">
                <a16:creationId xmlns:a16="http://schemas.microsoft.com/office/drawing/2014/main" id="{D6AB1592-82DE-783E-DE13-EE5C51C6D2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E9ED53-79D3-4EB2-77FA-91906614297C}"/>
              </a:ext>
            </a:extLst>
          </p:cNvPr>
          <p:cNvSpPr>
            <a:spLocks noGrp="1"/>
          </p:cNvSpPr>
          <p:nvPr>
            <p:ph type="sldNum" sz="quarter" idx="12"/>
          </p:nvPr>
        </p:nvSpPr>
        <p:spPr/>
        <p:txBody>
          <a:bodyPr/>
          <a:lstStyle/>
          <a:p>
            <a:fld id="{3AAB55E9-FE6E-4D4E-B230-F36136B876D7}" type="slidenum">
              <a:rPr lang="en-US" smtClean="0"/>
              <a:t>‹#›</a:t>
            </a:fld>
            <a:endParaRPr lang="en-US"/>
          </a:p>
        </p:txBody>
      </p:sp>
    </p:spTree>
    <p:extLst>
      <p:ext uri="{BB962C8B-B14F-4D97-AF65-F5344CB8AC3E}">
        <p14:creationId xmlns:p14="http://schemas.microsoft.com/office/powerpoint/2010/main" val="1062625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24630-73B5-66A3-614B-E3250527EE24}"/>
              </a:ext>
            </a:extLst>
          </p:cNvPr>
          <p:cNvSpPr>
            <a:spLocks noGrp="1"/>
          </p:cNvSpPr>
          <p:nvPr>
            <p:ph type="dt" sz="half" idx="10"/>
          </p:nvPr>
        </p:nvSpPr>
        <p:spPr/>
        <p:txBody>
          <a:bodyPr/>
          <a:lstStyle/>
          <a:p>
            <a:fld id="{8B890F36-0AF2-0147-88D9-7DC2377836F6}" type="datetimeFigureOut">
              <a:rPr lang="en-US" smtClean="0"/>
              <a:t>11/18/24</a:t>
            </a:fld>
            <a:endParaRPr lang="en-US"/>
          </a:p>
        </p:txBody>
      </p:sp>
      <p:sp>
        <p:nvSpPr>
          <p:cNvPr id="3" name="Footer Placeholder 2">
            <a:extLst>
              <a:ext uri="{FF2B5EF4-FFF2-40B4-BE49-F238E27FC236}">
                <a16:creationId xmlns:a16="http://schemas.microsoft.com/office/drawing/2014/main" id="{9AE7F371-0C2A-C712-DA59-128894CC2D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39FB10-75C1-CFF4-A399-8719A6F51DA7}"/>
              </a:ext>
            </a:extLst>
          </p:cNvPr>
          <p:cNvSpPr>
            <a:spLocks noGrp="1"/>
          </p:cNvSpPr>
          <p:nvPr>
            <p:ph type="sldNum" sz="quarter" idx="12"/>
          </p:nvPr>
        </p:nvSpPr>
        <p:spPr/>
        <p:txBody>
          <a:bodyPr/>
          <a:lstStyle/>
          <a:p>
            <a:fld id="{3AAB55E9-FE6E-4D4E-B230-F36136B876D7}" type="slidenum">
              <a:rPr lang="en-US" smtClean="0"/>
              <a:t>‹#›</a:t>
            </a:fld>
            <a:endParaRPr lang="en-US"/>
          </a:p>
        </p:txBody>
      </p:sp>
    </p:spTree>
    <p:extLst>
      <p:ext uri="{BB962C8B-B14F-4D97-AF65-F5344CB8AC3E}">
        <p14:creationId xmlns:p14="http://schemas.microsoft.com/office/powerpoint/2010/main" val="2027537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8761-5A10-1BDF-5928-5CC7C6A97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B446ED-CCCD-39EF-48D2-0A2CF2E76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D3028D-9E3C-A623-5F96-8E4776F11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23048-F659-617B-57C7-67D26D2B0E59}"/>
              </a:ext>
            </a:extLst>
          </p:cNvPr>
          <p:cNvSpPr>
            <a:spLocks noGrp="1"/>
          </p:cNvSpPr>
          <p:nvPr>
            <p:ph type="dt" sz="half" idx="10"/>
          </p:nvPr>
        </p:nvSpPr>
        <p:spPr/>
        <p:txBody>
          <a:bodyPr/>
          <a:lstStyle/>
          <a:p>
            <a:fld id="{8B890F36-0AF2-0147-88D9-7DC2377836F6}" type="datetimeFigureOut">
              <a:rPr lang="en-US" smtClean="0"/>
              <a:t>11/18/24</a:t>
            </a:fld>
            <a:endParaRPr lang="en-US"/>
          </a:p>
        </p:txBody>
      </p:sp>
      <p:sp>
        <p:nvSpPr>
          <p:cNvPr id="6" name="Footer Placeholder 5">
            <a:extLst>
              <a:ext uri="{FF2B5EF4-FFF2-40B4-BE49-F238E27FC236}">
                <a16:creationId xmlns:a16="http://schemas.microsoft.com/office/drawing/2014/main" id="{4DEE44F8-478B-FA8C-36E2-E2AECE943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656B3-2FC9-F1F4-2EBB-55CBCB8ED9A9}"/>
              </a:ext>
            </a:extLst>
          </p:cNvPr>
          <p:cNvSpPr>
            <a:spLocks noGrp="1"/>
          </p:cNvSpPr>
          <p:nvPr>
            <p:ph type="sldNum" sz="quarter" idx="12"/>
          </p:nvPr>
        </p:nvSpPr>
        <p:spPr/>
        <p:txBody>
          <a:bodyPr/>
          <a:lstStyle/>
          <a:p>
            <a:fld id="{3AAB55E9-FE6E-4D4E-B230-F36136B876D7}" type="slidenum">
              <a:rPr lang="en-US" smtClean="0"/>
              <a:t>‹#›</a:t>
            </a:fld>
            <a:endParaRPr lang="en-US"/>
          </a:p>
        </p:txBody>
      </p:sp>
    </p:spTree>
    <p:extLst>
      <p:ext uri="{BB962C8B-B14F-4D97-AF65-F5344CB8AC3E}">
        <p14:creationId xmlns:p14="http://schemas.microsoft.com/office/powerpoint/2010/main" val="182807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E844-3CB0-FB24-BD8E-51C457BA2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996004-A41C-6E0B-D3D2-CAA9B3035F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9BB1FA-FEF7-B001-CE64-27CADAD2E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91F1DA-EA1E-99C0-FA20-5B19E6E8289B}"/>
              </a:ext>
            </a:extLst>
          </p:cNvPr>
          <p:cNvSpPr>
            <a:spLocks noGrp="1"/>
          </p:cNvSpPr>
          <p:nvPr>
            <p:ph type="dt" sz="half" idx="10"/>
          </p:nvPr>
        </p:nvSpPr>
        <p:spPr/>
        <p:txBody>
          <a:bodyPr/>
          <a:lstStyle/>
          <a:p>
            <a:fld id="{8B890F36-0AF2-0147-88D9-7DC2377836F6}" type="datetimeFigureOut">
              <a:rPr lang="en-US" smtClean="0"/>
              <a:t>11/18/24</a:t>
            </a:fld>
            <a:endParaRPr lang="en-US"/>
          </a:p>
        </p:txBody>
      </p:sp>
      <p:sp>
        <p:nvSpPr>
          <p:cNvPr id="6" name="Footer Placeholder 5">
            <a:extLst>
              <a:ext uri="{FF2B5EF4-FFF2-40B4-BE49-F238E27FC236}">
                <a16:creationId xmlns:a16="http://schemas.microsoft.com/office/drawing/2014/main" id="{806F6FCD-47E8-42E7-642F-DD893601A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B11AA-6DD3-903A-B4C5-49DF7C88693A}"/>
              </a:ext>
            </a:extLst>
          </p:cNvPr>
          <p:cNvSpPr>
            <a:spLocks noGrp="1"/>
          </p:cNvSpPr>
          <p:nvPr>
            <p:ph type="sldNum" sz="quarter" idx="12"/>
          </p:nvPr>
        </p:nvSpPr>
        <p:spPr/>
        <p:txBody>
          <a:bodyPr/>
          <a:lstStyle/>
          <a:p>
            <a:fld id="{3AAB55E9-FE6E-4D4E-B230-F36136B876D7}" type="slidenum">
              <a:rPr lang="en-US" smtClean="0"/>
              <a:t>‹#›</a:t>
            </a:fld>
            <a:endParaRPr lang="en-US"/>
          </a:p>
        </p:txBody>
      </p:sp>
    </p:spTree>
    <p:extLst>
      <p:ext uri="{BB962C8B-B14F-4D97-AF65-F5344CB8AC3E}">
        <p14:creationId xmlns:p14="http://schemas.microsoft.com/office/powerpoint/2010/main" val="245611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07C3-2D62-DC5F-5CC9-23843F178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C00CB0-299E-75BB-B0FE-AF13A4535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C77DF-5FEA-EF71-0FCD-222834D4E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890F36-0AF2-0147-88D9-7DC2377836F6}" type="datetimeFigureOut">
              <a:rPr lang="en-US" smtClean="0"/>
              <a:t>11/18/24</a:t>
            </a:fld>
            <a:endParaRPr lang="en-US"/>
          </a:p>
        </p:txBody>
      </p:sp>
      <p:sp>
        <p:nvSpPr>
          <p:cNvPr id="5" name="Footer Placeholder 4">
            <a:extLst>
              <a:ext uri="{FF2B5EF4-FFF2-40B4-BE49-F238E27FC236}">
                <a16:creationId xmlns:a16="http://schemas.microsoft.com/office/drawing/2014/main" id="{86A5E015-D046-A2DF-5F2B-40DBF501A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A13FA2A-3AE3-F1F0-8A23-680599E7B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AB55E9-FE6E-4D4E-B230-F36136B876D7}" type="slidenum">
              <a:rPr lang="en-US" smtClean="0"/>
              <a:t>‹#›</a:t>
            </a:fld>
            <a:endParaRPr lang="en-US"/>
          </a:p>
        </p:txBody>
      </p:sp>
      <p:sp>
        <p:nvSpPr>
          <p:cNvPr id="7" name="TextBox 6">
            <a:extLst>
              <a:ext uri="{FF2B5EF4-FFF2-40B4-BE49-F238E27FC236}">
                <a16:creationId xmlns:a16="http://schemas.microsoft.com/office/drawing/2014/main" id="{89653D6E-7666-830C-524D-AA423D0B1811}"/>
              </a:ext>
            </a:extLst>
          </p:cNvPr>
          <p:cNvSpPr txBox="1"/>
          <p:nvPr userDrawn="1"/>
        </p:nvSpPr>
        <p:spPr>
          <a:xfrm>
            <a:off x="9625483" y="496371"/>
            <a:ext cx="1728317" cy="369332"/>
          </a:xfrm>
          <a:prstGeom prst="rect">
            <a:avLst/>
          </a:prstGeom>
          <a:noFill/>
        </p:spPr>
        <p:txBody>
          <a:bodyPr wrap="square" rtlCol="0">
            <a:spAutoFit/>
          </a:bodyPr>
          <a:lstStyle/>
          <a:p>
            <a:r>
              <a:rPr lang="en-US" b="1" dirty="0">
                <a:solidFill>
                  <a:srgbClr val="FF0000"/>
                </a:solidFill>
              </a:rPr>
              <a:t>DO NOT COPY</a:t>
            </a:r>
          </a:p>
        </p:txBody>
      </p:sp>
    </p:spTree>
    <p:extLst>
      <p:ext uri="{BB962C8B-B14F-4D97-AF65-F5344CB8AC3E}">
        <p14:creationId xmlns:p14="http://schemas.microsoft.com/office/powerpoint/2010/main" val="2463087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18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6302-4A71-D7FE-5F80-D4877C90D7A0}"/>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Data Cleaning</a:t>
            </a:r>
          </a:p>
        </p:txBody>
      </p:sp>
      <p:sp>
        <p:nvSpPr>
          <p:cNvPr id="4" name="TextBox 3">
            <a:extLst>
              <a:ext uri="{FF2B5EF4-FFF2-40B4-BE49-F238E27FC236}">
                <a16:creationId xmlns:a16="http://schemas.microsoft.com/office/drawing/2014/main" id="{BCCFA88B-A675-A616-5237-52532B43E98B}"/>
              </a:ext>
            </a:extLst>
          </p:cNvPr>
          <p:cNvSpPr txBox="1"/>
          <p:nvPr/>
        </p:nvSpPr>
        <p:spPr>
          <a:xfrm>
            <a:off x="10668000" y="6488668"/>
            <a:ext cx="1337867" cy="369332"/>
          </a:xfrm>
          <a:prstGeom prst="rect">
            <a:avLst/>
          </a:prstGeom>
          <a:noFill/>
        </p:spPr>
        <p:txBody>
          <a:bodyPr wrap="none" rtlCol="0">
            <a:spAutoFit/>
          </a:bodyPr>
          <a:lstStyle/>
          <a:p>
            <a:r>
              <a:rPr lang="en-US" dirty="0"/>
              <a:t>Jasyot Gaur</a:t>
            </a:r>
          </a:p>
        </p:txBody>
      </p:sp>
    </p:spTree>
    <p:extLst>
      <p:ext uri="{BB962C8B-B14F-4D97-AF65-F5344CB8AC3E}">
        <p14:creationId xmlns:p14="http://schemas.microsoft.com/office/powerpoint/2010/main" val="2540883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568D-01DA-3AC0-1586-B62E96FFC7A5}"/>
              </a:ext>
            </a:extLst>
          </p:cNvPr>
          <p:cNvSpPr>
            <a:spLocks noGrp="1"/>
          </p:cNvSpPr>
          <p:nvPr>
            <p:ph type="title"/>
          </p:nvPr>
        </p:nvSpPr>
        <p:spPr>
          <a:xfrm>
            <a:off x="6731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Code Demo1: Basic Cleaning and Heatmap</a:t>
            </a:r>
          </a:p>
        </p:txBody>
      </p:sp>
    </p:spTree>
    <p:extLst>
      <p:ext uri="{BB962C8B-B14F-4D97-AF65-F5344CB8AC3E}">
        <p14:creationId xmlns:p14="http://schemas.microsoft.com/office/powerpoint/2010/main" val="118099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C63B-EA2E-901D-CA50-478443E3E81E}"/>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9FDB0C3A-1C50-02CC-FFBB-0C61447B96A7}"/>
              </a:ext>
            </a:extLst>
          </p:cNvPr>
          <p:cNvSpPr>
            <a:spLocks noGrp="1"/>
          </p:cNvSpPr>
          <p:nvPr>
            <p:ph idx="1"/>
          </p:nvPr>
        </p:nvSpPr>
        <p:spPr>
          <a:xfrm>
            <a:off x="838200" y="1825625"/>
            <a:ext cx="10515600" cy="2091282"/>
          </a:xfrm>
        </p:spPr>
        <p:txBody>
          <a:bodyPr/>
          <a:lstStyle/>
          <a:p>
            <a:r>
              <a:rPr lang="en-US" dirty="0">
                <a:latin typeface="Times New Roman" panose="02020603050405020304" pitchFamily="18" charset="0"/>
                <a:cs typeface="Times New Roman" panose="02020603050405020304" pitchFamily="18" charset="0"/>
              </a:rPr>
              <a:t>Load your project dataset in pandas. </a:t>
            </a:r>
          </a:p>
          <a:p>
            <a:r>
              <a:rPr lang="en-US" dirty="0">
                <a:latin typeface="Times New Roman" panose="02020603050405020304" pitchFamily="18" charset="0"/>
                <a:cs typeface="Times New Roman" panose="02020603050405020304" pitchFamily="18" charset="0"/>
              </a:rPr>
              <a:t>Do OHE for all the categorical variables in the data-frame.</a:t>
            </a:r>
          </a:p>
          <a:p>
            <a:r>
              <a:rPr lang="en-US" dirty="0">
                <a:latin typeface="Times New Roman" panose="02020603050405020304" pitchFamily="18" charset="0"/>
                <a:cs typeface="Times New Roman" panose="02020603050405020304" pitchFamily="18" charset="0"/>
              </a:rPr>
              <a:t>Generate the heatmap and drop the features that don’t move with target (optional)</a:t>
            </a:r>
          </a:p>
        </p:txBody>
      </p:sp>
    </p:spTree>
    <p:extLst>
      <p:ext uri="{BB962C8B-B14F-4D97-AF65-F5344CB8AC3E}">
        <p14:creationId xmlns:p14="http://schemas.microsoft.com/office/powerpoint/2010/main" val="121227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65B6-787A-96CB-4E90-0022712AEF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Missing Values</a:t>
            </a:r>
          </a:p>
        </p:txBody>
      </p:sp>
      <p:graphicFrame>
        <p:nvGraphicFramePr>
          <p:cNvPr id="6" name="Table 5">
            <a:extLst>
              <a:ext uri="{FF2B5EF4-FFF2-40B4-BE49-F238E27FC236}">
                <a16:creationId xmlns:a16="http://schemas.microsoft.com/office/drawing/2014/main" id="{C9DAE9BE-FBD3-CB98-A7A0-10657E9FB301}"/>
              </a:ext>
            </a:extLst>
          </p:cNvPr>
          <p:cNvGraphicFramePr>
            <a:graphicFrameLocks noGrp="1"/>
          </p:cNvGraphicFramePr>
          <p:nvPr>
            <p:extLst>
              <p:ext uri="{D42A27DB-BD31-4B8C-83A1-F6EECF244321}">
                <p14:modId xmlns:p14="http://schemas.microsoft.com/office/powerpoint/2010/main" val="540340686"/>
              </p:ext>
            </p:extLst>
          </p:nvPr>
        </p:nvGraphicFramePr>
        <p:xfrm>
          <a:off x="952500" y="1487610"/>
          <a:ext cx="8826498" cy="2353755"/>
        </p:xfrm>
        <a:graphic>
          <a:graphicData uri="http://schemas.openxmlformats.org/drawingml/2006/table">
            <a:tbl>
              <a:tblPr firstRow="1">
                <a:tableStyleId>{5C22544A-7EE6-4342-B048-85BDC9FD1C3A}</a:tableStyleId>
              </a:tblPr>
              <a:tblGrid>
                <a:gridCol w="520137">
                  <a:extLst>
                    <a:ext uri="{9D8B030D-6E8A-4147-A177-3AD203B41FA5}">
                      <a16:colId xmlns:a16="http://schemas.microsoft.com/office/drawing/2014/main" val="20000"/>
                    </a:ext>
                  </a:extLst>
                </a:gridCol>
                <a:gridCol w="1186623">
                  <a:extLst>
                    <a:ext uri="{9D8B030D-6E8A-4147-A177-3AD203B41FA5}">
                      <a16:colId xmlns:a16="http://schemas.microsoft.com/office/drawing/2014/main" val="20001"/>
                    </a:ext>
                  </a:extLst>
                </a:gridCol>
                <a:gridCol w="1186623">
                  <a:extLst>
                    <a:ext uri="{9D8B030D-6E8A-4147-A177-3AD203B41FA5}">
                      <a16:colId xmlns:a16="http://schemas.microsoft.com/office/drawing/2014/main" val="928853160"/>
                    </a:ext>
                  </a:extLst>
                </a:gridCol>
                <a:gridCol w="1186623">
                  <a:extLst>
                    <a:ext uri="{9D8B030D-6E8A-4147-A177-3AD203B41FA5}">
                      <a16:colId xmlns:a16="http://schemas.microsoft.com/office/drawing/2014/main" val="4285529635"/>
                    </a:ext>
                  </a:extLst>
                </a:gridCol>
                <a:gridCol w="1186623">
                  <a:extLst>
                    <a:ext uri="{9D8B030D-6E8A-4147-A177-3AD203B41FA5}">
                      <a16:colId xmlns:a16="http://schemas.microsoft.com/office/drawing/2014/main" val="1167099421"/>
                    </a:ext>
                  </a:extLst>
                </a:gridCol>
                <a:gridCol w="1186623">
                  <a:extLst>
                    <a:ext uri="{9D8B030D-6E8A-4147-A177-3AD203B41FA5}">
                      <a16:colId xmlns:a16="http://schemas.microsoft.com/office/drawing/2014/main" val="2566781650"/>
                    </a:ext>
                  </a:extLst>
                </a:gridCol>
                <a:gridCol w="1186623">
                  <a:extLst>
                    <a:ext uri="{9D8B030D-6E8A-4147-A177-3AD203B41FA5}">
                      <a16:colId xmlns:a16="http://schemas.microsoft.com/office/drawing/2014/main" val="3317184857"/>
                    </a:ext>
                  </a:extLst>
                </a:gridCol>
                <a:gridCol w="1186623">
                  <a:extLst>
                    <a:ext uri="{9D8B030D-6E8A-4147-A177-3AD203B41FA5}">
                      <a16:colId xmlns:a16="http://schemas.microsoft.com/office/drawing/2014/main" val="3117611732"/>
                    </a:ext>
                  </a:extLst>
                </a:gridCol>
              </a:tblGrid>
              <a:tr h="254452">
                <a:tc>
                  <a:txBody>
                    <a:bodyPr/>
                    <a:lstStyle/>
                    <a:p>
                      <a:pPr marL="0" marR="0" algn="r">
                        <a:lnSpc>
                          <a:spcPct val="115000"/>
                        </a:lnSpc>
                        <a:spcBef>
                          <a:spcPts val="0"/>
                        </a:spcBef>
                        <a:spcAft>
                          <a:spcPts val="0"/>
                        </a:spcAft>
                      </a:pPr>
                      <a:r>
                        <a:rPr lang="en-US" sz="1600" dirty="0">
                          <a:effectLst/>
                          <a:latin typeface="+mn-lt"/>
                          <a:ea typeface="宋体" charset="0"/>
                          <a:cs typeface="Times New Roman" charset="0"/>
                        </a:rPr>
                        <a:t>ID</a:t>
                      </a:r>
                    </a:p>
                  </a:txBody>
                  <a:tcPr marL="68580" marR="68580" marT="0" marB="0" anchor="ctr"/>
                </a:tc>
                <a:tc>
                  <a:txBody>
                    <a:bodyPr/>
                    <a:lstStyle/>
                    <a:p>
                      <a:pPr marL="0" marR="0" algn="r">
                        <a:lnSpc>
                          <a:spcPct val="115000"/>
                        </a:lnSpc>
                        <a:spcBef>
                          <a:spcPts val="0"/>
                        </a:spcBef>
                        <a:spcAft>
                          <a:spcPts val="0"/>
                        </a:spcAft>
                      </a:pPr>
                      <a:r>
                        <a:rPr lang="en-US" sz="1600" dirty="0">
                          <a:effectLst/>
                          <a:latin typeface="+mn-lt"/>
                          <a:ea typeface="宋体" charset="0"/>
                          <a:cs typeface="Times New Roman" charset="0"/>
                        </a:rPr>
                        <a:t>Age</a:t>
                      </a:r>
                    </a:p>
                  </a:txBody>
                  <a:tcPr marL="68580" marR="68580" marT="0" marB="0" anchor="ctr"/>
                </a:tc>
                <a:tc>
                  <a:txBody>
                    <a:bodyPr/>
                    <a:lstStyle/>
                    <a:p>
                      <a:pPr marL="0" marR="0" algn="r">
                        <a:lnSpc>
                          <a:spcPct val="115000"/>
                        </a:lnSpc>
                        <a:spcBef>
                          <a:spcPts val="0"/>
                        </a:spcBef>
                        <a:spcAft>
                          <a:spcPts val="0"/>
                        </a:spcAft>
                      </a:pPr>
                      <a:r>
                        <a:rPr lang="en-US" sz="1600" dirty="0">
                          <a:effectLst/>
                          <a:latin typeface="+mn-lt"/>
                          <a:ea typeface="宋体" charset="0"/>
                          <a:cs typeface="Times New Roman" charset="0"/>
                        </a:rPr>
                        <a:t>Gender</a:t>
                      </a:r>
                    </a:p>
                  </a:txBody>
                  <a:tcPr marL="68580" marR="68580" marT="0" marB="0" anchor="ctr"/>
                </a:tc>
                <a:tc>
                  <a:txBody>
                    <a:bodyPr/>
                    <a:lstStyle/>
                    <a:p>
                      <a:pPr marL="0" marR="0" algn="r">
                        <a:lnSpc>
                          <a:spcPct val="115000"/>
                        </a:lnSpc>
                        <a:spcBef>
                          <a:spcPts val="0"/>
                        </a:spcBef>
                        <a:spcAft>
                          <a:spcPts val="0"/>
                        </a:spcAft>
                      </a:pPr>
                      <a:r>
                        <a:rPr lang="en-US" sz="1600" dirty="0">
                          <a:effectLst/>
                          <a:latin typeface="+mn-lt"/>
                          <a:ea typeface="宋体" charset="0"/>
                          <a:cs typeface="Times New Roman" charset="0"/>
                        </a:rPr>
                        <a:t>Income</a:t>
                      </a:r>
                    </a:p>
                  </a:txBody>
                  <a:tcPr marL="68580" marR="68580" marT="0" marB="0" anchor="ctr"/>
                </a:tc>
                <a:tc>
                  <a:txBody>
                    <a:bodyPr/>
                    <a:lstStyle/>
                    <a:p>
                      <a:pPr marL="0" marR="0" algn="r">
                        <a:lnSpc>
                          <a:spcPct val="115000"/>
                        </a:lnSpc>
                        <a:spcBef>
                          <a:spcPts val="0"/>
                        </a:spcBef>
                        <a:spcAft>
                          <a:spcPts val="0"/>
                        </a:spcAft>
                      </a:pPr>
                      <a:r>
                        <a:rPr lang="en-US" sz="1600" dirty="0">
                          <a:effectLst/>
                          <a:latin typeface="+mn-lt"/>
                          <a:ea typeface="宋体" charset="0"/>
                          <a:cs typeface="Times New Roman" charset="0"/>
                        </a:rPr>
                        <a:t>Status</a:t>
                      </a:r>
                    </a:p>
                  </a:txBody>
                  <a:tcPr marL="68580" marR="68580" marT="0" marB="0" anchor="ctr"/>
                </a:tc>
                <a:tc>
                  <a:txBody>
                    <a:bodyPr/>
                    <a:lstStyle/>
                    <a:p>
                      <a:pPr marL="0" marR="0" algn="r">
                        <a:lnSpc>
                          <a:spcPct val="115000"/>
                        </a:lnSpc>
                        <a:spcBef>
                          <a:spcPts val="0"/>
                        </a:spcBef>
                        <a:spcAft>
                          <a:spcPts val="0"/>
                        </a:spcAft>
                      </a:pPr>
                      <a:r>
                        <a:rPr lang="en-US" sz="1600" dirty="0">
                          <a:effectLst/>
                          <a:latin typeface="+mn-lt"/>
                          <a:ea typeface="宋体" charset="0"/>
                          <a:cs typeface="Times New Roman" charset="0"/>
                        </a:rPr>
                        <a:t>Children</a:t>
                      </a:r>
                    </a:p>
                  </a:txBody>
                  <a:tcPr marL="68580" marR="68580" marT="0" marB="0" anchor="ctr"/>
                </a:tc>
                <a:tc>
                  <a:txBody>
                    <a:bodyPr/>
                    <a:lstStyle/>
                    <a:p>
                      <a:pPr marL="0" marR="0" algn="r">
                        <a:lnSpc>
                          <a:spcPct val="115000"/>
                        </a:lnSpc>
                        <a:spcBef>
                          <a:spcPts val="0"/>
                        </a:spcBef>
                        <a:spcAft>
                          <a:spcPts val="0"/>
                        </a:spcAft>
                      </a:pPr>
                      <a:r>
                        <a:rPr lang="en-US" sz="1600" dirty="0">
                          <a:effectLst/>
                          <a:latin typeface="+mn-lt"/>
                          <a:ea typeface="宋体" charset="0"/>
                          <a:cs typeface="Times New Roman" charset="0"/>
                        </a:rPr>
                        <a:t>Job</a:t>
                      </a:r>
                    </a:p>
                  </a:txBody>
                  <a:tcPr marL="68580" marR="68580" marT="0" marB="0" anchor="ctr"/>
                </a:tc>
                <a:tc>
                  <a:txBody>
                    <a:bodyPr/>
                    <a:lstStyle/>
                    <a:p>
                      <a:pPr marL="0" marR="0" algn="r">
                        <a:lnSpc>
                          <a:spcPct val="115000"/>
                        </a:lnSpc>
                        <a:spcBef>
                          <a:spcPts val="0"/>
                        </a:spcBef>
                        <a:spcAft>
                          <a:spcPts val="0"/>
                        </a:spcAft>
                      </a:pPr>
                      <a:r>
                        <a:rPr lang="en-US" sz="1600" dirty="0">
                          <a:effectLst/>
                          <a:latin typeface="+mn-lt"/>
                          <a:ea typeface="宋体" charset="0"/>
                          <a:cs typeface="Times New Roman" charset="0"/>
                        </a:rPr>
                        <a:t>Buy?</a:t>
                      </a:r>
                    </a:p>
                  </a:txBody>
                  <a:tcPr marL="68580" marR="68580" marT="0" marB="0" anchor="ctr"/>
                </a:tc>
                <a:extLst>
                  <a:ext uri="{0D108BD9-81ED-4DB2-BD59-A6C34878D82A}">
                    <a16:rowId xmlns:a16="http://schemas.microsoft.com/office/drawing/2014/main" val="10000"/>
                  </a:ext>
                </a:extLst>
              </a:tr>
              <a:tr h="232697">
                <a:tc>
                  <a:txBody>
                    <a:bodyPr/>
                    <a:lstStyle/>
                    <a:p>
                      <a:pPr algn="r"/>
                      <a:r>
                        <a:rPr lang="en-US" sz="1600" dirty="0"/>
                        <a:t>1</a:t>
                      </a:r>
                    </a:p>
                  </a:txBody>
                  <a:tcPr marL="68580" marR="68580" marT="0" marB="0" anchor="ctr"/>
                </a:tc>
                <a:tc>
                  <a:txBody>
                    <a:bodyPr/>
                    <a:lstStyle/>
                    <a:p>
                      <a:pPr algn="r"/>
                      <a:endParaRPr lang="en-US" sz="1600" dirty="0"/>
                    </a:p>
                  </a:txBody>
                  <a:tcPr marL="68580" marR="68580" marT="0" marB="0"/>
                </a:tc>
                <a:tc>
                  <a:txBody>
                    <a:bodyPr/>
                    <a:lstStyle/>
                    <a:p>
                      <a:pPr algn="r"/>
                      <a:r>
                        <a:rPr lang="en-US" sz="1600" dirty="0"/>
                        <a:t>A</a:t>
                      </a:r>
                    </a:p>
                  </a:txBody>
                  <a:tcPr marL="68580" marR="68580" marT="0" marB="0"/>
                </a:tc>
                <a:tc>
                  <a:txBody>
                    <a:bodyPr/>
                    <a:lstStyle/>
                    <a:p>
                      <a:pPr algn="r"/>
                      <a:r>
                        <a:rPr lang="en-US" sz="1600" dirty="0"/>
                        <a:t>150,000</a:t>
                      </a:r>
                    </a:p>
                  </a:txBody>
                  <a:tcPr marL="68580" marR="68580" marT="0" marB="0"/>
                </a:tc>
                <a:tc>
                  <a:txBody>
                    <a:bodyPr/>
                    <a:lstStyle/>
                    <a:p>
                      <a:pPr algn="r"/>
                      <a:endParaRPr lang="en-US" sz="1600" dirty="0"/>
                    </a:p>
                  </a:txBody>
                  <a:tcPr marL="68580" marR="68580" marT="0" marB="0"/>
                </a:tc>
                <a:tc>
                  <a:txBody>
                    <a:bodyPr/>
                    <a:lstStyle/>
                    <a:p>
                      <a:pPr algn="r"/>
                      <a:r>
                        <a:rPr lang="en-US" sz="1600" dirty="0"/>
                        <a:t>1</a:t>
                      </a:r>
                    </a:p>
                  </a:txBody>
                  <a:tcPr marL="68580" marR="68580" marT="0" marB="0"/>
                </a:tc>
                <a:tc>
                  <a:txBody>
                    <a:bodyPr/>
                    <a:lstStyle/>
                    <a:p>
                      <a:pPr algn="r"/>
                      <a:r>
                        <a:rPr lang="en-US" sz="1600" dirty="0"/>
                        <a:t>Engineer</a:t>
                      </a:r>
                    </a:p>
                  </a:txBody>
                  <a:tcPr marL="68580" marR="68580" marT="0" marB="0"/>
                </a:tc>
                <a:tc>
                  <a:txBody>
                    <a:bodyPr/>
                    <a:lstStyle/>
                    <a:p>
                      <a:pPr algn="r"/>
                      <a:r>
                        <a:rPr lang="en-US" sz="1600" dirty="0"/>
                        <a:t>No</a:t>
                      </a:r>
                    </a:p>
                  </a:txBody>
                  <a:tcPr marL="68580" marR="68580" marT="0" marB="0"/>
                </a:tc>
                <a:extLst>
                  <a:ext uri="{0D108BD9-81ED-4DB2-BD59-A6C34878D82A}">
                    <a16:rowId xmlns:a16="http://schemas.microsoft.com/office/drawing/2014/main" val="10001"/>
                  </a:ext>
                </a:extLst>
              </a:tr>
              <a:tr h="232697">
                <a:tc>
                  <a:txBody>
                    <a:bodyPr/>
                    <a:lstStyle/>
                    <a:p>
                      <a:pPr algn="r"/>
                      <a:r>
                        <a:rPr lang="en-US" sz="1600" dirty="0"/>
                        <a:t>2</a:t>
                      </a:r>
                    </a:p>
                  </a:txBody>
                  <a:tcPr marL="68580" marR="68580" marT="0" marB="0" anchor="ctr"/>
                </a:tc>
                <a:tc>
                  <a:txBody>
                    <a:bodyPr/>
                    <a:lstStyle/>
                    <a:p>
                      <a:pPr algn="r"/>
                      <a:r>
                        <a:rPr lang="en-US" sz="1600" dirty="0"/>
                        <a:t>27</a:t>
                      </a:r>
                    </a:p>
                  </a:txBody>
                  <a:tcPr marL="68580" marR="68580" marT="0" marB="0"/>
                </a:tc>
                <a:tc>
                  <a:txBody>
                    <a:bodyPr/>
                    <a:lstStyle/>
                    <a:p>
                      <a:pPr algn="r"/>
                      <a:r>
                        <a:rPr lang="en-US" sz="1600" dirty="0"/>
                        <a:t>B</a:t>
                      </a:r>
                    </a:p>
                  </a:txBody>
                  <a:tcPr marL="68580" marR="68580" marT="0" marB="0"/>
                </a:tc>
                <a:tc>
                  <a:txBody>
                    <a:bodyPr/>
                    <a:lstStyle/>
                    <a:p>
                      <a:pPr algn="r"/>
                      <a:r>
                        <a:rPr lang="en-US" sz="1600" dirty="0"/>
                        <a:t>50,000</a:t>
                      </a:r>
                    </a:p>
                  </a:txBody>
                  <a:tcPr marL="68580" marR="68580" marT="0" marB="0"/>
                </a:tc>
                <a:tc>
                  <a:txBody>
                    <a:bodyPr/>
                    <a:lstStyle/>
                    <a:p>
                      <a:pPr algn="r"/>
                      <a:endParaRPr lang="en-US" sz="1600" dirty="0"/>
                    </a:p>
                  </a:txBody>
                  <a:tcPr marL="68580" marR="68580" marT="0" marB="0"/>
                </a:tc>
                <a:tc>
                  <a:txBody>
                    <a:bodyPr/>
                    <a:lstStyle/>
                    <a:p>
                      <a:pPr algn="r"/>
                      <a:endParaRPr lang="en-US" sz="1600" dirty="0"/>
                    </a:p>
                  </a:txBody>
                  <a:tcPr marL="68580" marR="68580" marT="0" marB="0"/>
                </a:tc>
                <a:tc>
                  <a:txBody>
                    <a:bodyPr/>
                    <a:lstStyle/>
                    <a:p>
                      <a:pPr algn="r"/>
                      <a:r>
                        <a:rPr lang="en-US" sz="1600" dirty="0"/>
                        <a:t>Teacher</a:t>
                      </a:r>
                    </a:p>
                  </a:txBody>
                  <a:tcPr marL="68580" marR="68580" marT="0" marB="0"/>
                </a:tc>
                <a:tc>
                  <a:txBody>
                    <a:bodyPr/>
                    <a:lstStyle/>
                    <a:p>
                      <a:pPr algn="r"/>
                      <a:r>
                        <a:rPr lang="en-US" sz="1600" dirty="0"/>
                        <a:t>No</a:t>
                      </a:r>
                    </a:p>
                  </a:txBody>
                  <a:tcPr marL="68580" marR="68580" marT="0" marB="0"/>
                </a:tc>
                <a:extLst>
                  <a:ext uri="{0D108BD9-81ED-4DB2-BD59-A6C34878D82A}">
                    <a16:rowId xmlns:a16="http://schemas.microsoft.com/office/drawing/2014/main" val="10002"/>
                  </a:ext>
                </a:extLst>
              </a:tr>
              <a:tr h="254391">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3</a:t>
                      </a:r>
                    </a:p>
                  </a:txBody>
                  <a:tcPr marL="68580" marR="68580" marT="0" marB="0" anchor="ctr"/>
                </a:tc>
                <a:tc>
                  <a:txBody>
                    <a:bodyPr/>
                    <a:lstStyle/>
                    <a:p>
                      <a:pPr algn="r"/>
                      <a:endParaRPr lang="en-US" sz="1600" dirty="0"/>
                    </a:p>
                  </a:txBody>
                  <a:tcPr marL="68580" marR="68580" marT="0" marB="0"/>
                </a:tc>
                <a:tc>
                  <a:txBody>
                    <a:bodyPr/>
                    <a:lstStyle/>
                    <a:p>
                      <a:pPr algn="r"/>
                      <a:r>
                        <a:rPr lang="en-US" sz="1600" dirty="0"/>
                        <a:t>A</a:t>
                      </a:r>
                    </a:p>
                  </a:txBody>
                  <a:tcPr marL="68580" marR="68580" marT="0" marB="0"/>
                </a:tc>
                <a:tc>
                  <a:txBody>
                    <a:bodyPr/>
                    <a:lstStyle/>
                    <a:p>
                      <a:pPr algn="r"/>
                      <a:r>
                        <a:rPr lang="en-US" sz="1600" dirty="0"/>
                        <a:t>100,000</a:t>
                      </a:r>
                    </a:p>
                  </a:txBody>
                  <a:tcPr marL="68580" marR="68580" marT="0" marB="0"/>
                </a:tc>
                <a:tc>
                  <a:txBody>
                    <a:bodyPr/>
                    <a:lstStyle/>
                    <a:p>
                      <a:pPr algn="r"/>
                      <a:r>
                        <a:rPr lang="en-US" sz="1600" dirty="0"/>
                        <a:t>Married</a:t>
                      </a:r>
                    </a:p>
                  </a:txBody>
                  <a:tcPr marL="68580" marR="68580" marT="0" marB="0"/>
                </a:tc>
                <a:tc>
                  <a:txBody>
                    <a:bodyPr/>
                    <a:lstStyle/>
                    <a:p>
                      <a:pPr algn="r"/>
                      <a:r>
                        <a:rPr lang="en-US" sz="1600" dirty="0"/>
                        <a:t>2</a:t>
                      </a:r>
                    </a:p>
                  </a:txBody>
                  <a:tcPr marL="68580" marR="68580" marT="0" marB="0"/>
                </a:tc>
                <a:tc>
                  <a:txBody>
                    <a:bodyPr/>
                    <a:lstStyle/>
                    <a:p>
                      <a:pPr algn="r"/>
                      <a:endParaRPr lang="en-US" sz="1600" dirty="0"/>
                    </a:p>
                  </a:txBody>
                  <a:tcPr marL="68580" marR="68580" marT="0" marB="0"/>
                </a:tc>
                <a:tc>
                  <a:txBody>
                    <a:bodyPr/>
                    <a:lstStyle/>
                    <a:p>
                      <a:pPr algn="r"/>
                      <a:r>
                        <a:rPr lang="en-US" sz="1600" dirty="0"/>
                        <a:t>Yes</a:t>
                      </a:r>
                    </a:p>
                  </a:txBody>
                  <a:tcPr marL="68580" marR="68580" marT="0" marB="0"/>
                </a:tc>
                <a:extLst>
                  <a:ext uri="{0D108BD9-81ED-4DB2-BD59-A6C34878D82A}">
                    <a16:rowId xmlns:a16="http://schemas.microsoft.com/office/drawing/2014/main" val="10003"/>
                  </a:ext>
                </a:extLst>
              </a:tr>
              <a:tr h="254391">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4</a:t>
                      </a:r>
                    </a:p>
                  </a:txBody>
                  <a:tcPr marL="68580" marR="68580" marT="0" marB="0" anchor="ctr"/>
                </a:tc>
                <a:tc>
                  <a:txBody>
                    <a:bodyPr/>
                    <a:lstStyle/>
                    <a:p>
                      <a:pPr algn="r"/>
                      <a:r>
                        <a:rPr lang="en-US" sz="1600" dirty="0"/>
                        <a:t>25</a:t>
                      </a:r>
                    </a:p>
                  </a:txBody>
                  <a:tcPr marL="68580" marR="68580" marT="0" marB="0"/>
                </a:tc>
                <a:tc>
                  <a:txBody>
                    <a:bodyPr/>
                    <a:lstStyle/>
                    <a:p>
                      <a:pPr algn="r"/>
                      <a:r>
                        <a:rPr lang="en-US" sz="1600" dirty="0"/>
                        <a:t>B</a:t>
                      </a:r>
                    </a:p>
                  </a:txBody>
                  <a:tcPr marL="68580" marR="68580" marT="0" marB="0"/>
                </a:tc>
                <a:tc>
                  <a:txBody>
                    <a:bodyPr/>
                    <a:lstStyle/>
                    <a:p>
                      <a:pPr algn="r"/>
                      <a:endParaRPr lang="en-US" sz="1600" dirty="0"/>
                    </a:p>
                  </a:txBody>
                  <a:tcPr marL="68580" marR="68580" marT="0" marB="0"/>
                </a:tc>
                <a:tc>
                  <a:txBody>
                    <a:bodyPr/>
                    <a:lstStyle/>
                    <a:p>
                      <a:pPr algn="r"/>
                      <a:endParaRPr lang="en-US" sz="1600" dirty="0"/>
                    </a:p>
                  </a:txBody>
                  <a:tcPr marL="68580" marR="68580" marT="0" marB="0"/>
                </a:tc>
                <a:tc>
                  <a:txBody>
                    <a:bodyPr/>
                    <a:lstStyle/>
                    <a:p>
                      <a:pPr algn="r"/>
                      <a:r>
                        <a:rPr lang="en-US" sz="1600" dirty="0"/>
                        <a:t>2</a:t>
                      </a:r>
                    </a:p>
                  </a:txBody>
                  <a:tcPr marL="68580" marR="68580" marT="0" marB="0"/>
                </a:tc>
                <a:tc>
                  <a:txBody>
                    <a:bodyPr/>
                    <a:lstStyle/>
                    <a:p>
                      <a:pPr algn="r"/>
                      <a:r>
                        <a:rPr lang="en-US" sz="1600" dirty="0"/>
                        <a:t>Engineer</a:t>
                      </a:r>
                    </a:p>
                  </a:txBody>
                  <a:tcPr marL="68580" marR="68580" marT="0" marB="0"/>
                </a:tc>
                <a:tc>
                  <a:txBody>
                    <a:bodyPr/>
                    <a:lstStyle/>
                    <a:p>
                      <a:pPr algn="r"/>
                      <a:r>
                        <a:rPr lang="en-US" sz="1600" dirty="0"/>
                        <a:t>Yes</a:t>
                      </a:r>
                    </a:p>
                  </a:txBody>
                  <a:tcPr marL="68580" marR="68580" marT="0" marB="0"/>
                </a:tc>
                <a:extLst>
                  <a:ext uri="{0D108BD9-81ED-4DB2-BD59-A6C34878D82A}">
                    <a16:rowId xmlns:a16="http://schemas.microsoft.com/office/drawing/2014/main" val="10004"/>
                  </a:ext>
                </a:extLst>
              </a:tr>
              <a:tr h="254391">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5</a:t>
                      </a:r>
                    </a:p>
                  </a:txBody>
                  <a:tcPr marL="68580" marR="68580" marT="0" marB="0" anchor="ctr"/>
                </a:tc>
                <a:tc>
                  <a:txBody>
                    <a:bodyPr/>
                    <a:lstStyle/>
                    <a:p>
                      <a:pPr algn="r"/>
                      <a:r>
                        <a:rPr lang="en-US" sz="1600" dirty="0"/>
                        <a:t>35</a:t>
                      </a:r>
                    </a:p>
                  </a:txBody>
                  <a:tcPr marL="68580" marR="68580" marT="0" marB="0"/>
                </a:tc>
                <a:tc>
                  <a:txBody>
                    <a:bodyPr/>
                    <a:lstStyle/>
                    <a:p>
                      <a:pPr algn="r"/>
                      <a:r>
                        <a:rPr lang="en-US" sz="1600" dirty="0"/>
                        <a:t>B</a:t>
                      </a:r>
                    </a:p>
                  </a:txBody>
                  <a:tcPr marL="68580" marR="68580" marT="0" marB="0"/>
                </a:tc>
                <a:tc>
                  <a:txBody>
                    <a:bodyPr/>
                    <a:lstStyle/>
                    <a:p>
                      <a:pPr algn="r"/>
                      <a:endParaRPr lang="en-US" sz="1600" dirty="0"/>
                    </a:p>
                  </a:txBody>
                  <a:tcPr marL="68580" marR="68580" marT="0" marB="0"/>
                </a:tc>
                <a:tc>
                  <a:txBody>
                    <a:bodyPr/>
                    <a:lstStyle/>
                    <a:p>
                      <a:pPr algn="r"/>
                      <a:r>
                        <a:rPr lang="en-US" sz="1600" dirty="0"/>
                        <a:t>Single</a:t>
                      </a:r>
                    </a:p>
                  </a:txBody>
                  <a:tcPr marL="68580" marR="68580" marT="0" marB="0"/>
                </a:tc>
                <a:tc>
                  <a:txBody>
                    <a:bodyPr/>
                    <a:lstStyle/>
                    <a:p>
                      <a:pPr algn="r"/>
                      <a:r>
                        <a:rPr lang="en-US" sz="1600" dirty="0"/>
                        <a:t>0</a:t>
                      </a:r>
                    </a:p>
                  </a:txBody>
                  <a:tcPr marL="68580" marR="68580" marT="0" marB="0"/>
                </a:tc>
                <a:tc>
                  <a:txBody>
                    <a:bodyPr/>
                    <a:lstStyle/>
                    <a:p>
                      <a:pPr algn="r"/>
                      <a:r>
                        <a:rPr lang="en-US" sz="1600" dirty="0"/>
                        <a:t>Doctor</a:t>
                      </a:r>
                    </a:p>
                  </a:txBody>
                  <a:tcPr marL="68580" marR="68580" marT="0" marB="0"/>
                </a:tc>
                <a:tc>
                  <a:txBody>
                    <a:bodyPr/>
                    <a:lstStyle/>
                    <a:p>
                      <a:pPr algn="r"/>
                      <a:r>
                        <a:rPr lang="en-US" sz="1600" dirty="0"/>
                        <a:t>Yes</a:t>
                      </a:r>
                    </a:p>
                  </a:txBody>
                  <a:tcPr marL="68580" marR="68580" marT="0" marB="0"/>
                </a:tc>
                <a:extLst>
                  <a:ext uri="{0D108BD9-81ED-4DB2-BD59-A6C34878D82A}">
                    <a16:rowId xmlns:a16="http://schemas.microsoft.com/office/drawing/2014/main" val="10005"/>
                  </a:ext>
                </a:extLst>
              </a:tr>
              <a:tr h="254391">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6</a:t>
                      </a:r>
                    </a:p>
                  </a:txBody>
                  <a:tcPr marL="68580" marR="68580" marT="0" marB="0" anchor="ctr"/>
                </a:tc>
                <a:tc>
                  <a:txBody>
                    <a:bodyPr/>
                    <a:lstStyle/>
                    <a:p>
                      <a:pPr algn="r"/>
                      <a:endParaRPr lang="en-US" sz="1600" dirty="0"/>
                    </a:p>
                  </a:txBody>
                  <a:tcPr marL="68580" marR="68580" marT="0" marB="0"/>
                </a:tc>
                <a:tc>
                  <a:txBody>
                    <a:bodyPr/>
                    <a:lstStyle/>
                    <a:p>
                      <a:pPr algn="r"/>
                      <a:r>
                        <a:rPr lang="en-US" sz="1600" dirty="0"/>
                        <a:t>A</a:t>
                      </a:r>
                    </a:p>
                  </a:txBody>
                  <a:tcPr marL="68580" marR="68580" marT="0" marB="0"/>
                </a:tc>
                <a:tc>
                  <a:txBody>
                    <a:bodyPr/>
                    <a:lstStyle/>
                    <a:p>
                      <a:pPr algn="r"/>
                      <a:r>
                        <a:rPr lang="en-US" sz="1600" dirty="0"/>
                        <a:t>50,000</a:t>
                      </a:r>
                    </a:p>
                  </a:txBody>
                  <a:tcPr marL="68580" marR="68580" marT="0" marB="0"/>
                </a:tc>
                <a:tc>
                  <a:txBody>
                    <a:bodyPr/>
                    <a:lstStyle/>
                    <a:p>
                      <a:pPr algn="r"/>
                      <a:endParaRPr lang="en-US" sz="1600" dirty="0"/>
                    </a:p>
                  </a:txBody>
                  <a:tcPr marL="68580" marR="68580" marT="0" marB="0"/>
                </a:tc>
                <a:tc>
                  <a:txBody>
                    <a:bodyPr/>
                    <a:lstStyle/>
                    <a:p>
                      <a:pPr algn="r"/>
                      <a:r>
                        <a:rPr lang="en-US" sz="1600" dirty="0"/>
                        <a:t>0</a:t>
                      </a:r>
                    </a:p>
                  </a:txBody>
                  <a:tcPr marL="68580" marR="68580" marT="0" marB="0"/>
                </a:tc>
                <a:tc>
                  <a:txBody>
                    <a:bodyPr/>
                    <a:lstStyle/>
                    <a:p>
                      <a:pPr algn="r"/>
                      <a:r>
                        <a:rPr lang="en-US" sz="1600" dirty="0"/>
                        <a:t>Teacher</a:t>
                      </a:r>
                    </a:p>
                  </a:txBody>
                  <a:tcPr marL="68580" marR="68580" marT="0" marB="0"/>
                </a:tc>
                <a:tc>
                  <a:txBody>
                    <a:bodyPr/>
                    <a:lstStyle/>
                    <a:p>
                      <a:pPr algn="r"/>
                      <a:r>
                        <a:rPr lang="en-US" sz="1600" dirty="0"/>
                        <a:t>No</a:t>
                      </a:r>
                    </a:p>
                  </a:txBody>
                  <a:tcPr marL="68580" marR="68580" marT="0" marB="0"/>
                </a:tc>
                <a:extLst>
                  <a:ext uri="{0D108BD9-81ED-4DB2-BD59-A6C34878D82A}">
                    <a16:rowId xmlns:a16="http://schemas.microsoft.com/office/drawing/2014/main" val="3464402887"/>
                  </a:ext>
                </a:extLst>
              </a:tr>
              <a:tr h="254391">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7</a:t>
                      </a:r>
                    </a:p>
                  </a:txBody>
                  <a:tcPr marL="68580" marR="68580" marT="0" marB="0" anchor="ctr"/>
                </a:tc>
                <a:tc>
                  <a:txBody>
                    <a:bodyPr/>
                    <a:lstStyle/>
                    <a:p>
                      <a:pPr algn="r"/>
                      <a:r>
                        <a:rPr lang="en-US" sz="1600" dirty="0"/>
                        <a:t>33</a:t>
                      </a:r>
                    </a:p>
                  </a:txBody>
                  <a:tcPr marL="68580" marR="68580" marT="0" marB="0"/>
                </a:tc>
                <a:tc>
                  <a:txBody>
                    <a:bodyPr/>
                    <a:lstStyle/>
                    <a:p>
                      <a:pPr algn="r"/>
                      <a:r>
                        <a:rPr lang="en-US" sz="1600" dirty="0"/>
                        <a:t>B</a:t>
                      </a:r>
                    </a:p>
                  </a:txBody>
                  <a:tcPr marL="68580" marR="68580" marT="0" marB="0"/>
                </a:tc>
                <a:tc>
                  <a:txBody>
                    <a:bodyPr/>
                    <a:lstStyle/>
                    <a:p>
                      <a:pPr algn="r"/>
                      <a:r>
                        <a:rPr lang="en-US" sz="1600" dirty="0"/>
                        <a:t>60,000</a:t>
                      </a:r>
                    </a:p>
                  </a:txBody>
                  <a:tcPr marL="68580" marR="68580" marT="0" marB="0"/>
                </a:tc>
                <a:tc>
                  <a:txBody>
                    <a:bodyPr/>
                    <a:lstStyle/>
                    <a:p>
                      <a:pPr algn="r"/>
                      <a:r>
                        <a:rPr lang="en-US" sz="1600" dirty="0"/>
                        <a:t>Single</a:t>
                      </a:r>
                    </a:p>
                  </a:txBody>
                  <a:tcPr marL="68580" marR="68580" marT="0" marB="0"/>
                </a:tc>
                <a:tc>
                  <a:txBody>
                    <a:bodyPr/>
                    <a:lstStyle/>
                    <a:p>
                      <a:pPr algn="r"/>
                      <a:endParaRPr lang="en-US" sz="1600" dirty="0"/>
                    </a:p>
                  </a:txBody>
                  <a:tcPr marL="68580" marR="68580" marT="0" marB="0"/>
                </a:tc>
                <a:tc>
                  <a:txBody>
                    <a:bodyPr/>
                    <a:lstStyle/>
                    <a:p>
                      <a:pPr algn="r"/>
                      <a:r>
                        <a:rPr lang="en-US" sz="1600" dirty="0"/>
                        <a:t>Teacher</a:t>
                      </a:r>
                    </a:p>
                  </a:txBody>
                  <a:tcPr marL="68580" marR="68580" marT="0" marB="0"/>
                </a:tc>
                <a:tc>
                  <a:txBody>
                    <a:bodyPr/>
                    <a:lstStyle/>
                    <a:p>
                      <a:pPr algn="r"/>
                      <a:r>
                        <a:rPr lang="en-US" sz="1600" dirty="0"/>
                        <a:t>No</a:t>
                      </a:r>
                    </a:p>
                  </a:txBody>
                  <a:tcPr marL="68580" marR="68580" marT="0" marB="0"/>
                </a:tc>
                <a:extLst>
                  <a:ext uri="{0D108BD9-81ED-4DB2-BD59-A6C34878D82A}">
                    <a16:rowId xmlns:a16="http://schemas.microsoft.com/office/drawing/2014/main" val="3939924171"/>
                  </a:ext>
                </a:extLst>
              </a:tr>
              <a:tr h="254391">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8</a:t>
                      </a:r>
                    </a:p>
                  </a:txBody>
                  <a:tcPr marL="68580" marR="68580" marT="0" marB="0" anchor="ctr"/>
                </a:tc>
                <a:tc>
                  <a:txBody>
                    <a:bodyPr/>
                    <a:lstStyle/>
                    <a:p>
                      <a:pPr algn="r"/>
                      <a:r>
                        <a:rPr lang="en-US" sz="1600" dirty="0"/>
                        <a:t>20</a:t>
                      </a:r>
                    </a:p>
                  </a:txBody>
                  <a:tcPr marL="68580" marR="68580" marT="0" marB="0"/>
                </a:tc>
                <a:tc>
                  <a:txBody>
                    <a:bodyPr/>
                    <a:lstStyle/>
                    <a:p>
                      <a:pPr algn="r"/>
                      <a:r>
                        <a:rPr lang="en-US" sz="1600" dirty="0"/>
                        <a:t>B</a:t>
                      </a:r>
                    </a:p>
                  </a:txBody>
                  <a:tcPr marL="68580" marR="68580" marT="0" marB="0"/>
                </a:tc>
                <a:tc>
                  <a:txBody>
                    <a:bodyPr/>
                    <a:lstStyle/>
                    <a:p>
                      <a:pPr algn="r"/>
                      <a:r>
                        <a:rPr lang="en-US" sz="1600" dirty="0"/>
                        <a:t>10,000</a:t>
                      </a:r>
                    </a:p>
                  </a:txBody>
                  <a:tcPr marL="68580" marR="68580" marT="0" marB="0"/>
                </a:tc>
                <a:tc>
                  <a:txBody>
                    <a:bodyPr/>
                    <a:lstStyle/>
                    <a:p>
                      <a:pPr algn="r"/>
                      <a:endParaRPr lang="en-US" sz="1600" dirty="0"/>
                    </a:p>
                  </a:txBody>
                  <a:tcPr marL="68580" marR="68580" marT="0" marB="0"/>
                </a:tc>
                <a:tc>
                  <a:txBody>
                    <a:bodyPr/>
                    <a:lstStyle/>
                    <a:p>
                      <a:pPr algn="r"/>
                      <a:endParaRPr lang="en-US" sz="1600" dirty="0"/>
                    </a:p>
                  </a:txBody>
                  <a:tcPr marL="68580" marR="68580" marT="0" marB="0"/>
                </a:tc>
                <a:tc>
                  <a:txBody>
                    <a:bodyPr/>
                    <a:lstStyle/>
                    <a:p>
                      <a:pPr algn="r"/>
                      <a:r>
                        <a:rPr lang="en-US" sz="1600" dirty="0"/>
                        <a:t>Student</a:t>
                      </a:r>
                    </a:p>
                  </a:txBody>
                  <a:tcPr marL="68580" marR="68580" marT="0" marB="0"/>
                </a:tc>
                <a:tc>
                  <a:txBody>
                    <a:bodyPr/>
                    <a:lstStyle/>
                    <a:p>
                      <a:pPr algn="r"/>
                      <a:r>
                        <a:rPr lang="en-US" sz="1600" dirty="0"/>
                        <a:t>No</a:t>
                      </a:r>
                    </a:p>
                  </a:txBody>
                  <a:tcPr marL="68580" marR="68580" marT="0" marB="0"/>
                </a:tc>
                <a:extLst>
                  <a:ext uri="{0D108BD9-81ED-4DB2-BD59-A6C34878D82A}">
                    <a16:rowId xmlns:a16="http://schemas.microsoft.com/office/drawing/2014/main" val="626625883"/>
                  </a:ext>
                </a:extLst>
              </a:tr>
            </a:tbl>
          </a:graphicData>
        </a:graphic>
      </p:graphicFrame>
      <p:sp>
        <p:nvSpPr>
          <p:cNvPr id="7" name="TextBox 6">
            <a:extLst>
              <a:ext uri="{FF2B5EF4-FFF2-40B4-BE49-F238E27FC236}">
                <a16:creationId xmlns:a16="http://schemas.microsoft.com/office/drawing/2014/main" id="{96BA51B8-1348-A07E-E8B7-CACBB455CDA7}"/>
              </a:ext>
            </a:extLst>
          </p:cNvPr>
          <p:cNvSpPr txBox="1"/>
          <p:nvPr/>
        </p:nvSpPr>
        <p:spPr>
          <a:xfrm>
            <a:off x="685800" y="4470400"/>
            <a:ext cx="9728200"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MNAR: Missing Not at Random</a:t>
            </a:r>
          </a:p>
          <a:p>
            <a:r>
              <a:rPr lang="en-US" dirty="0">
                <a:latin typeface="Times New Roman" panose="02020603050405020304" pitchFamily="18" charset="0"/>
                <a:cs typeface="Times New Roman" panose="02020603050405020304" pitchFamily="18" charset="0"/>
              </a:rPr>
              <a:t>Value is missing because of itself (Income)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MAR: Missing at Random</a:t>
            </a:r>
          </a:p>
          <a:p>
            <a:r>
              <a:rPr lang="en-US" dirty="0">
                <a:latin typeface="Times New Roman" panose="02020603050405020304" pitchFamily="18" charset="0"/>
                <a:cs typeface="Times New Roman" panose="02020603050405020304" pitchFamily="18" charset="0"/>
              </a:rPr>
              <a:t>Value is missing due to a value of another feature (Age is always missing when gender is A)</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MCAR: Missing Completely at Random</a:t>
            </a:r>
          </a:p>
          <a:p>
            <a:r>
              <a:rPr lang="en-US" dirty="0">
                <a:latin typeface="Times New Roman" panose="02020603050405020304" pitchFamily="18" charset="0"/>
                <a:cs typeface="Times New Roman" panose="02020603050405020304" pitchFamily="18" charset="0"/>
              </a:rPr>
              <a:t>No pattern what so ever!</a:t>
            </a:r>
          </a:p>
        </p:txBody>
      </p:sp>
      <p:sp>
        <p:nvSpPr>
          <p:cNvPr id="8" name="Rectangle 7">
            <a:extLst>
              <a:ext uri="{FF2B5EF4-FFF2-40B4-BE49-F238E27FC236}">
                <a16:creationId xmlns:a16="http://schemas.microsoft.com/office/drawing/2014/main" id="{DA966CF3-BA1B-24F9-546E-7B5134C6E7AC}"/>
              </a:ext>
            </a:extLst>
          </p:cNvPr>
          <p:cNvSpPr/>
          <p:nvPr/>
        </p:nvSpPr>
        <p:spPr>
          <a:xfrm>
            <a:off x="571500" y="4356100"/>
            <a:ext cx="11531600" cy="1714500"/>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246D935-7B3D-4C89-8561-0CFCEC909783}"/>
              </a:ext>
            </a:extLst>
          </p:cNvPr>
          <p:cNvSpPr txBox="1"/>
          <p:nvPr/>
        </p:nvSpPr>
        <p:spPr>
          <a:xfrm>
            <a:off x="5365749" y="4601179"/>
            <a:ext cx="4302184" cy="369332"/>
          </a:xfrm>
          <a:prstGeom prst="rect">
            <a:avLst/>
          </a:prstGeom>
          <a:noFill/>
        </p:spPr>
        <p:txBody>
          <a:bodyPr wrap="square" rtlCol="0">
            <a:spAutoFit/>
          </a:bodyPr>
          <a:lstStyle/>
          <a:p>
            <a:pPr marL="285750" indent="-285750">
              <a:buFont typeface="Wingdings" pitchFamily="2" charset="2"/>
              <a:buChar char="Ø"/>
            </a:pPr>
            <a:r>
              <a:rPr lang="en-US" dirty="0">
                <a:solidFill>
                  <a:srgbClr val="FF0000"/>
                </a:solidFill>
                <a:latin typeface="Times New Roman" panose="02020603050405020304" pitchFamily="18" charset="0"/>
                <a:cs typeface="Times New Roman" panose="02020603050405020304" pitchFamily="18" charset="0"/>
              </a:rPr>
              <a:t>Manually Fix (use mode or median)</a:t>
            </a:r>
          </a:p>
        </p:txBody>
      </p:sp>
      <p:sp>
        <p:nvSpPr>
          <p:cNvPr id="12" name="TextBox 11">
            <a:extLst>
              <a:ext uri="{FF2B5EF4-FFF2-40B4-BE49-F238E27FC236}">
                <a16:creationId xmlns:a16="http://schemas.microsoft.com/office/drawing/2014/main" id="{206BF2C3-E6C4-8CC6-78D7-424D893DADB3}"/>
              </a:ext>
            </a:extLst>
          </p:cNvPr>
          <p:cNvSpPr txBox="1"/>
          <p:nvPr/>
        </p:nvSpPr>
        <p:spPr>
          <a:xfrm>
            <a:off x="9320555" y="5624562"/>
            <a:ext cx="1972207" cy="369332"/>
          </a:xfrm>
          <a:prstGeom prst="rect">
            <a:avLst/>
          </a:prstGeom>
          <a:noFill/>
        </p:spPr>
        <p:txBody>
          <a:bodyPr wrap="none" rtlCol="0">
            <a:spAutoFit/>
          </a:bodyPr>
          <a:lstStyle/>
          <a:p>
            <a:pPr marL="285750" indent="-285750">
              <a:buFont typeface="Wingdings" pitchFamily="2" charset="2"/>
              <a:buChar char="Ø"/>
            </a:pPr>
            <a:r>
              <a:rPr lang="en-US" dirty="0">
                <a:solidFill>
                  <a:srgbClr val="FF0000"/>
                </a:solidFill>
                <a:latin typeface="Times New Roman" panose="02020603050405020304" pitchFamily="18" charset="0"/>
                <a:cs typeface="Times New Roman" panose="02020603050405020304" pitchFamily="18" charset="0"/>
              </a:rPr>
              <a:t>Advance Algo’s</a:t>
            </a:r>
          </a:p>
        </p:txBody>
      </p:sp>
      <p:sp>
        <p:nvSpPr>
          <p:cNvPr id="3" name="TextBox 2">
            <a:extLst>
              <a:ext uri="{FF2B5EF4-FFF2-40B4-BE49-F238E27FC236}">
                <a16:creationId xmlns:a16="http://schemas.microsoft.com/office/drawing/2014/main" id="{3D47A45C-26A4-A42F-E024-B1ADD5878B52}"/>
              </a:ext>
            </a:extLst>
          </p:cNvPr>
          <p:cNvSpPr txBox="1"/>
          <p:nvPr/>
        </p:nvSpPr>
        <p:spPr>
          <a:xfrm>
            <a:off x="5288264" y="6240396"/>
            <a:ext cx="4935236" cy="369332"/>
          </a:xfrm>
          <a:prstGeom prst="rect">
            <a:avLst/>
          </a:prstGeom>
          <a:noFill/>
        </p:spPr>
        <p:txBody>
          <a:bodyPr wrap="square" rtlCol="0">
            <a:spAutoFit/>
          </a:bodyPr>
          <a:lstStyle/>
          <a:p>
            <a:pPr marL="285750" indent="-285750">
              <a:buFont typeface="Wingdings" pitchFamily="2" charset="2"/>
              <a:buChar char="Ø"/>
            </a:pPr>
            <a:r>
              <a:rPr lang="en-US" dirty="0">
                <a:solidFill>
                  <a:srgbClr val="FF0000"/>
                </a:solidFill>
                <a:latin typeface="Times New Roman" panose="02020603050405020304" pitchFamily="18" charset="0"/>
                <a:cs typeface="Times New Roman" panose="02020603050405020304" pitchFamily="18" charset="0"/>
              </a:rPr>
              <a:t>Manually Fix (use mode or median) or Algo’s</a:t>
            </a:r>
          </a:p>
        </p:txBody>
      </p:sp>
    </p:spTree>
    <p:extLst>
      <p:ext uri="{BB962C8B-B14F-4D97-AF65-F5344CB8AC3E}">
        <p14:creationId xmlns:p14="http://schemas.microsoft.com/office/powerpoint/2010/main" val="349900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checkerboard(across)">
                                      <p:cBhvr>
                                        <p:cTn id="25" dur="500"/>
                                        <p:tgtEl>
                                          <p:spTgt spid="10">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blinds(horizontal)">
                                      <p:cBhvr>
                                        <p:cTn id="30" dur="500"/>
                                        <p:tgtEl>
                                          <p:spTgt spid="12">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checkerboard(across)">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checkerboard(across)">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DFA4-AAAF-5722-9295-AE71711517E3}"/>
              </a:ext>
            </a:extLst>
          </p:cNvPr>
          <p:cNvSpPr>
            <a:spLocks noGrp="1"/>
          </p:cNvSpPr>
          <p:nvPr>
            <p:ph type="title"/>
          </p:nvPr>
        </p:nvSpPr>
        <p:spPr/>
        <p:txBody>
          <a:bodyPr/>
          <a:lstStyle/>
          <a:p>
            <a:r>
              <a:rPr lang="en-US" dirty="0"/>
              <a:t>4.1 Little’s Test</a:t>
            </a:r>
          </a:p>
        </p:txBody>
      </p:sp>
      <p:sp>
        <p:nvSpPr>
          <p:cNvPr id="3" name="Content Placeholder 2">
            <a:extLst>
              <a:ext uri="{FF2B5EF4-FFF2-40B4-BE49-F238E27FC236}">
                <a16:creationId xmlns:a16="http://schemas.microsoft.com/office/drawing/2014/main" id="{19DE41F0-7022-25B3-CF80-8CD9381A8FC4}"/>
              </a:ext>
            </a:extLst>
          </p:cNvPr>
          <p:cNvSpPr>
            <a:spLocks noGrp="1"/>
          </p:cNvSpPr>
          <p:nvPr>
            <p:ph idx="1"/>
          </p:nvPr>
        </p:nvSpPr>
        <p:spPr>
          <a:xfrm>
            <a:off x="838200" y="1825625"/>
            <a:ext cx="10515600" cy="803275"/>
          </a:xfrm>
        </p:spPr>
        <p:txBody>
          <a:bodyPr/>
          <a:lstStyle/>
          <a:p>
            <a:r>
              <a:rPr lang="en-US" dirty="0"/>
              <a:t>We will cover this in statistics!</a:t>
            </a:r>
          </a:p>
        </p:txBody>
      </p:sp>
    </p:spTree>
    <p:extLst>
      <p:ext uri="{BB962C8B-B14F-4D97-AF65-F5344CB8AC3E}">
        <p14:creationId xmlns:p14="http://schemas.microsoft.com/office/powerpoint/2010/main" val="388837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4E63-5CC9-6267-1413-DE0449EA48E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4.2 Imputation Insights </a:t>
            </a:r>
          </a:p>
        </p:txBody>
      </p:sp>
      <p:pic>
        <p:nvPicPr>
          <p:cNvPr id="2050" name="Picture 2">
            <a:extLst>
              <a:ext uri="{FF2B5EF4-FFF2-40B4-BE49-F238E27FC236}">
                <a16:creationId xmlns:a16="http://schemas.microsoft.com/office/drawing/2014/main" id="{317BC574-9173-3DD5-0841-B8F52FE18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36182"/>
            <a:ext cx="4461750" cy="33391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F6C2242-B9A2-5FFF-427B-F255ADB0E92C}"/>
              </a:ext>
            </a:extLst>
          </p:cNvPr>
          <p:cNvSpPr txBox="1"/>
          <p:nvPr/>
        </p:nvSpPr>
        <p:spPr>
          <a:xfrm>
            <a:off x="6643370" y="1678776"/>
            <a:ext cx="5461000" cy="646331"/>
          </a:xfrm>
          <a:prstGeom prst="rect">
            <a:avLst/>
          </a:prstGeom>
          <a:noFill/>
        </p:spPr>
        <p:txBody>
          <a:bodyPr wrap="square">
            <a:spAutoFit/>
          </a:bodyPr>
          <a:lstStyle/>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Do not just impute by mean/mode/median</a:t>
            </a:r>
            <a:r>
              <a:rPr lang="en-US" b="1" dirty="0">
                <a:latin typeface="Times New Roman" panose="02020603050405020304" pitchFamily="18" charset="0"/>
                <a:cs typeface="Times New Roman" panose="02020603050405020304" pitchFamily="18" charset="0"/>
              </a:rPr>
              <a:t> blindly</a:t>
            </a:r>
            <a:r>
              <a:rPr lang="en-US"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Check what type of missing value your data has.</a:t>
            </a:r>
          </a:p>
        </p:txBody>
      </p:sp>
      <p:sp>
        <p:nvSpPr>
          <p:cNvPr id="7" name="Rectangle 6">
            <a:extLst>
              <a:ext uri="{FF2B5EF4-FFF2-40B4-BE49-F238E27FC236}">
                <a16:creationId xmlns:a16="http://schemas.microsoft.com/office/drawing/2014/main" id="{0CF3D2A2-B965-5B40-46FB-CFFAE6F85F70}"/>
              </a:ext>
            </a:extLst>
          </p:cNvPr>
          <p:cNvSpPr/>
          <p:nvPr/>
        </p:nvSpPr>
        <p:spPr>
          <a:xfrm>
            <a:off x="3843528" y="2521490"/>
            <a:ext cx="1198372" cy="489073"/>
          </a:xfrm>
          <a:prstGeom prst="rect">
            <a:avLst/>
          </a:prstGeom>
          <a:noFill/>
          <a:ln cmpd="tri">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6516A00-7F56-E78E-57DA-AFA0B1FDEE79}"/>
              </a:ext>
            </a:extLst>
          </p:cNvPr>
          <p:cNvSpPr txBox="1"/>
          <p:nvPr/>
        </p:nvSpPr>
        <p:spPr>
          <a:xfrm>
            <a:off x="939800" y="1690688"/>
            <a:ext cx="57236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Q: How would you impute a missing value in Price?</a:t>
            </a:r>
          </a:p>
        </p:txBody>
      </p:sp>
      <p:pic>
        <p:nvPicPr>
          <p:cNvPr id="11" name="Picture 10" descr="A graph of a graph&#10;&#10;Description automatically generated">
            <a:extLst>
              <a:ext uri="{FF2B5EF4-FFF2-40B4-BE49-F238E27FC236}">
                <a16:creationId xmlns:a16="http://schemas.microsoft.com/office/drawing/2014/main" id="{6321F143-4B52-B506-CA19-969602DA79FD}"/>
              </a:ext>
            </a:extLst>
          </p:cNvPr>
          <p:cNvPicPr>
            <a:picLocks noChangeAspect="1"/>
          </p:cNvPicPr>
          <p:nvPr/>
        </p:nvPicPr>
        <p:blipFill>
          <a:blip r:embed="rId3"/>
          <a:stretch>
            <a:fillRect/>
          </a:stretch>
        </p:blipFill>
        <p:spPr>
          <a:xfrm>
            <a:off x="6825262" y="2482943"/>
            <a:ext cx="4299938" cy="2845594"/>
          </a:xfrm>
          <a:prstGeom prst="rect">
            <a:avLst/>
          </a:prstGeom>
        </p:spPr>
      </p:pic>
      <p:sp>
        <p:nvSpPr>
          <p:cNvPr id="14" name="TextBox 13">
            <a:extLst>
              <a:ext uri="{FF2B5EF4-FFF2-40B4-BE49-F238E27FC236}">
                <a16:creationId xmlns:a16="http://schemas.microsoft.com/office/drawing/2014/main" id="{5CAAD78C-293D-88B2-3C51-7EAC69160B14}"/>
              </a:ext>
            </a:extLst>
          </p:cNvPr>
          <p:cNvSpPr txBox="1"/>
          <p:nvPr/>
        </p:nvSpPr>
        <p:spPr>
          <a:xfrm>
            <a:off x="1304403" y="6014540"/>
            <a:ext cx="4994445"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Probability</a:t>
            </a:r>
            <a:r>
              <a:rPr lang="en-US" b="1" dirty="0">
                <a:latin typeface="Times New Roman" panose="02020603050405020304" pitchFamily="18" charset="0"/>
                <a:cs typeface="Times New Roman" panose="02020603050405020304" pitchFamily="18" charset="0"/>
              </a:rPr>
              <a:t> of distortion using mean imputation.</a:t>
            </a:r>
          </a:p>
        </p:txBody>
      </p:sp>
      <p:graphicFrame>
        <p:nvGraphicFramePr>
          <p:cNvPr id="15" name="Table 14">
            <a:extLst>
              <a:ext uri="{FF2B5EF4-FFF2-40B4-BE49-F238E27FC236}">
                <a16:creationId xmlns:a16="http://schemas.microsoft.com/office/drawing/2014/main" id="{D60E953E-99FC-4C8C-0BF2-2173580F8AE4}"/>
              </a:ext>
            </a:extLst>
          </p:cNvPr>
          <p:cNvGraphicFramePr>
            <a:graphicFrameLocks noGrp="1"/>
          </p:cNvGraphicFramePr>
          <p:nvPr>
            <p:extLst>
              <p:ext uri="{D42A27DB-BD31-4B8C-83A1-F6EECF244321}">
                <p14:modId xmlns:p14="http://schemas.microsoft.com/office/powerpoint/2010/main" val="330609842"/>
              </p:ext>
            </p:extLst>
          </p:nvPr>
        </p:nvGraphicFramePr>
        <p:xfrm>
          <a:off x="6218908" y="5329084"/>
          <a:ext cx="5885462" cy="1463040"/>
        </p:xfrm>
        <a:graphic>
          <a:graphicData uri="http://schemas.openxmlformats.org/drawingml/2006/table">
            <a:tbl>
              <a:tblPr firstRow="1" bandRow="1">
                <a:tableStyleId>{5C22544A-7EE6-4342-B048-85BDC9FD1C3A}</a:tableStyleId>
              </a:tblPr>
              <a:tblGrid>
                <a:gridCol w="2942731">
                  <a:extLst>
                    <a:ext uri="{9D8B030D-6E8A-4147-A177-3AD203B41FA5}">
                      <a16:colId xmlns:a16="http://schemas.microsoft.com/office/drawing/2014/main" val="69300166"/>
                    </a:ext>
                  </a:extLst>
                </a:gridCol>
                <a:gridCol w="2942731">
                  <a:extLst>
                    <a:ext uri="{9D8B030D-6E8A-4147-A177-3AD203B41FA5}">
                      <a16:colId xmlns:a16="http://schemas.microsoft.com/office/drawing/2014/main" val="472394311"/>
                    </a:ext>
                  </a:extLst>
                </a:gridCol>
              </a:tblGrid>
              <a:tr h="313643">
                <a:tc>
                  <a:txBody>
                    <a:bodyPr/>
                    <a:lstStyle/>
                    <a:p>
                      <a:r>
                        <a:rPr lang="en-US" dirty="0"/>
                        <a:t>Type of Missing Data</a:t>
                      </a:r>
                    </a:p>
                  </a:txBody>
                  <a:tcPr/>
                </a:tc>
                <a:tc>
                  <a:txBody>
                    <a:bodyPr/>
                    <a:lstStyle/>
                    <a:p>
                      <a:r>
                        <a:rPr lang="en-US" dirty="0"/>
                        <a:t>Chances of Distortion</a:t>
                      </a:r>
                    </a:p>
                  </a:txBody>
                  <a:tcPr/>
                </a:tc>
                <a:extLst>
                  <a:ext uri="{0D108BD9-81ED-4DB2-BD59-A6C34878D82A}">
                    <a16:rowId xmlns:a16="http://schemas.microsoft.com/office/drawing/2014/main" val="4050588845"/>
                  </a:ext>
                </a:extLst>
              </a:tr>
              <a:tr h="313643">
                <a:tc>
                  <a:txBody>
                    <a:bodyPr/>
                    <a:lstStyle/>
                    <a:p>
                      <a:r>
                        <a:rPr lang="en-US" dirty="0"/>
                        <a:t>MNAR</a:t>
                      </a:r>
                    </a:p>
                  </a:txBody>
                  <a:tcPr/>
                </a:tc>
                <a:tc>
                  <a:txBody>
                    <a:bodyPr/>
                    <a:lstStyle/>
                    <a:p>
                      <a:r>
                        <a:rPr lang="en-US" dirty="0"/>
                        <a:t>High</a:t>
                      </a:r>
                    </a:p>
                  </a:txBody>
                  <a:tcPr/>
                </a:tc>
                <a:extLst>
                  <a:ext uri="{0D108BD9-81ED-4DB2-BD59-A6C34878D82A}">
                    <a16:rowId xmlns:a16="http://schemas.microsoft.com/office/drawing/2014/main" val="3109113514"/>
                  </a:ext>
                </a:extLst>
              </a:tr>
              <a:tr h="313643">
                <a:tc>
                  <a:txBody>
                    <a:bodyPr/>
                    <a:lstStyle/>
                    <a:p>
                      <a:r>
                        <a:rPr lang="en-US" dirty="0"/>
                        <a:t>MAR</a:t>
                      </a:r>
                    </a:p>
                  </a:txBody>
                  <a:tcPr/>
                </a:tc>
                <a:tc>
                  <a:txBody>
                    <a:bodyPr/>
                    <a:lstStyle/>
                    <a:p>
                      <a:r>
                        <a:rPr lang="en-US" dirty="0"/>
                        <a:t>Medium</a:t>
                      </a:r>
                    </a:p>
                  </a:txBody>
                  <a:tcPr/>
                </a:tc>
                <a:extLst>
                  <a:ext uri="{0D108BD9-81ED-4DB2-BD59-A6C34878D82A}">
                    <a16:rowId xmlns:a16="http://schemas.microsoft.com/office/drawing/2014/main" val="4128198448"/>
                  </a:ext>
                </a:extLst>
              </a:tr>
              <a:tr h="313643">
                <a:tc>
                  <a:txBody>
                    <a:bodyPr/>
                    <a:lstStyle/>
                    <a:p>
                      <a:r>
                        <a:rPr lang="en-US" dirty="0"/>
                        <a:t>MCAR</a:t>
                      </a:r>
                    </a:p>
                  </a:txBody>
                  <a:tcPr/>
                </a:tc>
                <a:tc>
                  <a:txBody>
                    <a:bodyPr/>
                    <a:lstStyle/>
                    <a:p>
                      <a:r>
                        <a:rPr lang="en-US" dirty="0"/>
                        <a:t>Low</a:t>
                      </a:r>
                    </a:p>
                  </a:txBody>
                  <a:tcPr/>
                </a:tc>
                <a:extLst>
                  <a:ext uri="{0D108BD9-81ED-4DB2-BD59-A6C34878D82A}">
                    <a16:rowId xmlns:a16="http://schemas.microsoft.com/office/drawing/2014/main" val="3516548126"/>
                  </a:ext>
                </a:extLst>
              </a:tr>
            </a:tbl>
          </a:graphicData>
        </a:graphic>
      </p:graphicFrame>
    </p:spTree>
    <p:extLst>
      <p:ext uri="{BB962C8B-B14F-4D97-AF65-F5344CB8AC3E}">
        <p14:creationId xmlns:p14="http://schemas.microsoft.com/office/powerpoint/2010/main" val="80909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4B8F-F1EB-C514-A6CF-BEED312944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4.2 Data Distortion: Diamond Dataset</a:t>
            </a:r>
          </a:p>
        </p:txBody>
      </p:sp>
      <p:pic>
        <p:nvPicPr>
          <p:cNvPr id="4" name="Picture 3" descr="A table with black text&#10;&#10;Description automatically generated">
            <a:extLst>
              <a:ext uri="{FF2B5EF4-FFF2-40B4-BE49-F238E27FC236}">
                <a16:creationId xmlns:a16="http://schemas.microsoft.com/office/drawing/2014/main" id="{9F9E3F3B-6A9A-8F7E-A06C-1642AFB4B91B}"/>
              </a:ext>
            </a:extLst>
          </p:cNvPr>
          <p:cNvPicPr>
            <a:picLocks noChangeAspect="1"/>
          </p:cNvPicPr>
          <p:nvPr/>
        </p:nvPicPr>
        <p:blipFill>
          <a:blip r:embed="rId3"/>
          <a:stretch>
            <a:fillRect/>
          </a:stretch>
        </p:blipFill>
        <p:spPr>
          <a:xfrm>
            <a:off x="736600" y="1447800"/>
            <a:ext cx="7860890" cy="1981200"/>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E4928A5B-580A-5866-B0DE-F9DAA4421ABE}"/>
              </a:ext>
            </a:extLst>
          </p:cNvPr>
          <p:cNvPicPr>
            <a:picLocks noChangeAspect="1"/>
          </p:cNvPicPr>
          <p:nvPr/>
        </p:nvPicPr>
        <p:blipFill>
          <a:blip r:embed="rId4"/>
          <a:stretch>
            <a:fillRect/>
          </a:stretch>
        </p:blipFill>
        <p:spPr>
          <a:xfrm>
            <a:off x="838200" y="3524250"/>
            <a:ext cx="4071257" cy="2968625"/>
          </a:xfrm>
          <a:prstGeom prst="rect">
            <a:avLst/>
          </a:prstGeom>
        </p:spPr>
      </p:pic>
      <p:pic>
        <p:nvPicPr>
          <p:cNvPr id="4100" name="Picture 4">
            <a:extLst>
              <a:ext uri="{FF2B5EF4-FFF2-40B4-BE49-F238E27FC236}">
                <a16:creationId xmlns:a16="http://schemas.microsoft.com/office/drawing/2014/main" id="{64E94FA5-501C-E611-B40C-745B38E486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9457" y="3312802"/>
            <a:ext cx="4940299" cy="35451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4426E8-FE5B-96EF-9479-C9ABBDF73F2D}"/>
              </a:ext>
            </a:extLst>
          </p:cNvPr>
          <p:cNvSpPr txBox="1"/>
          <p:nvPr/>
        </p:nvSpPr>
        <p:spPr>
          <a:xfrm>
            <a:off x="9849756" y="4594909"/>
            <a:ext cx="16891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Blue Original</a:t>
            </a:r>
          </a:p>
          <a:p>
            <a:r>
              <a:rPr lang="en-US" dirty="0">
                <a:latin typeface="Times New Roman" panose="02020603050405020304" pitchFamily="18" charset="0"/>
                <a:cs typeface="Times New Roman" panose="02020603050405020304" pitchFamily="18" charset="0"/>
              </a:rPr>
              <a:t>Red Mean Imp.</a:t>
            </a:r>
          </a:p>
        </p:txBody>
      </p:sp>
    </p:spTree>
    <p:extLst>
      <p:ext uri="{BB962C8B-B14F-4D97-AF65-F5344CB8AC3E}">
        <p14:creationId xmlns:p14="http://schemas.microsoft.com/office/powerpoint/2010/main" val="227162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6EE-102E-467B-14B2-3BCC78459455}"/>
              </a:ext>
            </a:extLst>
          </p:cNvPr>
          <p:cNvSpPr>
            <a:spLocks noGrp="1"/>
          </p:cNvSpPr>
          <p:nvPr>
            <p:ph type="title"/>
          </p:nvPr>
        </p:nvSpPr>
        <p:spPr/>
        <p:txBody>
          <a:bodyPr/>
          <a:lstStyle/>
          <a:p>
            <a:r>
              <a:rPr lang="en-US" dirty="0"/>
              <a:t>4.3 Points to Ponder</a:t>
            </a:r>
          </a:p>
        </p:txBody>
      </p:sp>
      <p:sp>
        <p:nvSpPr>
          <p:cNvPr id="3" name="Content Placeholder 2">
            <a:extLst>
              <a:ext uri="{FF2B5EF4-FFF2-40B4-BE49-F238E27FC236}">
                <a16:creationId xmlns:a16="http://schemas.microsoft.com/office/drawing/2014/main" id="{DAA6F4E5-AFA2-4EE8-B76E-459AD6F46315}"/>
              </a:ext>
            </a:extLst>
          </p:cNvPr>
          <p:cNvSpPr>
            <a:spLocks noGrp="1"/>
          </p:cNvSpPr>
          <p:nvPr>
            <p:ph idx="1"/>
          </p:nvPr>
        </p:nvSpPr>
        <p:spPr>
          <a:xfrm>
            <a:off x="838200" y="1825625"/>
            <a:ext cx="10515600" cy="2593975"/>
          </a:xfrm>
        </p:spPr>
        <p:txBody>
          <a:bodyPr>
            <a:normAutofit/>
          </a:bodyPr>
          <a:lstStyle/>
          <a:p>
            <a:r>
              <a:rPr lang="en-US" sz="1800" dirty="0">
                <a:latin typeface="Times New Roman" panose="02020603050405020304" pitchFamily="18" charset="0"/>
                <a:cs typeface="Times New Roman" panose="02020603050405020304" pitchFamily="18" charset="0"/>
              </a:rPr>
              <a:t>Try not to drop missing values from your dataset, why?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If dropped missing values, always re-set your index.</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Some advance techniques to handle missing values are:</a:t>
            </a:r>
          </a:p>
          <a:p>
            <a:pPr lvl="1">
              <a:buFont typeface="Wingdings" pitchFamily="2" charset="2"/>
              <a:buChar char="Ø"/>
            </a:pPr>
            <a:r>
              <a:rPr lang="en-US" sz="1800" dirty="0">
                <a:latin typeface="Times New Roman" panose="02020603050405020304" pitchFamily="18" charset="0"/>
                <a:cs typeface="Times New Roman" panose="02020603050405020304" pitchFamily="18" charset="0"/>
              </a:rPr>
              <a:t>Create a new feature (Boolean) in your dataset  showing if a value is missing for a feature/row. </a:t>
            </a:r>
          </a:p>
          <a:p>
            <a:pPr lvl="1">
              <a:buFont typeface="Wingdings" pitchFamily="2" charset="2"/>
              <a:buChar char="Ø"/>
            </a:pPr>
            <a:r>
              <a:rPr lang="en-US" sz="1800" dirty="0">
                <a:latin typeface="Times New Roman" panose="02020603050405020304" pitchFamily="18" charset="0"/>
                <a:cs typeface="Times New Roman" panose="02020603050405020304" pitchFamily="18" charset="0"/>
              </a:rPr>
              <a:t>Use DT’s, Boosting (XGBOOST, CATBOOST, LIGHTGBM).</a:t>
            </a: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2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0063-2AC0-1EC4-9AFD-A20E6FE254DD}"/>
              </a:ext>
            </a:extLst>
          </p:cNvPr>
          <p:cNvSpPr>
            <a:spLocks noGrp="1"/>
          </p:cNvSpPr>
          <p:nvPr>
            <p:ph type="title"/>
          </p:nvPr>
        </p:nvSpPr>
        <p:spPr>
          <a:xfrm>
            <a:off x="1397000" y="2766218"/>
            <a:ext cx="10515600" cy="1325563"/>
          </a:xfrm>
        </p:spPr>
        <p:txBody>
          <a:bodyPr/>
          <a:lstStyle/>
          <a:p>
            <a:r>
              <a:rPr lang="en-US" dirty="0"/>
              <a:t>Code Demo2: Handling Missing Values</a:t>
            </a:r>
          </a:p>
        </p:txBody>
      </p:sp>
    </p:spTree>
    <p:extLst>
      <p:ext uri="{BB962C8B-B14F-4D97-AF65-F5344CB8AC3E}">
        <p14:creationId xmlns:p14="http://schemas.microsoft.com/office/powerpoint/2010/main" val="1736865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2E9B-2FC2-FF4A-AA19-DC2F74B11922}"/>
              </a:ext>
            </a:extLst>
          </p:cNvPr>
          <p:cNvSpPr>
            <a:spLocks noGrp="1"/>
          </p:cNvSpPr>
          <p:nvPr>
            <p:ph type="title"/>
          </p:nvPr>
        </p:nvSpPr>
        <p:spPr/>
        <p:txBody>
          <a:bodyPr/>
          <a:lstStyle/>
          <a:p>
            <a:r>
              <a:rPr lang="en-US" dirty="0"/>
              <a:t>4.4 </a:t>
            </a:r>
            <a:r>
              <a:rPr lang="en-US" dirty="0">
                <a:latin typeface="Times New Roman" panose="02020603050405020304" pitchFamily="18" charset="0"/>
                <a:cs typeface="Times New Roman" panose="02020603050405020304" pitchFamily="18" charset="0"/>
              </a:rPr>
              <a:t>Advance Algo.</a:t>
            </a:r>
          </a:p>
        </p:txBody>
      </p:sp>
      <p:sp>
        <p:nvSpPr>
          <p:cNvPr id="3" name="Content Placeholder 2">
            <a:extLst>
              <a:ext uri="{FF2B5EF4-FFF2-40B4-BE49-F238E27FC236}">
                <a16:creationId xmlns:a16="http://schemas.microsoft.com/office/drawing/2014/main" id="{23601200-9CC3-B84C-4947-C1234EE1E940}"/>
              </a:ext>
            </a:extLst>
          </p:cNvPr>
          <p:cNvSpPr>
            <a:spLocks noGrp="1"/>
          </p:cNvSpPr>
          <p:nvPr>
            <p:ph idx="1"/>
          </p:nvPr>
        </p:nvSpPr>
        <p:spPr>
          <a:xfrm>
            <a:off x="838200" y="1825625"/>
            <a:ext cx="10515600" cy="2582602"/>
          </a:xfrm>
        </p:spPr>
        <p:txBody>
          <a:bodyPr>
            <a:normAutofit/>
          </a:bodyPr>
          <a:lstStyle/>
          <a:p>
            <a:r>
              <a:rPr lang="en-US" sz="1800" dirty="0">
                <a:latin typeface="Times New Roman" panose="02020603050405020304" pitchFamily="18" charset="0"/>
                <a:cs typeface="Times New Roman" panose="02020603050405020304" pitchFamily="18" charset="0"/>
              </a:rPr>
              <a:t>MICE (Regression, Bayesian)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KNN (Frequency based)</a:t>
            </a:r>
          </a:p>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MissForest</a:t>
            </a:r>
            <a:r>
              <a:rPr lang="en-US" sz="1800" dirty="0">
                <a:latin typeface="Times New Roman" panose="02020603050405020304" pitchFamily="18" charset="0"/>
                <a:cs typeface="Times New Roman" panose="02020603050405020304" pitchFamily="18" charset="0"/>
              </a:rPr>
              <a:t> (Random Forest)</a:t>
            </a:r>
          </a:p>
        </p:txBody>
      </p:sp>
      <p:pic>
        <p:nvPicPr>
          <p:cNvPr id="2050" name="Picture 2">
            <a:extLst>
              <a:ext uri="{FF2B5EF4-FFF2-40B4-BE49-F238E27FC236}">
                <a16:creationId xmlns:a16="http://schemas.microsoft.com/office/drawing/2014/main" id="{3F0DB39A-8AE6-6709-AC42-6330A0DA30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653" b="17612"/>
          <a:stretch/>
        </p:blipFill>
        <p:spPr bwMode="auto">
          <a:xfrm>
            <a:off x="5557766" y="2195655"/>
            <a:ext cx="5143500" cy="3959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68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A402-E758-3C15-90D5-84C5A7F0254F}"/>
              </a:ext>
            </a:extLst>
          </p:cNvPr>
          <p:cNvSpPr>
            <a:spLocks noGrp="1"/>
          </p:cNvSpPr>
          <p:nvPr>
            <p:ph type="title"/>
          </p:nvPr>
        </p:nvSpPr>
        <p:spPr/>
        <p:txBody>
          <a:bodyPr/>
          <a:lstStyle/>
          <a:p>
            <a:r>
              <a:rPr lang="en-US" dirty="0"/>
              <a:t>4.5 </a:t>
            </a:r>
            <a:r>
              <a:rPr lang="en-US" dirty="0">
                <a:latin typeface="Times New Roman" panose="02020603050405020304" pitchFamily="18" charset="0"/>
                <a:cs typeface="Times New Roman" panose="02020603050405020304" pitchFamily="18" charset="0"/>
              </a:rPr>
              <a:t>KNN</a:t>
            </a:r>
          </a:p>
        </p:txBody>
      </p:sp>
      <p:sp>
        <p:nvSpPr>
          <p:cNvPr id="3" name="Content Placeholder 2">
            <a:extLst>
              <a:ext uri="{FF2B5EF4-FFF2-40B4-BE49-F238E27FC236}">
                <a16:creationId xmlns:a16="http://schemas.microsoft.com/office/drawing/2014/main" id="{33982F18-DA70-30E2-C282-D03F78D0C74C}"/>
              </a:ext>
            </a:extLst>
          </p:cNvPr>
          <p:cNvSpPr>
            <a:spLocks noGrp="1"/>
          </p:cNvSpPr>
          <p:nvPr>
            <p:ph idx="1"/>
          </p:nvPr>
        </p:nvSpPr>
        <p:spPr>
          <a:xfrm>
            <a:off x="838200" y="1825625"/>
            <a:ext cx="10515600" cy="1120775"/>
          </a:xfrm>
        </p:spPr>
        <p:txBody>
          <a:bodyPr/>
          <a:lstStyle/>
          <a:p>
            <a:r>
              <a:rPr lang="en-US" sz="1800" dirty="0">
                <a:latin typeface="Times New Roman" panose="02020603050405020304" pitchFamily="18" charset="0"/>
                <a:cs typeface="Times New Roman" panose="02020603050405020304" pitchFamily="18" charset="0"/>
              </a:rPr>
              <a:t>KNN: K - </a:t>
            </a:r>
            <a:r>
              <a:rPr lang="en-CA" sz="1800" dirty="0">
                <a:latin typeface="Times New Roman" panose="02020603050405020304" pitchFamily="18" charset="0"/>
                <a:cs typeface="Times New Roman" panose="02020603050405020304" pitchFamily="18" charset="0"/>
              </a:rPr>
              <a:t>Nearest Neighbors. </a:t>
            </a:r>
          </a:p>
          <a:p>
            <a:r>
              <a:rPr lang="en-CA" sz="1800" dirty="0">
                <a:latin typeface="Times New Roman" panose="02020603050405020304" pitchFamily="18" charset="0"/>
                <a:cs typeface="Times New Roman" panose="02020603050405020304" pitchFamily="18" charset="0"/>
              </a:rPr>
              <a:t>Algo predicts the new data point based on what classes are closets.</a:t>
            </a:r>
          </a:p>
          <a:p>
            <a:r>
              <a:rPr lang="en-CA" sz="1800" dirty="0">
                <a:latin typeface="Times New Roman" panose="02020603050405020304" pitchFamily="18" charset="0"/>
                <a:cs typeface="Times New Roman" panose="02020603050405020304" pitchFamily="18" charset="0"/>
              </a:rPr>
              <a:t>No training required to make predictions.</a:t>
            </a:r>
          </a:p>
          <a:p>
            <a:pPr marL="0" indent="0">
              <a:buNone/>
            </a:pPr>
            <a:endParaRPr lang="en-CA" dirty="0"/>
          </a:p>
          <a:p>
            <a:endParaRPr lang="en-US" dirty="0"/>
          </a:p>
        </p:txBody>
      </p:sp>
      <p:pic>
        <p:nvPicPr>
          <p:cNvPr id="1026" name="Picture 2">
            <a:extLst>
              <a:ext uri="{FF2B5EF4-FFF2-40B4-BE49-F238E27FC236}">
                <a16:creationId xmlns:a16="http://schemas.microsoft.com/office/drawing/2014/main" id="{81506C17-F1CF-80A5-BC93-4DF125F33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027362"/>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69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1DC5-ED29-7E95-ACE0-F9312266153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CRISP - DM</a:t>
            </a:r>
          </a:p>
        </p:txBody>
      </p:sp>
      <p:pic>
        <p:nvPicPr>
          <p:cNvPr id="5" name="Content Placeholder 4" descr="A diagram of a diagram&#10;&#10;Description automatically generated">
            <a:extLst>
              <a:ext uri="{FF2B5EF4-FFF2-40B4-BE49-F238E27FC236}">
                <a16:creationId xmlns:a16="http://schemas.microsoft.com/office/drawing/2014/main" id="{40D3873B-00FF-9652-4BB6-E550DB7E247C}"/>
              </a:ext>
            </a:extLst>
          </p:cNvPr>
          <p:cNvPicPr>
            <a:picLocks noGrp="1" noChangeAspect="1"/>
          </p:cNvPicPr>
          <p:nvPr>
            <p:ph idx="1"/>
          </p:nvPr>
        </p:nvPicPr>
        <p:blipFill>
          <a:blip r:embed="rId3"/>
          <a:stretch>
            <a:fillRect/>
          </a:stretch>
        </p:blipFill>
        <p:spPr>
          <a:xfrm>
            <a:off x="749300" y="1465834"/>
            <a:ext cx="9397177" cy="1434306"/>
          </a:xfrm>
        </p:spPr>
      </p:pic>
      <p:sp>
        <p:nvSpPr>
          <p:cNvPr id="6" name="TextBox 5">
            <a:extLst>
              <a:ext uri="{FF2B5EF4-FFF2-40B4-BE49-F238E27FC236}">
                <a16:creationId xmlns:a16="http://schemas.microsoft.com/office/drawing/2014/main" id="{991F5662-4BC3-1F70-5488-D1B3E87B4C9F}"/>
              </a:ext>
            </a:extLst>
          </p:cNvPr>
          <p:cNvSpPr txBox="1"/>
          <p:nvPr/>
        </p:nvSpPr>
        <p:spPr>
          <a:xfrm>
            <a:off x="609598" y="2814008"/>
            <a:ext cx="1170940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Cleaning of dataset, transforming it in such a way that it can be used as an input to a machine learning model.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Picture 7" descr="A colorful pie chart with text&#10;&#10;Description automatically generated">
            <a:extLst>
              <a:ext uri="{FF2B5EF4-FFF2-40B4-BE49-F238E27FC236}">
                <a16:creationId xmlns:a16="http://schemas.microsoft.com/office/drawing/2014/main" id="{F64267AC-54D3-C112-CCA0-1BE0872E5C40}"/>
              </a:ext>
            </a:extLst>
          </p:cNvPr>
          <p:cNvPicPr>
            <a:picLocks noChangeAspect="1"/>
          </p:cNvPicPr>
          <p:nvPr/>
        </p:nvPicPr>
        <p:blipFill>
          <a:blip r:embed="rId4"/>
          <a:stretch>
            <a:fillRect/>
          </a:stretch>
        </p:blipFill>
        <p:spPr>
          <a:xfrm>
            <a:off x="3105728" y="3534685"/>
            <a:ext cx="4989119" cy="2673350"/>
          </a:xfrm>
          <a:prstGeom prst="rect">
            <a:avLst/>
          </a:prstGeom>
        </p:spPr>
      </p:pic>
      <p:pic>
        <p:nvPicPr>
          <p:cNvPr id="10" name="Picture 9" descr="A screenshot of a web page&#10;&#10;Description automatically generated">
            <a:extLst>
              <a:ext uri="{FF2B5EF4-FFF2-40B4-BE49-F238E27FC236}">
                <a16:creationId xmlns:a16="http://schemas.microsoft.com/office/drawing/2014/main" id="{2B6E2DB9-E1B7-78A6-60DF-690A7A07FC57}"/>
              </a:ext>
            </a:extLst>
          </p:cNvPr>
          <p:cNvPicPr>
            <a:picLocks noChangeAspect="1"/>
          </p:cNvPicPr>
          <p:nvPr/>
        </p:nvPicPr>
        <p:blipFill>
          <a:blip r:embed="rId5"/>
          <a:stretch>
            <a:fillRect/>
          </a:stretch>
        </p:blipFill>
        <p:spPr>
          <a:xfrm>
            <a:off x="76200" y="3592945"/>
            <a:ext cx="2799568" cy="2000973"/>
          </a:xfrm>
          <a:prstGeom prst="rect">
            <a:avLst/>
          </a:prstGeom>
        </p:spPr>
      </p:pic>
      <p:pic>
        <p:nvPicPr>
          <p:cNvPr id="12" name="Picture 11" descr="A close-up of a document&#10;&#10;Description automatically generated">
            <a:extLst>
              <a:ext uri="{FF2B5EF4-FFF2-40B4-BE49-F238E27FC236}">
                <a16:creationId xmlns:a16="http://schemas.microsoft.com/office/drawing/2014/main" id="{CFEFA1E2-D06C-92EE-D055-561ECCD293AC}"/>
              </a:ext>
            </a:extLst>
          </p:cNvPr>
          <p:cNvPicPr>
            <a:picLocks noChangeAspect="1"/>
          </p:cNvPicPr>
          <p:nvPr/>
        </p:nvPicPr>
        <p:blipFill>
          <a:blip r:embed="rId6"/>
          <a:stretch>
            <a:fillRect/>
          </a:stretch>
        </p:blipFill>
        <p:spPr>
          <a:xfrm>
            <a:off x="7965366" y="3823470"/>
            <a:ext cx="4226634" cy="1770448"/>
          </a:xfrm>
          <a:prstGeom prst="rect">
            <a:avLst/>
          </a:prstGeom>
        </p:spPr>
      </p:pic>
    </p:spTree>
    <p:extLst>
      <p:ext uri="{BB962C8B-B14F-4D97-AF65-F5344CB8AC3E}">
        <p14:creationId xmlns:p14="http://schemas.microsoft.com/office/powerpoint/2010/main" val="164615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E50B-2C21-092F-669E-9A06EE22A7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4.6 </a:t>
            </a:r>
            <a:r>
              <a:rPr lang="en-CA" dirty="0">
                <a:latin typeface="Times New Roman" panose="02020603050405020304" pitchFamily="18" charset="0"/>
                <a:cs typeface="Times New Roman" panose="02020603050405020304" pitchFamily="18" charset="0"/>
              </a:rPr>
              <a:t>Multiple Imputation by Chained Equations (MICE)</a:t>
            </a:r>
            <a:endParaRPr lang="en-US" dirty="0">
              <a:latin typeface="Times New Roman" panose="02020603050405020304" pitchFamily="18" charset="0"/>
              <a:cs typeface="Times New Roman" panose="02020603050405020304" pitchFamily="18" charset="0"/>
            </a:endParaRPr>
          </a:p>
        </p:txBody>
      </p:sp>
      <p:pic>
        <p:nvPicPr>
          <p:cNvPr id="5" name="Picture 4" descr="A screenshot of a computer screen&#10;&#10;Description automatically generated">
            <a:extLst>
              <a:ext uri="{FF2B5EF4-FFF2-40B4-BE49-F238E27FC236}">
                <a16:creationId xmlns:a16="http://schemas.microsoft.com/office/drawing/2014/main" id="{AC0A2F29-CCC8-FE0A-FE0E-17E6B2F2AC2D}"/>
              </a:ext>
            </a:extLst>
          </p:cNvPr>
          <p:cNvPicPr>
            <a:picLocks noChangeAspect="1"/>
          </p:cNvPicPr>
          <p:nvPr/>
        </p:nvPicPr>
        <p:blipFill>
          <a:blip r:embed="rId2"/>
          <a:stretch>
            <a:fillRect/>
          </a:stretch>
        </p:blipFill>
        <p:spPr>
          <a:xfrm>
            <a:off x="152398" y="1690688"/>
            <a:ext cx="9398043" cy="5149850"/>
          </a:xfrm>
          <a:prstGeom prst="rect">
            <a:avLst/>
          </a:prstGeom>
        </p:spPr>
      </p:pic>
      <p:pic>
        <p:nvPicPr>
          <p:cNvPr id="5122" name="Picture 2">
            <a:extLst>
              <a:ext uri="{FF2B5EF4-FFF2-40B4-BE49-F238E27FC236}">
                <a16:creationId xmlns:a16="http://schemas.microsoft.com/office/drawing/2014/main" id="{D439EE98-8C00-D831-03DE-805FAB02B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0559" y="5167312"/>
            <a:ext cx="2923241"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548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1343-7737-60E1-516A-5A6CDFC212C7}"/>
              </a:ext>
            </a:extLst>
          </p:cNvPr>
          <p:cNvSpPr>
            <a:spLocks noGrp="1"/>
          </p:cNvSpPr>
          <p:nvPr>
            <p:ph type="title"/>
          </p:nvPr>
        </p:nvSpPr>
        <p:spPr/>
        <p:txBody>
          <a:bodyPr/>
          <a:lstStyle/>
          <a:p>
            <a:r>
              <a:rPr lang="en-US" dirty="0"/>
              <a:t>4.7 </a:t>
            </a:r>
            <a:r>
              <a:rPr lang="en-US" dirty="0" err="1">
                <a:latin typeface="Times New Roman" panose="02020603050405020304" pitchFamily="18" charset="0"/>
                <a:cs typeface="Times New Roman" panose="02020603050405020304" pitchFamily="18" charset="0"/>
              </a:rPr>
              <a:t>MissForest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65DE32-DE7E-9F86-FAD5-BFB173A61422}"/>
              </a:ext>
            </a:extLst>
          </p:cNvPr>
          <p:cNvSpPr>
            <a:spLocks noGrp="1"/>
          </p:cNvSpPr>
          <p:nvPr>
            <p:ph idx="1"/>
          </p:nvPr>
        </p:nvSpPr>
        <p:spPr>
          <a:xfrm>
            <a:off x="838200" y="1825625"/>
            <a:ext cx="10515600" cy="1504429"/>
          </a:xfrm>
        </p:spPr>
        <p:txBody>
          <a:bodyPr>
            <a:normAutofit/>
          </a:bodyPr>
          <a:lstStyle/>
          <a:p>
            <a:r>
              <a:rPr lang="en-US" sz="1800" dirty="0"/>
              <a:t>Built on the top of random forest algo.</a:t>
            </a:r>
          </a:p>
          <a:p>
            <a:r>
              <a:rPr lang="en-US" sz="1800" dirty="0"/>
              <a:t>Missing values replaced by mean/most frequent value.</a:t>
            </a:r>
          </a:p>
          <a:p>
            <a:r>
              <a:rPr lang="en-US" sz="1800" dirty="0"/>
              <a:t>Data is split up as observed (train) missing (predictions)</a:t>
            </a:r>
          </a:p>
          <a:p>
            <a:r>
              <a:rPr lang="en-US" sz="1800" dirty="0"/>
              <a:t>Final dataset is created when model converges.</a:t>
            </a:r>
          </a:p>
          <a:p>
            <a:endParaRPr lang="en-US" dirty="0"/>
          </a:p>
        </p:txBody>
      </p:sp>
      <p:pic>
        <p:nvPicPr>
          <p:cNvPr id="14" name="Picture 13">
            <a:extLst>
              <a:ext uri="{FF2B5EF4-FFF2-40B4-BE49-F238E27FC236}">
                <a16:creationId xmlns:a16="http://schemas.microsoft.com/office/drawing/2014/main" id="{877D5111-4C89-5398-4F49-4DFC12F7BEBC}"/>
              </a:ext>
            </a:extLst>
          </p:cNvPr>
          <p:cNvPicPr>
            <a:picLocks noChangeAspect="1"/>
          </p:cNvPicPr>
          <p:nvPr/>
        </p:nvPicPr>
        <p:blipFill>
          <a:blip r:embed="rId3"/>
          <a:stretch>
            <a:fillRect/>
          </a:stretch>
        </p:blipFill>
        <p:spPr>
          <a:xfrm>
            <a:off x="223293" y="3902075"/>
            <a:ext cx="2006600" cy="2590800"/>
          </a:xfrm>
          <a:prstGeom prst="rect">
            <a:avLst/>
          </a:prstGeom>
        </p:spPr>
      </p:pic>
      <p:pic>
        <p:nvPicPr>
          <p:cNvPr id="16" name="Picture 15" descr="A screenshot of a table&#10;&#10;Description automatically generated">
            <a:extLst>
              <a:ext uri="{FF2B5EF4-FFF2-40B4-BE49-F238E27FC236}">
                <a16:creationId xmlns:a16="http://schemas.microsoft.com/office/drawing/2014/main" id="{9B14488E-DB11-EA15-AB6D-1DE8E14747C3}"/>
              </a:ext>
            </a:extLst>
          </p:cNvPr>
          <p:cNvPicPr>
            <a:picLocks noChangeAspect="1"/>
          </p:cNvPicPr>
          <p:nvPr/>
        </p:nvPicPr>
        <p:blipFill>
          <a:blip r:embed="rId4"/>
          <a:stretch>
            <a:fillRect/>
          </a:stretch>
        </p:blipFill>
        <p:spPr>
          <a:xfrm>
            <a:off x="2600562" y="3952875"/>
            <a:ext cx="1968500" cy="2540000"/>
          </a:xfrm>
          <a:prstGeom prst="rect">
            <a:avLst/>
          </a:prstGeom>
        </p:spPr>
      </p:pic>
      <p:pic>
        <p:nvPicPr>
          <p:cNvPr id="18" name="Picture 17" descr="A table with numbers and text&#10;&#10;Description automatically generated with medium confidence">
            <a:extLst>
              <a:ext uri="{FF2B5EF4-FFF2-40B4-BE49-F238E27FC236}">
                <a16:creationId xmlns:a16="http://schemas.microsoft.com/office/drawing/2014/main" id="{15812730-3787-4BF4-4A20-460A9F1097C2}"/>
              </a:ext>
            </a:extLst>
          </p:cNvPr>
          <p:cNvPicPr>
            <a:picLocks noChangeAspect="1"/>
          </p:cNvPicPr>
          <p:nvPr/>
        </p:nvPicPr>
        <p:blipFill>
          <a:blip r:embed="rId5"/>
          <a:stretch>
            <a:fillRect/>
          </a:stretch>
        </p:blipFill>
        <p:spPr>
          <a:xfrm>
            <a:off x="4939731" y="4067175"/>
            <a:ext cx="1930400" cy="2425700"/>
          </a:xfrm>
          <a:prstGeom prst="rect">
            <a:avLst/>
          </a:prstGeom>
        </p:spPr>
      </p:pic>
      <p:pic>
        <p:nvPicPr>
          <p:cNvPr id="20" name="Picture 19" descr="A table of numbers and sizes&#10;&#10;Description automatically generated with medium confidence">
            <a:extLst>
              <a:ext uri="{FF2B5EF4-FFF2-40B4-BE49-F238E27FC236}">
                <a16:creationId xmlns:a16="http://schemas.microsoft.com/office/drawing/2014/main" id="{04280396-1E29-E8ED-ADA2-B79A1B345FFF}"/>
              </a:ext>
            </a:extLst>
          </p:cNvPr>
          <p:cNvPicPr>
            <a:picLocks noChangeAspect="1"/>
          </p:cNvPicPr>
          <p:nvPr/>
        </p:nvPicPr>
        <p:blipFill>
          <a:blip r:embed="rId6"/>
          <a:stretch>
            <a:fillRect/>
          </a:stretch>
        </p:blipFill>
        <p:spPr>
          <a:xfrm>
            <a:off x="7242600" y="3952875"/>
            <a:ext cx="1981200" cy="2578100"/>
          </a:xfrm>
          <a:prstGeom prst="rect">
            <a:avLst/>
          </a:prstGeom>
        </p:spPr>
      </p:pic>
      <p:sp>
        <p:nvSpPr>
          <p:cNvPr id="21" name="Notched Right Arrow 20">
            <a:extLst>
              <a:ext uri="{FF2B5EF4-FFF2-40B4-BE49-F238E27FC236}">
                <a16:creationId xmlns:a16="http://schemas.microsoft.com/office/drawing/2014/main" id="{C3CC6EF0-19E7-7305-A6ED-36D9B2E5A1FC}"/>
              </a:ext>
            </a:extLst>
          </p:cNvPr>
          <p:cNvSpPr/>
          <p:nvPr/>
        </p:nvSpPr>
        <p:spPr>
          <a:xfrm>
            <a:off x="510275" y="3737640"/>
            <a:ext cx="8713525" cy="154199"/>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076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7C2C-432E-D8A3-D108-50247F40B6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Running KNN</a:t>
            </a:r>
          </a:p>
        </p:txBody>
      </p:sp>
      <p:pic>
        <p:nvPicPr>
          <p:cNvPr id="5" name="Content Placeholder 4" descr="A computer code with green and blue text&#10;&#10;Description automatically generated">
            <a:extLst>
              <a:ext uri="{FF2B5EF4-FFF2-40B4-BE49-F238E27FC236}">
                <a16:creationId xmlns:a16="http://schemas.microsoft.com/office/drawing/2014/main" id="{AF861514-B601-F71A-017B-6A09545A954C}"/>
              </a:ext>
            </a:extLst>
          </p:cNvPr>
          <p:cNvPicPr>
            <a:picLocks noGrp="1" noChangeAspect="1"/>
          </p:cNvPicPr>
          <p:nvPr>
            <p:ph idx="1"/>
          </p:nvPr>
        </p:nvPicPr>
        <p:blipFill>
          <a:blip r:embed="rId2"/>
          <a:stretch>
            <a:fillRect/>
          </a:stretch>
        </p:blipFill>
        <p:spPr>
          <a:xfrm>
            <a:off x="633483" y="1729901"/>
            <a:ext cx="11158875" cy="2430936"/>
          </a:xfrm>
        </p:spPr>
      </p:pic>
    </p:spTree>
    <p:extLst>
      <p:ext uri="{BB962C8B-B14F-4D97-AF65-F5344CB8AC3E}">
        <p14:creationId xmlns:p14="http://schemas.microsoft.com/office/powerpoint/2010/main" val="1973313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B41E-7E94-8CD1-84F9-B68E254B28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Running MICE</a:t>
            </a:r>
          </a:p>
        </p:txBody>
      </p:sp>
      <p:pic>
        <p:nvPicPr>
          <p:cNvPr id="5" name="Content Placeholder 4" descr="A screenshot of a computer code&#10;&#10;Description automatically generated">
            <a:extLst>
              <a:ext uri="{FF2B5EF4-FFF2-40B4-BE49-F238E27FC236}">
                <a16:creationId xmlns:a16="http://schemas.microsoft.com/office/drawing/2014/main" id="{32AC1C9D-F4E7-372F-1AF7-F5F9495917A9}"/>
              </a:ext>
            </a:extLst>
          </p:cNvPr>
          <p:cNvPicPr>
            <a:picLocks noGrp="1" noChangeAspect="1"/>
          </p:cNvPicPr>
          <p:nvPr>
            <p:ph idx="1"/>
          </p:nvPr>
        </p:nvPicPr>
        <p:blipFill>
          <a:blip r:embed="rId2"/>
          <a:stretch>
            <a:fillRect/>
          </a:stretch>
        </p:blipFill>
        <p:spPr>
          <a:xfrm>
            <a:off x="742666" y="1827165"/>
            <a:ext cx="10898336" cy="2703891"/>
          </a:xfrm>
        </p:spPr>
      </p:pic>
    </p:spTree>
    <p:extLst>
      <p:ext uri="{BB962C8B-B14F-4D97-AF65-F5344CB8AC3E}">
        <p14:creationId xmlns:p14="http://schemas.microsoft.com/office/powerpoint/2010/main" val="543405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F5D1-B1B2-9D43-1116-2777E8A021A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Running </a:t>
            </a:r>
            <a:r>
              <a:rPr lang="en-US" dirty="0" err="1">
                <a:latin typeface="Times New Roman" panose="02020603050405020304" pitchFamily="18" charset="0"/>
                <a:cs typeface="Times New Roman" panose="02020603050405020304" pitchFamily="18" charset="0"/>
              </a:rPr>
              <a:t>MissForest</a:t>
            </a:r>
            <a:endParaRPr lang="en-US" dirty="0">
              <a:latin typeface="Times New Roman" panose="02020603050405020304" pitchFamily="18" charset="0"/>
              <a:cs typeface="Times New Roman" panose="02020603050405020304" pitchFamily="18" charset="0"/>
            </a:endParaRPr>
          </a:p>
        </p:txBody>
      </p:sp>
      <p:pic>
        <p:nvPicPr>
          <p:cNvPr id="7" name="Picture 6" descr="A screenshot of a computer code&#10;&#10;Description automatically generated">
            <a:extLst>
              <a:ext uri="{FF2B5EF4-FFF2-40B4-BE49-F238E27FC236}">
                <a16:creationId xmlns:a16="http://schemas.microsoft.com/office/drawing/2014/main" id="{9F19C5D1-4582-A9EB-E4D1-DD63D775C18B}"/>
              </a:ext>
            </a:extLst>
          </p:cNvPr>
          <p:cNvPicPr>
            <a:picLocks noChangeAspect="1"/>
          </p:cNvPicPr>
          <p:nvPr/>
        </p:nvPicPr>
        <p:blipFill>
          <a:blip r:embed="rId3"/>
          <a:stretch>
            <a:fillRect/>
          </a:stretch>
        </p:blipFill>
        <p:spPr>
          <a:xfrm>
            <a:off x="718403" y="1690688"/>
            <a:ext cx="7347424" cy="3022675"/>
          </a:xfrm>
          <a:prstGeom prst="rect">
            <a:avLst/>
          </a:prstGeom>
        </p:spPr>
      </p:pic>
      <p:sp>
        <p:nvSpPr>
          <p:cNvPr id="8" name="TextBox 7">
            <a:extLst>
              <a:ext uri="{FF2B5EF4-FFF2-40B4-BE49-F238E27FC236}">
                <a16:creationId xmlns:a16="http://schemas.microsoft.com/office/drawing/2014/main" id="{579BFEE2-BDFC-17AA-FF47-209955C61059}"/>
              </a:ext>
            </a:extLst>
          </p:cNvPr>
          <p:cNvSpPr txBox="1"/>
          <p:nvPr/>
        </p:nvSpPr>
        <p:spPr>
          <a:xfrm>
            <a:off x="6754504" y="1937982"/>
            <a:ext cx="4327478"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You can add number of Iterations needed</a:t>
            </a:r>
          </a:p>
        </p:txBody>
      </p:sp>
      <p:cxnSp>
        <p:nvCxnSpPr>
          <p:cNvPr id="10" name="Straight Arrow Connector 9">
            <a:extLst>
              <a:ext uri="{FF2B5EF4-FFF2-40B4-BE49-F238E27FC236}">
                <a16:creationId xmlns:a16="http://schemas.microsoft.com/office/drawing/2014/main" id="{6CBD2642-5553-32A5-8033-3E5495C90ADC}"/>
              </a:ext>
            </a:extLst>
          </p:cNvPr>
          <p:cNvCxnSpPr>
            <a:cxnSpLocks/>
            <a:endCxn id="8" idx="1"/>
          </p:cNvCxnSpPr>
          <p:nvPr/>
        </p:nvCxnSpPr>
        <p:spPr>
          <a:xfrm flipV="1">
            <a:off x="3070746" y="2122648"/>
            <a:ext cx="3683758" cy="6386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704AF159-E694-53E5-627C-3E9DB91BF7D2}"/>
              </a:ext>
            </a:extLst>
          </p:cNvPr>
          <p:cNvSpPr txBox="1"/>
          <p:nvPr/>
        </p:nvSpPr>
        <p:spPr>
          <a:xfrm>
            <a:off x="659327" y="4898029"/>
            <a:ext cx="11255927"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Can get dependency error. Use the following before importing: </a:t>
            </a:r>
            <a:r>
              <a:rPr lang="en-CA" dirty="0">
                <a:solidFill>
                  <a:srgbClr val="1F2328"/>
                </a:solidFill>
                <a:latin typeface="Times New Roman" panose="02020603050405020304" pitchFamily="18" charset="0"/>
                <a:cs typeface="Times New Roman" panose="02020603050405020304" pitchFamily="18" charset="0"/>
              </a:rPr>
              <a:t>I</a:t>
            </a:r>
            <a:r>
              <a:rPr lang="en-CA" b="0" i="0" dirty="0">
                <a:solidFill>
                  <a:srgbClr val="1F2328"/>
                </a:solidFill>
                <a:effectLst/>
                <a:latin typeface="Times New Roman" panose="02020603050405020304" pitchFamily="18" charset="0"/>
                <a:cs typeface="Times New Roman" panose="02020603050405020304" pitchFamily="18" charset="0"/>
              </a:rPr>
              <a:t>mporting </a:t>
            </a:r>
            <a:r>
              <a:rPr lang="en-CA" b="0" i="0" dirty="0" err="1">
                <a:solidFill>
                  <a:srgbClr val="1F2328"/>
                </a:solidFill>
                <a:effectLst/>
                <a:latin typeface="Times New Roman" panose="02020603050405020304" pitchFamily="18" charset="0"/>
                <a:cs typeface="Times New Roman" panose="02020603050405020304" pitchFamily="18" charset="0"/>
              </a:rPr>
              <a:t>missingpy</a:t>
            </a:r>
            <a:r>
              <a:rPr lang="en-CA" b="0" i="0" dirty="0">
                <a:solidFill>
                  <a:srgbClr val="1F2328"/>
                </a:solidFill>
                <a:effectLst/>
                <a:latin typeface="Times New Roman" panose="02020603050405020304" pitchFamily="18" charset="0"/>
                <a:cs typeface="Times New Roman" panose="02020603050405020304" pitchFamily="18" charset="0"/>
              </a:rPr>
              <a:t> it tries to import automatically '</a:t>
            </a:r>
            <a:r>
              <a:rPr lang="en-CA" b="0" i="0" dirty="0" err="1">
                <a:solidFill>
                  <a:srgbClr val="1F2328"/>
                </a:solidFill>
                <a:effectLst/>
                <a:latin typeface="Times New Roman" panose="02020603050405020304" pitchFamily="18" charset="0"/>
                <a:cs typeface="Times New Roman" panose="02020603050405020304" pitchFamily="18" charset="0"/>
              </a:rPr>
              <a:t>sklearn.neighbors.base</a:t>
            </a:r>
            <a:r>
              <a:rPr lang="en-CA" b="0" i="0" dirty="0">
                <a:solidFill>
                  <a:srgbClr val="1F2328"/>
                </a:solidFill>
                <a:effectLst/>
                <a:latin typeface="Times New Roman" panose="02020603050405020304" pitchFamily="18" charset="0"/>
                <a:cs typeface="Times New Roman" panose="02020603050405020304" pitchFamily="18" charset="0"/>
              </a:rPr>
              <a:t>' however in the new versions of </a:t>
            </a:r>
            <a:r>
              <a:rPr lang="en-CA" b="0" i="0" dirty="0" err="1">
                <a:solidFill>
                  <a:srgbClr val="1F2328"/>
                </a:solidFill>
                <a:effectLst/>
                <a:latin typeface="Times New Roman" panose="02020603050405020304" pitchFamily="18" charset="0"/>
                <a:cs typeface="Times New Roman" panose="02020603050405020304" pitchFamily="18" charset="0"/>
              </a:rPr>
              <a:t>sklearn</a:t>
            </a:r>
            <a:r>
              <a:rPr lang="en-CA" b="0" i="0" dirty="0">
                <a:solidFill>
                  <a:srgbClr val="1F2328"/>
                </a:solidFill>
                <a:effectLst/>
                <a:latin typeface="Times New Roman" panose="02020603050405020304" pitchFamily="18" charset="0"/>
                <a:cs typeface="Times New Roman" panose="02020603050405020304" pitchFamily="18" charset="0"/>
              </a:rPr>
              <a:t> it has been renamed to '</a:t>
            </a:r>
            <a:r>
              <a:rPr lang="en-CA" b="0" i="0" dirty="0" err="1">
                <a:solidFill>
                  <a:srgbClr val="1F2328"/>
                </a:solidFill>
                <a:effectLst/>
                <a:latin typeface="Times New Roman" panose="02020603050405020304" pitchFamily="18" charset="0"/>
                <a:cs typeface="Times New Roman" panose="02020603050405020304" pitchFamily="18" charset="0"/>
              </a:rPr>
              <a:t>sklearn.neighbors._base</a:t>
            </a:r>
            <a:r>
              <a:rPr lang="en-CA" b="0" i="0" dirty="0">
                <a:solidFill>
                  <a:srgbClr val="1F2328"/>
                </a:solidFill>
                <a:effectLst/>
                <a:latin typeface="Times New Roman" panose="02020603050405020304" pitchFamily="18" charset="0"/>
                <a:cs typeface="Times New Roman" panose="02020603050405020304" pitchFamily="18" charset="0"/>
              </a:rPr>
              <a:t>'</a:t>
            </a:r>
          </a:p>
          <a:p>
            <a:endParaRPr lang="en-CA" dirty="0">
              <a:solidFill>
                <a:srgbClr val="1F2328"/>
              </a:solidFill>
              <a:latin typeface="Times New Roman" panose="02020603050405020304" pitchFamily="18" charset="0"/>
              <a:cs typeface="Times New Roman" panose="02020603050405020304" pitchFamily="18" charset="0"/>
            </a:endParaRPr>
          </a:p>
          <a:p>
            <a:r>
              <a:rPr lang="en-CA" b="0" i="0" dirty="0">
                <a:solidFill>
                  <a:srgbClr val="1F2328"/>
                </a:solidFill>
                <a:effectLst/>
                <a:highlight>
                  <a:srgbClr val="FFFF00"/>
                </a:highlight>
                <a:latin typeface="Times New Roman" panose="02020603050405020304" pitchFamily="18" charset="0"/>
                <a:cs typeface="Times New Roman" panose="02020603050405020304" pitchFamily="18" charset="0"/>
              </a:rPr>
              <a:t>import </a:t>
            </a:r>
            <a:r>
              <a:rPr lang="en-CA" b="0" i="0" dirty="0" err="1">
                <a:solidFill>
                  <a:srgbClr val="1F2328"/>
                </a:solidFill>
                <a:effectLst/>
                <a:highlight>
                  <a:srgbClr val="FFFF00"/>
                </a:highlight>
                <a:latin typeface="Times New Roman" panose="02020603050405020304" pitchFamily="18" charset="0"/>
                <a:cs typeface="Times New Roman" panose="02020603050405020304" pitchFamily="18" charset="0"/>
              </a:rPr>
              <a:t>sklearn.neighbors._base</a:t>
            </a:r>
            <a:br>
              <a:rPr lang="en-CA" dirty="0">
                <a:highlight>
                  <a:srgbClr val="FFFF00"/>
                </a:highlight>
                <a:latin typeface="Times New Roman" panose="02020603050405020304" pitchFamily="18" charset="0"/>
                <a:cs typeface="Times New Roman" panose="02020603050405020304" pitchFamily="18" charset="0"/>
              </a:rPr>
            </a:br>
            <a:r>
              <a:rPr lang="en-CA" b="0" i="0" dirty="0" err="1">
                <a:solidFill>
                  <a:srgbClr val="1F2328"/>
                </a:solidFill>
                <a:effectLst/>
                <a:highlight>
                  <a:srgbClr val="FFFF00"/>
                </a:highlight>
                <a:latin typeface="Times New Roman" panose="02020603050405020304" pitchFamily="18" charset="0"/>
                <a:cs typeface="Times New Roman" panose="02020603050405020304" pitchFamily="18" charset="0"/>
              </a:rPr>
              <a:t>sys.modules</a:t>
            </a:r>
            <a:r>
              <a:rPr lang="en-CA" b="0" i="0" dirty="0">
                <a:solidFill>
                  <a:srgbClr val="1F2328"/>
                </a:solidFill>
                <a:effectLst/>
                <a:highlight>
                  <a:srgbClr val="FFFF00"/>
                </a:highlight>
                <a:latin typeface="Times New Roman" panose="02020603050405020304" pitchFamily="18" charset="0"/>
                <a:cs typeface="Times New Roman" panose="02020603050405020304" pitchFamily="18" charset="0"/>
              </a:rPr>
              <a:t>['</a:t>
            </a:r>
            <a:r>
              <a:rPr lang="en-CA" b="0" i="0" dirty="0" err="1">
                <a:solidFill>
                  <a:srgbClr val="1F2328"/>
                </a:solidFill>
                <a:effectLst/>
                <a:highlight>
                  <a:srgbClr val="FFFF00"/>
                </a:highlight>
                <a:latin typeface="Times New Roman" panose="02020603050405020304" pitchFamily="18" charset="0"/>
                <a:cs typeface="Times New Roman" panose="02020603050405020304" pitchFamily="18" charset="0"/>
              </a:rPr>
              <a:t>sklearn.neighbors.base</a:t>
            </a:r>
            <a:r>
              <a:rPr lang="en-CA" b="0" i="0" dirty="0">
                <a:solidFill>
                  <a:srgbClr val="1F2328"/>
                </a:solidFill>
                <a:effectLst/>
                <a:highlight>
                  <a:srgbClr val="FFFF00"/>
                </a:highlight>
                <a:latin typeface="Times New Roman" panose="02020603050405020304" pitchFamily="18" charset="0"/>
                <a:cs typeface="Times New Roman" panose="02020603050405020304" pitchFamily="18" charset="0"/>
              </a:rPr>
              <a:t>'] = </a:t>
            </a:r>
            <a:r>
              <a:rPr lang="en-CA" b="0" i="0" dirty="0" err="1">
                <a:solidFill>
                  <a:srgbClr val="1F2328"/>
                </a:solidFill>
                <a:effectLst/>
                <a:highlight>
                  <a:srgbClr val="FFFF00"/>
                </a:highlight>
                <a:latin typeface="Times New Roman" panose="02020603050405020304" pitchFamily="18" charset="0"/>
                <a:cs typeface="Times New Roman" panose="02020603050405020304" pitchFamily="18" charset="0"/>
              </a:rPr>
              <a:t>sklearn.neighbors._base</a:t>
            </a:r>
            <a:r>
              <a:rPr lang="en-US" dirty="0">
                <a:highlight>
                  <a:srgbClr val="FFFF00"/>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31771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CBB6-B3AB-F55D-E610-14E03EE7A335}"/>
              </a:ext>
            </a:extLst>
          </p:cNvPr>
          <p:cNvSpPr>
            <a:spLocks noGrp="1"/>
          </p:cNvSpPr>
          <p:nvPr>
            <p:ph type="title"/>
          </p:nvPr>
        </p:nvSpPr>
        <p:spPr/>
        <p:txBody>
          <a:bodyPr/>
          <a:lstStyle/>
          <a:p>
            <a:r>
              <a:rPr lang="en-US" dirty="0"/>
              <a:t>4.8 </a:t>
            </a:r>
            <a:r>
              <a:rPr lang="en-US" dirty="0">
                <a:latin typeface="Times New Roman" panose="02020603050405020304" pitchFamily="18" charset="0"/>
                <a:cs typeface="Times New Roman" panose="02020603050405020304" pitchFamily="18" charset="0"/>
              </a:rPr>
              <a:t>What To Use?</a:t>
            </a:r>
          </a:p>
        </p:txBody>
      </p:sp>
      <p:pic>
        <p:nvPicPr>
          <p:cNvPr id="5" name="Picture 4" descr="A graph of a number of data&#10;&#10;Description automatically generated with medium confidence">
            <a:extLst>
              <a:ext uri="{FF2B5EF4-FFF2-40B4-BE49-F238E27FC236}">
                <a16:creationId xmlns:a16="http://schemas.microsoft.com/office/drawing/2014/main" id="{C213638E-187E-F7D8-0DEA-25F9FE202D91}"/>
              </a:ext>
            </a:extLst>
          </p:cNvPr>
          <p:cNvPicPr>
            <a:picLocks noChangeAspect="1"/>
          </p:cNvPicPr>
          <p:nvPr/>
        </p:nvPicPr>
        <p:blipFill>
          <a:blip r:embed="rId2"/>
          <a:stretch>
            <a:fillRect/>
          </a:stretch>
        </p:blipFill>
        <p:spPr>
          <a:xfrm>
            <a:off x="524302" y="1474141"/>
            <a:ext cx="5701542" cy="4892539"/>
          </a:xfrm>
          <a:prstGeom prst="rect">
            <a:avLst/>
          </a:prstGeom>
        </p:spPr>
      </p:pic>
      <p:sp>
        <p:nvSpPr>
          <p:cNvPr id="8" name="TextBox 7">
            <a:extLst>
              <a:ext uri="{FF2B5EF4-FFF2-40B4-BE49-F238E27FC236}">
                <a16:creationId xmlns:a16="http://schemas.microsoft.com/office/drawing/2014/main" id="{683344B1-8027-8B05-5AE1-680D2044CAD7}"/>
              </a:ext>
            </a:extLst>
          </p:cNvPr>
          <p:cNvSpPr txBox="1"/>
          <p:nvPr/>
        </p:nvSpPr>
        <p:spPr>
          <a:xfrm>
            <a:off x="6516807" y="2505670"/>
            <a:ext cx="5315802" cy="1477328"/>
          </a:xfrm>
          <a:prstGeom prst="rect">
            <a:avLst/>
          </a:prstGeom>
          <a:noFill/>
        </p:spPr>
        <p:txBody>
          <a:bodyPr wrap="square">
            <a:spAutoFit/>
          </a:bodyPr>
          <a:lstStyle/>
          <a:p>
            <a:pPr marL="285750" indent="-285750">
              <a:buFont typeface="Arial" panose="020B0604020202020204" pitchFamily="34" charset="0"/>
              <a:buChar char="•"/>
            </a:pPr>
            <a:r>
              <a:rPr lang="en-CA" b="0" i="0" dirty="0">
                <a:solidFill>
                  <a:srgbClr val="242424"/>
                </a:solidFill>
                <a:effectLst/>
                <a:latin typeface="source-serif-pro"/>
              </a:rPr>
              <a:t>KNN has seen success but requires tuning of the parameter </a:t>
            </a:r>
            <a:r>
              <a:rPr lang="en-CA" b="0" i="1" dirty="0">
                <a:solidFill>
                  <a:srgbClr val="242424"/>
                </a:solidFill>
                <a:effectLst/>
                <a:latin typeface="source-serif-pro"/>
              </a:rPr>
              <a:t>k</a:t>
            </a:r>
            <a:r>
              <a:rPr lang="en-CA" b="0" i="0" dirty="0">
                <a:solidFill>
                  <a:srgbClr val="242424"/>
                </a:solidFill>
                <a:effectLst/>
                <a:latin typeface="source-serif-pro"/>
              </a:rPr>
              <a:t> and additionally, is vulnerable to outliers.</a:t>
            </a:r>
          </a:p>
          <a:p>
            <a:pPr marL="285750" indent="-285750">
              <a:buFont typeface="Arial" panose="020B0604020202020204" pitchFamily="34" charset="0"/>
              <a:buChar char="•"/>
            </a:pPr>
            <a:endParaRPr lang="en-CA" b="0" i="0" dirty="0">
              <a:solidFill>
                <a:srgbClr val="242424"/>
              </a:solidFill>
              <a:effectLst/>
              <a:latin typeface="source-serif-pro"/>
            </a:endParaRPr>
          </a:p>
          <a:p>
            <a:pPr marL="285750" indent="-285750">
              <a:buFont typeface="Arial" panose="020B0604020202020204" pitchFamily="34" charset="0"/>
              <a:buChar char="•"/>
            </a:pPr>
            <a:r>
              <a:rPr lang="en-CA" dirty="0">
                <a:solidFill>
                  <a:srgbClr val="242424"/>
                </a:solidFill>
                <a:latin typeface="source-serif-pro"/>
              </a:rPr>
              <a:t>MICE is very expensive to run.</a:t>
            </a:r>
            <a:endParaRPr lang="en-US" dirty="0"/>
          </a:p>
        </p:txBody>
      </p:sp>
    </p:spTree>
    <p:extLst>
      <p:ext uri="{BB962C8B-B14F-4D97-AF65-F5344CB8AC3E}">
        <p14:creationId xmlns:p14="http://schemas.microsoft.com/office/powerpoint/2010/main" val="183142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6EA0-D82C-A18F-DDB1-37FB4243D20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4.9 None Makes Sense?</a:t>
            </a:r>
          </a:p>
        </p:txBody>
      </p:sp>
      <p:pic>
        <p:nvPicPr>
          <p:cNvPr id="7" name="Picture 6" descr="A screenshot of a computer program&#10;&#10;Description automatically generated">
            <a:extLst>
              <a:ext uri="{FF2B5EF4-FFF2-40B4-BE49-F238E27FC236}">
                <a16:creationId xmlns:a16="http://schemas.microsoft.com/office/drawing/2014/main" id="{9D48993D-9F1A-A6EE-D22F-6D95B26F1365}"/>
              </a:ext>
            </a:extLst>
          </p:cNvPr>
          <p:cNvPicPr>
            <a:picLocks noChangeAspect="1"/>
          </p:cNvPicPr>
          <p:nvPr/>
        </p:nvPicPr>
        <p:blipFill>
          <a:blip r:embed="rId2"/>
          <a:stretch>
            <a:fillRect/>
          </a:stretch>
        </p:blipFill>
        <p:spPr>
          <a:xfrm>
            <a:off x="838199" y="1529602"/>
            <a:ext cx="7500471" cy="2531409"/>
          </a:xfrm>
          <a:prstGeom prst="rect">
            <a:avLst/>
          </a:prstGeom>
        </p:spPr>
      </p:pic>
      <p:pic>
        <p:nvPicPr>
          <p:cNvPr id="9" name="Picture 8" descr="A graph of a red and blue line&#10;&#10;Description automatically generated">
            <a:extLst>
              <a:ext uri="{FF2B5EF4-FFF2-40B4-BE49-F238E27FC236}">
                <a16:creationId xmlns:a16="http://schemas.microsoft.com/office/drawing/2014/main" id="{9EABFDC7-22D1-832B-BF2E-8F4ABA27D411}"/>
              </a:ext>
            </a:extLst>
          </p:cNvPr>
          <p:cNvPicPr>
            <a:picLocks noChangeAspect="1"/>
          </p:cNvPicPr>
          <p:nvPr/>
        </p:nvPicPr>
        <p:blipFill>
          <a:blip r:embed="rId3"/>
          <a:stretch>
            <a:fillRect/>
          </a:stretch>
        </p:blipFill>
        <p:spPr>
          <a:xfrm>
            <a:off x="5473700" y="3007564"/>
            <a:ext cx="5372100" cy="3723069"/>
          </a:xfrm>
          <a:prstGeom prst="rect">
            <a:avLst/>
          </a:prstGeom>
        </p:spPr>
      </p:pic>
    </p:spTree>
    <p:extLst>
      <p:ext uri="{BB962C8B-B14F-4D97-AF65-F5344CB8AC3E}">
        <p14:creationId xmlns:p14="http://schemas.microsoft.com/office/powerpoint/2010/main" val="1089874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DFE4-2AB7-935C-3714-D6D9F26B9967}"/>
              </a:ext>
            </a:extLst>
          </p:cNvPr>
          <p:cNvSpPr>
            <a:spLocks noGrp="1"/>
          </p:cNvSpPr>
          <p:nvPr>
            <p:ph type="title"/>
          </p:nvPr>
        </p:nvSpPr>
        <p:spPr>
          <a:xfrm>
            <a:off x="1308100" y="2766218"/>
            <a:ext cx="10515600" cy="1325563"/>
          </a:xfrm>
        </p:spPr>
        <p:txBody>
          <a:bodyPr/>
          <a:lstStyle/>
          <a:p>
            <a:r>
              <a:rPr lang="en-US" dirty="0">
                <a:latin typeface="Times New Roman" panose="02020603050405020304" pitchFamily="18" charset="0"/>
                <a:cs typeface="Times New Roman" panose="02020603050405020304" pitchFamily="18" charset="0"/>
              </a:rPr>
              <a:t>Code Demo3: Advance Methods Handling Missing Values</a:t>
            </a:r>
          </a:p>
        </p:txBody>
      </p:sp>
    </p:spTree>
    <p:extLst>
      <p:ext uri="{BB962C8B-B14F-4D97-AF65-F5344CB8AC3E}">
        <p14:creationId xmlns:p14="http://schemas.microsoft.com/office/powerpoint/2010/main" val="2808125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FDA2-971F-92F3-D263-69485AD10A4D}"/>
              </a:ext>
            </a:extLst>
          </p:cNvPr>
          <p:cNvSpPr>
            <a:spLocks noGrp="1"/>
          </p:cNvSpPr>
          <p:nvPr>
            <p:ph type="title"/>
          </p:nvPr>
        </p:nvSpPr>
        <p:spPr/>
        <p:txBody>
          <a:bodyPr/>
          <a:lstStyle/>
          <a:p>
            <a:r>
              <a:rPr lang="en-US" dirty="0"/>
              <a:t>5. </a:t>
            </a:r>
            <a:r>
              <a:rPr lang="en-US" dirty="0">
                <a:latin typeface="Times New Roman" panose="02020603050405020304" pitchFamily="18" charset="0"/>
                <a:cs typeface="Times New Roman" panose="02020603050405020304" pitchFamily="18" charset="0"/>
              </a:rPr>
              <a:t>Feature Engineering</a:t>
            </a:r>
          </a:p>
        </p:txBody>
      </p:sp>
      <p:sp>
        <p:nvSpPr>
          <p:cNvPr id="3" name="Content Placeholder 2">
            <a:extLst>
              <a:ext uri="{FF2B5EF4-FFF2-40B4-BE49-F238E27FC236}">
                <a16:creationId xmlns:a16="http://schemas.microsoft.com/office/drawing/2014/main" id="{750F63C8-F1B2-FEF9-CA85-5BC97B4E580D}"/>
              </a:ext>
            </a:extLst>
          </p:cNvPr>
          <p:cNvSpPr>
            <a:spLocks noGrp="1"/>
          </p:cNvSpPr>
          <p:nvPr>
            <p:ph idx="1"/>
          </p:nvPr>
        </p:nvSpPr>
        <p:spPr>
          <a:xfrm>
            <a:off x="838200" y="1825625"/>
            <a:ext cx="10515600" cy="1514475"/>
          </a:xfrm>
        </p:spPr>
        <p:txBody>
          <a:bodyPr>
            <a:normAutofit/>
          </a:bodyPr>
          <a:lstStyle/>
          <a:p>
            <a:r>
              <a:rPr lang="en-US" sz="1800" dirty="0">
                <a:latin typeface="Times New Roman" panose="02020603050405020304" pitchFamily="18" charset="0"/>
                <a:cs typeface="Times New Roman" panose="02020603050405020304" pitchFamily="18" charset="0"/>
              </a:rPr>
              <a:t>Feature Engineering is the creation of new features in your dataset to make sure machine learning algorithm learns better.</a:t>
            </a:r>
          </a:p>
          <a:p>
            <a:r>
              <a:rPr lang="en-US" sz="1800" dirty="0">
                <a:solidFill>
                  <a:srgbClr val="FF0000"/>
                </a:solidFill>
                <a:latin typeface="Times New Roman" panose="02020603050405020304" pitchFamily="18" charset="0"/>
                <a:cs typeface="Times New Roman" panose="02020603050405020304" pitchFamily="18" charset="0"/>
              </a:rPr>
              <a:t>Transformation</a:t>
            </a:r>
            <a:r>
              <a:rPr lang="en-US" sz="1800" dirty="0">
                <a:latin typeface="Times New Roman" panose="02020603050405020304" pitchFamily="18" charset="0"/>
                <a:cs typeface="Times New Roman" panose="02020603050405020304" pitchFamily="18" charset="0"/>
              </a:rPr>
              <a:t> is nothing but Feature Engineering Steps.</a:t>
            </a:r>
          </a:p>
          <a:p>
            <a:r>
              <a:rPr lang="en-US" sz="1800" b="1" i="1" dirty="0">
                <a:latin typeface="Times New Roman" panose="02020603050405020304" pitchFamily="18" charset="0"/>
                <a:cs typeface="Times New Roman" panose="02020603050405020304" pitchFamily="18" charset="0"/>
              </a:rPr>
              <a:t>Feature Engineering is Machine Learning</a:t>
            </a:r>
            <a:r>
              <a:rPr lang="en-US" sz="1800" dirty="0">
                <a:latin typeface="Times New Roman" panose="02020603050405020304" pitchFamily="18" charset="0"/>
                <a:cs typeface="Times New Roman" panose="02020603050405020304" pitchFamily="18" charset="0"/>
              </a:rPr>
              <a:t>, agree? Thoughts?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5A7BA8-C64A-FF76-BA35-4D169AD6A08A}"/>
              </a:ext>
            </a:extLst>
          </p:cNvPr>
          <p:cNvSpPr txBox="1"/>
          <p:nvPr/>
        </p:nvSpPr>
        <p:spPr>
          <a:xfrm>
            <a:off x="838200" y="3475037"/>
            <a:ext cx="9398000"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Frequently used FE steps:</a:t>
            </a:r>
          </a:p>
          <a:p>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Scaling: Log, Standardize, minmax</a:t>
            </a:r>
          </a:p>
          <a:p>
            <a:pPr marL="342900" indent="-342900">
              <a:buAutoNum type="arabicPeriod"/>
            </a:pPr>
            <a:r>
              <a:rPr lang="en-US" dirty="0">
                <a:latin typeface="Times New Roman" panose="02020603050405020304" pitchFamily="18" charset="0"/>
                <a:cs typeface="Times New Roman" panose="02020603050405020304" pitchFamily="18" charset="0"/>
              </a:rPr>
              <a:t>Non-Linear: 1/x, x^2, |x|, sin(x)</a:t>
            </a:r>
          </a:p>
          <a:p>
            <a:pPr marL="342900" indent="-342900">
              <a:buAutoNum type="arabicPeriod"/>
            </a:pPr>
            <a:r>
              <a:rPr lang="en-US" dirty="0">
                <a:latin typeface="Times New Roman" panose="02020603050405020304" pitchFamily="18" charset="0"/>
                <a:cs typeface="Times New Roman" panose="02020603050405020304" pitchFamily="18" charset="0"/>
              </a:rPr>
              <a:t>Dimensionality Reduction: PCA</a:t>
            </a:r>
          </a:p>
          <a:p>
            <a:pPr marL="342900" indent="-342900">
              <a:buAutoNum type="arabicPeriod"/>
            </a:pPr>
            <a:r>
              <a:rPr lang="en-US" dirty="0">
                <a:latin typeface="Times New Roman" panose="02020603050405020304" pitchFamily="18" charset="0"/>
                <a:cs typeface="Times New Roman" panose="02020603050405020304" pitchFamily="18" charset="0"/>
              </a:rPr>
              <a:t>Embeddings: Word2Vec, TFIDF</a:t>
            </a:r>
          </a:p>
        </p:txBody>
      </p:sp>
    </p:spTree>
    <p:extLst>
      <p:ext uri="{BB962C8B-B14F-4D97-AF65-F5344CB8AC3E}">
        <p14:creationId xmlns:p14="http://schemas.microsoft.com/office/powerpoint/2010/main" val="1310003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074889-D80F-B64C-B4C5-78FC86C53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0" y="2193286"/>
            <a:ext cx="7083566" cy="4427229"/>
          </a:xfrm>
          <a:prstGeom prst="rect">
            <a:avLst/>
          </a:prstGeom>
        </p:spPr>
      </p:pic>
      <p:sp>
        <p:nvSpPr>
          <p:cNvPr id="2" name="Title 1">
            <a:extLst>
              <a:ext uri="{FF2B5EF4-FFF2-40B4-BE49-F238E27FC236}">
                <a16:creationId xmlns:a16="http://schemas.microsoft.com/office/drawing/2014/main" id="{56377F49-7AA1-C782-2C48-344AEB073261}"/>
              </a:ext>
            </a:extLst>
          </p:cNvPr>
          <p:cNvSpPr>
            <a:spLocks noGrp="1"/>
          </p:cNvSpPr>
          <p:nvPr>
            <p:ph type="title"/>
          </p:nvPr>
        </p:nvSpPr>
        <p:spPr/>
        <p:txBody>
          <a:bodyPr/>
          <a:lstStyle/>
          <a:p>
            <a:r>
              <a:rPr lang="en-US" dirty="0"/>
              <a:t>5.1 </a:t>
            </a:r>
            <a:r>
              <a:rPr lang="en-US" dirty="0">
                <a:latin typeface="Times New Roman" panose="02020603050405020304" pitchFamily="18" charset="0"/>
                <a:cs typeface="Times New Roman" panose="02020603050405020304" pitchFamily="18" charset="0"/>
              </a:rPr>
              <a:t>Scaling</a:t>
            </a:r>
          </a:p>
        </p:txBody>
      </p:sp>
      <p:sp>
        <p:nvSpPr>
          <p:cNvPr id="3" name="Content Placeholder 2">
            <a:extLst>
              <a:ext uri="{FF2B5EF4-FFF2-40B4-BE49-F238E27FC236}">
                <a16:creationId xmlns:a16="http://schemas.microsoft.com/office/drawing/2014/main" id="{0389B1CE-5718-7E96-893C-1C10D3961149}"/>
              </a:ext>
            </a:extLst>
          </p:cNvPr>
          <p:cNvSpPr>
            <a:spLocks noGrp="1"/>
          </p:cNvSpPr>
          <p:nvPr>
            <p:ph idx="1"/>
          </p:nvPr>
        </p:nvSpPr>
        <p:spPr>
          <a:xfrm>
            <a:off x="838200" y="1825625"/>
            <a:ext cx="10515600" cy="625475"/>
          </a:xfrm>
        </p:spPr>
        <p:txBody>
          <a:bodyPr/>
          <a:lstStyle/>
          <a:p>
            <a:r>
              <a:rPr lang="en-US" sz="1800" b="1" i="1" dirty="0">
                <a:latin typeface="Times New Roman" panose="02020603050405020304" pitchFamily="18" charset="0"/>
                <a:cs typeface="Times New Roman" panose="02020603050405020304" pitchFamily="18" charset="0"/>
              </a:rPr>
              <a:t>Scaling</a:t>
            </a:r>
            <a:r>
              <a:rPr lang="en-US" sz="1800" dirty="0">
                <a:latin typeface="Times New Roman" panose="02020603050405020304" pitchFamily="18" charset="0"/>
                <a:cs typeface="Times New Roman" panose="02020603050405020304" pitchFamily="18" charset="0"/>
              </a:rPr>
              <a:t>: Any transformation that changes the values of a feature to either fall within a different range, or have a new distributional shape, or both.</a:t>
            </a: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4C8408-93DD-9C64-AB2E-466B1516C4F4}"/>
                  </a:ext>
                </a:extLst>
              </p:cNvPr>
              <p:cNvSpPr txBox="1"/>
              <p:nvPr/>
            </p:nvSpPr>
            <p:spPr>
              <a:xfrm>
                <a:off x="10468155" y="2451100"/>
                <a:ext cx="146681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𝑛𝑒𝑤</m:t>
                          </m:r>
                        </m:sub>
                      </m:sSub>
                      <m:r>
                        <a:rPr lang="en-US" sz="1600" i="1">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ln</m:t>
                          </m:r>
                        </m:fName>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𝑜𝑙𝑑</m:t>
                                  </m:r>
                                </m:sub>
                              </m:sSub>
                            </m:e>
                          </m:d>
                        </m:e>
                      </m:func>
                    </m:oMath>
                  </m:oMathPara>
                </a14:m>
                <a:endParaRPr lang="en-US" sz="1600" dirty="0"/>
              </a:p>
            </p:txBody>
          </p:sp>
        </mc:Choice>
        <mc:Fallback xmlns="">
          <p:sp>
            <p:nvSpPr>
              <p:cNvPr id="5" name="TextBox 4">
                <a:extLst>
                  <a:ext uri="{FF2B5EF4-FFF2-40B4-BE49-F238E27FC236}">
                    <a16:creationId xmlns:a16="http://schemas.microsoft.com/office/drawing/2014/main" id="{F34C8408-93DD-9C64-AB2E-466B1516C4F4}"/>
                  </a:ext>
                </a:extLst>
              </p:cNvPr>
              <p:cNvSpPr txBox="1">
                <a:spLocks noRot="1" noChangeAspect="1" noMove="1" noResize="1" noEditPoints="1" noAdjustHandles="1" noChangeArrowheads="1" noChangeShapeType="1" noTextEdit="1"/>
              </p:cNvSpPr>
              <p:nvPr/>
            </p:nvSpPr>
            <p:spPr>
              <a:xfrm>
                <a:off x="10468155" y="2451100"/>
                <a:ext cx="1466812" cy="246221"/>
              </a:xfrm>
              <a:prstGeom prst="rect">
                <a:avLst/>
              </a:prstGeom>
              <a:blipFill>
                <a:blip r:embed="rId4"/>
                <a:stretch>
                  <a:fillRect l="-3448"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9A1D154-8811-A157-1528-E1220652E7BD}"/>
                  </a:ext>
                </a:extLst>
              </p:cNvPr>
              <p:cNvSpPr txBox="1"/>
              <p:nvPr/>
            </p:nvSpPr>
            <p:spPr>
              <a:xfrm>
                <a:off x="5943574" y="4019062"/>
                <a:ext cx="1673792" cy="5167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𝑛𝑒𝑤</m:t>
                          </m:r>
                        </m:sub>
                      </m:sSub>
                      <m:r>
                        <a:rPr lang="en-US"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𝑜𝑙𝑑</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r>
                            <a:rPr lang="en-US" i="1" smtClean="0">
                              <a:latin typeface="Cambria Math" panose="02040503050406030204" pitchFamily="18" charset="0"/>
                              <a:ea typeface="Cambria Math" panose="02040503050406030204" pitchFamily="18" charset="0"/>
                            </a:rPr>
                            <m:t>𝜎</m:t>
                          </m:r>
                        </m:den>
                      </m:f>
                    </m:oMath>
                  </m:oMathPara>
                </a14:m>
                <a:endParaRPr lang="en-US" dirty="0"/>
              </a:p>
            </p:txBody>
          </p:sp>
        </mc:Choice>
        <mc:Fallback xmlns="">
          <p:sp>
            <p:nvSpPr>
              <p:cNvPr id="6" name="TextBox 5">
                <a:extLst>
                  <a:ext uri="{FF2B5EF4-FFF2-40B4-BE49-F238E27FC236}">
                    <a16:creationId xmlns:a16="http://schemas.microsoft.com/office/drawing/2014/main" id="{79A1D154-8811-A157-1528-E1220652E7BD}"/>
                  </a:ext>
                </a:extLst>
              </p:cNvPr>
              <p:cNvSpPr txBox="1">
                <a:spLocks noRot="1" noChangeAspect="1" noMove="1" noResize="1" noEditPoints="1" noAdjustHandles="1" noChangeArrowheads="1" noChangeShapeType="1" noTextEdit="1"/>
              </p:cNvSpPr>
              <p:nvPr/>
            </p:nvSpPr>
            <p:spPr>
              <a:xfrm>
                <a:off x="5943574" y="4019062"/>
                <a:ext cx="1673792" cy="516745"/>
              </a:xfrm>
              <a:prstGeom prst="rect">
                <a:avLst/>
              </a:prstGeom>
              <a:blipFill>
                <a:blip r:embed="rId5"/>
                <a:stretch>
                  <a:fillRect l="-3030" t="-2381" r="-2273"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288932-15A7-624C-AD6E-5F63438BCFC7}"/>
                  </a:ext>
                </a:extLst>
              </p:cNvPr>
              <p:cNvSpPr txBox="1"/>
              <p:nvPr/>
            </p:nvSpPr>
            <p:spPr>
              <a:xfrm>
                <a:off x="6096000" y="5522548"/>
                <a:ext cx="1755481"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𝑛𝑒𝑤</m:t>
                          </m:r>
                        </m:sub>
                      </m:sSub>
                      <m:r>
                        <a:rPr lang="en-US" sz="1600" i="1" smtClean="0">
                          <a:latin typeface="Cambria Math" panose="02040503050406030204" pitchFamily="18" charset="0"/>
                        </a:rPr>
                        <m:t>=</m:t>
                      </m:r>
                      <m:f>
                        <m:fPr>
                          <m:ctrlPr>
                            <a:rPr lang="en-US" sz="1600" i="1" smtClean="0">
                              <a:latin typeface="Cambria Math" panose="02040503050406030204" pitchFamily="18" charset="0"/>
                            </a:rPr>
                          </m:ctrlPr>
                        </m:fPr>
                        <m:num>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𝑜𝑙𝑑</m:t>
                              </m:r>
                            </m:sub>
                          </m:sSub>
                          <m:r>
                            <a:rPr lang="en-US" sz="1600" b="0" i="1" smtClean="0">
                              <a:latin typeface="Cambria Math" panose="02040503050406030204" pitchFamily="18" charset="0"/>
                            </a:rPr>
                            <m:t>−</m:t>
                          </m:r>
                          <m:r>
                            <a:rPr lang="en-US" sz="1600" b="0" i="1" smtClean="0">
                              <a:latin typeface="Cambria Math" panose="02040503050406030204" pitchFamily="18" charset="0"/>
                            </a:rPr>
                            <m:t>𝑚𝑖𝑛</m:t>
                          </m:r>
                        </m:num>
                        <m:den>
                          <m:r>
                            <a:rPr lang="en-US" sz="1600" b="0" i="1" smtClean="0">
                              <a:latin typeface="Cambria Math" panose="02040503050406030204" pitchFamily="18" charset="0"/>
                            </a:rPr>
                            <m:t>𝑚𝑎𝑥</m:t>
                          </m:r>
                          <m:r>
                            <a:rPr lang="en-US" sz="1600" b="0" i="1" smtClean="0">
                              <a:latin typeface="Cambria Math" panose="02040503050406030204" pitchFamily="18" charset="0"/>
                            </a:rPr>
                            <m:t>−</m:t>
                          </m:r>
                          <m:r>
                            <a:rPr lang="en-US" sz="1600" b="0" i="1" smtClean="0">
                              <a:latin typeface="Cambria Math" panose="02040503050406030204" pitchFamily="18" charset="0"/>
                            </a:rPr>
                            <m:t>𝑚𝑖𝑛</m:t>
                          </m:r>
                        </m:den>
                      </m:f>
                    </m:oMath>
                  </m:oMathPara>
                </a14:m>
                <a:endParaRPr lang="en-US" sz="1600" dirty="0"/>
              </a:p>
            </p:txBody>
          </p:sp>
        </mc:Choice>
        <mc:Fallback xmlns="">
          <p:sp>
            <p:nvSpPr>
              <p:cNvPr id="7" name="TextBox 6">
                <a:extLst>
                  <a:ext uri="{FF2B5EF4-FFF2-40B4-BE49-F238E27FC236}">
                    <a16:creationId xmlns:a16="http://schemas.microsoft.com/office/drawing/2014/main" id="{C9288932-15A7-624C-AD6E-5F63438BCFC7}"/>
                  </a:ext>
                </a:extLst>
              </p:cNvPr>
              <p:cNvSpPr txBox="1">
                <a:spLocks noRot="1" noChangeAspect="1" noMove="1" noResize="1" noEditPoints="1" noAdjustHandles="1" noChangeArrowheads="1" noChangeShapeType="1" noTextEdit="1"/>
              </p:cNvSpPr>
              <p:nvPr/>
            </p:nvSpPr>
            <p:spPr>
              <a:xfrm>
                <a:off x="6096000" y="5522548"/>
                <a:ext cx="1755481" cy="461024"/>
              </a:xfrm>
              <a:prstGeom prst="rect">
                <a:avLst/>
              </a:prstGeom>
              <a:blipFill>
                <a:blip r:embed="rId6"/>
                <a:stretch>
                  <a:fillRect l="-2878" t="-2632" r="-1439" b="-10526"/>
                </a:stretch>
              </a:blipFill>
            </p:spPr>
            <p:txBody>
              <a:bodyPr/>
              <a:lstStyle/>
              <a:p>
                <a:r>
                  <a:rPr lang="en-US">
                    <a:noFill/>
                  </a:rPr>
                  <a:t> </a:t>
                </a:r>
              </a:p>
            </p:txBody>
          </p:sp>
        </mc:Fallback>
      </mc:AlternateContent>
    </p:spTree>
    <p:extLst>
      <p:ext uri="{BB962C8B-B14F-4D97-AF65-F5344CB8AC3E}">
        <p14:creationId xmlns:p14="http://schemas.microsoft.com/office/powerpoint/2010/main" val="168188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5339-C589-71F6-1F11-32FA14D71F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Cleaning Framework</a:t>
            </a:r>
          </a:p>
        </p:txBody>
      </p:sp>
      <p:sp>
        <p:nvSpPr>
          <p:cNvPr id="4" name="Rectangle 3">
            <a:extLst>
              <a:ext uri="{FF2B5EF4-FFF2-40B4-BE49-F238E27FC236}">
                <a16:creationId xmlns:a16="http://schemas.microsoft.com/office/drawing/2014/main" id="{787EA463-3A98-E8B9-144D-492C269EB3BE}"/>
              </a:ext>
            </a:extLst>
          </p:cNvPr>
          <p:cNvSpPr/>
          <p:nvPr/>
        </p:nvSpPr>
        <p:spPr>
          <a:xfrm>
            <a:off x="321960" y="1471402"/>
            <a:ext cx="3213100" cy="15289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024A5F2-EEBD-D28B-E15D-C43459BD0C61}"/>
              </a:ext>
            </a:extLst>
          </p:cNvPr>
          <p:cNvSpPr txBox="1"/>
          <p:nvPr/>
        </p:nvSpPr>
        <p:spPr>
          <a:xfrm>
            <a:off x="283581" y="1459769"/>
            <a:ext cx="3086100"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Basic Cleanup: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Reindexing.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Date Time format.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Types and Values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Duplicate Records</a:t>
            </a:r>
          </a:p>
        </p:txBody>
      </p:sp>
      <p:sp>
        <p:nvSpPr>
          <p:cNvPr id="8" name="Rectangle 7">
            <a:extLst>
              <a:ext uri="{FF2B5EF4-FFF2-40B4-BE49-F238E27FC236}">
                <a16:creationId xmlns:a16="http://schemas.microsoft.com/office/drawing/2014/main" id="{BDA9A46E-C851-61F4-8F82-08F805621F23}"/>
              </a:ext>
            </a:extLst>
          </p:cNvPr>
          <p:cNvSpPr/>
          <p:nvPr/>
        </p:nvSpPr>
        <p:spPr>
          <a:xfrm>
            <a:off x="302351" y="3368724"/>
            <a:ext cx="3213100" cy="12519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68D58F8-E236-D2D8-4A03-7FD7D4BC05E8}"/>
              </a:ext>
            </a:extLst>
          </p:cNvPr>
          <p:cNvSpPr txBox="1"/>
          <p:nvPr/>
        </p:nvSpPr>
        <p:spPr>
          <a:xfrm>
            <a:off x="302351" y="3324572"/>
            <a:ext cx="2516984"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Irrelevant or Redundant Features: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Business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Correlation</a:t>
            </a:r>
          </a:p>
        </p:txBody>
      </p:sp>
      <p:sp>
        <p:nvSpPr>
          <p:cNvPr id="10" name="Rectangle 9">
            <a:extLst>
              <a:ext uri="{FF2B5EF4-FFF2-40B4-BE49-F238E27FC236}">
                <a16:creationId xmlns:a16="http://schemas.microsoft.com/office/drawing/2014/main" id="{FF40897F-6D2F-D14B-76F8-00404E24BB5B}"/>
              </a:ext>
            </a:extLst>
          </p:cNvPr>
          <p:cNvSpPr/>
          <p:nvPr/>
        </p:nvSpPr>
        <p:spPr>
          <a:xfrm>
            <a:off x="302351" y="4995813"/>
            <a:ext cx="3213100" cy="1556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6F3CAD0-F237-06BC-F785-FA8347CAF2F1}"/>
              </a:ext>
            </a:extLst>
          </p:cNvPr>
          <p:cNvSpPr txBox="1"/>
          <p:nvPr/>
        </p:nvSpPr>
        <p:spPr>
          <a:xfrm>
            <a:off x="296637" y="4989046"/>
            <a:ext cx="3072764" cy="1477328"/>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Check on Outliers: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Remove if linear model.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Z-Score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One-Class SVM (Advance)</a:t>
            </a:r>
          </a:p>
          <a:p>
            <a:r>
              <a:rPr lang="en-US" dirty="0">
                <a:solidFill>
                  <a:srgbClr val="FF0000"/>
                </a:solidFill>
                <a:latin typeface="Times New Roman" panose="02020603050405020304" pitchFamily="18" charset="0"/>
                <a:cs typeface="Times New Roman" panose="02020603050405020304" pitchFamily="18" charset="0"/>
              </a:rPr>
              <a:t> </a:t>
            </a:r>
          </a:p>
        </p:txBody>
      </p:sp>
      <p:sp>
        <p:nvSpPr>
          <p:cNvPr id="14" name="Rectangle 13">
            <a:extLst>
              <a:ext uri="{FF2B5EF4-FFF2-40B4-BE49-F238E27FC236}">
                <a16:creationId xmlns:a16="http://schemas.microsoft.com/office/drawing/2014/main" id="{AE3A14E2-5E47-AE74-47F8-21B1CEED0C08}"/>
              </a:ext>
            </a:extLst>
          </p:cNvPr>
          <p:cNvSpPr/>
          <p:nvPr/>
        </p:nvSpPr>
        <p:spPr>
          <a:xfrm>
            <a:off x="3945434" y="5352406"/>
            <a:ext cx="3213100" cy="12003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F0A56CF-AB7F-E319-C46D-C0D1A6371FB8}"/>
              </a:ext>
            </a:extLst>
          </p:cNvPr>
          <p:cNvSpPr txBox="1"/>
          <p:nvPr/>
        </p:nvSpPr>
        <p:spPr>
          <a:xfrm>
            <a:off x="3945434" y="5345064"/>
            <a:ext cx="2852384" cy="923330"/>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Missing Value Handling**:</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Imputation.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Advance Algo.</a:t>
            </a:r>
          </a:p>
        </p:txBody>
      </p:sp>
      <p:sp>
        <p:nvSpPr>
          <p:cNvPr id="16" name="Rectangle 15">
            <a:extLst>
              <a:ext uri="{FF2B5EF4-FFF2-40B4-BE49-F238E27FC236}">
                <a16:creationId xmlns:a16="http://schemas.microsoft.com/office/drawing/2014/main" id="{C69931E4-78C8-7BFD-7C04-8FD34CAF25EE}"/>
              </a:ext>
            </a:extLst>
          </p:cNvPr>
          <p:cNvSpPr/>
          <p:nvPr/>
        </p:nvSpPr>
        <p:spPr>
          <a:xfrm>
            <a:off x="3914422" y="3490693"/>
            <a:ext cx="3213100" cy="14773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7FB4509-21B0-D44B-A0FA-1C282538A8CE}"/>
              </a:ext>
            </a:extLst>
          </p:cNvPr>
          <p:cNvSpPr txBox="1"/>
          <p:nvPr/>
        </p:nvSpPr>
        <p:spPr>
          <a:xfrm>
            <a:off x="3895372" y="3490783"/>
            <a:ext cx="3083216" cy="1477328"/>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Handling Categorical Values: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O.H.E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Label Encoding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NLP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Advance Model Algo.</a:t>
            </a:r>
          </a:p>
        </p:txBody>
      </p:sp>
      <p:sp>
        <p:nvSpPr>
          <p:cNvPr id="18" name="Rectangle 17">
            <a:extLst>
              <a:ext uri="{FF2B5EF4-FFF2-40B4-BE49-F238E27FC236}">
                <a16:creationId xmlns:a16="http://schemas.microsoft.com/office/drawing/2014/main" id="{08A4120C-8A00-2E02-7895-86B8AB1C13B9}"/>
              </a:ext>
            </a:extLst>
          </p:cNvPr>
          <p:cNvSpPr/>
          <p:nvPr/>
        </p:nvSpPr>
        <p:spPr>
          <a:xfrm>
            <a:off x="7571316" y="1800014"/>
            <a:ext cx="4349750" cy="19287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2012A20-E632-7E8F-B596-F6ED212FC7A6}"/>
              </a:ext>
            </a:extLst>
          </p:cNvPr>
          <p:cNvSpPr txBox="1"/>
          <p:nvPr/>
        </p:nvSpPr>
        <p:spPr>
          <a:xfrm>
            <a:off x="7571316" y="1827111"/>
            <a:ext cx="3930649"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Leakage and Class Imbalance: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Remove any feature that capture information of target.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Target Leak: Features having info regrading the target.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 before split</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68440106-0F4E-8081-0235-CF4A4A97F7D2}"/>
              </a:ext>
            </a:extLst>
          </p:cNvPr>
          <p:cNvSpPr/>
          <p:nvPr/>
        </p:nvSpPr>
        <p:spPr>
          <a:xfrm>
            <a:off x="3895372" y="1844596"/>
            <a:ext cx="3213100" cy="12003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2046B0F-FC4A-CB30-4C32-47A0C616EA11}"/>
              </a:ext>
            </a:extLst>
          </p:cNvPr>
          <p:cNvSpPr txBox="1"/>
          <p:nvPr/>
        </p:nvSpPr>
        <p:spPr>
          <a:xfrm>
            <a:off x="3895372" y="1844596"/>
            <a:ext cx="1806905" cy="1754326"/>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Scaling:</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MinMax</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Normalization</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BoxCox</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6" name="Down Arrow 25">
            <a:extLst>
              <a:ext uri="{FF2B5EF4-FFF2-40B4-BE49-F238E27FC236}">
                <a16:creationId xmlns:a16="http://schemas.microsoft.com/office/drawing/2014/main" id="{5A2FAA5C-F384-99BB-F955-3F8810546650}"/>
              </a:ext>
            </a:extLst>
          </p:cNvPr>
          <p:cNvSpPr/>
          <p:nvPr/>
        </p:nvSpPr>
        <p:spPr>
          <a:xfrm>
            <a:off x="1790700" y="2982637"/>
            <a:ext cx="245272" cy="3860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Down Arrow 26">
            <a:extLst>
              <a:ext uri="{FF2B5EF4-FFF2-40B4-BE49-F238E27FC236}">
                <a16:creationId xmlns:a16="http://schemas.microsoft.com/office/drawing/2014/main" id="{BA675BF7-9E44-4999-04E3-BD0C7DECB400}"/>
              </a:ext>
            </a:extLst>
          </p:cNvPr>
          <p:cNvSpPr/>
          <p:nvPr/>
        </p:nvSpPr>
        <p:spPr>
          <a:xfrm>
            <a:off x="1790700" y="4632299"/>
            <a:ext cx="245272" cy="3860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8" name="Down Arrow 27">
            <a:extLst>
              <a:ext uri="{FF2B5EF4-FFF2-40B4-BE49-F238E27FC236}">
                <a16:creationId xmlns:a16="http://schemas.microsoft.com/office/drawing/2014/main" id="{3337D148-D3B7-ADC4-FAE3-BF07591CF691}"/>
              </a:ext>
            </a:extLst>
          </p:cNvPr>
          <p:cNvSpPr/>
          <p:nvPr/>
        </p:nvSpPr>
        <p:spPr>
          <a:xfrm rot="16200000">
            <a:off x="3598743" y="5743594"/>
            <a:ext cx="245272" cy="3860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9" name="Down Arrow 28">
            <a:extLst>
              <a:ext uri="{FF2B5EF4-FFF2-40B4-BE49-F238E27FC236}">
                <a16:creationId xmlns:a16="http://schemas.microsoft.com/office/drawing/2014/main" id="{89266FCA-0FA3-DD85-92A4-D301AD03573B}"/>
              </a:ext>
            </a:extLst>
          </p:cNvPr>
          <p:cNvSpPr/>
          <p:nvPr/>
        </p:nvSpPr>
        <p:spPr>
          <a:xfrm rot="10800000">
            <a:off x="5374851" y="4951637"/>
            <a:ext cx="245272" cy="3860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0" name="Down Arrow 29">
            <a:extLst>
              <a:ext uri="{FF2B5EF4-FFF2-40B4-BE49-F238E27FC236}">
                <a16:creationId xmlns:a16="http://schemas.microsoft.com/office/drawing/2014/main" id="{6E42FEB2-C247-4E2B-CFD5-ADF7363B08FF}"/>
              </a:ext>
            </a:extLst>
          </p:cNvPr>
          <p:cNvSpPr/>
          <p:nvPr/>
        </p:nvSpPr>
        <p:spPr>
          <a:xfrm rot="10800000">
            <a:off x="5301135" y="3081783"/>
            <a:ext cx="245272" cy="3860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Down Arrow 30">
            <a:extLst>
              <a:ext uri="{FF2B5EF4-FFF2-40B4-BE49-F238E27FC236}">
                <a16:creationId xmlns:a16="http://schemas.microsoft.com/office/drawing/2014/main" id="{344D1253-AFE1-BAC3-1DE0-DCDD00B59F95}"/>
              </a:ext>
            </a:extLst>
          </p:cNvPr>
          <p:cNvSpPr/>
          <p:nvPr/>
        </p:nvSpPr>
        <p:spPr>
          <a:xfrm rot="16200000">
            <a:off x="7217258" y="2275011"/>
            <a:ext cx="245272" cy="3860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A8E7CF61-5DBD-12F3-97CB-180B8F6ED7FD}"/>
              </a:ext>
            </a:extLst>
          </p:cNvPr>
          <p:cNvPicPr>
            <a:picLocks noChangeAspect="1"/>
          </p:cNvPicPr>
          <p:nvPr/>
        </p:nvPicPr>
        <p:blipFill>
          <a:blip r:embed="rId3"/>
          <a:stretch>
            <a:fillRect/>
          </a:stretch>
        </p:blipFill>
        <p:spPr>
          <a:xfrm>
            <a:off x="8607000" y="3934620"/>
            <a:ext cx="2904144" cy="2420120"/>
          </a:xfrm>
          <a:prstGeom prst="rect">
            <a:avLst/>
          </a:prstGeom>
        </p:spPr>
      </p:pic>
    </p:spTree>
    <p:extLst>
      <p:ext uri="{BB962C8B-B14F-4D97-AF65-F5344CB8AC3E}">
        <p14:creationId xmlns:p14="http://schemas.microsoft.com/office/powerpoint/2010/main" val="136539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0611DC6-F09E-D572-7145-ABF807B3CB50}"/>
              </a:ext>
            </a:extLst>
          </p:cNvPr>
          <p:cNvGraphicFramePr>
            <a:graphicFrameLocks noGrp="1"/>
          </p:cNvGraphicFramePr>
          <p:nvPr>
            <p:extLst>
              <p:ext uri="{D42A27DB-BD31-4B8C-83A1-F6EECF244321}">
                <p14:modId xmlns:p14="http://schemas.microsoft.com/office/powerpoint/2010/main" val="1234083453"/>
              </p:ext>
            </p:extLst>
          </p:nvPr>
        </p:nvGraphicFramePr>
        <p:xfrm>
          <a:off x="2687190" y="825694"/>
          <a:ext cx="1296578" cy="2943098"/>
        </p:xfrm>
        <a:graphic>
          <a:graphicData uri="http://schemas.openxmlformats.org/drawingml/2006/table">
            <a:tbl>
              <a:tblPr firstRow="1">
                <a:tableStyleId>{5C22544A-7EE6-4342-B048-85BDC9FD1C3A}</a:tableStyleId>
              </a:tblPr>
              <a:tblGrid>
                <a:gridCol w="596554">
                  <a:extLst>
                    <a:ext uri="{9D8B030D-6E8A-4147-A177-3AD203B41FA5}">
                      <a16:colId xmlns:a16="http://schemas.microsoft.com/office/drawing/2014/main" val="20000"/>
                    </a:ext>
                  </a:extLst>
                </a:gridCol>
                <a:gridCol w="700024">
                  <a:extLst>
                    <a:ext uri="{9D8B030D-6E8A-4147-A177-3AD203B41FA5}">
                      <a16:colId xmlns:a16="http://schemas.microsoft.com/office/drawing/2014/main" val="2994443670"/>
                    </a:ext>
                  </a:extLst>
                </a:gridCol>
              </a:tblGrid>
              <a:tr h="85268">
                <a:tc>
                  <a:txBody>
                    <a:bodyPr/>
                    <a:lstStyle/>
                    <a:p>
                      <a:pPr marL="0" marR="0" algn="ctr">
                        <a:lnSpc>
                          <a:spcPct val="115000"/>
                        </a:lnSpc>
                        <a:spcBef>
                          <a:spcPts val="0"/>
                        </a:spcBef>
                        <a:spcAft>
                          <a:spcPts val="0"/>
                        </a:spcAft>
                      </a:pPr>
                      <a:r>
                        <a:rPr lang="en-US" sz="1200" dirty="0">
                          <a:effectLst/>
                          <a:latin typeface="+mn-lt"/>
                          <a:ea typeface="宋体" charset="0"/>
                          <a:cs typeface="Times New Roman" charset="0"/>
                        </a:rPr>
                        <a:t>PID</a:t>
                      </a:r>
                    </a:p>
                  </a:txBody>
                  <a:tcPr marL="68580" marR="68580" marT="0" marB="0" anchor="ctr"/>
                </a:tc>
                <a:tc>
                  <a:txBody>
                    <a:bodyPr/>
                    <a:lstStyle/>
                    <a:p>
                      <a:pPr marL="0" marR="0" algn="ctr">
                        <a:lnSpc>
                          <a:spcPct val="115000"/>
                        </a:lnSpc>
                        <a:spcBef>
                          <a:spcPts val="0"/>
                        </a:spcBef>
                        <a:spcAft>
                          <a:spcPts val="0"/>
                        </a:spcAft>
                      </a:pPr>
                      <a:r>
                        <a:rPr lang="en-US" sz="1200" dirty="0">
                          <a:effectLst/>
                          <a:latin typeface="+mn-lt"/>
                          <a:ea typeface="宋体" charset="0"/>
                          <a:cs typeface="Times New Roman" charset="0"/>
                        </a:rPr>
                        <a:t>Salary</a:t>
                      </a:r>
                    </a:p>
                  </a:txBody>
                  <a:tcPr marL="68580" marR="68580" marT="0" marB="0" anchor="ctr"/>
                </a:tc>
                <a:extLst>
                  <a:ext uri="{0D108BD9-81ED-4DB2-BD59-A6C34878D82A}">
                    <a16:rowId xmlns:a16="http://schemas.microsoft.com/office/drawing/2014/main" val="10000"/>
                  </a:ext>
                </a:extLst>
              </a:tr>
              <a:tr h="131266">
                <a:tc>
                  <a:txBody>
                    <a:bodyPr/>
                    <a:lstStyle/>
                    <a:p>
                      <a:r>
                        <a:rPr lang="en-US" sz="1200"/>
                        <a:t>29</a:t>
                      </a:r>
                    </a:p>
                  </a:txBody>
                  <a:tcPr anchor="ctr"/>
                </a:tc>
                <a:tc>
                  <a:txBody>
                    <a:bodyPr/>
                    <a:lstStyle/>
                    <a:p>
                      <a:r>
                        <a:rPr lang="en-US" sz="1200"/>
                        <a:t>6836</a:t>
                      </a:r>
                    </a:p>
                  </a:txBody>
                  <a:tcPr anchor="ctr"/>
                </a:tc>
                <a:extLst>
                  <a:ext uri="{0D108BD9-81ED-4DB2-BD59-A6C34878D82A}">
                    <a16:rowId xmlns:a16="http://schemas.microsoft.com/office/drawing/2014/main" val="10001"/>
                  </a:ext>
                </a:extLst>
              </a:tr>
              <a:tr h="131266">
                <a:tc>
                  <a:txBody>
                    <a:bodyPr/>
                    <a:lstStyle/>
                    <a:p>
                      <a:r>
                        <a:rPr lang="en-US" sz="1200"/>
                        <a:t>535</a:t>
                      </a:r>
                    </a:p>
                  </a:txBody>
                  <a:tcPr anchor="ctr"/>
                </a:tc>
                <a:tc>
                  <a:txBody>
                    <a:bodyPr/>
                    <a:lstStyle/>
                    <a:p>
                      <a:r>
                        <a:rPr lang="en-US" sz="1200"/>
                        <a:t>2319</a:t>
                      </a:r>
                    </a:p>
                  </a:txBody>
                  <a:tcPr anchor="ctr"/>
                </a:tc>
                <a:extLst>
                  <a:ext uri="{0D108BD9-81ED-4DB2-BD59-A6C34878D82A}">
                    <a16:rowId xmlns:a16="http://schemas.microsoft.com/office/drawing/2014/main" val="10002"/>
                  </a:ext>
                </a:extLst>
              </a:tr>
              <a:tr h="131266">
                <a:tc>
                  <a:txBody>
                    <a:bodyPr/>
                    <a:lstStyle/>
                    <a:p>
                      <a:r>
                        <a:rPr lang="en-US" sz="1200"/>
                        <a:t>695</a:t>
                      </a:r>
                    </a:p>
                  </a:txBody>
                  <a:tcPr anchor="ctr"/>
                </a:tc>
                <a:tc>
                  <a:txBody>
                    <a:bodyPr/>
                    <a:lstStyle/>
                    <a:p>
                      <a:r>
                        <a:rPr lang="en-US" sz="1200"/>
                        <a:t>1236</a:t>
                      </a:r>
                    </a:p>
                  </a:txBody>
                  <a:tcPr anchor="ctr"/>
                </a:tc>
                <a:extLst>
                  <a:ext uri="{0D108BD9-81ED-4DB2-BD59-A6C34878D82A}">
                    <a16:rowId xmlns:a16="http://schemas.microsoft.com/office/drawing/2014/main" val="10003"/>
                  </a:ext>
                </a:extLst>
              </a:tr>
              <a:tr h="131266">
                <a:tc>
                  <a:txBody>
                    <a:bodyPr/>
                    <a:lstStyle/>
                    <a:p>
                      <a:r>
                        <a:rPr lang="en-US" sz="1200"/>
                        <a:t>557</a:t>
                      </a:r>
                    </a:p>
                  </a:txBody>
                  <a:tcPr anchor="ctr"/>
                </a:tc>
                <a:tc>
                  <a:txBody>
                    <a:bodyPr/>
                    <a:lstStyle/>
                    <a:p>
                      <a:r>
                        <a:rPr lang="en-US" sz="1200"/>
                        <a:t>5003</a:t>
                      </a:r>
                    </a:p>
                  </a:txBody>
                  <a:tcPr anchor="ctr"/>
                </a:tc>
                <a:extLst>
                  <a:ext uri="{0D108BD9-81ED-4DB2-BD59-A6C34878D82A}">
                    <a16:rowId xmlns:a16="http://schemas.microsoft.com/office/drawing/2014/main" val="10004"/>
                  </a:ext>
                </a:extLst>
              </a:tr>
              <a:tr h="131266">
                <a:tc>
                  <a:txBody>
                    <a:bodyPr/>
                    <a:lstStyle/>
                    <a:p>
                      <a:r>
                        <a:rPr lang="en-US" sz="1200" dirty="0"/>
                        <a:t>836</a:t>
                      </a:r>
                    </a:p>
                  </a:txBody>
                  <a:tcPr anchor="ctr"/>
                </a:tc>
                <a:tc>
                  <a:txBody>
                    <a:bodyPr/>
                    <a:lstStyle/>
                    <a:p>
                      <a:r>
                        <a:rPr lang="en-US" sz="1200"/>
                        <a:t>886</a:t>
                      </a:r>
                    </a:p>
                  </a:txBody>
                  <a:tcPr anchor="ctr"/>
                </a:tc>
                <a:extLst>
                  <a:ext uri="{0D108BD9-81ED-4DB2-BD59-A6C34878D82A}">
                    <a16:rowId xmlns:a16="http://schemas.microsoft.com/office/drawing/2014/main" val="10005"/>
                  </a:ext>
                </a:extLst>
              </a:tr>
              <a:tr h="131266">
                <a:tc>
                  <a:txBody>
                    <a:bodyPr/>
                    <a:lstStyle/>
                    <a:p>
                      <a:r>
                        <a:rPr lang="en-US" sz="1200"/>
                        <a:t>596</a:t>
                      </a:r>
                    </a:p>
                  </a:txBody>
                  <a:tcPr anchor="ctr"/>
                </a:tc>
                <a:tc>
                  <a:txBody>
                    <a:bodyPr/>
                    <a:lstStyle/>
                    <a:p>
                      <a:r>
                        <a:rPr lang="en-US" sz="1200"/>
                        <a:t>1442</a:t>
                      </a:r>
                    </a:p>
                  </a:txBody>
                  <a:tcPr anchor="ctr"/>
                </a:tc>
                <a:extLst>
                  <a:ext uri="{0D108BD9-81ED-4DB2-BD59-A6C34878D82A}">
                    <a16:rowId xmlns:a16="http://schemas.microsoft.com/office/drawing/2014/main" val="3464402887"/>
                  </a:ext>
                </a:extLst>
              </a:tr>
              <a:tr h="131266">
                <a:tc>
                  <a:txBody>
                    <a:bodyPr/>
                    <a:lstStyle/>
                    <a:p>
                      <a:r>
                        <a:rPr lang="en-US" sz="1200"/>
                        <a:t>165</a:t>
                      </a:r>
                    </a:p>
                  </a:txBody>
                  <a:tcPr anchor="ctr"/>
                </a:tc>
                <a:tc>
                  <a:txBody>
                    <a:bodyPr/>
                    <a:lstStyle/>
                    <a:p>
                      <a:r>
                        <a:rPr lang="en-US" sz="1200"/>
                        <a:t>2978</a:t>
                      </a:r>
                    </a:p>
                  </a:txBody>
                  <a:tcPr anchor="ctr"/>
                </a:tc>
                <a:extLst>
                  <a:ext uri="{0D108BD9-81ED-4DB2-BD59-A6C34878D82A}">
                    <a16:rowId xmlns:a16="http://schemas.microsoft.com/office/drawing/2014/main" val="3259383266"/>
                  </a:ext>
                </a:extLst>
              </a:tr>
              <a:tr h="131266">
                <a:tc>
                  <a:txBody>
                    <a:bodyPr/>
                    <a:lstStyle/>
                    <a:p>
                      <a:r>
                        <a:rPr lang="en-US" sz="1200"/>
                        <a:t>918</a:t>
                      </a:r>
                    </a:p>
                  </a:txBody>
                  <a:tcPr anchor="ctr"/>
                </a:tc>
                <a:tc>
                  <a:txBody>
                    <a:bodyPr/>
                    <a:lstStyle/>
                    <a:p>
                      <a:r>
                        <a:rPr lang="en-US" sz="1200"/>
                        <a:t>2359</a:t>
                      </a:r>
                    </a:p>
                  </a:txBody>
                  <a:tcPr anchor="ctr"/>
                </a:tc>
                <a:extLst>
                  <a:ext uri="{0D108BD9-81ED-4DB2-BD59-A6C34878D82A}">
                    <a16:rowId xmlns:a16="http://schemas.microsoft.com/office/drawing/2014/main" val="4025931127"/>
                  </a:ext>
                </a:extLst>
              </a:tr>
              <a:tr h="131266">
                <a:tc>
                  <a:txBody>
                    <a:bodyPr/>
                    <a:lstStyle/>
                    <a:p>
                      <a:r>
                        <a:rPr lang="en-US" sz="1200"/>
                        <a:t>495</a:t>
                      </a:r>
                    </a:p>
                  </a:txBody>
                  <a:tcPr anchor="ctr"/>
                </a:tc>
                <a:tc>
                  <a:txBody>
                    <a:bodyPr/>
                    <a:lstStyle/>
                    <a:p>
                      <a:r>
                        <a:rPr lang="en-US" sz="1200"/>
                        <a:t>2996</a:t>
                      </a:r>
                    </a:p>
                  </a:txBody>
                  <a:tcPr anchor="ctr"/>
                </a:tc>
                <a:extLst>
                  <a:ext uri="{0D108BD9-81ED-4DB2-BD59-A6C34878D82A}">
                    <a16:rowId xmlns:a16="http://schemas.microsoft.com/office/drawing/2014/main" val="3280138905"/>
                  </a:ext>
                </a:extLst>
              </a:tr>
              <a:tr h="131266">
                <a:tc>
                  <a:txBody>
                    <a:bodyPr/>
                    <a:lstStyle/>
                    <a:p>
                      <a:r>
                        <a:rPr lang="en-US" sz="1200"/>
                        <a:t>824</a:t>
                      </a:r>
                    </a:p>
                  </a:txBody>
                  <a:tcPr anchor="ctr"/>
                </a:tc>
                <a:tc>
                  <a:txBody>
                    <a:bodyPr/>
                    <a:lstStyle/>
                    <a:p>
                      <a:r>
                        <a:rPr lang="en-US" sz="1200" dirty="0"/>
                        <a:t>3780</a:t>
                      </a:r>
                    </a:p>
                  </a:txBody>
                  <a:tcPr anchor="ctr"/>
                </a:tc>
                <a:extLst>
                  <a:ext uri="{0D108BD9-81ED-4DB2-BD59-A6C34878D82A}">
                    <a16:rowId xmlns:a16="http://schemas.microsoft.com/office/drawing/2014/main" val="2775055707"/>
                  </a:ext>
                </a:extLst>
              </a:tr>
            </a:tbl>
          </a:graphicData>
        </a:graphic>
      </p:graphicFrame>
      <p:graphicFrame>
        <p:nvGraphicFramePr>
          <p:cNvPr id="5" name="Table 4">
            <a:extLst>
              <a:ext uri="{FF2B5EF4-FFF2-40B4-BE49-F238E27FC236}">
                <a16:creationId xmlns:a16="http://schemas.microsoft.com/office/drawing/2014/main" id="{06497565-8419-D091-4A04-1E74AFA8E389}"/>
              </a:ext>
            </a:extLst>
          </p:cNvPr>
          <p:cNvGraphicFramePr>
            <a:graphicFrameLocks noGrp="1"/>
          </p:cNvGraphicFramePr>
          <p:nvPr>
            <p:extLst>
              <p:ext uri="{D42A27DB-BD31-4B8C-83A1-F6EECF244321}">
                <p14:modId xmlns:p14="http://schemas.microsoft.com/office/powerpoint/2010/main" val="2570339916"/>
              </p:ext>
            </p:extLst>
          </p:nvPr>
        </p:nvGraphicFramePr>
        <p:xfrm>
          <a:off x="7974075" y="961264"/>
          <a:ext cx="1657605" cy="2943098"/>
        </p:xfrm>
        <a:graphic>
          <a:graphicData uri="http://schemas.openxmlformats.org/drawingml/2006/table">
            <a:tbl>
              <a:tblPr firstRow="1">
                <a:tableStyleId>{5C22544A-7EE6-4342-B048-85BDC9FD1C3A}</a:tableStyleId>
              </a:tblPr>
              <a:tblGrid>
                <a:gridCol w="596554">
                  <a:extLst>
                    <a:ext uri="{9D8B030D-6E8A-4147-A177-3AD203B41FA5}">
                      <a16:colId xmlns:a16="http://schemas.microsoft.com/office/drawing/2014/main" val="20000"/>
                    </a:ext>
                  </a:extLst>
                </a:gridCol>
                <a:gridCol w="1061051">
                  <a:extLst>
                    <a:ext uri="{9D8B030D-6E8A-4147-A177-3AD203B41FA5}">
                      <a16:colId xmlns:a16="http://schemas.microsoft.com/office/drawing/2014/main" val="2994443670"/>
                    </a:ext>
                  </a:extLst>
                </a:gridCol>
              </a:tblGrid>
              <a:tr h="85268">
                <a:tc>
                  <a:txBody>
                    <a:bodyPr/>
                    <a:lstStyle/>
                    <a:p>
                      <a:pPr marL="0" marR="0" algn="ctr">
                        <a:lnSpc>
                          <a:spcPct val="115000"/>
                        </a:lnSpc>
                        <a:spcBef>
                          <a:spcPts val="0"/>
                        </a:spcBef>
                        <a:spcAft>
                          <a:spcPts val="0"/>
                        </a:spcAft>
                      </a:pPr>
                      <a:r>
                        <a:rPr lang="en-US" sz="1200" dirty="0">
                          <a:effectLst/>
                          <a:latin typeface="+mn-lt"/>
                          <a:ea typeface="宋体" charset="0"/>
                          <a:cs typeface="Times New Roman" charset="0"/>
                        </a:rPr>
                        <a:t>PID</a:t>
                      </a:r>
                    </a:p>
                  </a:txBody>
                  <a:tcPr marL="68580" marR="68580" marT="0" marB="0" anchor="ctr"/>
                </a:tc>
                <a:tc>
                  <a:txBody>
                    <a:bodyPr/>
                    <a:lstStyle/>
                    <a:p>
                      <a:pPr marL="0" marR="0" algn="ctr">
                        <a:lnSpc>
                          <a:spcPct val="115000"/>
                        </a:lnSpc>
                        <a:spcBef>
                          <a:spcPts val="0"/>
                        </a:spcBef>
                        <a:spcAft>
                          <a:spcPts val="0"/>
                        </a:spcAft>
                      </a:pPr>
                      <a:r>
                        <a:rPr lang="en-US" sz="1200" dirty="0" err="1">
                          <a:effectLst/>
                          <a:latin typeface="+mn-lt"/>
                          <a:ea typeface="宋体" charset="0"/>
                          <a:cs typeface="Times New Roman" charset="0"/>
                        </a:rPr>
                        <a:t>Salary_Std</a:t>
                      </a:r>
                      <a:endParaRPr lang="en-US" sz="1200" dirty="0">
                        <a:effectLst/>
                        <a:latin typeface="+mn-lt"/>
                        <a:ea typeface="宋体" charset="0"/>
                        <a:cs typeface="Times New Roman" charset="0"/>
                      </a:endParaRPr>
                    </a:p>
                  </a:txBody>
                  <a:tcPr marL="68580" marR="68580" marT="0" marB="0" anchor="ctr"/>
                </a:tc>
                <a:extLst>
                  <a:ext uri="{0D108BD9-81ED-4DB2-BD59-A6C34878D82A}">
                    <a16:rowId xmlns:a16="http://schemas.microsoft.com/office/drawing/2014/main" val="10000"/>
                  </a:ext>
                </a:extLst>
              </a:tr>
              <a:tr h="131266">
                <a:tc>
                  <a:txBody>
                    <a:bodyPr/>
                    <a:lstStyle/>
                    <a:p>
                      <a:r>
                        <a:rPr lang="en-US" sz="1200"/>
                        <a:t>29</a:t>
                      </a:r>
                    </a:p>
                  </a:txBody>
                  <a:tcPr anchor="ctr"/>
                </a:tc>
                <a:tc>
                  <a:txBody>
                    <a:bodyPr/>
                    <a:lstStyle/>
                    <a:p>
                      <a:r>
                        <a:rPr lang="en-US" sz="1200"/>
                        <a:t>1.199912</a:t>
                      </a:r>
                    </a:p>
                  </a:txBody>
                  <a:tcPr anchor="ctr"/>
                </a:tc>
                <a:extLst>
                  <a:ext uri="{0D108BD9-81ED-4DB2-BD59-A6C34878D82A}">
                    <a16:rowId xmlns:a16="http://schemas.microsoft.com/office/drawing/2014/main" val="10001"/>
                  </a:ext>
                </a:extLst>
              </a:tr>
              <a:tr h="131266">
                <a:tc>
                  <a:txBody>
                    <a:bodyPr/>
                    <a:lstStyle/>
                    <a:p>
                      <a:r>
                        <a:rPr lang="en-US" sz="1200"/>
                        <a:t>535</a:t>
                      </a:r>
                    </a:p>
                  </a:txBody>
                  <a:tcPr anchor="ctr"/>
                </a:tc>
                <a:tc>
                  <a:txBody>
                    <a:bodyPr/>
                    <a:lstStyle/>
                    <a:p>
                      <a:r>
                        <a:rPr lang="en-US" sz="1200"/>
                        <a:t>-0.359630</a:t>
                      </a:r>
                    </a:p>
                  </a:txBody>
                  <a:tcPr anchor="ctr"/>
                </a:tc>
                <a:extLst>
                  <a:ext uri="{0D108BD9-81ED-4DB2-BD59-A6C34878D82A}">
                    <a16:rowId xmlns:a16="http://schemas.microsoft.com/office/drawing/2014/main" val="10002"/>
                  </a:ext>
                </a:extLst>
              </a:tr>
              <a:tr h="131266">
                <a:tc>
                  <a:txBody>
                    <a:bodyPr/>
                    <a:lstStyle/>
                    <a:p>
                      <a:r>
                        <a:rPr lang="en-US" sz="1200"/>
                        <a:t>695</a:t>
                      </a:r>
                    </a:p>
                  </a:txBody>
                  <a:tcPr anchor="ctr"/>
                </a:tc>
                <a:tc>
                  <a:txBody>
                    <a:bodyPr/>
                    <a:lstStyle/>
                    <a:p>
                      <a:r>
                        <a:rPr lang="en-US" sz="1200"/>
                        <a:t>-0.733547</a:t>
                      </a:r>
                    </a:p>
                  </a:txBody>
                  <a:tcPr anchor="ctr"/>
                </a:tc>
                <a:extLst>
                  <a:ext uri="{0D108BD9-81ED-4DB2-BD59-A6C34878D82A}">
                    <a16:rowId xmlns:a16="http://schemas.microsoft.com/office/drawing/2014/main" val="10003"/>
                  </a:ext>
                </a:extLst>
              </a:tr>
              <a:tr h="131266">
                <a:tc>
                  <a:txBody>
                    <a:bodyPr/>
                    <a:lstStyle/>
                    <a:p>
                      <a:r>
                        <a:rPr lang="en-US" sz="1200"/>
                        <a:t>557</a:t>
                      </a:r>
                    </a:p>
                  </a:txBody>
                  <a:tcPr anchor="ctr"/>
                </a:tc>
                <a:tc>
                  <a:txBody>
                    <a:bodyPr/>
                    <a:lstStyle/>
                    <a:p>
                      <a:r>
                        <a:rPr lang="en-US" sz="1200"/>
                        <a:t>0.567050</a:t>
                      </a:r>
                    </a:p>
                  </a:txBody>
                  <a:tcPr anchor="ctr"/>
                </a:tc>
                <a:extLst>
                  <a:ext uri="{0D108BD9-81ED-4DB2-BD59-A6C34878D82A}">
                    <a16:rowId xmlns:a16="http://schemas.microsoft.com/office/drawing/2014/main" val="10004"/>
                  </a:ext>
                </a:extLst>
              </a:tr>
              <a:tr h="131266">
                <a:tc>
                  <a:txBody>
                    <a:bodyPr/>
                    <a:lstStyle/>
                    <a:p>
                      <a:r>
                        <a:rPr lang="en-US" sz="1200"/>
                        <a:t>836</a:t>
                      </a:r>
                    </a:p>
                  </a:txBody>
                  <a:tcPr anchor="ctr"/>
                </a:tc>
                <a:tc>
                  <a:txBody>
                    <a:bodyPr/>
                    <a:lstStyle/>
                    <a:p>
                      <a:r>
                        <a:rPr lang="en-US" sz="1200"/>
                        <a:t>-0.854388</a:t>
                      </a:r>
                    </a:p>
                  </a:txBody>
                  <a:tcPr anchor="ctr"/>
                </a:tc>
                <a:extLst>
                  <a:ext uri="{0D108BD9-81ED-4DB2-BD59-A6C34878D82A}">
                    <a16:rowId xmlns:a16="http://schemas.microsoft.com/office/drawing/2014/main" val="10005"/>
                  </a:ext>
                </a:extLst>
              </a:tr>
              <a:tr h="131266">
                <a:tc>
                  <a:txBody>
                    <a:bodyPr/>
                    <a:lstStyle/>
                    <a:p>
                      <a:r>
                        <a:rPr lang="en-US" sz="1200"/>
                        <a:t>596</a:t>
                      </a:r>
                    </a:p>
                  </a:txBody>
                  <a:tcPr anchor="ctr"/>
                </a:tc>
                <a:tc>
                  <a:txBody>
                    <a:bodyPr/>
                    <a:lstStyle/>
                    <a:p>
                      <a:r>
                        <a:rPr lang="en-US" sz="1200" dirty="0"/>
                        <a:t>-0.662423</a:t>
                      </a:r>
                    </a:p>
                  </a:txBody>
                  <a:tcPr anchor="ctr"/>
                </a:tc>
                <a:extLst>
                  <a:ext uri="{0D108BD9-81ED-4DB2-BD59-A6C34878D82A}">
                    <a16:rowId xmlns:a16="http://schemas.microsoft.com/office/drawing/2014/main" val="3464402887"/>
                  </a:ext>
                </a:extLst>
              </a:tr>
              <a:tr h="131266">
                <a:tc>
                  <a:txBody>
                    <a:bodyPr/>
                    <a:lstStyle/>
                    <a:p>
                      <a:r>
                        <a:rPr lang="en-US" sz="1200"/>
                        <a:t>165</a:t>
                      </a:r>
                    </a:p>
                  </a:txBody>
                  <a:tcPr anchor="ctr"/>
                </a:tc>
                <a:tc>
                  <a:txBody>
                    <a:bodyPr/>
                    <a:lstStyle/>
                    <a:p>
                      <a:r>
                        <a:rPr lang="en-US" sz="1200"/>
                        <a:t>-0.132103</a:t>
                      </a:r>
                    </a:p>
                  </a:txBody>
                  <a:tcPr anchor="ctr"/>
                </a:tc>
                <a:extLst>
                  <a:ext uri="{0D108BD9-81ED-4DB2-BD59-A6C34878D82A}">
                    <a16:rowId xmlns:a16="http://schemas.microsoft.com/office/drawing/2014/main" val="3259383266"/>
                  </a:ext>
                </a:extLst>
              </a:tr>
              <a:tr h="131266">
                <a:tc>
                  <a:txBody>
                    <a:bodyPr/>
                    <a:lstStyle/>
                    <a:p>
                      <a:r>
                        <a:rPr lang="en-US" sz="1200"/>
                        <a:t>918</a:t>
                      </a:r>
                    </a:p>
                  </a:txBody>
                  <a:tcPr anchor="ctr"/>
                </a:tc>
                <a:tc>
                  <a:txBody>
                    <a:bodyPr/>
                    <a:lstStyle/>
                    <a:p>
                      <a:r>
                        <a:rPr lang="en-US" sz="1200"/>
                        <a:t>-0.345819</a:t>
                      </a:r>
                    </a:p>
                  </a:txBody>
                  <a:tcPr anchor="ctr"/>
                </a:tc>
                <a:extLst>
                  <a:ext uri="{0D108BD9-81ED-4DB2-BD59-A6C34878D82A}">
                    <a16:rowId xmlns:a16="http://schemas.microsoft.com/office/drawing/2014/main" val="4025931127"/>
                  </a:ext>
                </a:extLst>
              </a:tr>
              <a:tr h="131266">
                <a:tc>
                  <a:txBody>
                    <a:bodyPr/>
                    <a:lstStyle/>
                    <a:p>
                      <a:r>
                        <a:rPr lang="en-US" sz="1200"/>
                        <a:t>495</a:t>
                      </a:r>
                    </a:p>
                  </a:txBody>
                  <a:tcPr anchor="ctr"/>
                </a:tc>
                <a:tc>
                  <a:txBody>
                    <a:bodyPr/>
                    <a:lstStyle/>
                    <a:p>
                      <a:r>
                        <a:rPr lang="en-US" sz="1200"/>
                        <a:t>-0.125888</a:t>
                      </a:r>
                    </a:p>
                  </a:txBody>
                  <a:tcPr anchor="ctr"/>
                </a:tc>
                <a:extLst>
                  <a:ext uri="{0D108BD9-81ED-4DB2-BD59-A6C34878D82A}">
                    <a16:rowId xmlns:a16="http://schemas.microsoft.com/office/drawing/2014/main" val="3280138905"/>
                  </a:ext>
                </a:extLst>
              </a:tr>
              <a:tr h="131266">
                <a:tc>
                  <a:txBody>
                    <a:bodyPr/>
                    <a:lstStyle/>
                    <a:p>
                      <a:r>
                        <a:rPr lang="en-US" sz="1200"/>
                        <a:t>824</a:t>
                      </a:r>
                    </a:p>
                  </a:txBody>
                  <a:tcPr anchor="ctr"/>
                </a:tc>
                <a:tc>
                  <a:txBody>
                    <a:bodyPr/>
                    <a:lstStyle/>
                    <a:p>
                      <a:r>
                        <a:rPr lang="en-US" sz="1200" dirty="0"/>
                        <a:t>0.144796</a:t>
                      </a:r>
                    </a:p>
                  </a:txBody>
                  <a:tcPr anchor="ctr"/>
                </a:tc>
                <a:extLst>
                  <a:ext uri="{0D108BD9-81ED-4DB2-BD59-A6C34878D82A}">
                    <a16:rowId xmlns:a16="http://schemas.microsoft.com/office/drawing/2014/main" val="2775055707"/>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0E7CAEC-8EA1-D3F5-5866-9607F10A4DF3}"/>
                  </a:ext>
                </a:extLst>
              </p:cNvPr>
              <p:cNvSpPr txBox="1"/>
              <p:nvPr/>
            </p:nvSpPr>
            <p:spPr>
              <a:xfrm>
                <a:off x="5259104" y="802395"/>
                <a:ext cx="1673792"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𝑛𝑒𝑤</m:t>
                          </m:r>
                        </m:sub>
                      </m:sSub>
                      <m:r>
                        <a:rPr lang="en-US"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𝑜𝑙𝑑</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r>
                            <a:rPr lang="en-US" i="1" smtClean="0">
                              <a:latin typeface="Cambria Math" panose="02040503050406030204" pitchFamily="18" charset="0"/>
                              <a:ea typeface="Cambria Math" panose="02040503050406030204" pitchFamily="18" charset="0"/>
                            </a:rPr>
                            <m:t>𝜎</m:t>
                          </m:r>
                        </m:den>
                      </m:f>
                    </m:oMath>
                  </m:oMathPara>
                </a14:m>
                <a:endParaRPr lang="en-US" dirty="0"/>
              </a:p>
            </p:txBody>
          </p:sp>
        </mc:Choice>
        <mc:Fallback xmlns="">
          <p:sp>
            <p:nvSpPr>
              <p:cNvPr id="6" name="TextBox 5">
                <a:extLst>
                  <a:ext uri="{FF2B5EF4-FFF2-40B4-BE49-F238E27FC236}">
                    <a16:creationId xmlns:a16="http://schemas.microsoft.com/office/drawing/2014/main" id="{70E7CAEC-8EA1-D3F5-5866-9607F10A4DF3}"/>
                  </a:ext>
                </a:extLst>
              </p:cNvPr>
              <p:cNvSpPr txBox="1">
                <a:spLocks noRot="1" noChangeAspect="1" noMove="1" noResize="1" noEditPoints="1" noAdjustHandles="1" noChangeArrowheads="1" noChangeShapeType="1" noTextEdit="1"/>
              </p:cNvSpPr>
              <p:nvPr/>
            </p:nvSpPr>
            <p:spPr>
              <a:xfrm>
                <a:off x="5259104" y="802395"/>
                <a:ext cx="1673792" cy="516745"/>
              </a:xfrm>
              <a:prstGeom prst="rect">
                <a:avLst/>
              </a:prstGeom>
              <a:blipFill>
                <a:blip r:embed="rId2"/>
                <a:stretch>
                  <a:fillRect l="-3030" t="-2439" r="-3030" b="-9756"/>
                </a:stretch>
              </a:blipFill>
            </p:spPr>
            <p:txBody>
              <a:bodyPr/>
              <a:lstStyle/>
              <a:p>
                <a:r>
                  <a:rPr lang="en-US">
                    <a:noFill/>
                  </a:rPr>
                  <a:t> </a:t>
                </a:r>
              </a:p>
            </p:txBody>
          </p:sp>
        </mc:Fallback>
      </mc:AlternateContent>
      <p:sp>
        <p:nvSpPr>
          <p:cNvPr id="7" name="Right Arrow 6">
            <a:extLst>
              <a:ext uri="{FF2B5EF4-FFF2-40B4-BE49-F238E27FC236}">
                <a16:creationId xmlns:a16="http://schemas.microsoft.com/office/drawing/2014/main" id="{BB2EFECC-6416-DE77-F84E-4DBA6F025D56}"/>
              </a:ext>
            </a:extLst>
          </p:cNvPr>
          <p:cNvSpPr/>
          <p:nvPr/>
        </p:nvSpPr>
        <p:spPr>
          <a:xfrm>
            <a:off x="5488901" y="1685760"/>
            <a:ext cx="1404644" cy="616689"/>
          </a:xfrm>
          <a:prstGeom prst="rightArrow">
            <a:avLst>
              <a:gd name="adj1" fmla="val 44751"/>
              <a:gd name="adj2" fmla="val 50000"/>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6E1B5D4-B53D-71C9-7ACD-866CD5F09EF1}"/>
              </a:ext>
            </a:extLst>
          </p:cNvPr>
          <p:cNvPicPr>
            <a:picLocks noChangeAspect="1"/>
          </p:cNvPicPr>
          <p:nvPr/>
        </p:nvPicPr>
        <p:blipFill>
          <a:blip r:embed="rId3"/>
          <a:stretch>
            <a:fillRect/>
          </a:stretch>
        </p:blipFill>
        <p:spPr>
          <a:xfrm>
            <a:off x="2687190" y="4177901"/>
            <a:ext cx="2909477" cy="1895367"/>
          </a:xfrm>
          <a:prstGeom prst="rect">
            <a:avLst/>
          </a:prstGeom>
        </p:spPr>
      </p:pic>
      <p:pic>
        <p:nvPicPr>
          <p:cNvPr id="9" name="Picture 8">
            <a:extLst>
              <a:ext uri="{FF2B5EF4-FFF2-40B4-BE49-F238E27FC236}">
                <a16:creationId xmlns:a16="http://schemas.microsoft.com/office/drawing/2014/main" id="{3DAEEADC-641D-C5F2-11DE-A4C20294BCC2}"/>
              </a:ext>
            </a:extLst>
          </p:cNvPr>
          <p:cNvPicPr>
            <a:picLocks noChangeAspect="1"/>
          </p:cNvPicPr>
          <p:nvPr/>
        </p:nvPicPr>
        <p:blipFill>
          <a:blip r:embed="rId4"/>
          <a:stretch>
            <a:fillRect/>
          </a:stretch>
        </p:blipFill>
        <p:spPr>
          <a:xfrm>
            <a:off x="6418375" y="4177901"/>
            <a:ext cx="2998709" cy="1895367"/>
          </a:xfrm>
          <a:prstGeom prst="rect">
            <a:avLst/>
          </a:prstGeom>
        </p:spPr>
      </p:pic>
      <p:pic>
        <p:nvPicPr>
          <p:cNvPr id="11" name="Picture 10">
            <a:extLst>
              <a:ext uri="{FF2B5EF4-FFF2-40B4-BE49-F238E27FC236}">
                <a16:creationId xmlns:a16="http://schemas.microsoft.com/office/drawing/2014/main" id="{9A8EA918-E3D7-738C-94B2-EA67DF029BB9}"/>
              </a:ext>
            </a:extLst>
          </p:cNvPr>
          <p:cNvPicPr>
            <a:picLocks noChangeAspect="1"/>
          </p:cNvPicPr>
          <p:nvPr/>
        </p:nvPicPr>
        <p:blipFill>
          <a:blip r:embed="rId5"/>
          <a:stretch>
            <a:fillRect/>
          </a:stretch>
        </p:blipFill>
        <p:spPr>
          <a:xfrm>
            <a:off x="4021868" y="2925178"/>
            <a:ext cx="3916561" cy="854028"/>
          </a:xfrm>
          <a:prstGeom prst="rect">
            <a:avLst/>
          </a:prstGeom>
        </p:spPr>
      </p:pic>
    </p:spTree>
    <p:extLst>
      <p:ext uri="{BB962C8B-B14F-4D97-AF65-F5344CB8AC3E}">
        <p14:creationId xmlns:p14="http://schemas.microsoft.com/office/powerpoint/2010/main" val="280756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9C47-4AEF-7403-A042-639CB5C0AA6D}"/>
              </a:ext>
            </a:extLst>
          </p:cNvPr>
          <p:cNvSpPr>
            <a:spLocks noGrp="1"/>
          </p:cNvSpPr>
          <p:nvPr>
            <p:ph type="title"/>
          </p:nvPr>
        </p:nvSpPr>
        <p:spPr/>
        <p:txBody>
          <a:bodyPr/>
          <a:lstStyle/>
          <a:p>
            <a:r>
              <a:rPr lang="en-US" dirty="0"/>
              <a:t>5.2 </a:t>
            </a:r>
            <a:r>
              <a:rPr lang="en-US" dirty="0">
                <a:latin typeface="Times New Roman" panose="02020603050405020304" pitchFamily="18" charset="0"/>
                <a:cs typeface="Times New Roman" panose="02020603050405020304" pitchFamily="18" charset="0"/>
              </a:rPr>
              <a:t>Brainstorming</a:t>
            </a:r>
          </a:p>
        </p:txBody>
      </p:sp>
      <p:sp>
        <p:nvSpPr>
          <p:cNvPr id="3" name="Content Placeholder 2">
            <a:extLst>
              <a:ext uri="{FF2B5EF4-FFF2-40B4-BE49-F238E27FC236}">
                <a16:creationId xmlns:a16="http://schemas.microsoft.com/office/drawing/2014/main" id="{9AC9BBBB-558A-5984-BBD2-34582F4F4FD3}"/>
              </a:ext>
            </a:extLst>
          </p:cNvPr>
          <p:cNvSpPr>
            <a:spLocks noGrp="1"/>
          </p:cNvSpPr>
          <p:nvPr>
            <p:ph idx="1"/>
          </p:nvPr>
        </p:nvSpPr>
        <p:spPr>
          <a:xfrm>
            <a:off x="838200" y="1825625"/>
            <a:ext cx="10515600" cy="371475"/>
          </a:xfrm>
        </p:spPr>
        <p:txBody>
          <a:bodyPr>
            <a:normAutofit/>
          </a:bodyPr>
          <a:lstStyle/>
          <a:p>
            <a:r>
              <a:rPr lang="en-US" sz="1800" dirty="0">
                <a:latin typeface="Times New Roman" panose="02020603050405020304" pitchFamily="18" charset="0"/>
                <a:cs typeface="Times New Roman" panose="02020603050405020304" pitchFamily="18" charset="0"/>
              </a:rPr>
              <a:t>Create new features with respect to domain and SME.</a:t>
            </a:r>
          </a:p>
        </p:txBody>
      </p:sp>
      <p:pic>
        <p:nvPicPr>
          <p:cNvPr id="5" name="Picture 4" descr="A screenshot of a number of vehicles&#10;&#10;Description automatically generated">
            <a:extLst>
              <a:ext uri="{FF2B5EF4-FFF2-40B4-BE49-F238E27FC236}">
                <a16:creationId xmlns:a16="http://schemas.microsoft.com/office/drawing/2014/main" id="{BAFBE109-A9DF-1091-76AB-4D9351644584}"/>
              </a:ext>
            </a:extLst>
          </p:cNvPr>
          <p:cNvPicPr>
            <a:picLocks noChangeAspect="1"/>
          </p:cNvPicPr>
          <p:nvPr/>
        </p:nvPicPr>
        <p:blipFill>
          <a:blip r:embed="rId2"/>
          <a:stretch>
            <a:fillRect/>
          </a:stretch>
        </p:blipFill>
        <p:spPr>
          <a:xfrm>
            <a:off x="838200" y="3122409"/>
            <a:ext cx="10384823" cy="1538492"/>
          </a:xfrm>
          <a:prstGeom prst="rect">
            <a:avLst/>
          </a:prstGeom>
        </p:spPr>
      </p:pic>
      <p:sp>
        <p:nvSpPr>
          <p:cNvPr id="6" name="TextBox 5">
            <a:extLst>
              <a:ext uri="{FF2B5EF4-FFF2-40B4-BE49-F238E27FC236}">
                <a16:creationId xmlns:a16="http://schemas.microsoft.com/office/drawing/2014/main" id="{11D2A09F-4587-A1DE-0911-8843D390EEEF}"/>
              </a:ext>
            </a:extLst>
          </p:cNvPr>
          <p:cNvSpPr txBox="1"/>
          <p:nvPr/>
        </p:nvSpPr>
        <p:spPr>
          <a:xfrm>
            <a:off x="1028700" y="2565162"/>
            <a:ext cx="6100324" cy="369332"/>
          </a:xfrm>
          <a:prstGeom prst="rect">
            <a:avLst/>
          </a:prstGeom>
          <a:noFill/>
        </p:spPr>
        <p:txBody>
          <a:bodyPr wrap="none" rtlCol="0">
            <a:spAutoFit/>
          </a:bodyPr>
          <a:lstStyle/>
          <a:p>
            <a:r>
              <a:rPr lang="en-US" dirty="0"/>
              <a:t>Exercise: Suggest new features based on the dataset below:</a:t>
            </a:r>
          </a:p>
        </p:txBody>
      </p:sp>
    </p:spTree>
    <p:extLst>
      <p:ext uri="{BB962C8B-B14F-4D97-AF65-F5344CB8AC3E}">
        <p14:creationId xmlns:p14="http://schemas.microsoft.com/office/powerpoint/2010/main" val="3129160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6AD8-49DF-D72F-4EC6-36F7A4C3FCE1}"/>
              </a:ext>
            </a:extLst>
          </p:cNvPr>
          <p:cNvSpPr>
            <a:spLocks noGrp="1"/>
          </p:cNvSpPr>
          <p:nvPr>
            <p:ph type="title"/>
          </p:nvPr>
        </p:nvSpPr>
        <p:spPr/>
        <p:txBody>
          <a:bodyPr/>
          <a:lstStyle/>
          <a:p>
            <a:r>
              <a:rPr lang="en-US" dirty="0"/>
              <a:t>5.3 Feature Engineering: Brainstorming</a:t>
            </a:r>
          </a:p>
        </p:txBody>
      </p:sp>
      <p:pic>
        <p:nvPicPr>
          <p:cNvPr id="10" name="Picture 9" descr="A table with a list of items&#10;&#10;Description automatically generated with medium confidence">
            <a:extLst>
              <a:ext uri="{FF2B5EF4-FFF2-40B4-BE49-F238E27FC236}">
                <a16:creationId xmlns:a16="http://schemas.microsoft.com/office/drawing/2014/main" id="{9EFC6E73-080B-3174-47CC-F98A89B55FC4}"/>
              </a:ext>
            </a:extLst>
          </p:cNvPr>
          <p:cNvPicPr>
            <a:picLocks noChangeAspect="1"/>
          </p:cNvPicPr>
          <p:nvPr/>
        </p:nvPicPr>
        <p:blipFill>
          <a:blip r:embed="rId2"/>
          <a:stretch>
            <a:fillRect/>
          </a:stretch>
        </p:blipFill>
        <p:spPr>
          <a:xfrm>
            <a:off x="838199" y="1543743"/>
            <a:ext cx="10201963" cy="4949132"/>
          </a:xfrm>
          <a:prstGeom prst="rect">
            <a:avLst/>
          </a:prstGeom>
        </p:spPr>
      </p:pic>
    </p:spTree>
    <p:extLst>
      <p:ext uri="{BB962C8B-B14F-4D97-AF65-F5344CB8AC3E}">
        <p14:creationId xmlns:p14="http://schemas.microsoft.com/office/powerpoint/2010/main" val="250291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D488-CFCA-C0BE-DC51-FEE673EA6C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Basic Cleaning: Grocery Dataset</a:t>
            </a:r>
          </a:p>
        </p:txBody>
      </p:sp>
      <p:pic>
        <p:nvPicPr>
          <p:cNvPr id="5" name="Picture 4" descr="A screenshot of a phone&#10;&#10;Description automatically generated">
            <a:extLst>
              <a:ext uri="{FF2B5EF4-FFF2-40B4-BE49-F238E27FC236}">
                <a16:creationId xmlns:a16="http://schemas.microsoft.com/office/drawing/2014/main" id="{42F89B38-6BFD-5D2A-39EB-5F1E9C56B2E9}"/>
              </a:ext>
            </a:extLst>
          </p:cNvPr>
          <p:cNvPicPr>
            <a:picLocks noChangeAspect="1"/>
          </p:cNvPicPr>
          <p:nvPr/>
        </p:nvPicPr>
        <p:blipFill>
          <a:blip r:embed="rId3"/>
          <a:stretch>
            <a:fillRect/>
          </a:stretch>
        </p:blipFill>
        <p:spPr>
          <a:xfrm>
            <a:off x="400049" y="1690688"/>
            <a:ext cx="9534389" cy="19161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884DDB2C-EE34-561E-866A-DB3F629F9C3D}"/>
              </a:ext>
            </a:extLst>
          </p:cNvPr>
          <p:cNvPicPr>
            <a:picLocks noChangeAspect="1"/>
          </p:cNvPicPr>
          <p:nvPr/>
        </p:nvPicPr>
        <p:blipFill>
          <a:blip r:embed="rId4"/>
          <a:stretch>
            <a:fillRect/>
          </a:stretch>
        </p:blipFill>
        <p:spPr>
          <a:xfrm>
            <a:off x="590549" y="3865562"/>
            <a:ext cx="3614803" cy="2878137"/>
          </a:xfrm>
          <a:prstGeom prst="rect">
            <a:avLst/>
          </a:prstGeom>
        </p:spPr>
      </p:pic>
      <p:sp>
        <p:nvSpPr>
          <p:cNvPr id="8" name="TextBox 7">
            <a:extLst>
              <a:ext uri="{FF2B5EF4-FFF2-40B4-BE49-F238E27FC236}">
                <a16:creationId xmlns:a16="http://schemas.microsoft.com/office/drawing/2014/main" id="{56C2ECD4-E3EE-4B83-A321-D14FF2E43BD0}"/>
              </a:ext>
            </a:extLst>
          </p:cNvPr>
          <p:cNvSpPr txBox="1"/>
          <p:nvPr/>
        </p:nvSpPr>
        <p:spPr>
          <a:xfrm>
            <a:off x="6313554" y="4151649"/>
            <a:ext cx="530860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What you guys think needs to be fixed?</a:t>
            </a:r>
          </a:p>
          <a:p>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missing values – That’s great!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Bill is an object datatype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Income is object datatype</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N_Child</a:t>
            </a:r>
            <a:r>
              <a:rPr lang="en-US" dirty="0">
                <a:latin typeface="Times New Roman" panose="02020603050405020304" pitchFamily="18" charset="0"/>
                <a:cs typeface="Times New Roman" panose="02020603050405020304" pitchFamily="18" charset="0"/>
              </a:rPr>
              <a:t> is object datatype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sign in income and bill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family income</a:t>
            </a:r>
          </a:p>
        </p:txBody>
      </p:sp>
    </p:spTree>
    <p:extLst>
      <p:ext uri="{BB962C8B-B14F-4D97-AF65-F5344CB8AC3E}">
        <p14:creationId xmlns:p14="http://schemas.microsoft.com/office/powerpoint/2010/main" val="253778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AEC3-8118-82BD-560C-9FDFD06101C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1.1 One Hot Encoding</a:t>
            </a:r>
          </a:p>
        </p:txBody>
      </p:sp>
      <p:sp>
        <p:nvSpPr>
          <p:cNvPr id="3" name="Content Placeholder 2">
            <a:extLst>
              <a:ext uri="{FF2B5EF4-FFF2-40B4-BE49-F238E27FC236}">
                <a16:creationId xmlns:a16="http://schemas.microsoft.com/office/drawing/2014/main" id="{4BA1DD6E-0E2A-DAE8-349A-B749CEADC3E4}"/>
              </a:ext>
            </a:extLst>
          </p:cNvPr>
          <p:cNvSpPr>
            <a:spLocks noGrp="1"/>
          </p:cNvSpPr>
          <p:nvPr>
            <p:ph idx="1"/>
          </p:nvPr>
        </p:nvSpPr>
        <p:spPr>
          <a:xfrm>
            <a:off x="838200" y="1548794"/>
            <a:ext cx="10515600" cy="1425575"/>
          </a:xfrm>
        </p:spPr>
        <p:txBody>
          <a:bodyPr>
            <a:normAutofit/>
          </a:bodyPr>
          <a:lstStyle/>
          <a:p>
            <a:r>
              <a:rPr lang="en-US" sz="1800" b="1" dirty="0">
                <a:latin typeface="Times New Roman" panose="02020603050405020304" pitchFamily="18" charset="0"/>
                <a:cs typeface="Times New Roman" panose="02020603050405020304" pitchFamily="18" charset="0"/>
              </a:rPr>
              <a:t>Encoding: </a:t>
            </a:r>
            <a:r>
              <a:rPr lang="en-US" sz="1800" dirty="0">
                <a:latin typeface="Times New Roman" panose="02020603050405020304" pitchFamily="18" charset="0"/>
                <a:cs typeface="Times New Roman" panose="02020603050405020304" pitchFamily="18" charset="0"/>
              </a:rPr>
              <a:t>Turning categorical feature into numeric features</a:t>
            </a:r>
          </a:p>
          <a:p>
            <a:pPr lvl="1"/>
            <a:r>
              <a:rPr lang="en-US" sz="1800" dirty="0">
                <a:latin typeface="Times New Roman" panose="02020603050405020304" pitchFamily="18" charset="0"/>
                <a:cs typeface="Times New Roman" panose="02020603050405020304" pitchFamily="18" charset="0"/>
              </a:rPr>
              <a:t>OHE</a:t>
            </a:r>
          </a:p>
          <a:p>
            <a:pPr lvl="1"/>
            <a:r>
              <a:rPr lang="en-US" sz="1800" dirty="0">
                <a:latin typeface="Times New Roman" panose="02020603050405020304" pitchFamily="18" charset="0"/>
                <a:cs typeface="Times New Roman" panose="02020603050405020304" pitchFamily="18" charset="0"/>
              </a:rPr>
              <a:t>Ordinal Encoding (</a:t>
            </a:r>
            <a:r>
              <a:rPr lang="en-US" sz="1800" dirty="0">
                <a:solidFill>
                  <a:srgbClr val="FF0000"/>
                </a:solidFill>
                <a:latin typeface="Times New Roman" panose="02020603050405020304" pitchFamily="18" charset="0"/>
                <a:cs typeface="Times New Roman" panose="02020603050405020304" pitchFamily="18" charset="0"/>
              </a:rPr>
              <a:t>Not recommended</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[DT’s, Boosting’s, Bagging]</a:t>
            </a:r>
          </a:p>
        </p:txBody>
      </p:sp>
      <p:sp>
        <p:nvSpPr>
          <p:cNvPr id="4" name="TextBox 3">
            <a:extLst>
              <a:ext uri="{FF2B5EF4-FFF2-40B4-BE49-F238E27FC236}">
                <a16:creationId xmlns:a16="http://schemas.microsoft.com/office/drawing/2014/main" id="{A2EE196D-C38F-573B-441A-5B53A384DF61}"/>
              </a:ext>
            </a:extLst>
          </p:cNvPr>
          <p:cNvSpPr txBox="1"/>
          <p:nvPr/>
        </p:nvSpPr>
        <p:spPr>
          <a:xfrm>
            <a:off x="114300" y="3345589"/>
            <a:ext cx="667362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OHE: Create new numeric feature for each level of categorical feature</a:t>
            </a:r>
          </a:p>
        </p:txBody>
      </p:sp>
      <p:graphicFrame>
        <p:nvGraphicFramePr>
          <p:cNvPr id="5" name="Table 4">
            <a:extLst>
              <a:ext uri="{FF2B5EF4-FFF2-40B4-BE49-F238E27FC236}">
                <a16:creationId xmlns:a16="http://schemas.microsoft.com/office/drawing/2014/main" id="{CC464B56-A83E-6D1F-BF20-42B0B7951419}"/>
              </a:ext>
            </a:extLst>
          </p:cNvPr>
          <p:cNvGraphicFramePr>
            <a:graphicFrameLocks noGrp="1"/>
          </p:cNvGraphicFramePr>
          <p:nvPr>
            <p:extLst>
              <p:ext uri="{D42A27DB-BD31-4B8C-83A1-F6EECF244321}">
                <p14:modId xmlns:p14="http://schemas.microsoft.com/office/powerpoint/2010/main" val="1930766936"/>
              </p:ext>
            </p:extLst>
          </p:nvPr>
        </p:nvGraphicFramePr>
        <p:xfrm>
          <a:off x="238461" y="3858704"/>
          <a:ext cx="2123033" cy="2354139"/>
        </p:xfrm>
        <a:graphic>
          <a:graphicData uri="http://schemas.openxmlformats.org/drawingml/2006/table">
            <a:tbl>
              <a:tblPr firstRow="1">
                <a:tableStyleId>{5C22544A-7EE6-4342-B048-85BDC9FD1C3A}</a:tableStyleId>
              </a:tblPr>
              <a:tblGrid>
                <a:gridCol w="638320">
                  <a:extLst>
                    <a:ext uri="{9D8B030D-6E8A-4147-A177-3AD203B41FA5}">
                      <a16:colId xmlns:a16="http://schemas.microsoft.com/office/drawing/2014/main" val="20000"/>
                    </a:ext>
                  </a:extLst>
                </a:gridCol>
                <a:gridCol w="1127493">
                  <a:extLst>
                    <a:ext uri="{9D8B030D-6E8A-4147-A177-3AD203B41FA5}">
                      <a16:colId xmlns:a16="http://schemas.microsoft.com/office/drawing/2014/main" val="20001"/>
                    </a:ext>
                  </a:extLst>
                </a:gridCol>
                <a:gridCol w="357220">
                  <a:extLst>
                    <a:ext uri="{9D8B030D-6E8A-4147-A177-3AD203B41FA5}">
                      <a16:colId xmlns:a16="http://schemas.microsoft.com/office/drawing/2014/main" val="20002"/>
                    </a:ext>
                  </a:extLst>
                </a:gridCol>
              </a:tblGrid>
              <a:tr h="193935">
                <a:tc>
                  <a:txBody>
                    <a:bodyPr/>
                    <a:lstStyle/>
                    <a:p>
                      <a:pPr marL="0" marR="0" algn="r">
                        <a:lnSpc>
                          <a:spcPct val="115000"/>
                        </a:lnSpc>
                        <a:spcBef>
                          <a:spcPts val="0"/>
                        </a:spcBef>
                        <a:spcAft>
                          <a:spcPts val="0"/>
                        </a:spcAft>
                      </a:pPr>
                      <a:r>
                        <a:rPr lang="en-US" sz="1600" dirty="0">
                          <a:effectLst/>
                          <a:latin typeface="+mn-lt"/>
                          <a:ea typeface="宋体" charset="0"/>
                          <a:cs typeface="Times New Roman" charset="0"/>
                        </a:rPr>
                        <a:t>PID</a:t>
                      </a:r>
                    </a:p>
                  </a:txBody>
                  <a:tcPr marL="68580" marR="68580" marT="0" marB="0" anchor="ctr"/>
                </a:tc>
                <a:tc>
                  <a:txBody>
                    <a:bodyPr/>
                    <a:lstStyle/>
                    <a:p>
                      <a:pPr marL="0" marR="0" algn="r">
                        <a:lnSpc>
                          <a:spcPct val="115000"/>
                        </a:lnSpc>
                        <a:spcBef>
                          <a:spcPts val="0"/>
                        </a:spcBef>
                        <a:spcAft>
                          <a:spcPts val="0"/>
                        </a:spcAft>
                      </a:pPr>
                      <a:r>
                        <a:rPr lang="en-US" sz="1600" dirty="0">
                          <a:effectLst/>
                          <a:latin typeface="+mn-lt"/>
                          <a:ea typeface="宋体" charset="0"/>
                          <a:cs typeface="Times New Roman" charset="0"/>
                        </a:rPr>
                        <a:t>Province</a:t>
                      </a:r>
                    </a:p>
                  </a:txBody>
                  <a:tcPr marL="68580" marR="68580" marT="0" marB="0" anchor="ctr"/>
                </a:tc>
                <a:tc>
                  <a:txBody>
                    <a:bodyPr/>
                    <a:lstStyle/>
                    <a:p>
                      <a:pPr marL="0" marR="0" algn="ctr">
                        <a:lnSpc>
                          <a:spcPct val="115000"/>
                        </a:lnSpc>
                        <a:spcBef>
                          <a:spcPts val="0"/>
                        </a:spcBef>
                        <a:spcAft>
                          <a:spcPts val="0"/>
                        </a:spcAft>
                      </a:pPr>
                      <a:r>
                        <a:rPr lang="en-US" sz="1600" dirty="0">
                          <a:effectLst/>
                          <a:latin typeface="+mn-lt"/>
                          <a:ea typeface="宋体" charset="0"/>
                          <a:cs typeface="Times New Roman" charset="0"/>
                        </a:rPr>
                        <a:t>…</a:t>
                      </a:r>
                    </a:p>
                  </a:txBody>
                  <a:tcPr marL="68580" marR="68580" marT="0" marB="0" anchor="ctr"/>
                </a:tc>
                <a:extLst>
                  <a:ext uri="{0D108BD9-81ED-4DB2-BD59-A6C34878D82A}">
                    <a16:rowId xmlns:a16="http://schemas.microsoft.com/office/drawing/2014/main" val="10000"/>
                  </a:ext>
                </a:extLst>
              </a:tr>
              <a:tr h="168639">
                <a:tc>
                  <a:txBody>
                    <a:bodyPr/>
                    <a:lstStyle/>
                    <a:p>
                      <a:pPr algn="r"/>
                      <a:r>
                        <a:rPr lang="en-US" sz="1600" dirty="0"/>
                        <a:t>1</a:t>
                      </a:r>
                    </a:p>
                  </a:txBody>
                  <a:tcPr marL="68580" marR="68580" marT="0" marB="0" anchor="ctr"/>
                </a:tc>
                <a:tc>
                  <a:txBody>
                    <a:bodyPr/>
                    <a:lstStyle/>
                    <a:p>
                      <a:pPr algn="r"/>
                      <a:r>
                        <a:rPr lang="en-US" sz="1600" dirty="0"/>
                        <a:t>ON</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10001"/>
                  </a:ext>
                </a:extLst>
              </a:tr>
              <a:tr h="168639">
                <a:tc>
                  <a:txBody>
                    <a:bodyPr/>
                    <a:lstStyle/>
                    <a:p>
                      <a:pPr algn="r"/>
                      <a:r>
                        <a:rPr lang="en-US" sz="1600" dirty="0"/>
                        <a:t>2</a:t>
                      </a:r>
                    </a:p>
                  </a:txBody>
                  <a:tcPr marL="68580" marR="68580" marT="0" marB="0" anchor="ctr"/>
                </a:tc>
                <a:tc>
                  <a:txBody>
                    <a:bodyPr/>
                    <a:lstStyle/>
                    <a:p>
                      <a:pPr algn="r"/>
                      <a:r>
                        <a:rPr lang="en-US" sz="1600" dirty="0"/>
                        <a:t>QB</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10002"/>
                  </a:ext>
                </a:extLst>
              </a:tr>
              <a:tr h="193935">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3</a:t>
                      </a:r>
                    </a:p>
                  </a:txBody>
                  <a:tcPr marL="68580" marR="68580" marT="0" marB="0" anchor="ctr"/>
                </a:tc>
                <a:tc>
                  <a:txBody>
                    <a:bodyPr/>
                    <a:lstStyle/>
                    <a:p>
                      <a:pPr algn="r"/>
                      <a:r>
                        <a:rPr lang="en-US" sz="1600" dirty="0"/>
                        <a:t>AB</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10003"/>
                  </a:ext>
                </a:extLst>
              </a:tr>
              <a:tr h="193935">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4</a:t>
                      </a:r>
                    </a:p>
                  </a:txBody>
                  <a:tcPr marL="68580" marR="68580" marT="0" marB="0" anchor="ctr"/>
                </a:tc>
                <a:tc>
                  <a:txBody>
                    <a:bodyPr/>
                    <a:lstStyle/>
                    <a:p>
                      <a:pPr algn="r"/>
                      <a:r>
                        <a:rPr lang="en-US" sz="1600" dirty="0"/>
                        <a:t>ON</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10004"/>
                  </a:ext>
                </a:extLst>
              </a:tr>
              <a:tr h="193935">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5</a:t>
                      </a:r>
                    </a:p>
                  </a:txBody>
                  <a:tcPr marL="68580" marR="68580" marT="0" marB="0" anchor="ctr"/>
                </a:tc>
                <a:tc>
                  <a:txBody>
                    <a:bodyPr/>
                    <a:lstStyle/>
                    <a:p>
                      <a:pPr algn="r"/>
                      <a:r>
                        <a:rPr lang="en-US" sz="1600" dirty="0"/>
                        <a:t>ON</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10005"/>
                  </a:ext>
                </a:extLst>
              </a:tr>
              <a:tr h="193935">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6</a:t>
                      </a:r>
                    </a:p>
                  </a:txBody>
                  <a:tcPr marL="68580" marR="68580" marT="0" marB="0" anchor="ctr"/>
                </a:tc>
                <a:tc>
                  <a:txBody>
                    <a:bodyPr/>
                    <a:lstStyle/>
                    <a:p>
                      <a:pPr algn="r"/>
                      <a:r>
                        <a:rPr lang="en-US" sz="1600" dirty="0"/>
                        <a:t>BC</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3464402887"/>
                  </a:ext>
                </a:extLst>
              </a:tr>
              <a:tr h="193935">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7</a:t>
                      </a:r>
                    </a:p>
                  </a:txBody>
                  <a:tcPr marL="68580" marR="68580" marT="0" marB="0" anchor="ctr"/>
                </a:tc>
                <a:tc>
                  <a:txBody>
                    <a:bodyPr/>
                    <a:lstStyle/>
                    <a:p>
                      <a:pPr algn="r"/>
                      <a:r>
                        <a:rPr lang="en-US" sz="1600" dirty="0"/>
                        <a:t>AB</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3259383266"/>
                  </a:ext>
                </a:extLst>
              </a:tr>
              <a:tr h="193935">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8</a:t>
                      </a:r>
                    </a:p>
                  </a:txBody>
                  <a:tcPr marL="68580" marR="68580" marT="0" marB="0" anchor="ctr"/>
                </a:tc>
                <a:tc>
                  <a:txBody>
                    <a:bodyPr/>
                    <a:lstStyle/>
                    <a:p>
                      <a:pPr algn="r"/>
                      <a:r>
                        <a:rPr lang="en-US" sz="1600" dirty="0"/>
                        <a:t>BC</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4025931127"/>
                  </a:ext>
                </a:extLst>
              </a:tr>
            </a:tbl>
          </a:graphicData>
        </a:graphic>
      </p:graphicFrame>
      <p:sp>
        <p:nvSpPr>
          <p:cNvPr id="6" name="Right Arrow 5">
            <a:extLst>
              <a:ext uri="{FF2B5EF4-FFF2-40B4-BE49-F238E27FC236}">
                <a16:creationId xmlns:a16="http://schemas.microsoft.com/office/drawing/2014/main" id="{FBAC45C5-B7CE-5DB3-287F-EA3123DB5920}"/>
              </a:ext>
            </a:extLst>
          </p:cNvPr>
          <p:cNvSpPr/>
          <p:nvPr/>
        </p:nvSpPr>
        <p:spPr>
          <a:xfrm>
            <a:off x="2165127" y="4753133"/>
            <a:ext cx="721613" cy="616689"/>
          </a:xfrm>
          <a:prstGeom prst="right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7A7096F4-8F5C-9B5A-8CF1-F6CC451AEC8D}"/>
              </a:ext>
            </a:extLst>
          </p:cNvPr>
          <p:cNvGraphicFramePr>
            <a:graphicFrameLocks noGrp="1"/>
          </p:cNvGraphicFramePr>
          <p:nvPr>
            <p:extLst>
              <p:ext uri="{D42A27DB-BD31-4B8C-83A1-F6EECF244321}">
                <p14:modId xmlns:p14="http://schemas.microsoft.com/office/powerpoint/2010/main" val="1360282679"/>
              </p:ext>
            </p:extLst>
          </p:nvPr>
        </p:nvGraphicFramePr>
        <p:xfrm>
          <a:off x="2886740" y="3858704"/>
          <a:ext cx="7247858" cy="2354139"/>
        </p:xfrm>
        <a:graphic>
          <a:graphicData uri="http://schemas.openxmlformats.org/drawingml/2006/table">
            <a:tbl>
              <a:tblPr firstRow="1">
                <a:tableStyleId>{5C22544A-7EE6-4342-B048-85BDC9FD1C3A}</a:tableStyleId>
              </a:tblPr>
              <a:tblGrid>
                <a:gridCol w="548679">
                  <a:extLst>
                    <a:ext uri="{9D8B030D-6E8A-4147-A177-3AD203B41FA5}">
                      <a16:colId xmlns:a16="http://schemas.microsoft.com/office/drawing/2014/main" val="20000"/>
                    </a:ext>
                  </a:extLst>
                </a:gridCol>
                <a:gridCol w="1579916">
                  <a:extLst>
                    <a:ext uri="{9D8B030D-6E8A-4147-A177-3AD203B41FA5}">
                      <a16:colId xmlns:a16="http://schemas.microsoft.com/office/drawing/2014/main" val="20001"/>
                    </a:ext>
                  </a:extLst>
                </a:gridCol>
                <a:gridCol w="1579916">
                  <a:extLst>
                    <a:ext uri="{9D8B030D-6E8A-4147-A177-3AD203B41FA5}">
                      <a16:colId xmlns:a16="http://schemas.microsoft.com/office/drawing/2014/main" val="20002"/>
                    </a:ext>
                  </a:extLst>
                </a:gridCol>
                <a:gridCol w="1579916">
                  <a:extLst>
                    <a:ext uri="{9D8B030D-6E8A-4147-A177-3AD203B41FA5}">
                      <a16:colId xmlns:a16="http://schemas.microsoft.com/office/drawing/2014/main" val="3267878256"/>
                    </a:ext>
                  </a:extLst>
                </a:gridCol>
                <a:gridCol w="1579916">
                  <a:extLst>
                    <a:ext uri="{9D8B030D-6E8A-4147-A177-3AD203B41FA5}">
                      <a16:colId xmlns:a16="http://schemas.microsoft.com/office/drawing/2014/main" val="1998898158"/>
                    </a:ext>
                  </a:extLst>
                </a:gridCol>
                <a:gridCol w="379515">
                  <a:extLst>
                    <a:ext uri="{9D8B030D-6E8A-4147-A177-3AD203B41FA5}">
                      <a16:colId xmlns:a16="http://schemas.microsoft.com/office/drawing/2014/main" val="3138019051"/>
                    </a:ext>
                  </a:extLst>
                </a:gridCol>
              </a:tblGrid>
              <a:tr h="193935">
                <a:tc>
                  <a:txBody>
                    <a:bodyPr/>
                    <a:lstStyle/>
                    <a:p>
                      <a:pPr marL="0" marR="0" algn="r">
                        <a:lnSpc>
                          <a:spcPct val="115000"/>
                        </a:lnSpc>
                        <a:spcBef>
                          <a:spcPts val="0"/>
                        </a:spcBef>
                        <a:spcAft>
                          <a:spcPts val="0"/>
                        </a:spcAft>
                      </a:pPr>
                      <a:r>
                        <a:rPr lang="en-US" sz="1600" dirty="0">
                          <a:effectLst/>
                          <a:latin typeface="+mn-lt"/>
                          <a:ea typeface="宋体" charset="0"/>
                          <a:cs typeface="Times New Roman" charset="0"/>
                        </a:rPr>
                        <a:t>PID</a:t>
                      </a:r>
                    </a:p>
                  </a:txBody>
                  <a:tcPr marL="68580" marR="68580" marT="0" marB="0" anchor="ctr"/>
                </a:tc>
                <a:tc>
                  <a:txBody>
                    <a:bodyPr/>
                    <a:lstStyle/>
                    <a:p>
                      <a:pPr marL="0" marR="0" algn="r">
                        <a:lnSpc>
                          <a:spcPct val="115000"/>
                        </a:lnSpc>
                        <a:spcBef>
                          <a:spcPts val="0"/>
                        </a:spcBef>
                        <a:spcAft>
                          <a:spcPts val="0"/>
                        </a:spcAft>
                      </a:pPr>
                      <a:r>
                        <a:rPr lang="en-US" sz="1600" dirty="0" err="1">
                          <a:effectLst/>
                          <a:latin typeface="+mn-lt"/>
                          <a:ea typeface="宋体" charset="0"/>
                          <a:cs typeface="Times New Roman" charset="0"/>
                        </a:rPr>
                        <a:t>Province_QB</a:t>
                      </a:r>
                      <a:endParaRPr lang="en-US" sz="1600" dirty="0">
                        <a:effectLst/>
                        <a:latin typeface="+mn-lt"/>
                        <a:ea typeface="宋体" charset="0"/>
                        <a:cs typeface="Times New Roman" charset="0"/>
                      </a:endParaRPr>
                    </a:p>
                  </a:txBody>
                  <a:tcPr marL="68580" marR="68580" marT="0" marB="0" anchor="ctr"/>
                </a:tc>
                <a:tc>
                  <a:txBody>
                    <a:bodyPr/>
                    <a:lstStyle/>
                    <a:p>
                      <a:pPr marL="0" marR="0" algn="r">
                        <a:lnSpc>
                          <a:spcPct val="115000"/>
                        </a:lnSpc>
                        <a:spcBef>
                          <a:spcPts val="0"/>
                        </a:spcBef>
                        <a:spcAft>
                          <a:spcPts val="0"/>
                        </a:spcAft>
                      </a:pPr>
                      <a:r>
                        <a:rPr lang="en-US" sz="1600" dirty="0" err="1">
                          <a:effectLst/>
                          <a:latin typeface="+mn-lt"/>
                          <a:ea typeface="宋体" charset="0"/>
                          <a:cs typeface="Times New Roman" charset="0"/>
                        </a:rPr>
                        <a:t>Province_AB</a:t>
                      </a:r>
                      <a:endParaRPr lang="en-US" sz="1600" dirty="0">
                        <a:effectLst/>
                        <a:latin typeface="+mn-lt"/>
                        <a:ea typeface="宋体" charset="0"/>
                        <a:cs typeface="Times New Roman" charset="0"/>
                      </a:endParaRPr>
                    </a:p>
                  </a:txBody>
                  <a:tcPr marL="68580" marR="68580" marT="0" marB="0" anchor="ctr"/>
                </a:tc>
                <a:tc>
                  <a:txBody>
                    <a:bodyPr/>
                    <a:lstStyle/>
                    <a:p>
                      <a:pPr marL="0" marR="0" algn="r">
                        <a:lnSpc>
                          <a:spcPct val="115000"/>
                        </a:lnSpc>
                        <a:spcBef>
                          <a:spcPts val="0"/>
                        </a:spcBef>
                        <a:spcAft>
                          <a:spcPts val="0"/>
                        </a:spcAft>
                      </a:pPr>
                      <a:r>
                        <a:rPr lang="en-US" sz="1600" dirty="0" err="1">
                          <a:effectLst/>
                          <a:latin typeface="+mn-lt"/>
                          <a:ea typeface="宋体" charset="0"/>
                          <a:cs typeface="Times New Roman" charset="0"/>
                        </a:rPr>
                        <a:t>Province_ON</a:t>
                      </a:r>
                      <a:endParaRPr lang="en-US" sz="1600" dirty="0">
                        <a:effectLst/>
                        <a:latin typeface="+mn-lt"/>
                        <a:ea typeface="宋体" charset="0"/>
                        <a:cs typeface="Times New Roman" charset="0"/>
                      </a:endParaRPr>
                    </a:p>
                  </a:txBody>
                  <a:tcPr marL="68580" marR="68580" marT="0" marB="0" anchor="ctr"/>
                </a:tc>
                <a:tc>
                  <a:txBody>
                    <a:bodyPr/>
                    <a:lstStyle/>
                    <a:p>
                      <a:pPr marL="0" marR="0" algn="r">
                        <a:lnSpc>
                          <a:spcPct val="115000"/>
                        </a:lnSpc>
                        <a:spcBef>
                          <a:spcPts val="0"/>
                        </a:spcBef>
                        <a:spcAft>
                          <a:spcPts val="0"/>
                        </a:spcAft>
                      </a:pPr>
                      <a:r>
                        <a:rPr lang="en-US" sz="1600" dirty="0" err="1">
                          <a:effectLst/>
                          <a:latin typeface="+mn-lt"/>
                          <a:ea typeface="宋体" charset="0"/>
                          <a:cs typeface="Times New Roman" charset="0"/>
                        </a:rPr>
                        <a:t>Province_BC</a:t>
                      </a:r>
                      <a:endParaRPr lang="en-US" sz="1600" dirty="0">
                        <a:effectLst/>
                        <a:latin typeface="+mn-lt"/>
                        <a:ea typeface="宋体" charset="0"/>
                        <a:cs typeface="Times New Roman"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mn-lt"/>
                          <a:ea typeface="宋体" charset="0"/>
                          <a:cs typeface="Times New Roman" charset="0"/>
                        </a:rPr>
                        <a:t>…</a:t>
                      </a:r>
                    </a:p>
                  </a:txBody>
                  <a:tcPr marL="68580" marR="68580" marT="0" marB="0" anchor="ctr"/>
                </a:tc>
                <a:extLst>
                  <a:ext uri="{0D108BD9-81ED-4DB2-BD59-A6C34878D82A}">
                    <a16:rowId xmlns:a16="http://schemas.microsoft.com/office/drawing/2014/main" val="10000"/>
                  </a:ext>
                </a:extLst>
              </a:tr>
              <a:tr h="168639">
                <a:tc>
                  <a:txBody>
                    <a:bodyPr/>
                    <a:lstStyle/>
                    <a:p>
                      <a:pPr algn="r"/>
                      <a:r>
                        <a:rPr lang="en-US" sz="1600" dirty="0"/>
                        <a:t>1</a:t>
                      </a:r>
                    </a:p>
                  </a:txBody>
                  <a:tcPr marL="68580" marR="68580" marT="0" marB="0" anchor="ctr"/>
                </a:tc>
                <a:tc>
                  <a:txBody>
                    <a:bodyPr/>
                    <a:lstStyle/>
                    <a:p>
                      <a:pPr algn="r"/>
                      <a:r>
                        <a:rPr lang="en-US" sz="1600" dirty="0"/>
                        <a:t>0</a:t>
                      </a:r>
                    </a:p>
                  </a:txBody>
                  <a:tcPr marL="68580" marR="68580" marT="0" marB="0"/>
                </a:tc>
                <a:tc>
                  <a:txBody>
                    <a:bodyPr/>
                    <a:lstStyle/>
                    <a:p>
                      <a:pPr algn="r"/>
                      <a:r>
                        <a:rPr lang="en-US" sz="1600" dirty="0"/>
                        <a:t>0</a:t>
                      </a:r>
                    </a:p>
                  </a:txBody>
                  <a:tcPr marL="68580" marR="68580" marT="0" marB="0"/>
                </a:tc>
                <a:tc>
                  <a:txBody>
                    <a:bodyPr/>
                    <a:lstStyle/>
                    <a:p>
                      <a:pPr algn="r"/>
                      <a:r>
                        <a:rPr lang="en-US" sz="1600" dirty="0"/>
                        <a:t>1</a:t>
                      </a:r>
                    </a:p>
                  </a:txBody>
                  <a:tcPr marL="68580" marR="68580" marT="0" marB="0"/>
                </a:tc>
                <a:tc>
                  <a:txBody>
                    <a:bodyPr/>
                    <a:lstStyle/>
                    <a:p>
                      <a:pPr algn="r"/>
                      <a:r>
                        <a:rPr lang="en-US" sz="1600" dirty="0"/>
                        <a:t>0</a:t>
                      </a:r>
                    </a:p>
                  </a:txBody>
                  <a:tcPr marL="68580" marR="68580" marT="0" marB="0"/>
                </a:tc>
                <a:tc>
                  <a:txBody>
                    <a:bodyPr/>
                    <a:lstStyle/>
                    <a:p>
                      <a:endParaRPr lang="en-US" sz="1600"/>
                    </a:p>
                  </a:txBody>
                  <a:tcPr marL="68580" marR="68580" marT="0" marB="0"/>
                </a:tc>
                <a:extLst>
                  <a:ext uri="{0D108BD9-81ED-4DB2-BD59-A6C34878D82A}">
                    <a16:rowId xmlns:a16="http://schemas.microsoft.com/office/drawing/2014/main" val="10001"/>
                  </a:ext>
                </a:extLst>
              </a:tr>
              <a:tr h="168639">
                <a:tc>
                  <a:txBody>
                    <a:bodyPr/>
                    <a:lstStyle/>
                    <a:p>
                      <a:pPr algn="r"/>
                      <a:r>
                        <a:rPr lang="en-US" sz="1600" dirty="0"/>
                        <a:t>2</a:t>
                      </a:r>
                    </a:p>
                  </a:txBody>
                  <a:tcPr marL="68580" marR="68580" marT="0" marB="0" anchor="ctr"/>
                </a:tc>
                <a:tc>
                  <a:txBody>
                    <a:bodyPr/>
                    <a:lstStyle/>
                    <a:p>
                      <a:pPr algn="r"/>
                      <a:r>
                        <a:rPr lang="en-US" sz="1600" dirty="0"/>
                        <a:t>1</a:t>
                      </a:r>
                    </a:p>
                  </a:txBody>
                  <a:tcPr marL="68580" marR="68580" marT="0" marB="0"/>
                </a:tc>
                <a:tc>
                  <a:txBody>
                    <a:bodyPr/>
                    <a:lstStyle/>
                    <a:p>
                      <a:pPr algn="r"/>
                      <a:r>
                        <a:rPr lang="en-US" sz="1600" dirty="0"/>
                        <a:t>0</a:t>
                      </a:r>
                    </a:p>
                  </a:txBody>
                  <a:tcPr marL="68580" marR="68580" marT="0" marB="0"/>
                </a:tc>
                <a:tc>
                  <a:txBody>
                    <a:bodyPr/>
                    <a:lstStyle/>
                    <a:p>
                      <a:pPr algn="r"/>
                      <a:r>
                        <a:rPr lang="en-US" sz="1600" dirty="0"/>
                        <a:t>0</a:t>
                      </a:r>
                    </a:p>
                  </a:txBody>
                  <a:tcPr marL="68580" marR="68580" marT="0" marB="0"/>
                </a:tc>
                <a:tc>
                  <a:txBody>
                    <a:bodyPr/>
                    <a:lstStyle/>
                    <a:p>
                      <a:pPr algn="r"/>
                      <a:r>
                        <a:rPr lang="en-US" sz="1600" dirty="0"/>
                        <a:t>0</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10002"/>
                  </a:ext>
                </a:extLst>
              </a:tr>
              <a:tr h="193935">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3</a:t>
                      </a:r>
                    </a:p>
                  </a:txBody>
                  <a:tcPr marL="68580" marR="68580" marT="0" marB="0" anchor="ctr"/>
                </a:tc>
                <a:tc>
                  <a:txBody>
                    <a:bodyPr/>
                    <a:lstStyle/>
                    <a:p>
                      <a:pPr algn="r"/>
                      <a:r>
                        <a:rPr lang="en-US" sz="1600" dirty="0"/>
                        <a:t>0</a:t>
                      </a:r>
                    </a:p>
                  </a:txBody>
                  <a:tcPr marL="68580" marR="68580" marT="0" marB="0"/>
                </a:tc>
                <a:tc>
                  <a:txBody>
                    <a:bodyPr/>
                    <a:lstStyle/>
                    <a:p>
                      <a:pPr algn="r"/>
                      <a:r>
                        <a:rPr lang="en-US" sz="1600" dirty="0"/>
                        <a:t>1</a:t>
                      </a:r>
                    </a:p>
                  </a:txBody>
                  <a:tcPr marL="68580" marR="68580" marT="0" marB="0"/>
                </a:tc>
                <a:tc>
                  <a:txBody>
                    <a:bodyPr/>
                    <a:lstStyle/>
                    <a:p>
                      <a:pPr algn="r"/>
                      <a:r>
                        <a:rPr lang="en-US" sz="1600" dirty="0"/>
                        <a:t>0</a:t>
                      </a:r>
                    </a:p>
                  </a:txBody>
                  <a:tcPr marL="68580" marR="68580" marT="0" marB="0"/>
                </a:tc>
                <a:tc>
                  <a:txBody>
                    <a:bodyPr/>
                    <a:lstStyle/>
                    <a:p>
                      <a:pPr algn="r"/>
                      <a:r>
                        <a:rPr lang="en-US" sz="1600" dirty="0"/>
                        <a:t>0</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10003"/>
                  </a:ext>
                </a:extLst>
              </a:tr>
              <a:tr h="193935">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4</a:t>
                      </a:r>
                    </a:p>
                  </a:txBody>
                  <a:tcPr marL="68580" marR="68580" marT="0" marB="0" anchor="ctr"/>
                </a:tc>
                <a:tc>
                  <a:txBody>
                    <a:bodyPr/>
                    <a:lstStyle/>
                    <a:p>
                      <a:pPr algn="r"/>
                      <a:r>
                        <a:rPr lang="en-US" sz="1600" dirty="0"/>
                        <a:t>0</a:t>
                      </a:r>
                    </a:p>
                  </a:txBody>
                  <a:tcPr marL="68580" marR="68580" marT="0" marB="0"/>
                </a:tc>
                <a:tc>
                  <a:txBody>
                    <a:bodyPr/>
                    <a:lstStyle/>
                    <a:p>
                      <a:pPr algn="r"/>
                      <a:r>
                        <a:rPr lang="en-US" sz="1600" dirty="0"/>
                        <a:t>0</a:t>
                      </a:r>
                    </a:p>
                  </a:txBody>
                  <a:tcPr marL="68580" marR="68580" marT="0" marB="0"/>
                </a:tc>
                <a:tc>
                  <a:txBody>
                    <a:bodyPr/>
                    <a:lstStyle/>
                    <a:p>
                      <a:pPr algn="r"/>
                      <a:r>
                        <a:rPr lang="en-US" sz="1600" dirty="0"/>
                        <a:t>1</a:t>
                      </a:r>
                    </a:p>
                  </a:txBody>
                  <a:tcPr marL="68580" marR="68580" marT="0" marB="0"/>
                </a:tc>
                <a:tc>
                  <a:txBody>
                    <a:bodyPr/>
                    <a:lstStyle/>
                    <a:p>
                      <a:pPr algn="r"/>
                      <a:r>
                        <a:rPr lang="en-US" sz="1600" dirty="0"/>
                        <a:t>0</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10004"/>
                  </a:ext>
                </a:extLst>
              </a:tr>
              <a:tr h="193935">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5</a:t>
                      </a:r>
                    </a:p>
                  </a:txBody>
                  <a:tcPr marL="68580" marR="68580" marT="0" marB="0" anchor="ctr"/>
                </a:tc>
                <a:tc>
                  <a:txBody>
                    <a:bodyPr/>
                    <a:lstStyle/>
                    <a:p>
                      <a:pPr algn="r"/>
                      <a:r>
                        <a:rPr lang="en-US" sz="1600" dirty="0"/>
                        <a:t>0</a:t>
                      </a:r>
                    </a:p>
                  </a:txBody>
                  <a:tcPr marL="68580" marR="68580" marT="0" marB="0"/>
                </a:tc>
                <a:tc>
                  <a:txBody>
                    <a:bodyPr/>
                    <a:lstStyle/>
                    <a:p>
                      <a:pPr algn="r"/>
                      <a:r>
                        <a:rPr lang="en-US" sz="1600" dirty="0"/>
                        <a:t>0</a:t>
                      </a:r>
                    </a:p>
                  </a:txBody>
                  <a:tcPr marL="68580" marR="68580" marT="0" marB="0"/>
                </a:tc>
                <a:tc>
                  <a:txBody>
                    <a:bodyPr/>
                    <a:lstStyle/>
                    <a:p>
                      <a:pPr algn="r"/>
                      <a:r>
                        <a:rPr lang="en-US" sz="1600" dirty="0"/>
                        <a:t>1</a:t>
                      </a:r>
                    </a:p>
                  </a:txBody>
                  <a:tcPr marL="68580" marR="68580" marT="0" marB="0"/>
                </a:tc>
                <a:tc>
                  <a:txBody>
                    <a:bodyPr/>
                    <a:lstStyle/>
                    <a:p>
                      <a:pPr algn="r"/>
                      <a:r>
                        <a:rPr lang="en-US" sz="1600" dirty="0"/>
                        <a:t>0</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10005"/>
                  </a:ext>
                </a:extLst>
              </a:tr>
              <a:tr h="193935">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6</a:t>
                      </a:r>
                    </a:p>
                  </a:txBody>
                  <a:tcPr marL="68580" marR="68580" marT="0" marB="0" anchor="ctr"/>
                </a:tc>
                <a:tc>
                  <a:txBody>
                    <a:bodyPr/>
                    <a:lstStyle/>
                    <a:p>
                      <a:pPr algn="r"/>
                      <a:r>
                        <a:rPr lang="en-US" sz="1600" dirty="0"/>
                        <a:t>0</a:t>
                      </a:r>
                    </a:p>
                  </a:txBody>
                  <a:tcPr marL="68580" marR="68580" marT="0" marB="0"/>
                </a:tc>
                <a:tc>
                  <a:txBody>
                    <a:bodyPr/>
                    <a:lstStyle/>
                    <a:p>
                      <a:pPr algn="r"/>
                      <a:r>
                        <a:rPr lang="en-US" sz="1600" dirty="0"/>
                        <a:t>0</a:t>
                      </a:r>
                    </a:p>
                  </a:txBody>
                  <a:tcPr marL="68580" marR="68580" marT="0" marB="0"/>
                </a:tc>
                <a:tc>
                  <a:txBody>
                    <a:bodyPr/>
                    <a:lstStyle/>
                    <a:p>
                      <a:pPr algn="r"/>
                      <a:r>
                        <a:rPr lang="en-US" sz="1600" dirty="0"/>
                        <a:t>0</a:t>
                      </a:r>
                    </a:p>
                  </a:txBody>
                  <a:tcPr marL="68580" marR="68580" marT="0" marB="0"/>
                </a:tc>
                <a:tc>
                  <a:txBody>
                    <a:bodyPr/>
                    <a:lstStyle/>
                    <a:p>
                      <a:pPr algn="r"/>
                      <a:r>
                        <a:rPr lang="en-US" sz="1600" dirty="0"/>
                        <a:t>1</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3464402887"/>
                  </a:ext>
                </a:extLst>
              </a:tr>
              <a:tr h="193935">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7</a:t>
                      </a:r>
                    </a:p>
                  </a:txBody>
                  <a:tcPr marL="68580" marR="68580" marT="0" marB="0" anchor="ctr"/>
                </a:tc>
                <a:tc>
                  <a:txBody>
                    <a:bodyPr/>
                    <a:lstStyle/>
                    <a:p>
                      <a:pPr algn="r"/>
                      <a:r>
                        <a:rPr lang="en-US" sz="1600" dirty="0"/>
                        <a:t>0</a:t>
                      </a:r>
                    </a:p>
                  </a:txBody>
                  <a:tcPr marL="68580" marR="68580" marT="0" marB="0"/>
                </a:tc>
                <a:tc>
                  <a:txBody>
                    <a:bodyPr/>
                    <a:lstStyle/>
                    <a:p>
                      <a:pPr algn="r"/>
                      <a:r>
                        <a:rPr lang="en-US" sz="1600" dirty="0"/>
                        <a:t>1</a:t>
                      </a:r>
                    </a:p>
                  </a:txBody>
                  <a:tcPr marL="68580" marR="68580" marT="0" marB="0"/>
                </a:tc>
                <a:tc>
                  <a:txBody>
                    <a:bodyPr/>
                    <a:lstStyle/>
                    <a:p>
                      <a:pPr algn="r"/>
                      <a:r>
                        <a:rPr lang="en-US" sz="1600" dirty="0"/>
                        <a:t>0</a:t>
                      </a:r>
                    </a:p>
                  </a:txBody>
                  <a:tcPr marL="68580" marR="68580" marT="0" marB="0"/>
                </a:tc>
                <a:tc>
                  <a:txBody>
                    <a:bodyPr/>
                    <a:lstStyle/>
                    <a:p>
                      <a:pPr algn="r"/>
                      <a:r>
                        <a:rPr lang="en-US" sz="1600" dirty="0"/>
                        <a:t>0</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767561955"/>
                  </a:ext>
                </a:extLst>
              </a:tr>
              <a:tr h="193935">
                <a:tc>
                  <a:txBody>
                    <a:bodyPr/>
                    <a:lstStyle/>
                    <a:p>
                      <a:pPr marL="0" marR="0" algn="r">
                        <a:lnSpc>
                          <a:spcPct val="115000"/>
                        </a:lnSpc>
                        <a:spcBef>
                          <a:spcPts val="0"/>
                        </a:spcBef>
                        <a:spcAft>
                          <a:spcPts val="0"/>
                        </a:spcAft>
                      </a:pPr>
                      <a:r>
                        <a:rPr lang="en-US" sz="1600" b="0" dirty="0">
                          <a:effectLst/>
                          <a:latin typeface="+mn-lt"/>
                          <a:ea typeface="宋体" charset="0"/>
                          <a:cs typeface="Times New Roman" charset="0"/>
                        </a:rPr>
                        <a:t>8</a:t>
                      </a:r>
                    </a:p>
                  </a:txBody>
                  <a:tcPr marL="68580" marR="68580" marT="0" marB="0" anchor="ctr"/>
                </a:tc>
                <a:tc>
                  <a:txBody>
                    <a:bodyPr/>
                    <a:lstStyle/>
                    <a:p>
                      <a:pPr algn="r"/>
                      <a:r>
                        <a:rPr lang="en-US" sz="1600" dirty="0"/>
                        <a:t>0</a:t>
                      </a:r>
                    </a:p>
                  </a:txBody>
                  <a:tcPr marL="68580" marR="68580" marT="0" marB="0"/>
                </a:tc>
                <a:tc>
                  <a:txBody>
                    <a:bodyPr/>
                    <a:lstStyle/>
                    <a:p>
                      <a:pPr algn="r"/>
                      <a:r>
                        <a:rPr lang="en-US" sz="1600" dirty="0"/>
                        <a:t>0</a:t>
                      </a:r>
                    </a:p>
                  </a:txBody>
                  <a:tcPr marL="68580" marR="68580" marT="0" marB="0"/>
                </a:tc>
                <a:tc>
                  <a:txBody>
                    <a:bodyPr/>
                    <a:lstStyle/>
                    <a:p>
                      <a:pPr algn="r"/>
                      <a:r>
                        <a:rPr lang="en-US" sz="1600" dirty="0"/>
                        <a:t>0</a:t>
                      </a:r>
                    </a:p>
                  </a:txBody>
                  <a:tcPr marL="68580" marR="68580" marT="0" marB="0"/>
                </a:tc>
                <a:tc>
                  <a:txBody>
                    <a:bodyPr/>
                    <a:lstStyle/>
                    <a:p>
                      <a:pPr algn="r"/>
                      <a:r>
                        <a:rPr lang="en-US" sz="1600" dirty="0"/>
                        <a:t>1</a:t>
                      </a:r>
                    </a:p>
                  </a:txBody>
                  <a:tcPr marL="68580" marR="68580" marT="0" marB="0"/>
                </a:tc>
                <a:tc>
                  <a:txBody>
                    <a:bodyPr/>
                    <a:lstStyle/>
                    <a:p>
                      <a:endParaRPr lang="en-US" sz="1600" dirty="0"/>
                    </a:p>
                  </a:txBody>
                  <a:tcPr marL="68580" marR="68580" marT="0" marB="0"/>
                </a:tc>
                <a:extLst>
                  <a:ext uri="{0D108BD9-81ED-4DB2-BD59-A6C34878D82A}">
                    <a16:rowId xmlns:a16="http://schemas.microsoft.com/office/drawing/2014/main" val="2997092925"/>
                  </a:ext>
                </a:extLst>
              </a:tr>
            </a:tbl>
          </a:graphicData>
        </a:graphic>
      </p:graphicFrame>
    </p:spTree>
    <p:extLst>
      <p:ext uri="{BB962C8B-B14F-4D97-AF65-F5344CB8AC3E}">
        <p14:creationId xmlns:p14="http://schemas.microsoft.com/office/powerpoint/2010/main" val="397330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303F-0F44-375B-E37B-23F5133D63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Exercise</a:t>
            </a:r>
          </a:p>
        </p:txBody>
      </p:sp>
      <p:sp>
        <p:nvSpPr>
          <p:cNvPr id="3" name="Content Placeholder 2">
            <a:extLst>
              <a:ext uri="{FF2B5EF4-FFF2-40B4-BE49-F238E27FC236}">
                <a16:creationId xmlns:a16="http://schemas.microsoft.com/office/drawing/2014/main" id="{16E50E96-1896-3B92-D4B5-4CDCC1EFA230}"/>
              </a:ext>
            </a:extLst>
          </p:cNvPr>
          <p:cNvSpPr>
            <a:spLocks noGrp="1"/>
          </p:cNvSpPr>
          <p:nvPr>
            <p:ph idx="1"/>
          </p:nvPr>
        </p:nvSpPr>
        <p:spPr>
          <a:xfrm>
            <a:off x="838200" y="1825625"/>
            <a:ext cx="10515600" cy="1325563"/>
          </a:xfrm>
        </p:spPr>
        <p:txBody>
          <a:bodyPr>
            <a:normAutofit/>
          </a:bodyPr>
          <a:lstStyle/>
          <a:p>
            <a:r>
              <a:rPr lang="en-US" sz="1800" dirty="0">
                <a:latin typeface="Times New Roman" panose="02020603050405020304" pitchFamily="18" charset="0"/>
                <a:cs typeface="Times New Roman" panose="02020603050405020304" pitchFamily="18" charset="0"/>
              </a:rPr>
              <a:t>Clean the Grocery data set. Do the following:</a:t>
            </a:r>
          </a:p>
          <a:p>
            <a:pPr lvl="1"/>
            <a:r>
              <a:rPr lang="en-US" sz="1800" dirty="0">
                <a:latin typeface="Times New Roman" panose="02020603050405020304" pitchFamily="18" charset="0"/>
                <a:cs typeface="Times New Roman" panose="02020603050405020304" pitchFamily="18" charset="0"/>
              </a:rPr>
              <a:t>Remove $ and , from income.</a:t>
            </a:r>
          </a:p>
          <a:p>
            <a:pPr lvl="1"/>
            <a:r>
              <a:rPr lang="en-US" sz="1800" dirty="0">
                <a:latin typeface="Times New Roman" panose="02020603050405020304" pitchFamily="18" charset="0"/>
                <a:cs typeface="Times New Roman" panose="02020603050405020304" pitchFamily="18" charset="0"/>
              </a:rPr>
              <a:t>Remove $ from Bill</a:t>
            </a:r>
          </a:p>
          <a:p>
            <a:pPr lvl="1"/>
            <a:r>
              <a:rPr lang="en-US" sz="1800" dirty="0">
                <a:latin typeface="Times New Roman" panose="02020603050405020304" pitchFamily="18" charset="0"/>
                <a:cs typeface="Times New Roman" panose="02020603050405020304" pitchFamily="18" charset="0"/>
              </a:rPr>
              <a:t>Convert Income and Bill as float datatype.</a:t>
            </a:r>
          </a:p>
        </p:txBody>
      </p:sp>
      <p:sp>
        <p:nvSpPr>
          <p:cNvPr id="4" name="TextBox 3">
            <a:extLst>
              <a:ext uri="{FF2B5EF4-FFF2-40B4-BE49-F238E27FC236}">
                <a16:creationId xmlns:a16="http://schemas.microsoft.com/office/drawing/2014/main" id="{FAFFC689-AD9F-7A64-C458-82E586284540}"/>
              </a:ext>
            </a:extLst>
          </p:cNvPr>
          <p:cNvSpPr txBox="1"/>
          <p:nvPr/>
        </p:nvSpPr>
        <p:spPr>
          <a:xfrm>
            <a:off x="1016000" y="3543300"/>
            <a:ext cx="9690100" cy="1477328"/>
          </a:xfrm>
          <a:prstGeom prst="rect">
            <a:avLst/>
          </a:prstGeom>
          <a:noFill/>
        </p:spPr>
        <p:txBody>
          <a:bodyPr wrap="square" rtlCol="0">
            <a:spAutoFit/>
          </a:bodyPr>
          <a:lstStyle/>
          <a:p>
            <a:r>
              <a:rPr lang="en-US" dirty="0"/>
              <a:t>Hint:</a:t>
            </a:r>
          </a:p>
          <a:p>
            <a:pPr marL="342900" indent="-342900">
              <a:buFont typeface="+mj-lt"/>
              <a:buAutoNum type="arabicPeriod"/>
            </a:pPr>
            <a:r>
              <a:rPr lang="en-US" dirty="0"/>
              <a:t>Data frame feature -&gt;</a:t>
            </a:r>
            <a:r>
              <a:rPr lang="en-US" dirty="0" err="1">
                <a:highlight>
                  <a:srgbClr val="FFFF00"/>
                </a:highlight>
              </a:rPr>
              <a:t>str.replace</a:t>
            </a:r>
            <a:r>
              <a:rPr lang="en-US" dirty="0">
                <a:highlight>
                  <a:srgbClr val="FFFF00"/>
                </a:highlight>
              </a:rPr>
              <a:t> </a:t>
            </a:r>
            <a:r>
              <a:rPr lang="en-US" dirty="0"/>
              <a:t>(what you want to replace, what you want to add)</a:t>
            </a:r>
          </a:p>
          <a:p>
            <a:pPr marL="342900" indent="-342900">
              <a:buFont typeface="+mj-lt"/>
              <a:buAutoNum type="arabicPeriod"/>
            </a:pPr>
            <a:r>
              <a:rPr lang="en-US" dirty="0"/>
              <a:t>Replace any white space using the same function</a:t>
            </a:r>
          </a:p>
          <a:p>
            <a:pPr marL="342900" indent="-342900">
              <a:buFont typeface="+mj-lt"/>
              <a:buAutoNum type="arabicPeriod"/>
            </a:pPr>
            <a:r>
              <a:rPr lang="en-US" dirty="0"/>
              <a:t>Convert the final series as float data type.</a:t>
            </a:r>
          </a:p>
          <a:p>
            <a:endParaRPr lang="en-US" dirty="0"/>
          </a:p>
        </p:txBody>
      </p:sp>
    </p:spTree>
    <p:extLst>
      <p:ext uri="{BB962C8B-B14F-4D97-AF65-F5344CB8AC3E}">
        <p14:creationId xmlns:p14="http://schemas.microsoft.com/office/powerpoint/2010/main" val="401070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red and blue squares&#10;&#10;Description automatically generated">
            <a:extLst>
              <a:ext uri="{FF2B5EF4-FFF2-40B4-BE49-F238E27FC236}">
                <a16:creationId xmlns:a16="http://schemas.microsoft.com/office/drawing/2014/main" id="{39914B9E-2892-AB90-73F3-6DD80BC18E48}"/>
              </a:ext>
            </a:extLst>
          </p:cNvPr>
          <p:cNvPicPr>
            <a:picLocks noChangeAspect="1"/>
          </p:cNvPicPr>
          <p:nvPr/>
        </p:nvPicPr>
        <p:blipFill>
          <a:blip r:embed="rId3"/>
          <a:stretch>
            <a:fillRect/>
          </a:stretch>
        </p:blipFill>
        <p:spPr>
          <a:xfrm>
            <a:off x="5430362" y="2489200"/>
            <a:ext cx="6022408" cy="4165600"/>
          </a:xfrm>
          <a:prstGeom prst="rect">
            <a:avLst/>
          </a:prstGeom>
        </p:spPr>
      </p:pic>
      <p:sp>
        <p:nvSpPr>
          <p:cNvPr id="2" name="Title 1">
            <a:extLst>
              <a:ext uri="{FF2B5EF4-FFF2-40B4-BE49-F238E27FC236}">
                <a16:creationId xmlns:a16="http://schemas.microsoft.com/office/drawing/2014/main" id="{999A4718-105D-D7E7-8572-40A871B5FA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Redundant Features: Grocery Dataset</a:t>
            </a:r>
          </a:p>
        </p:txBody>
      </p:sp>
      <p:sp>
        <p:nvSpPr>
          <p:cNvPr id="3" name="Content Placeholder 2">
            <a:extLst>
              <a:ext uri="{FF2B5EF4-FFF2-40B4-BE49-F238E27FC236}">
                <a16:creationId xmlns:a16="http://schemas.microsoft.com/office/drawing/2014/main" id="{7BFF3C37-9FF4-E0FB-62C8-CAC1A15BFACF}"/>
              </a:ext>
            </a:extLst>
          </p:cNvPr>
          <p:cNvSpPr>
            <a:spLocks noGrp="1"/>
          </p:cNvSpPr>
          <p:nvPr>
            <p:ph idx="1"/>
          </p:nvPr>
        </p:nvSpPr>
        <p:spPr>
          <a:xfrm>
            <a:off x="838200" y="1800225"/>
            <a:ext cx="10515600" cy="2060575"/>
          </a:xfrm>
        </p:spPr>
        <p:txBody>
          <a:bodyPr/>
          <a:lstStyle/>
          <a:p>
            <a:r>
              <a:rPr lang="en-US" sz="1800" dirty="0">
                <a:latin typeface="Times New Roman" panose="02020603050405020304" pitchFamily="18" charset="0"/>
                <a:cs typeface="Times New Roman" panose="02020603050405020304" pitchFamily="18" charset="0"/>
              </a:rPr>
              <a:t>Drop the following features from your dataset:</a:t>
            </a:r>
          </a:p>
          <a:p>
            <a:pPr lvl="1"/>
            <a:r>
              <a:rPr lang="en-US" sz="1800" dirty="0">
                <a:latin typeface="Times New Roman" panose="02020603050405020304" pitchFamily="18" charset="0"/>
                <a:cs typeface="Times New Roman" panose="02020603050405020304" pitchFamily="18" charset="0"/>
              </a:rPr>
              <a:t>Don’t make sense to business</a:t>
            </a:r>
          </a:p>
          <a:p>
            <a:pPr lvl="1"/>
            <a:r>
              <a:rPr lang="en-US" sz="1800" dirty="0">
                <a:latin typeface="Times New Roman" panose="02020603050405020304" pitchFamily="18" charset="0"/>
                <a:cs typeface="Times New Roman" panose="02020603050405020304" pitchFamily="18" charset="0"/>
              </a:rPr>
              <a:t>Huge variations</a:t>
            </a:r>
          </a:p>
          <a:p>
            <a:pPr lvl="1"/>
            <a:r>
              <a:rPr lang="en-US" sz="1800" dirty="0">
                <a:latin typeface="Times New Roman" panose="02020603050405020304" pitchFamily="18" charset="0"/>
                <a:cs typeface="Times New Roman" panose="02020603050405020304" pitchFamily="18" charset="0"/>
              </a:rPr>
              <a:t>Not correlated with target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99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3123-57B8-407A-B6AE-1970268A76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Outliers</a:t>
            </a:r>
          </a:p>
        </p:txBody>
      </p:sp>
      <p:sp>
        <p:nvSpPr>
          <p:cNvPr id="3" name="Content Placeholder 2">
            <a:extLst>
              <a:ext uri="{FF2B5EF4-FFF2-40B4-BE49-F238E27FC236}">
                <a16:creationId xmlns:a16="http://schemas.microsoft.com/office/drawing/2014/main" id="{D8344F26-EA9C-3268-EF53-8B2B63261B56}"/>
              </a:ext>
            </a:extLst>
          </p:cNvPr>
          <p:cNvSpPr>
            <a:spLocks noGrp="1"/>
          </p:cNvSpPr>
          <p:nvPr>
            <p:ph idx="1"/>
          </p:nvPr>
        </p:nvSpPr>
        <p:spPr>
          <a:xfrm>
            <a:off x="838200" y="1825625"/>
            <a:ext cx="10515600" cy="132556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Types of Outliers</a:t>
            </a:r>
          </a:p>
          <a:p>
            <a:pPr marL="0" indent="0">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Univariate: </a:t>
            </a:r>
            <a:r>
              <a:rPr lang="en-US" sz="1800" dirty="0">
                <a:latin typeface="Times New Roman" panose="02020603050405020304" pitchFamily="18" charset="0"/>
                <a:cs typeface="Times New Roman" panose="02020603050405020304" pitchFamily="18" charset="0"/>
              </a:rPr>
              <a:t>Single dimension is very large on its own.</a:t>
            </a:r>
          </a:p>
          <a:p>
            <a:pPr marL="0" indent="0">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Multivariate: </a:t>
            </a:r>
            <a:r>
              <a:rPr lang="en-US" sz="1800" dirty="0">
                <a:latin typeface="Times New Roman" panose="02020603050405020304" pitchFamily="18" charset="0"/>
                <a:cs typeface="Times New Roman" panose="02020603050405020304" pitchFamily="18" charset="0"/>
              </a:rPr>
              <a:t>Interaction of two+ dimensions. </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24802E0-1051-BB54-2CD2-BCE83C5EA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3530600"/>
            <a:ext cx="6515100" cy="3187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D033D46-E468-3B35-9C9E-21A4E569C0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3300" y="3530600"/>
            <a:ext cx="4405635" cy="3210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98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dissolv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81D6-2D2A-AF4D-15EB-07F872CE62A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3.1 How to Find Outliers?</a:t>
            </a:r>
          </a:p>
        </p:txBody>
      </p:sp>
      <p:sp>
        <p:nvSpPr>
          <p:cNvPr id="3" name="Content Placeholder 2">
            <a:extLst>
              <a:ext uri="{FF2B5EF4-FFF2-40B4-BE49-F238E27FC236}">
                <a16:creationId xmlns:a16="http://schemas.microsoft.com/office/drawing/2014/main" id="{5B2BF313-DCB5-6572-61FB-0E98354B2111}"/>
              </a:ext>
            </a:extLst>
          </p:cNvPr>
          <p:cNvSpPr>
            <a:spLocks noGrp="1"/>
          </p:cNvSpPr>
          <p:nvPr>
            <p:ph idx="1"/>
          </p:nvPr>
        </p:nvSpPr>
        <p:spPr>
          <a:xfrm>
            <a:off x="838200" y="1825625"/>
            <a:ext cx="10515600" cy="3254375"/>
          </a:xfrm>
        </p:spPr>
        <p:txBody>
          <a:bodyPr>
            <a:noAutofit/>
          </a:bodyPr>
          <a:lstStyle/>
          <a:p>
            <a:r>
              <a:rPr lang="en-US" sz="1800" dirty="0">
                <a:latin typeface="Times New Roman" panose="02020603050405020304" pitchFamily="18" charset="0"/>
                <a:cs typeface="Times New Roman" panose="02020603050405020304" pitchFamily="18" charset="0"/>
              </a:rPr>
              <a:t>Methods to find Outliers:</a:t>
            </a:r>
          </a:p>
          <a:p>
            <a:pPr lvl="1"/>
            <a:r>
              <a:rPr lang="en-US" sz="1800" dirty="0">
                <a:latin typeface="Times New Roman" panose="02020603050405020304" pitchFamily="18" charset="0"/>
                <a:cs typeface="Times New Roman" panose="02020603050405020304" pitchFamily="18" charset="0"/>
              </a:rPr>
              <a:t>Statistical information of data-frame </a:t>
            </a:r>
            <a:r>
              <a:rPr lang="en-US" sz="1800" dirty="0" err="1">
                <a:latin typeface="Times New Roman" panose="02020603050405020304" pitchFamily="18" charset="0"/>
                <a:cs typeface="Times New Roman" panose="02020603050405020304" pitchFamily="18" charset="0"/>
              </a:rPr>
              <a:t>df.describe</a:t>
            </a:r>
            <a:r>
              <a:rPr lang="en-US" sz="1800" dirty="0">
                <a:latin typeface="Times New Roman" panose="02020603050405020304" pitchFamily="18" charset="0"/>
                <a:cs typeface="Times New Roman" panose="02020603050405020304" pitchFamily="18" charset="0"/>
              </a:rPr>
              <a:t> ().</a:t>
            </a:r>
          </a:p>
          <a:p>
            <a:pPr lvl="2"/>
            <a:r>
              <a:rPr lang="en-US" sz="1800" dirty="0">
                <a:latin typeface="Times New Roman" panose="02020603050405020304" pitchFamily="18" charset="0"/>
                <a:cs typeface="Times New Roman" panose="02020603050405020304" pitchFamily="18" charset="0"/>
              </a:rPr>
              <a:t>Perform this function for grocery dataset and try figuring out which feature might have outliers.</a:t>
            </a:r>
          </a:p>
          <a:p>
            <a:pPr marL="914400" lvl="2" indent="0">
              <a:buNone/>
            </a:pP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Scatter plots etc. </a:t>
            </a:r>
          </a:p>
          <a:p>
            <a:pPr marL="457200" lvl="1" indent="0">
              <a:buNone/>
            </a:pP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Regression Plots (Q-Q Plots).</a:t>
            </a:r>
          </a:p>
          <a:p>
            <a:pPr marL="457200" lvl="1" indent="0">
              <a:buNone/>
            </a:pP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Data Distributions.</a:t>
            </a: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solidFill>
                  <a:srgbClr val="FF0000"/>
                </a:solidFill>
                <a:latin typeface="Times New Roman" panose="02020603050405020304" pitchFamily="18" charset="0"/>
                <a:cs typeface="Times New Roman" panose="02020603050405020304" pitchFamily="18" charset="0"/>
              </a:rPr>
              <a:t>Note: Univariate are easy to find and Multivariate are hard to find (regression plots helps)</a:t>
            </a:r>
          </a:p>
        </p:txBody>
      </p:sp>
    </p:spTree>
    <p:extLst>
      <p:ext uri="{BB962C8B-B14F-4D97-AF65-F5344CB8AC3E}">
        <p14:creationId xmlns:p14="http://schemas.microsoft.com/office/powerpoint/2010/main" val="2803984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1189</TotalTime>
  <Words>1593</Words>
  <Application>Microsoft Macintosh PowerPoint</Application>
  <PresentationFormat>Widescreen</PresentationFormat>
  <Paragraphs>376</Paragraphs>
  <Slides>32</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Alegreya Sans</vt:lpstr>
      <vt:lpstr>Aptos</vt:lpstr>
      <vt:lpstr>Aptos Display</vt:lpstr>
      <vt:lpstr>Arial</vt:lpstr>
      <vt:lpstr>Calibri</vt:lpstr>
      <vt:lpstr>Cambria Math</vt:lpstr>
      <vt:lpstr>source-serif-pro</vt:lpstr>
      <vt:lpstr>Times New Roman</vt:lpstr>
      <vt:lpstr>Wingdings</vt:lpstr>
      <vt:lpstr>Office Theme</vt:lpstr>
      <vt:lpstr>Data Cleaning</vt:lpstr>
      <vt:lpstr>CRISP - DM</vt:lpstr>
      <vt:lpstr>Data Cleaning Framework</vt:lpstr>
      <vt:lpstr>1. Basic Cleaning: Grocery Dataset</vt:lpstr>
      <vt:lpstr>1.1 One Hot Encoding</vt:lpstr>
      <vt:lpstr>Exercise</vt:lpstr>
      <vt:lpstr>2. Redundant Features: Grocery Dataset</vt:lpstr>
      <vt:lpstr>3. Outliers</vt:lpstr>
      <vt:lpstr>3.1 How to Find Outliers?</vt:lpstr>
      <vt:lpstr>Code Demo1: Basic Cleaning and Heatmap</vt:lpstr>
      <vt:lpstr>Exercise</vt:lpstr>
      <vt:lpstr>4. Missing Values</vt:lpstr>
      <vt:lpstr>4.1 Little’s Test</vt:lpstr>
      <vt:lpstr>4.2 Imputation Insights </vt:lpstr>
      <vt:lpstr>4.2 Data Distortion: Diamond Dataset</vt:lpstr>
      <vt:lpstr>4.3 Points to Ponder</vt:lpstr>
      <vt:lpstr>Code Demo2: Handling Missing Values</vt:lpstr>
      <vt:lpstr>4.4 Advance Algo.</vt:lpstr>
      <vt:lpstr>4.5 KNN</vt:lpstr>
      <vt:lpstr>4.6 Multiple Imputation by Chained Equations (MICE)</vt:lpstr>
      <vt:lpstr>4.7 MissForest</vt:lpstr>
      <vt:lpstr>Running KNN</vt:lpstr>
      <vt:lpstr>Running MICE</vt:lpstr>
      <vt:lpstr>Running MissForest</vt:lpstr>
      <vt:lpstr>4.8 What To Use?</vt:lpstr>
      <vt:lpstr>4.9 None Makes Sense?</vt:lpstr>
      <vt:lpstr>Code Demo3: Advance Methods Handling Missing Values</vt:lpstr>
      <vt:lpstr>5. Feature Engineering</vt:lpstr>
      <vt:lpstr>5.1 Scaling</vt:lpstr>
      <vt:lpstr>PowerPoint Presentation</vt:lpstr>
      <vt:lpstr>5.2 Brainstorming</vt:lpstr>
      <vt:lpstr>5.3 Feature Engineering: Brainstorming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Jasyot Gaur</dc:creator>
  <cp:lastModifiedBy>Jasyot Gaur</cp:lastModifiedBy>
  <cp:revision>29</cp:revision>
  <dcterms:created xsi:type="dcterms:W3CDTF">2024-11-11T17:31:18Z</dcterms:created>
  <dcterms:modified xsi:type="dcterms:W3CDTF">2024-11-18T06:16:20Z</dcterms:modified>
</cp:coreProperties>
</file>