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9" r:id="rId4"/>
    <p:sldId id="257" r:id="rId5"/>
    <p:sldId id="258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/>
    <p:restoredTop sz="83822"/>
  </p:normalViewPr>
  <p:slideViewPr>
    <p:cSldViewPr snapToGrid="0">
      <p:cViewPr varScale="1">
        <p:scale>
          <a:sx n="140" d="100"/>
          <a:sy n="140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D5B63-14BB-7E41-927C-33100FAC6B41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8A548-0C29-AF44-A65F-D1BF768C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5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8A548-0C29-AF44-A65F-D1BF768C1D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 is a collection of modules and packages but tailored to a specific requirement.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8A548-0C29-AF44-A65F-D1BF768C1D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5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faster than list because it sits close to hardware as its implemented in C. </a:t>
            </a:r>
          </a:p>
          <a:p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array consume less memory than python list as all elements are directly stored in the memory blocks unlike list which references the objects that lead to extra memory space.</a:t>
            </a:r>
          </a:p>
          <a:p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supports vectorized operations that is you can apply operations on the entire array at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8A548-0C29-AF44-A65F-D1BF768C1D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ABDC-11FC-CED1-0447-F834E1414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6B92E-07CC-71F5-AEE3-9A9060354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5A3F1-FF56-4C65-595A-8AB6E39E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F17C-DE45-4A49-B9B6-F6ADE5F1405B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6880-70E5-1046-24C7-9152BB8A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FB74-36F1-9A11-1FCA-CB9D7896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757-6F28-2141-ADAE-3933EF06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4723-478C-98D4-6AF2-19006602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18639-6253-74B7-9669-7FCBE7C01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BC9D-C4BD-C0C3-0F29-81A94667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F17C-DE45-4A49-B9B6-F6ADE5F1405B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4CFDF-D662-3D7A-91FC-25BC12DD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D495-B5EF-E57D-9DDA-0F3202FE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757-6F28-2141-ADAE-3933EF06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6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45687-BEBD-84B3-9608-0BE7620D6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BD617-9E42-3D69-1F13-3F3985BC7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B3A1C-5A3E-A2A8-1569-4BA7AFFA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F17C-DE45-4A49-B9B6-F6ADE5F1405B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49B2-7B97-5E0F-91B9-27920018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92F01-F399-E79A-B9F2-CC60CB72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757-6F28-2141-ADAE-3933EF06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D4A0-FF4F-3FB0-0E5F-96DBAF0B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E21C-049C-AE5D-B9B7-3AC4CAF3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D66C-270D-9731-6EBD-A347C56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F17C-DE45-4A49-B9B6-F6ADE5F1405B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B7A11-2CC7-70AD-556F-437FB3B2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CC9BA-A433-EFA5-0E5D-D71F60D9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757-6F28-2141-ADAE-3933EF06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9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0F1D-3F13-F3FA-BD22-36600E12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70F9-DAF3-9559-0500-7F3966FFA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419F-0EEE-08E0-8213-92D95D97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F17C-DE45-4A49-B9B6-F6ADE5F1405B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B0DD-A08E-8AB9-E31F-BD775712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F13C-9F92-8787-431B-1D366674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757-6F28-2141-ADAE-3933EF06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0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7C0A-E579-D8F1-7390-CAA5C35F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52109-684A-BE3A-A9C5-0F1F85D5E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9ED9B-5F17-3A81-1EBA-102F43BB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06D0E-3E4C-AC8F-8CA7-83AC58A7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F17C-DE45-4A49-B9B6-F6ADE5F1405B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F6606-BC00-B425-1CCC-D91ABD9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A4BF5-1372-F5BE-0BC0-F7010DA9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757-6F28-2141-ADAE-3933EF06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5255-3CB4-A4A0-281B-577449B2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E70B-988B-DB87-8DC4-02C3EDE0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7B4F5-517C-A41E-5E64-7BF52702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3D858-0260-5E50-7C2B-3262880F1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40513-F88B-EDF9-3A5A-C6C4C14F9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93FEE-FB4C-7DE5-19C2-07D3459B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F17C-DE45-4A49-B9B6-F6ADE5F1405B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0B535-D965-FF2A-A41A-AF31ABA5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3B6EF-474E-C4D0-A40D-F86E6E85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757-6F28-2141-ADAE-3933EF06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3A1E-6207-E681-B8FE-50A245AB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EDA5D-A928-755B-F992-8C719327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F17C-DE45-4A49-B9B6-F6ADE5F1405B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87D2F-F5A3-6580-9E38-31AF2F09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767C2-2F59-5B0B-A207-B5EA022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757-6F28-2141-ADAE-3933EF06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AF15C-9B57-F98B-A842-571EA99F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F17C-DE45-4A49-B9B6-F6ADE5F1405B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CAA2A-4272-27A3-907E-79228AE6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6D6CF-CA8B-3F20-6E73-21BC859A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757-6F28-2141-ADAE-3933EF06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B035-064E-9CC5-CAAB-C31120A2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E732-FE35-776F-BB24-ADCBDB79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F0C85-BE2A-258F-5810-27DE1BE36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3788D-FE97-824A-13CD-1A99354E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F17C-DE45-4A49-B9B6-F6ADE5F1405B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93F52-4A8D-8864-38D6-406550AB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8BEA7-7B50-AEA0-1E7E-EC2D175F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757-6F28-2141-ADAE-3933EF06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4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4185-DB7D-2008-376A-DA7A39A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D406C-32B3-233A-45F8-A126E3774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0FF51-599E-2D93-4A64-6CFB878E5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55307-4F95-E5C5-888A-B9C11C95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F17C-DE45-4A49-B9B6-F6ADE5F1405B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9CDC6-D636-2F76-BE6D-83F26B5B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24110-F00D-D98D-F34D-4E4AB10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757-6F28-2141-ADAE-3933EF06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1288E-AFD4-2780-68B7-AE97BF27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FD8E-8514-245F-A08A-40EB36BB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3555-23FA-C510-07A6-D3BBD3D0D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0F17C-DE45-4A49-B9B6-F6ADE5F1405B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98EAD-6865-3BC5-C78F-07C51D35A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7C2EB-6671-830E-71A3-7012A0EF3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BC757-6F28-2141-ADAE-3933EF06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7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arbage-collection-pyth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F735-CD67-1F17-7DAB-2113CB55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NumPy and Pandas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29111-B232-541B-F921-04BFF2ED98AA}"/>
              </a:ext>
            </a:extLst>
          </p:cNvPr>
          <p:cNvSpPr txBox="1"/>
          <p:nvPr/>
        </p:nvSpPr>
        <p:spPr>
          <a:xfrm>
            <a:off x="10668000" y="6377940"/>
            <a:ext cx="133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Jasyot Gaur</a:t>
            </a:r>
          </a:p>
        </p:txBody>
      </p:sp>
    </p:spTree>
    <p:extLst>
      <p:ext uri="{BB962C8B-B14F-4D97-AF65-F5344CB8AC3E}">
        <p14:creationId xmlns:p14="http://schemas.microsoft.com/office/powerpoint/2010/main" val="115904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8A65-BA48-C422-3F01-1F37B1BF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2FD2-398F-C850-2D53-C1E969C6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will take input from user. Once done, it will decide if the number is even or odd.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move one level up!</a:t>
            </a:r>
          </a:p>
          <a:p>
            <a:pPr lvl="1"/>
            <a:r>
              <a:rPr lang="en-US" dirty="0"/>
              <a:t>Now instead of just one number, create a list of number by taking user input. Example, if user enters 8 then the list of numbers will be [0,1,2,3….8].</a:t>
            </a:r>
          </a:p>
          <a:p>
            <a:pPr lvl="1"/>
            <a:r>
              <a:rPr lang="en-US" dirty="0"/>
              <a:t>Check each number and return a list of even numbers!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7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38D6-C00B-95B0-969D-33AD3112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Space and Heap Space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73409-E78D-B5F0-536D-FF05FA022093}"/>
              </a:ext>
            </a:extLst>
          </p:cNvPr>
          <p:cNvSpPr txBox="1"/>
          <p:nvPr/>
        </p:nvSpPr>
        <p:spPr>
          <a:xfrm>
            <a:off x="536448" y="5183970"/>
            <a:ext cx="11119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u="sng" dirty="0">
                <a:solidFill>
                  <a:srgbClr val="273239"/>
                </a:solidFill>
                <a:latin typeface="Nunito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 and Y will point to same object to save memory. </a:t>
            </a:r>
          </a:p>
          <a:p>
            <a:endParaRPr lang="en-CA" u="sng" dirty="0">
              <a:latin typeface="Nunito" pitchFamily="2" charset="77"/>
              <a:hlinkClick r:id="rId3"/>
            </a:endParaRPr>
          </a:p>
          <a:p>
            <a:r>
              <a:rPr lang="en-CA" b="0" i="0" u="sng" dirty="0">
                <a:effectLst/>
                <a:latin typeface="Nunito" pitchFamily="2" charset="77"/>
                <a:hlinkClick r:id="rId3"/>
              </a:rPr>
              <a:t>Garbage collection</a:t>
            </a:r>
            <a:r>
              <a:rPr lang="en-CA" b="0" i="0" dirty="0">
                <a:solidFill>
                  <a:srgbClr val="273239"/>
                </a:solidFill>
                <a:effectLst/>
                <a:latin typeface="Nunito" pitchFamily="2" charset="77"/>
              </a:rPr>
              <a:t> is a process in which the interpreter frees up the memory when not in use to make it available for other objects.</a:t>
            </a:r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A85D07F2-217D-0394-7C6D-CD45B3BE0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" y="1431235"/>
            <a:ext cx="5056878" cy="311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50C65DD9-5D99-DFFD-01FC-4D371B2A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303" y="1431236"/>
            <a:ext cx="5056877" cy="311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62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3C7C-9373-A109-3282-D0EAFFF9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 in Python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9CB01B-FCA7-FFC7-63E6-2A6F7DEF7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8" y="2535030"/>
            <a:ext cx="746313" cy="86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4870CA3-ABF5-AFF8-6413-E533071D6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3" y="2535030"/>
            <a:ext cx="746313" cy="86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90A0F04-94DC-2208-EA38-4499078FB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1" y="3588579"/>
            <a:ext cx="746313" cy="86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90E8AC2-06AB-EC0C-2308-509CFEBF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3" y="3588579"/>
            <a:ext cx="746313" cy="86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66D07A-3F2A-7B75-07DB-037DCE938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8" y="4797356"/>
            <a:ext cx="1955729" cy="195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09313C-6294-E018-D249-8C45CF0243B3}"/>
              </a:ext>
            </a:extLst>
          </p:cNvPr>
          <p:cNvSpPr/>
          <p:nvPr/>
        </p:nvSpPr>
        <p:spPr>
          <a:xfrm>
            <a:off x="453888" y="2187644"/>
            <a:ext cx="2544417" cy="4565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13FDE-D5F2-F5E0-6BBE-B0DE95D3110F}"/>
              </a:ext>
            </a:extLst>
          </p:cNvPr>
          <p:cNvSpPr txBox="1"/>
          <p:nvPr/>
        </p:nvSpPr>
        <p:spPr>
          <a:xfrm>
            <a:off x="3197088" y="428569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D59ED7-48D8-03D0-F0EE-DBF1E83C28E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998305" y="4470364"/>
            <a:ext cx="1987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5CBBD0A-F04D-B893-E407-7AAC6A57C6A6}"/>
              </a:ext>
            </a:extLst>
          </p:cNvPr>
          <p:cNvSpPr/>
          <p:nvPr/>
        </p:nvSpPr>
        <p:spPr>
          <a:xfrm>
            <a:off x="4544487" y="2170011"/>
            <a:ext cx="3910920" cy="38063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6048AF6D-2F7D-47ED-E277-2EC468EB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54" y="2170010"/>
            <a:ext cx="1955729" cy="195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DA1D0E22-4FF0-BA83-67F0-3FCD7D30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79" y="4020655"/>
            <a:ext cx="1955729" cy="195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848E7DB8-953F-CE98-E1F7-AF7978A8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52" y="2187644"/>
            <a:ext cx="1955729" cy="195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173B8D64-5859-2BCD-B58D-13109ABB0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77" y="4020655"/>
            <a:ext cx="1955729" cy="195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96A75F-DC10-685D-6784-C9CFA88583AA}"/>
              </a:ext>
            </a:extLst>
          </p:cNvPr>
          <p:cNvSpPr txBox="1"/>
          <p:nvPr/>
        </p:nvSpPr>
        <p:spPr>
          <a:xfrm>
            <a:off x="8956166" y="3888532"/>
            <a:ext cx="102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A53FA2-9B5C-D287-5AF2-4FF98AC3C95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455407" y="4073198"/>
            <a:ext cx="50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EB51D7-50FF-6E64-F8FC-3A8F3A986460}"/>
              </a:ext>
            </a:extLst>
          </p:cNvPr>
          <p:cNvSpPr txBox="1"/>
          <p:nvPr/>
        </p:nvSpPr>
        <p:spPr>
          <a:xfrm>
            <a:off x="5637339" y="1817994"/>
            <a:ext cx="121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__</a:t>
            </a:r>
            <a:r>
              <a:rPr lang="en-CA" dirty="0" err="1"/>
              <a:t>init</a:t>
            </a:r>
            <a:r>
              <a:rPr lang="en-CA" dirty="0"/>
              <a:t>__.</a:t>
            </a:r>
            <a:r>
              <a:rPr lang="en-CA" dirty="0" err="1"/>
              <a:t>py</a:t>
            </a:r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7D9BDC2-9C48-4DD4-6045-9A7B499F24F7}"/>
              </a:ext>
            </a:extLst>
          </p:cNvPr>
          <p:cNvSpPr/>
          <p:nvPr/>
        </p:nvSpPr>
        <p:spPr>
          <a:xfrm>
            <a:off x="9903164" y="1606829"/>
            <a:ext cx="524240" cy="49884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ECB26D-3DC7-956C-EB6E-6D47E9666AC3}"/>
              </a:ext>
            </a:extLst>
          </p:cNvPr>
          <p:cNvSpPr txBox="1"/>
          <p:nvPr/>
        </p:nvSpPr>
        <p:spPr>
          <a:xfrm>
            <a:off x="10427404" y="3913657"/>
            <a:ext cx="86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1DEA5C0-AF2F-3197-8886-5C7DDA0B3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39" y="4358723"/>
            <a:ext cx="1624253" cy="87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3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7" grpId="0" animBg="1"/>
      <p:bldP spid="22" grpId="0"/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617D-7DB8-F1A3-DFA9-4263B00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 in Python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4EF5BAD-0513-3C4A-D7AF-54EF32E9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877" y="1789284"/>
            <a:ext cx="7127817" cy="2173115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0EB00DD-4D00-6184-A349-8B06F5BB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15" y="3693752"/>
            <a:ext cx="6380093" cy="27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2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D6A1-894E-C82D-78E2-E4ED1EE5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7731-3334-8048-49B7-0FCD6A2F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(Numerical Python)</a:t>
            </a:r>
          </a:p>
          <a:p>
            <a:r>
              <a:rPr lang="en-US" dirty="0"/>
              <a:t>Used to store data in its own data structure called array.</a:t>
            </a:r>
          </a:p>
          <a:p>
            <a:r>
              <a:rPr lang="en-US" dirty="0"/>
              <a:t>Works only for homogeneous data unlike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why don’t we just use List?</a:t>
            </a:r>
          </a:p>
          <a:p>
            <a:endParaRPr lang="en-US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CBAFA99-BCD3-8715-1CDE-1B985304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7" y="4554274"/>
            <a:ext cx="5507225" cy="17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0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B229-4FA7-ECF5-9146-C477C95B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D372-5C6F-E379-B1AA-56B8D51F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0455"/>
          </a:xfrm>
        </p:spPr>
        <p:txBody>
          <a:bodyPr/>
          <a:lstStyle/>
          <a:p>
            <a:r>
              <a:rPr lang="en-US" dirty="0"/>
              <a:t>NumPy data structure.</a:t>
            </a:r>
          </a:p>
          <a:p>
            <a:r>
              <a:rPr lang="en-US" dirty="0"/>
              <a:t>N – dimension.</a:t>
            </a:r>
          </a:p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B658FF3-8484-F614-F46C-01B8B3578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97"/>
          <a:stretch/>
        </p:blipFill>
        <p:spPr bwMode="auto">
          <a:xfrm>
            <a:off x="838200" y="2832417"/>
            <a:ext cx="6169715" cy="347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14DBED-38F4-9A99-8BE6-C74D03C508C8}"/>
              </a:ext>
            </a:extLst>
          </p:cNvPr>
          <p:cNvSpPr txBox="1"/>
          <p:nvPr/>
        </p:nvSpPr>
        <p:spPr>
          <a:xfrm>
            <a:off x="7802880" y="4876800"/>
            <a:ext cx="345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Axis 0: Rows (Vertically Down)</a:t>
            </a:r>
          </a:p>
          <a:p>
            <a:endParaRPr lang="en-US" dirty="0"/>
          </a:p>
          <a:p>
            <a:r>
              <a:rPr lang="en-US" dirty="0"/>
              <a:t>Axis1: Colls (Horizontal)</a:t>
            </a:r>
          </a:p>
        </p:txBody>
      </p:sp>
    </p:spTree>
    <p:extLst>
      <p:ext uri="{BB962C8B-B14F-4D97-AF65-F5344CB8AC3E}">
        <p14:creationId xmlns:p14="http://schemas.microsoft.com/office/powerpoint/2010/main" val="414889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6298-40E1-4AB0-168C-3EF0183B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4DB9-772B-9369-B913-78072B118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522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Used to run analysis on bulky dataset.</a:t>
            </a:r>
          </a:p>
          <a:p>
            <a:r>
              <a:rPr lang="en-US" dirty="0"/>
              <a:t>Two data types: “</a:t>
            </a:r>
            <a:r>
              <a:rPr lang="en-US" b="1" dirty="0"/>
              <a:t>S</a:t>
            </a:r>
            <a:r>
              <a:rPr lang="en-US" dirty="0"/>
              <a:t>eries” and “</a:t>
            </a:r>
            <a:r>
              <a:rPr lang="en-US" b="1" dirty="0" err="1"/>
              <a:t>D</a:t>
            </a:r>
            <a:r>
              <a:rPr lang="en-US" dirty="0" err="1"/>
              <a:t>ata</a:t>
            </a:r>
            <a:r>
              <a:rPr lang="en-US" b="1" dirty="0" err="1"/>
              <a:t>F</a:t>
            </a:r>
            <a:r>
              <a:rPr lang="en-US" dirty="0" err="1"/>
              <a:t>rame</a:t>
            </a:r>
            <a:r>
              <a:rPr lang="en-US" dirty="0"/>
              <a:t>”.</a:t>
            </a:r>
          </a:p>
          <a:p>
            <a:r>
              <a:rPr lang="en-US" dirty="0"/>
              <a:t>Series are 1-D and can store any data type (index optional)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C21F8C7-92FD-08DA-F557-5EF2F39273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500B9-2152-6788-16E6-FF28A34B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4" y="3276600"/>
            <a:ext cx="6029739" cy="34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1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4858-677D-7704-54CC-04574B01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780" y="2766218"/>
            <a:ext cx="5567172" cy="1325563"/>
          </a:xfrm>
        </p:spPr>
        <p:txBody>
          <a:bodyPr/>
          <a:lstStyle/>
          <a:p>
            <a:r>
              <a:rPr lang="en-US" dirty="0"/>
              <a:t>Open New Notebook!</a:t>
            </a:r>
          </a:p>
        </p:txBody>
      </p:sp>
    </p:spTree>
    <p:extLst>
      <p:ext uri="{BB962C8B-B14F-4D97-AF65-F5344CB8AC3E}">
        <p14:creationId xmlns:p14="http://schemas.microsoft.com/office/powerpoint/2010/main" val="297406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326</Words>
  <Application>Microsoft Macintosh PowerPoint</Application>
  <PresentationFormat>Widescreen</PresentationFormat>
  <Paragraphs>45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Nunito</vt:lpstr>
      <vt:lpstr>Office Theme</vt:lpstr>
      <vt:lpstr>Introduction to NumPy and Pandas</vt:lpstr>
      <vt:lpstr>Surprise!</vt:lpstr>
      <vt:lpstr>Name Space and Heap Space in Python</vt:lpstr>
      <vt:lpstr>Modules and Package in Python</vt:lpstr>
      <vt:lpstr>Modules and Package in Python</vt:lpstr>
      <vt:lpstr>NumPy</vt:lpstr>
      <vt:lpstr>What is an array?</vt:lpstr>
      <vt:lpstr>Pandas</vt:lpstr>
      <vt:lpstr>Open New Notebook!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Jasyot Gaur</dc:creator>
  <cp:lastModifiedBy>Jasyot Gaur</cp:lastModifiedBy>
  <cp:revision>9</cp:revision>
  <dcterms:created xsi:type="dcterms:W3CDTF">2024-10-25T00:31:12Z</dcterms:created>
  <dcterms:modified xsi:type="dcterms:W3CDTF">2024-10-29T20:57:05Z</dcterms:modified>
</cp:coreProperties>
</file>