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Clique para editar o estilo</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45CD2443-B32A-43B5-9726-612322C8C913}" type="datetime">
              <a:rPr b="0" lang="en-US" sz="1200" spc="-1" strike="noStrike">
                <a:solidFill>
                  <a:srgbClr val="8b8b8b"/>
                </a:solidFill>
                <a:uFill>
                  <a:solidFill>
                    <a:srgbClr val="ffffff"/>
                  </a:solidFill>
                </a:uFill>
                <a:latin typeface="Calibri"/>
              </a:rPr>
              <a:t>9/20/16</a:t>
            </a:fld>
            <a:endParaRPr b="0" lang="en-US" sz="1200" spc="-1" strike="noStrike">
              <a:solidFill>
                <a:srgbClr val="000000"/>
              </a:solidFill>
              <a:uFill>
                <a:solidFill>
                  <a:srgbClr val="ffffff"/>
                </a:solidFill>
              </a:uFill>
              <a:latin typeface="DejaVu Serif"/>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DejaVu Serif"/>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FA31A301-BF91-479C-9334-8BC875A5C112}"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DejaVu Serif"/>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Clique para editar o estilo</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Seventh Outline LevelClique para editar os estilos</a:t>
            </a:r>
            <a:endParaRPr b="0" lang="en-US" sz="2000" spc="-1" strike="noStrike">
              <a:solidFill>
                <a:srgbClr val="000000"/>
              </a:solidFill>
              <a:uFill>
                <a:solidFill>
                  <a:srgbClr val="ffffff"/>
                </a:solidFill>
              </a:uFill>
              <a:latin typeface="Calibri"/>
            </a:endParaRPr>
          </a:p>
          <a:p>
            <a:pPr lvl="7" marL="3456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alibri"/>
              </a:rPr>
              <a:t>Segundo nível</a:t>
            </a:r>
            <a:endParaRPr b="0" lang="en-US" sz="2000" spc="-1" strike="noStrike">
              <a:solidFill>
                <a:srgbClr val="000000"/>
              </a:solidFill>
              <a:uFill>
                <a:solidFill>
                  <a:srgbClr val="ffffff"/>
                </a:solidFill>
              </a:uFill>
              <a:latin typeface="Calibri"/>
            </a:endParaRPr>
          </a:p>
          <a:p>
            <a:pPr lvl="8" marL="3888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Terceiro nível</a:t>
            </a:r>
            <a:endParaRPr b="0" lang="en-US" sz="2000" spc="-1" strike="noStrike">
              <a:solidFill>
                <a:srgbClr val="000000"/>
              </a:solidFill>
              <a:uFill>
                <a:solidFill>
                  <a:srgbClr val="ffffff"/>
                </a:solidFill>
              </a:uFill>
              <a:latin typeface="Calibri"/>
            </a:endParaRPr>
          </a:p>
          <a:p>
            <a:pPr lvl="9" marL="4320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Calibri"/>
              </a:rPr>
              <a:t>Quarto nível</a:t>
            </a:r>
            <a:endParaRPr b="0" lang="en-US" sz="1800" spc="-1" strike="noStrike">
              <a:solidFill>
                <a:srgbClr val="000000"/>
              </a:solidFill>
              <a:uFill>
                <a:solidFill>
                  <a:srgbClr val="ffffff"/>
                </a:solidFill>
              </a:uFill>
              <a:latin typeface="Calibri"/>
            </a:endParaRPr>
          </a:p>
          <a:p>
            <a:pPr lvl="9" marL="4320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Calibri"/>
              </a:rPr>
              <a:t>Quinto nível</a:t>
            </a:r>
            <a:endParaRPr b="0" lang="en-US" sz="20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fld id="{527DEE44-D572-4C22-8C24-EE871E03A34C}" type="datetime">
              <a:rPr b="0" lang="en-US" sz="1200" spc="-1" strike="noStrike">
                <a:solidFill>
                  <a:srgbClr val="8b8b8b"/>
                </a:solidFill>
                <a:uFill>
                  <a:solidFill>
                    <a:srgbClr val="ffffff"/>
                  </a:solidFill>
                </a:uFill>
                <a:latin typeface="Calibri"/>
              </a:rPr>
              <a:t>9/20/16</a:t>
            </a:fld>
            <a:endParaRPr b="0" lang="en-US" sz="1200" spc="-1" strike="noStrike">
              <a:solidFill>
                <a:srgbClr val="000000"/>
              </a:solidFill>
              <a:uFill>
                <a:solidFill>
                  <a:srgbClr val="ffffff"/>
                </a:solidFill>
              </a:uFill>
              <a:latin typeface="DejaVu Serif"/>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DejaVu Serif"/>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553EBDAE-3482-4097-A7AE-8CC5A331AF02}"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DejaVu Serif"/>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hyperlink" Target="mailto:luis.nabais@findmore.pt"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hyperlink" Target="https://docs.docker.com/" TargetMode="External"/><Relationship Id="rId3" Type="http://schemas.openxmlformats.org/officeDocument/2006/relationships/hyperlink" Target="https://docs.docker.com/engine/understanding-docker/" TargetMode="External"/><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78" name="TextShape 1"/>
          <p:cNvSpPr txBox="1"/>
          <p:nvPr/>
        </p:nvSpPr>
        <p:spPr>
          <a:xfrm>
            <a:off x="8304480" y="6101280"/>
            <a:ext cx="3657600" cy="640080"/>
          </a:xfrm>
          <a:prstGeom prst="rect">
            <a:avLst/>
          </a:prstGeom>
          <a:noFill/>
          <a:ln>
            <a:noFill/>
          </a:ln>
        </p:spPr>
        <p:txBody>
          <a:bodyPr lIns="90000" rIns="90000" tIns="45000" bIns="45000"/>
          <a:p>
            <a:pPr algn="r"/>
            <a:r>
              <a:rPr b="1" lang="en-US" sz="3200" spc="-1" strike="noStrike">
                <a:solidFill>
                  <a:srgbClr val="000000"/>
                </a:solidFill>
                <a:uFill>
                  <a:solidFill>
                    <a:srgbClr val="ffffff"/>
                  </a:solidFill>
                </a:uFill>
                <a:latin typeface="DejaVu Sans"/>
              </a:rPr>
              <a:t>Fundamentals</a:t>
            </a:r>
            <a:endParaRPr b="0" lang="en-US" sz="1800" spc="-1" strike="noStrike">
              <a:solidFill>
                <a:srgbClr val="000000"/>
              </a:solidFill>
              <a:uFill>
                <a:solidFill>
                  <a:srgbClr val="ffffff"/>
                </a:solidFill>
              </a:uFill>
              <a:latin typeface="DejaVu Sans"/>
            </a:endParaRPr>
          </a:p>
        </p:txBody>
      </p:sp>
      <p:pic>
        <p:nvPicPr>
          <p:cNvPr id="79" name="" descr=""/>
          <p:cNvPicPr/>
          <p:nvPr/>
        </p:nvPicPr>
        <p:blipFill>
          <a:blip r:embed="rId2"/>
          <a:stretch/>
        </p:blipFill>
        <p:spPr>
          <a:xfrm>
            <a:off x="92880" y="4480560"/>
            <a:ext cx="6547680" cy="221796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4" name="TextShape 1"/>
          <p:cNvSpPr txBox="1"/>
          <p:nvPr/>
        </p:nvSpPr>
        <p:spPr>
          <a:xfrm>
            <a:off x="182880" y="18324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Creating a container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Running a container</a:t>
            </a:r>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 </a:t>
            </a:r>
            <a:r>
              <a:rPr b="0" lang="en-US" sz="1800" spc="-1" strike="noStrike">
                <a:solidFill>
                  <a:srgbClr val="000000"/>
                </a:solidFill>
                <a:uFill>
                  <a:solidFill>
                    <a:srgbClr val="ffffff"/>
                  </a:solidFill>
                </a:uFill>
                <a:latin typeface="DejaVu Sans"/>
              </a:rPr>
              <a:t>docker images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run &lt;image_name&gt; (it will be in the foreground)</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ps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Running a container in background</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run -ti -d --name my_webserver httpd</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ps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try to open http://container_ip</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Expose ports for access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run -ti -d -p 80:80 --name my_webserver httpd</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Mount an external mount point inside container</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run -ti --name servidorweb -v /opt/external_mount/code/:/var/www/html:ro -d httpd</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List all containers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ps -a</a:t>
            </a:r>
            <a:endParaRPr b="0" lang="en-US" sz="1800" spc="-1" strike="noStrike">
              <a:solidFill>
                <a:srgbClr val="000000"/>
              </a:solidFill>
              <a:uFill>
                <a:solidFill>
                  <a:srgbClr val="ffffff"/>
                </a:solidFill>
              </a:uFill>
              <a:latin typeface="DejaVu Sans"/>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5" name="TextShape 1"/>
          <p:cNvSpPr txBox="1"/>
          <p:nvPr/>
        </p:nvSpPr>
        <p:spPr>
          <a:xfrm>
            <a:off x="182880" y="18324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Updating container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Saving changed container to a new image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(Change website content)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a:t>
            </a:r>
            <a:r>
              <a:rPr b="1" lang="en-US" sz="1800" spc="-1" strike="noStrike">
                <a:solidFill>
                  <a:srgbClr val="000000"/>
                </a:solidFill>
                <a:uFill>
                  <a:solidFill>
                    <a:srgbClr val="ffffff"/>
                  </a:solidFill>
                </a:uFill>
                <a:latin typeface="DejaVu Sans"/>
              </a:rPr>
              <a:t> </a:t>
            </a:r>
            <a:r>
              <a:rPr b="0" lang="en-US" sz="1800" spc="-1" strike="noStrike">
                <a:solidFill>
                  <a:srgbClr val="000000"/>
                </a:solidFill>
                <a:uFill>
                  <a:solidFill>
                    <a:srgbClr val="ffffff"/>
                  </a:solidFill>
                </a:uFill>
                <a:latin typeface="DejaVu Sans"/>
              </a:rPr>
              <a:t>docker commit findmore_apache findmore_apache:v2</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images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Export image to a file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save -o image_save.tar &lt;image_name&gt;</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Export container to a file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export -o /home/container_save.tar &lt;container_name&gt;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(loses history, flattens image)</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Run container with new version</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stop &lt;container&gt;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rm &lt;container&gt;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a:t>
            </a:r>
            <a:r>
              <a:rPr b="0" lang="en-US" sz="1800" spc="-1" strike="noStrike">
                <a:solidFill>
                  <a:srgbClr val="000000"/>
                </a:solidFill>
                <a:uFill>
                  <a:solidFill>
                    <a:srgbClr val="ffffff"/>
                  </a:solidFill>
                </a:uFill>
                <a:latin typeface="DejaVu Sans"/>
              </a:rPr>
              <a:t># docker run -ti -d -p 80:80 --name my_webserver findmore_apache:v2</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Load a saved image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load -i &lt;container_file&gt;</a:t>
            </a:r>
            <a:endParaRPr b="0" lang="en-US" sz="1800" spc="-1" strike="noStrike">
              <a:solidFill>
                <a:srgbClr val="000000"/>
              </a:solidFill>
              <a:uFill>
                <a:solidFill>
                  <a:srgbClr val="ffffff"/>
                </a:solidFill>
              </a:uFill>
              <a:latin typeface="DejaVu Sans"/>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6" name="TextShape 1"/>
          <p:cNvSpPr txBox="1"/>
          <p:nvPr/>
        </p:nvSpPr>
        <p:spPr>
          <a:xfrm>
            <a:off x="182880" y="18324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Commands for containers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Inspect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inspect </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Events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events </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Logs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logs findmore_web:v2</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7" name="TextShape 1"/>
          <p:cNvSpPr txBox="1"/>
          <p:nvPr/>
        </p:nvSpPr>
        <p:spPr>
          <a:xfrm>
            <a:off x="182880" y="18324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Dockerfile</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p:txBody>
      </p:sp>
      <p:sp>
        <p:nvSpPr>
          <p:cNvPr id="98" name="CustomShape 2"/>
          <p:cNvSpPr/>
          <p:nvPr/>
        </p:nvSpPr>
        <p:spPr>
          <a:xfrm>
            <a:off x="274320" y="640080"/>
            <a:ext cx="11521440" cy="4114800"/>
          </a:xfrm>
          <a:prstGeom prst="rect">
            <a:avLst/>
          </a:prstGeom>
          <a:gradFill>
            <a:gsLst>
              <a:gs pos="0">
                <a:srgbClr val="eeeeee"/>
              </a:gs>
              <a:gs pos="100000">
                <a:srgbClr val="cccccc"/>
              </a:gs>
            </a:gsLst>
            <a:lin ang="16200000"/>
          </a:gradFill>
          <a:ln>
            <a:solidFill>
              <a:srgbClr val="3465a4"/>
            </a:solidFill>
          </a:ln>
        </p:spPr>
        <p:style>
          <a:lnRef idx="0"/>
          <a:fillRef idx="0"/>
          <a:effectRef idx="0"/>
          <a:fontRef idx="minor"/>
        </p:style>
        <p:txBody>
          <a:bodyPr wrap="none" lIns="90000" rIns="90000" tIns="45000" bIns="45000"/>
          <a:p>
            <a:r>
              <a:rPr b="0" lang="en-US" sz="1800" spc="-1" strike="noStrike">
                <a:solidFill>
                  <a:srgbClr val="000000"/>
                </a:solidFill>
                <a:uFill>
                  <a:solidFill>
                    <a:srgbClr val="ffffff"/>
                  </a:solidFill>
                </a:uFill>
                <a:latin typeface="DejaVu Sans"/>
              </a:rPr>
              <a:t>FROM centos:7</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MAINTAINER Luís Nabais &lt;</a:t>
            </a:r>
            <a:r>
              <a:rPr b="0" lang="en-US" sz="1800" spc="-1" strike="noStrike">
                <a:solidFill>
                  <a:srgbClr val="000000"/>
                </a:solidFill>
                <a:uFill>
                  <a:solidFill>
                    <a:srgbClr val="ffffff"/>
                  </a:solidFill>
                </a:uFill>
                <a:latin typeface="DejaVu Sans"/>
                <a:hlinkClick r:id="rId2"/>
              </a:rPr>
              <a:t>luis.nabais@findmore.pt</a:t>
            </a:r>
            <a:r>
              <a:rPr b="0" lang="en-US" sz="1800" spc="-1" strike="noStrike">
                <a:solidFill>
                  <a:srgbClr val="000000"/>
                </a:solidFill>
                <a:uFill>
                  <a:solidFill>
                    <a:srgbClr val="ffffff"/>
                  </a:solidFill>
                </a:uFill>
                <a:latin typeface="DejaVu Sans"/>
              </a:rPr>
              <a:t>&gt;</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RUN yum -y update &amp;&amp; yum clean all</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RUN yum install -y curl vim net-tools httpd git &amp;&amp; yum clean all</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RUN yum clean all</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RUN git clone https://github.com/luisnabais/findmore_course_docker.git /var/www/html/</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EXPOSE 80 443</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COPY run-httpd.sh /run-httpd.sh</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RUN chmod -v +x /run-httpd.sh</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CMD ["/run-httpd.sh"]</a:t>
            </a:r>
            <a:endParaRPr b="0" lang="en-US" sz="1800" spc="-1" strike="noStrike">
              <a:solidFill>
                <a:srgbClr val="000000"/>
              </a:solidFill>
              <a:uFill>
                <a:solidFill>
                  <a:srgbClr val="ffffff"/>
                </a:solidFill>
              </a:uFill>
              <a:latin typeface="DejaVu Sans"/>
            </a:endParaRPr>
          </a:p>
        </p:txBody>
      </p:sp>
      <p:sp>
        <p:nvSpPr>
          <p:cNvPr id="99" name="TextShape 3"/>
          <p:cNvSpPr txBox="1"/>
          <p:nvPr/>
        </p:nvSpPr>
        <p:spPr>
          <a:xfrm>
            <a:off x="274320" y="4937760"/>
            <a:ext cx="11521440" cy="1416960"/>
          </a:xfrm>
          <a:prstGeom prst="rect">
            <a:avLst/>
          </a:prstGeom>
          <a:noFill/>
          <a:ln>
            <a:noFill/>
          </a:ln>
        </p:spPr>
        <p:txBody>
          <a:bodyPr lIns="90000" rIns="90000" tIns="45000" bIns="45000"/>
          <a:p>
            <a:r>
              <a:rPr b="1" lang="en-US" sz="1800" spc="-1" strike="noStrike">
                <a:solidFill>
                  <a:srgbClr val="000000"/>
                </a:solidFill>
                <a:uFill>
                  <a:solidFill>
                    <a:srgbClr val="ffffff"/>
                  </a:solidFill>
                </a:uFill>
                <a:latin typeface="DejaVu Sans"/>
              </a:rPr>
              <a:t>Creating image from Dockerfile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build -t findmore_apache:v1 .</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Running container</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run -ti -d --name findmore_apache findmore_apache:v1</a:t>
            </a:r>
            <a:endParaRPr b="0" lang="en-US" sz="1800" spc="-1" strike="noStrike">
              <a:solidFill>
                <a:srgbClr val="000000"/>
              </a:solidFill>
              <a:uFill>
                <a:solidFill>
                  <a:srgbClr val="ffffff"/>
                </a:solidFill>
              </a:uFill>
              <a:latin typeface="DejaVu Sans"/>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0" name="TextShape 1"/>
          <p:cNvSpPr txBox="1"/>
          <p:nvPr/>
        </p:nvSpPr>
        <p:spPr>
          <a:xfrm>
            <a:off x="182880" y="18288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Docker Advantages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2000" spc="-1" strike="noStrike">
                <a:solidFill>
                  <a:srgbClr val="000000"/>
                </a:solidFill>
                <a:uFill>
                  <a:solidFill>
                    <a:srgbClr val="ffffff"/>
                  </a:solidFill>
                </a:uFill>
                <a:latin typeface="DejaVu Sans"/>
              </a:rPr>
              <a:t>Technical advantages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Lightweight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Containers running on a single machine share the same operating system kernel; they start instantly and use less RAM.</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Images are constructed from layered filesystems and share common files, making disk usage and image downloads much more efficient.</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Open</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containers are based on open standards, enabling containers to run on all major Linux distributions, Microsoft Windows, Apple macOS -- and on top of any infrastructure.</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Secure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Containers isolate applications from one another and the underlying infrastructure, while providing an added layer of protection for the application.</a:t>
            </a:r>
            <a:endParaRPr b="0" lang="en-US" sz="1800" spc="-1" strike="noStrike">
              <a:solidFill>
                <a:srgbClr val="000000"/>
              </a:solidFill>
              <a:uFill>
                <a:solidFill>
                  <a:srgbClr val="ffffff"/>
                </a:solidFill>
              </a:uFill>
              <a:latin typeface="DejaVu Sans"/>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1" name="TextShape 1"/>
          <p:cNvSpPr txBox="1"/>
          <p:nvPr/>
        </p:nvSpPr>
        <p:spPr>
          <a:xfrm>
            <a:off x="182880" y="18288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Docker Advantages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2000" spc="-1" strike="noStrike">
                <a:solidFill>
                  <a:srgbClr val="000000"/>
                </a:solidFill>
                <a:uFill>
                  <a:solidFill>
                    <a:srgbClr val="ffffff"/>
                  </a:solidFill>
                </a:uFill>
                <a:latin typeface="DejaVu Sans"/>
              </a:rPr>
              <a:t>Advantages for developers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No more “It works on my machine”</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Accelerated Development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Stop wasting hours setting up developer environments, spinning up new instances, and making copies of production code to run locally.</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With Docker, you simply take copies of your live environment and run them on any new endpoint running a Docker engine.</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Eliminate environment inconsistencies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Packaging an application in a container with its configs and dependencies guarantees that the application will always work as designed in any environment: locally, on another machine, in test or production.</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No more worries about having to install the same configurations into different environments.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2" name="TextShape 1"/>
          <p:cNvSpPr txBox="1"/>
          <p:nvPr/>
        </p:nvSpPr>
        <p:spPr>
          <a:xfrm>
            <a:off x="182880" y="182880"/>
            <a:ext cx="11704320" cy="660816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Docker Advantages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2000" spc="-1" strike="noStrike">
                <a:solidFill>
                  <a:srgbClr val="000000"/>
                </a:solidFill>
                <a:uFill>
                  <a:solidFill>
                    <a:srgbClr val="ffffff"/>
                  </a:solidFill>
                </a:uFill>
                <a:latin typeface="DejaVu Sans"/>
              </a:rPr>
              <a:t>Advantages for Operations Team</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Less effort for maintaining environments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The creation of an environment is automated. Hence, </a:t>
            </a:r>
            <a:r>
              <a:rPr b="0" lang="en-US" sz="1800" spc="-1" strike="noStrike" u="sng">
                <a:solidFill>
                  <a:srgbClr val="000000"/>
                </a:solidFill>
                <a:uFill>
                  <a:solidFill>
                    <a:srgbClr val="ffffff"/>
                  </a:solidFill>
                </a:uFill>
                <a:latin typeface="DejaVu Sans"/>
              </a:rPr>
              <a:t>less manual actions are necessary</a:t>
            </a:r>
            <a:r>
              <a:rPr b="0" lang="en-US" sz="1800" spc="-1" strike="noStrike">
                <a:solidFill>
                  <a:srgbClr val="000000"/>
                </a:solidFill>
                <a:uFill>
                  <a:solidFill>
                    <a:srgbClr val="ffffff"/>
                  </a:solidFill>
                </a:uFill>
                <a:latin typeface="DejaVu Sans"/>
              </a:rPr>
              <a:t>. This reduces the risks and increases the reliability.</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Manually maintaining a consistent environment on multiple servers is error-prone and can be a nightmare. With Docker it’s easy to create several instances of an environment, because we just have to execute the image on the servers. This way it is easy to add further nodes to a cluster and to scale horizontally.</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Easy updating</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Using traditional approaches for setting up an environment (like install scripts) run into trouble when there is already an existing environment. Considering the update path in the script can be a very complex task (e.g. checking the existence of files and cleanup unused files). With Docker we don’t have to take an existing environment into account (except for the database). We just stop the running container and start the new updated one. This simplifies the setup because we always start with an empty environment.</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3" name="TextShape 1"/>
          <p:cNvSpPr txBox="1"/>
          <p:nvPr/>
        </p:nvSpPr>
        <p:spPr>
          <a:xfrm>
            <a:off x="182880" y="18324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Where can I get more information?</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Documentation: </a:t>
            </a:r>
            <a:r>
              <a:rPr b="0" lang="en-US" sz="1800" spc="-1" strike="noStrike">
                <a:solidFill>
                  <a:srgbClr val="000000"/>
                </a:solidFill>
                <a:uFill>
                  <a:solidFill>
                    <a:srgbClr val="ffffff"/>
                  </a:solidFill>
                </a:uFill>
                <a:latin typeface="DejaVu Sans"/>
                <a:hlinkClick r:id="rId2"/>
              </a:rPr>
              <a:t>https://docs.docker.com</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Some useful Docker Documentation links: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hlinkClick r:id="rId3"/>
              </a:rPr>
              <a:t>https://docs.docker.com/engine/understanding-docker/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4" name="TextShape 1"/>
          <p:cNvSpPr txBox="1"/>
          <p:nvPr/>
        </p:nvSpPr>
        <p:spPr>
          <a:xfrm>
            <a:off x="274320" y="1554480"/>
            <a:ext cx="11612880" cy="564480"/>
          </a:xfrm>
          <a:prstGeom prst="rect">
            <a:avLst/>
          </a:prstGeom>
          <a:noFill/>
          <a:ln>
            <a:noFill/>
          </a:ln>
        </p:spPr>
        <p:txBody>
          <a:bodyPr lIns="90000" rIns="90000" tIns="45000" bIns="45000"/>
          <a:p>
            <a:pPr algn="ctr"/>
            <a:r>
              <a:rPr b="1" lang="en-US" sz="3200" spc="-1" strike="noStrike">
                <a:solidFill>
                  <a:srgbClr val="000000"/>
                </a:solidFill>
                <a:uFill>
                  <a:solidFill>
                    <a:srgbClr val="ffffff"/>
                  </a:solidFill>
                </a:uFill>
                <a:latin typeface="DejaVu Sans"/>
              </a:rPr>
              <a:t>Thank you</a:t>
            </a:r>
            <a:endParaRPr b="0" lang="en-US" sz="1800" spc="-1" strike="noStrike">
              <a:solidFill>
                <a:srgbClr val="000000"/>
              </a:solidFill>
              <a:uFill>
                <a:solidFill>
                  <a:srgbClr val="ffffff"/>
                </a:solidFill>
              </a:uFill>
              <a:latin typeface="DejaVu Sans"/>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0" name="TextShape 1"/>
          <p:cNvSpPr txBox="1"/>
          <p:nvPr/>
        </p:nvSpPr>
        <p:spPr>
          <a:xfrm>
            <a:off x="182880" y="182880"/>
            <a:ext cx="11795760" cy="575172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What will we talk about?</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Short Docker introduction</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What is Docker?</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Understanding Docker</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How it compares to virtual machines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Practical class/tutorial</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Docker Installation</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Docker Hub</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Creating/downloading an image</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Creating a container</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Updating application in container</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Some useful commands for containers</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Dockerfile – Custom Image</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Extras</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Docker advantages</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More information</a:t>
            </a:r>
            <a:endParaRPr b="0" lang="en-US" sz="1800" spc="-1" strike="noStrike">
              <a:solidFill>
                <a:srgbClr val="000000"/>
              </a:solidFill>
              <a:uFill>
                <a:solidFill>
                  <a:srgbClr val="ffffff"/>
                </a:solidFill>
              </a:uFill>
              <a:latin typeface="DejaVu Sans"/>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1" name="TextShape 1"/>
          <p:cNvSpPr txBox="1"/>
          <p:nvPr/>
        </p:nvSpPr>
        <p:spPr>
          <a:xfrm>
            <a:off x="182880" y="182880"/>
            <a:ext cx="11795760" cy="309852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What is Docker?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is a platform for developers and sysadmins to develop, ship, and run applications. Docker lets you quickly assemble applications from components and eliminates the friction that can come when shipping code. Docker lets you get your code tested and deployed into production as fast as possible.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provides a way to run almost any application securely isolated in a container. The isolation and security allow you to run many containers simultaneously on your host.</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pic>
        <p:nvPicPr>
          <p:cNvPr id="82" name="" descr=""/>
          <p:cNvPicPr/>
          <p:nvPr/>
        </p:nvPicPr>
        <p:blipFill>
          <a:blip r:embed="rId2"/>
          <a:stretch/>
        </p:blipFill>
        <p:spPr>
          <a:xfrm>
            <a:off x="6949440" y="1362600"/>
            <a:ext cx="4686120" cy="3666600"/>
          </a:xfrm>
          <a:prstGeom prst="rect">
            <a:avLst/>
          </a:prstGeom>
          <a:ln>
            <a:noFill/>
          </a:ln>
        </p:spPr>
      </p:pic>
      <p:sp>
        <p:nvSpPr>
          <p:cNvPr id="83" name="TextShape 1"/>
          <p:cNvSpPr txBox="1"/>
          <p:nvPr/>
        </p:nvSpPr>
        <p:spPr>
          <a:xfrm>
            <a:off x="182880" y="182880"/>
            <a:ext cx="6492240" cy="6309360"/>
          </a:xfrm>
          <a:prstGeom prst="rect">
            <a:avLst/>
          </a:prstGeom>
          <a:noFill/>
          <a:ln>
            <a:noFill/>
          </a:ln>
        </p:spPr>
        <p:txBody>
          <a:bodyPr lIns="90000" rIns="90000" tIns="45000" bIns="45000"/>
          <a:p>
            <a:r>
              <a:rPr b="1" lang="en-US" sz="1800" spc="-1" strike="noStrike">
                <a:solidFill>
                  <a:srgbClr val="000000"/>
                </a:solidFill>
                <a:uFill>
                  <a:solidFill>
                    <a:srgbClr val="ffffff"/>
                  </a:solidFill>
                </a:uFill>
                <a:latin typeface="DejaVu Sans"/>
              </a:rPr>
              <a:t>What is Docker Engine?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Engine is a client-server application with these major components:</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A server (daemon process).</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A REST API which specifies interfaces that programs can use to talk to the daemon</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A command line interface (CLI) client.</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The </a:t>
            </a:r>
            <a:r>
              <a:rPr b="0" lang="en-US" sz="1800" spc="-1" strike="noStrike" u="sng">
                <a:solidFill>
                  <a:srgbClr val="000000"/>
                </a:solidFill>
                <a:uFill>
                  <a:solidFill>
                    <a:srgbClr val="ffffff"/>
                  </a:solidFill>
                </a:uFill>
                <a:latin typeface="DejaVu Sans"/>
              </a:rPr>
              <a:t>CLI</a:t>
            </a:r>
            <a:r>
              <a:rPr b="0" lang="en-US" sz="1800" spc="-1" strike="noStrike">
                <a:solidFill>
                  <a:srgbClr val="000000"/>
                </a:solidFill>
                <a:uFill>
                  <a:solidFill>
                    <a:srgbClr val="ffffff"/>
                  </a:solidFill>
                </a:uFill>
                <a:latin typeface="DejaVu Sans"/>
              </a:rPr>
              <a:t> makes use of the </a:t>
            </a:r>
            <a:r>
              <a:rPr b="0" lang="en-US" sz="1800" spc="-1" strike="noStrike" u="sng">
                <a:solidFill>
                  <a:srgbClr val="000000"/>
                </a:solidFill>
                <a:uFill>
                  <a:solidFill>
                    <a:srgbClr val="ffffff"/>
                  </a:solidFill>
                </a:uFill>
                <a:latin typeface="DejaVu Sans"/>
              </a:rPr>
              <a:t>REST API</a:t>
            </a:r>
            <a:r>
              <a:rPr b="0" lang="en-US" sz="1800" spc="-1" strike="noStrike">
                <a:solidFill>
                  <a:srgbClr val="000000"/>
                </a:solidFill>
                <a:uFill>
                  <a:solidFill>
                    <a:srgbClr val="ffffff"/>
                  </a:solidFill>
                </a:uFill>
                <a:latin typeface="DejaVu Sans"/>
              </a:rPr>
              <a:t> to control or interact with the daemon through scripting or direct CLI commands.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The </a:t>
            </a:r>
            <a:r>
              <a:rPr b="0" lang="en-US" sz="1800" spc="-1" strike="noStrike" u="sng">
                <a:solidFill>
                  <a:srgbClr val="000000"/>
                </a:solidFill>
                <a:uFill>
                  <a:solidFill>
                    <a:srgbClr val="ffffff"/>
                  </a:solidFill>
                </a:uFill>
                <a:latin typeface="DejaVu Sans"/>
              </a:rPr>
              <a:t>daemon</a:t>
            </a:r>
            <a:r>
              <a:rPr b="0" lang="en-US" sz="1800" spc="-1" strike="noStrike">
                <a:solidFill>
                  <a:srgbClr val="000000"/>
                </a:solidFill>
                <a:uFill>
                  <a:solidFill>
                    <a:srgbClr val="ffffff"/>
                  </a:solidFill>
                </a:uFill>
                <a:latin typeface="DejaVu Sans"/>
              </a:rPr>
              <a:t> creates and manages Docker objects, such as images, containers, networks, data volumes, and so forth.</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The user does not directly interact with the daemon, but instead through the Docker client.</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The </a:t>
            </a:r>
            <a:r>
              <a:rPr b="0" lang="en-US" sz="1800" spc="-1" strike="noStrike" u="sng">
                <a:solidFill>
                  <a:srgbClr val="000000"/>
                </a:solidFill>
                <a:uFill>
                  <a:solidFill>
                    <a:srgbClr val="ffffff"/>
                  </a:solidFill>
                </a:uFill>
                <a:latin typeface="DejaVu Sans"/>
              </a:rPr>
              <a:t>client</a:t>
            </a:r>
            <a:r>
              <a:rPr b="0" lang="en-US" sz="1800" spc="-1" strike="noStrike">
                <a:solidFill>
                  <a:srgbClr val="000000"/>
                </a:solidFill>
                <a:uFill>
                  <a:solidFill>
                    <a:srgbClr val="ffffff"/>
                  </a:solidFill>
                </a:uFill>
                <a:latin typeface="DejaVu Sans"/>
              </a:rPr>
              <a:t>, in the form of the docker binary, is the primary user interface to Docker. It accepts commands from the user and communicates back and forth with a Docker daemon.</a:t>
            </a:r>
            <a:endParaRPr b="0" lang="en-US" sz="1800" spc="-1" strike="noStrike">
              <a:solidFill>
                <a:srgbClr val="000000"/>
              </a:solidFill>
              <a:uFill>
                <a:solidFill>
                  <a:srgbClr val="ffffff"/>
                </a:solidFill>
              </a:uFill>
              <a:latin typeface="DejaVu Sans"/>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4" name="TextShape 1"/>
          <p:cNvSpPr txBox="1"/>
          <p:nvPr/>
        </p:nvSpPr>
        <p:spPr>
          <a:xfrm>
            <a:off x="0" y="182880"/>
            <a:ext cx="180720" cy="445320"/>
          </a:xfrm>
          <a:prstGeom prst="rect">
            <a:avLst/>
          </a:prstGeom>
          <a:noFill/>
          <a:ln>
            <a:noFill/>
          </a:ln>
        </p:spPr>
      </p:sp>
      <p:sp>
        <p:nvSpPr>
          <p:cNvPr id="85" name="TextShape 2"/>
          <p:cNvSpPr txBox="1"/>
          <p:nvPr/>
        </p:nvSpPr>
        <p:spPr>
          <a:xfrm>
            <a:off x="180720" y="182880"/>
            <a:ext cx="11797920" cy="44532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Containers vs Virtual Machines</a:t>
            </a:r>
            <a:endParaRPr b="0" lang="en-US" sz="1800" spc="-1" strike="noStrike">
              <a:solidFill>
                <a:srgbClr val="000000"/>
              </a:solidFill>
              <a:uFill>
                <a:solidFill>
                  <a:srgbClr val="ffffff"/>
                </a:solidFill>
              </a:uFill>
              <a:latin typeface="DejaVu Sans"/>
            </a:endParaRPr>
          </a:p>
        </p:txBody>
      </p:sp>
      <p:pic>
        <p:nvPicPr>
          <p:cNvPr id="86" name="" descr=""/>
          <p:cNvPicPr/>
          <p:nvPr/>
        </p:nvPicPr>
        <p:blipFill>
          <a:blip r:embed="rId2"/>
          <a:stretch/>
        </p:blipFill>
        <p:spPr>
          <a:xfrm>
            <a:off x="184680" y="1542960"/>
            <a:ext cx="5886360" cy="4280760"/>
          </a:xfrm>
          <a:prstGeom prst="rect">
            <a:avLst/>
          </a:prstGeom>
          <a:ln>
            <a:noFill/>
          </a:ln>
        </p:spPr>
      </p:pic>
      <p:pic>
        <p:nvPicPr>
          <p:cNvPr id="87" name="" descr=""/>
          <p:cNvPicPr/>
          <p:nvPr/>
        </p:nvPicPr>
        <p:blipFill>
          <a:blip r:embed="rId3"/>
          <a:stretch/>
        </p:blipFill>
        <p:spPr>
          <a:xfrm>
            <a:off x="6126480" y="1542960"/>
            <a:ext cx="5852160" cy="4279320"/>
          </a:xfrm>
          <a:prstGeom prst="rect">
            <a:avLst/>
          </a:prstGeom>
          <a:ln>
            <a:noFill/>
          </a:ln>
        </p:spPr>
      </p:pic>
      <p:sp>
        <p:nvSpPr>
          <p:cNvPr id="88" name="TextShape 3"/>
          <p:cNvSpPr txBox="1"/>
          <p:nvPr/>
        </p:nvSpPr>
        <p:spPr>
          <a:xfrm>
            <a:off x="1138320" y="1097280"/>
            <a:ext cx="4023360" cy="355680"/>
          </a:xfrm>
          <a:prstGeom prst="rect">
            <a:avLst/>
          </a:prstGeom>
          <a:noFill/>
          <a:ln>
            <a:noFill/>
          </a:ln>
        </p:spPr>
        <p:txBody>
          <a:bodyPr lIns="90000" rIns="90000" tIns="45000" bIns="45000"/>
          <a:p>
            <a:r>
              <a:rPr b="1" lang="en-US" sz="1800" spc="-1" strike="noStrike">
                <a:solidFill>
                  <a:srgbClr val="000000"/>
                </a:solidFill>
                <a:uFill>
                  <a:solidFill>
                    <a:srgbClr val="ffffff"/>
                  </a:solidFill>
                </a:uFill>
                <a:latin typeface="DejaVu Sans"/>
              </a:rPr>
              <a:t>Virtual Machine Architecture</a:t>
            </a:r>
            <a:endParaRPr b="0" lang="en-US" sz="1800" spc="-1" strike="noStrike">
              <a:solidFill>
                <a:srgbClr val="000000"/>
              </a:solidFill>
              <a:uFill>
                <a:solidFill>
                  <a:srgbClr val="ffffff"/>
                </a:solidFill>
              </a:uFill>
              <a:latin typeface="DejaVu Sans"/>
            </a:endParaRPr>
          </a:p>
        </p:txBody>
      </p:sp>
      <p:sp>
        <p:nvSpPr>
          <p:cNvPr id="89" name="TextShape 4"/>
          <p:cNvSpPr txBox="1"/>
          <p:nvPr/>
        </p:nvSpPr>
        <p:spPr>
          <a:xfrm>
            <a:off x="7546320" y="1097280"/>
            <a:ext cx="2764080" cy="355680"/>
          </a:xfrm>
          <a:prstGeom prst="rect">
            <a:avLst/>
          </a:prstGeom>
          <a:noFill/>
          <a:ln>
            <a:noFill/>
          </a:ln>
        </p:spPr>
        <p:txBody>
          <a:bodyPr lIns="90000" rIns="90000" tIns="45000" bIns="45000"/>
          <a:p>
            <a:r>
              <a:rPr b="1" lang="en-US" sz="1800" spc="-1" strike="noStrike">
                <a:solidFill>
                  <a:srgbClr val="000000"/>
                </a:solidFill>
                <a:uFill>
                  <a:solidFill>
                    <a:srgbClr val="ffffff"/>
                  </a:solidFill>
                </a:uFill>
                <a:latin typeface="DejaVu Sans"/>
              </a:rPr>
              <a:t>Docker Architecture</a:t>
            </a:r>
            <a:endParaRPr b="0" lang="en-US" sz="1800" spc="-1" strike="noStrike">
              <a:solidFill>
                <a:srgbClr val="000000"/>
              </a:solidFill>
              <a:uFill>
                <a:solidFill>
                  <a:srgbClr val="ffffff"/>
                </a:solidFill>
              </a:uFill>
              <a:latin typeface="DejaVu Sans"/>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0" name="TextShape 1"/>
          <p:cNvSpPr txBox="1"/>
          <p:nvPr/>
        </p:nvSpPr>
        <p:spPr>
          <a:xfrm>
            <a:off x="182880" y="182880"/>
            <a:ext cx="11795760" cy="495576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Inside Docker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To understand Docker’s internals, you need to know about three resources: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Docker images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A Docker image is a read-only template. For example, an image could contain an CentOS operating system with Apache and your web application installed. Images are used to create Docker containers. Docker images are the build component of Docker.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Docker registries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registries hold images. These are public or private stores from which you upload or download images. The public Docker registry is provided with the Docker Hub.</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Docker containers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containers are similar to a directory. A Docker container holds everything that is needed for an application to run. Each container is created from a Docker image. Docker containers can be run, started, stopped, moved, and deleted. Each container is an isolated and secure application platform. Docker containers are the run component of Docker.</a:t>
            </a:r>
            <a:endParaRPr b="0" lang="en-US" sz="1800" spc="-1" strike="noStrike">
              <a:solidFill>
                <a:srgbClr val="000000"/>
              </a:solidFill>
              <a:uFill>
                <a:solidFill>
                  <a:srgbClr val="ffffff"/>
                </a:solidFill>
              </a:uFill>
              <a:latin typeface="DejaVu Sans"/>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1" name="TextShape 1"/>
          <p:cNvSpPr txBox="1"/>
          <p:nvPr/>
        </p:nvSpPr>
        <p:spPr>
          <a:xfrm>
            <a:off x="182880" y="18324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Docker Hub</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2000" spc="-1" strike="noStrike">
                <a:solidFill>
                  <a:srgbClr val="000000"/>
                </a:solidFill>
                <a:uFill>
                  <a:solidFill>
                    <a:srgbClr val="ffffff"/>
                  </a:solidFill>
                </a:uFill>
                <a:latin typeface="DejaVu Sans"/>
              </a:rPr>
              <a:t>What is Docker Hub?</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Hub is a cloud-based registry service which allows you to link to code repositories, build your images and test them, stores manually pushed images, so you can deploy images to your hosts.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Hub provides the following major features:</a:t>
            </a:r>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Image Repositories</a:t>
            </a:r>
            <a:r>
              <a:rPr b="0" lang="en-US" sz="1800" spc="-1" strike="noStrike">
                <a:solidFill>
                  <a:srgbClr val="000000"/>
                </a:solidFill>
                <a:uFill>
                  <a:solidFill>
                    <a:srgbClr val="ffffff"/>
                  </a:solidFill>
                </a:uFill>
                <a:latin typeface="DejaVu Sans"/>
              </a:rPr>
              <a:t>: Find, manage, and push and pull images from community, official, and private image libraries.</a:t>
            </a:r>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Automated Builds</a:t>
            </a:r>
            <a:r>
              <a:rPr b="0" lang="en-US" sz="1800" spc="-1" strike="noStrike">
                <a:solidFill>
                  <a:srgbClr val="000000"/>
                </a:solidFill>
                <a:uFill>
                  <a:solidFill>
                    <a:srgbClr val="ffffff"/>
                  </a:solidFill>
                </a:uFill>
                <a:latin typeface="DejaVu Sans"/>
              </a:rPr>
              <a:t>: Automatically create new images when you make changes to a source code repository.</a:t>
            </a:r>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Webhooks</a:t>
            </a:r>
            <a:r>
              <a:rPr b="0" lang="en-US" sz="1800" spc="-1" strike="noStrike">
                <a:solidFill>
                  <a:srgbClr val="000000"/>
                </a:solidFill>
                <a:uFill>
                  <a:solidFill>
                    <a:srgbClr val="ffffff"/>
                  </a:solidFill>
                </a:uFill>
                <a:latin typeface="DejaVu Sans"/>
              </a:rPr>
              <a:t>: A feature of Automated Builds, Webhooks let you trigger actions after a successful push to a repository.</a:t>
            </a:r>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Organizations</a:t>
            </a:r>
            <a:r>
              <a:rPr b="0" lang="en-US" sz="1800" spc="-1" strike="noStrike">
                <a:solidFill>
                  <a:srgbClr val="000000"/>
                </a:solidFill>
                <a:uFill>
                  <a:solidFill>
                    <a:srgbClr val="ffffff"/>
                  </a:solidFill>
                </a:uFill>
                <a:latin typeface="DejaVu Sans"/>
              </a:rPr>
              <a:t>: Create work groups to manage access to image repositories.</a:t>
            </a:r>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GitHub and Bitbucket Integration</a:t>
            </a:r>
            <a:r>
              <a:rPr b="0" lang="en-US" sz="1800" spc="-1" strike="noStrike">
                <a:solidFill>
                  <a:srgbClr val="000000"/>
                </a:solidFill>
                <a:uFill>
                  <a:solidFill>
                    <a:srgbClr val="ffffff"/>
                  </a:solidFill>
                </a:uFill>
                <a:latin typeface="DejaVu Sans"/>
              </a:rPr>
              <a:t>: Add the Hub and your Docker Images to your current workflows.</a:t>
            </a:r>
            <a:endParaRPr b="0" lang="en-US" sz="1800" spc="-1" strike="noStrike">
              <a:solidFill>
                <a:srgbClr val="000000"/>
              </a:solidFill>
              <a:uFill>
                <a:solidFill>
                  <a:srgbClr val="ffffff"/>
                </a:solidFill>
              </a:uFill>
              <a:latin typeface="DejaVu Sans"/>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2" name="TextShape 1"/>
          <p:cNvSpPr txBox="1"/>
          <p:nvPr/>
        </p:nvSpPr>
        <p:spPr>
          <a:xfrm>
            <a:off x="182880" y="18324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Docker Installation</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Engine is supported on Linux, Cloud, Windows, and OS X.</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Installation instructions are available at https://docs.docker.com/engine/installation/</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CentOS Linux</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Create repository as indicated in website above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yum update &amp; yum install docker-engine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systemctl start docker &amp;&amp; systemctl enable docker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General Linux installation </a:t>
            </a:r>
            <a:r>
              <a:rPr b="0" lang="en-US" sz="1600" spc="-1" strike="noStrike">
                <a:solidFill>
                  <a:srgbClr val="000000"/>
                </a:solidFill>
                <a:uFill>
                  <a:solidFill>
                    <a:srgbClr val="ffffff"/>
                  </a:solidFill>
                </a:uFill>
                <a:latin typeface="DejaVu Sans"/>
              </a:rPr>
              <a:t>(should work in most Linux distributions)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curl -fsSL https://get.docker.com/ | sh</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systemctl start docker &amp;&amp; systemctl enable docker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Test installation</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images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ps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Give access to other user than root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usermod -a -G docker &lt;user&gt;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(login with user – if user is already login, must logout first)</a:t>
            </a:r>
            <a:endParaRPr b="0" lang="en-US" sz="1800" spc="-1" strike="noStrike">
              <a:solidFill>
                <a:srgbClr val="000000"/>
              </a:solidFill>
              <a:uFill>
                <a:solidFill>
                  <a:srgbClr val="ffffff"/>
                </a:solidFill>
              </a:uFill>
              <a:latin typeface="DejaVu Sans"/>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3" name="TextShape 1"/>
          <p:cNvSpPr txBox="1"/>
          <p:nvPr/>
        </p:nvSpPr>
        <p:spPr>
          <a:xfrm>
            <a:off x="182880" y="18324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Creating/downloading an image</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Downloading an image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pull &lt;image_name_like_ind_docker_registry&gt;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images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Multiple images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pull &lt;other_image_name&gt;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images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Multiple versions of the same image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pull &lt;image_name&gt;:&lt;version&gt;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images</a:t>
            </a:r>
            <a:endParaRPr b="0" lang="en-US" sz="1800" spc="-1" strike="noStrike">
              <a:solidFill>
                <a:srgbClr val="000000"/>
              </a:solidFill>
              <a:uFill>
                <a:solidFill>
                  <a:srgbClr val="ffffff"/>
                </a:solidFill>
              </a:uFill>
              <a:latin typeface="DejaVu Sans"/>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2529</TotalTime>
  <Application>LibreOffice/5.2.1.2$Linux_X86_64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2013-12-06T12:23:19Z</dcterms:created>
  <dc:creator>Findmore</dc:creator>
  <dc:description/>
  <dc:language>en-US</dc:language>
  <cp:lastModifiedBy/>
  <dcterms:modified xsi:type="dcterms:W3CDTF">2016-09-13T09:26:00Z</dcterms:modified>
  <cp:revision>174</cp:revision>
  <dc:subject/>
  <dc:title>Título nesta posição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Ecrã Panorâmico</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