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Luís Naba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6-16T09:51:57.723">
    <p:pos x="6000" y="0"/>
    <p:text>Index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ebsite.com"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 node can be a manager or a worker</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 manager actively takes part in the Raft consensus and keeps the Raft log</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We can talk to a manager using the Swarm API</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One manager is elected leader, other managers merely forward requests to it</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Workers get their instructions from the managers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Both managers and workers can run containers</a:t>
            </a:r>
          </a:p>
        </p:txBody>
      </p:sp>
      <p:sp>
        <p:nvSpPr>
          <p:cNvPr id="160" name="Shape 16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 service is specified by it’s </a:t>
            </a:r>
            <a:r>
              <a:rPr b="1" i="1" lang="en-US" sz="1800" u="sng">
                <a:solidFill>
                  <a:schemeClr val="dk1"/>
                </a:solidFill>
                <a:latin typeface="Verdana"/>
                <a:ea typeface="Verdana"/>
                <a:cs typeface="Verdana"/>
                <a:sym typeface="Verdana"/>
              </a:rPr>
              <a:t>desired state</a:t>
            </a:r>
            <a:r>
              <a:rPr lang="en-US" sz="1800">
                <a:solidFill>
                  <a:schemeClr val="dk1"/>
                </a:solidFill>
                <a:latin typeface="Verdana"/>
                <a:ea typeface="Verdana"/>
                <a:cs typeface="Verdana"/>
                <a:sym typeface="Verdana"/>
              </a:rPr>
              <a:t>: which image, how many instances, etc…</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The leader uses different subsystems to break down services into tasks: orchestrator, allocator, scheduler, dispatcher</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 task corresponds to a specific container, assigned to a specific node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Nodes know which tasks should be running and starts/stops containers accordingly</a:t>
            </a:r>
          </a:p>
        </p:txBody>
      </p:sp>
      <p:sp>
        <p:nvSpPr>
          <p:cNvPr id="166" name="Shape 166"/>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2" name="Shape 17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9" name="Shape 17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indent="-342900" lvl="0" marL="457200" rtl="0">
              <a:spcBef>
                <a:spcPts val="0"/>
              </a:spcBef>
              <a:buClr>
                <a:schemeClr val="dk1"/>
              </a:buClr>
              <a:buSzPct val="100000"/>
              <a:buChar char="●"/>
            </a:pPr>
            <a:r>
              <a:rPr lang="en-US" sz="1800">
                <a:solidFill>
                  <a:schemeClr val="dk1"/>
                </a:solidFill>
              </a:rPr>
              <a:t>Task: Create 3 managers and 2 workers</a:t>
            </a:r>
          </a:p>
          <a:p>
            <a:pPr indent="-342900" lvl="0" marL="457200" rtl="0">
              <a:spcBef>
                <a:spcPts val="0"/>
              </a:spcBef>
              <a:buClr>
                <a:schemeClr val="dk1"/>
              </a:buClr>
              <a:buSzPct val="100000"/>
              <a:buChar char="●"/>
            </a:pPr>
            <a:r>
              <a:rPr lang="en-US" sz="1800">
                <a:solidFill>
                  <a:schemeClr val="dk1"/>
                </a:solidFill>
              </a:rPr>
              <a:t>Visualizer container created with run instead of service, to view/manage multiple services without being interfered by Visualizer. As is not a service, it can’t be scaled and it’s not associated with Swarm</a:t>
            </a:r>
          </a:p>
        </p:txBody>
      </p:sp>
      <p:sp>
        <p:nvSpPr>
          <p:cNvPr id="184" name="Shape 18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0" name="Shape 19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7" name="Shape 197"/>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indent="-342900" lvl="0" marL="457200" rtl="0">
              <a:spcBef>
                <a:spcPts val="0"/>
              </a:spcBef>
              <a:buClr>
                <a:schemeClr val="dk1"/>
              </a:buClr>
              <a:buSzPct val="100000"/>
              <a:buChar char="●"/>
            </a:pPr>
            <a:r>
              <a:rPr lang="en-US" sz="1800">
                <a:solidFill>
                  <a:schemeClr val="dk1"/>
                </a:solidFill>
              </a:rPr>
              <a:t>TCP routing mesh doesn’t parse HTTP headers - Example: Wordpress HTTP headers make sessions to not be kept between services’s instances</a:t>
            </a:r>
          </a:p>
        </p:txBody>
      </p:sp>
      <p:sp>
        <p:nvSpPr>
          <p:cNvPr id="203" name="Shape 20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t/>
            </a:r>
            <a:endParaRPr sz="1800">
              <a:solidFill>
                <a:schemeClr val="dk1"/>
              </a:solidFill>
            </a:endParaRPr>
          </a:p>
        </p:txBody>
      </p:sp>
      <p:sp>
        <p:nvSpPr>
          <p:cNvPr id="209" name="Shape 20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sz="1800">
              <a:solidFill>
                <a:schemeClr val="dk1"/>
              </a:solidFill>
            </a:endParaRPr>
          </a:p>
        </p:txBody>
      </p:sp>
      <p:sp>
        <p:nvSpPr>
          <p:cNvPr id="215" name="Shape 21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a:spcBef>
                <a:spcPts val="0"/>
              </a:spcBef>
              <a:buNone/>
            </a:pPr>
            <a:r>
              <a:rPr lang="en-US" sz="1800">
                <a:solidFill>
                  <a:schemeClr val="dk1"/>
                </a:solidFill>
              </a:rPr>
              <a:t>Proxy should be used, to disable port exposing to outside, just proxy redirecting to services:</a:t>
            </a:r>
          </a:p>
          <a:p>
            <a:pPr indent="-342900" lvl="0" marL="457200" rtl="0">
              <a:spcBef>
                <a:spcPts val="0"/>
              </a:spcBef>
              <a:buClr>
                <a:schemeClr val="dk1"/>
              </a:buClr>
              <a:buSzPct val="100000"/>
              <a:buChar char="-"/>
            </a:pPr>
            <a:r>
              <a:rPr lang="en-US" sz="1800">
                <a:solidFill>
                  <a:schemeClr val="dk1"/>
                </a:solidFill>
              </a:rPr>
              <a:t>using domains (example: </a:t>
            </a:r>
            <a:r>
              <a:rPr lang="en-US" sz="1800" u="sng">
                <a:solidFill>
                  <a:schemeClr val="hlink"/>
                </a:solidFill>
                <a:hlinkClick r:id="rId2"/>
              </a:rPr>
              <a:t>www.website.com</a:t>
            </a:r>
            <a:r>
              <a:rPr lang="en-US" sz="1800">
                <a:solidFill>
                  <a:schemeClr val="dk1"/>
                </a:solidFill>
              </a:rPr>
              <a:t>)</a:t>
            </a:r>
          </a:p>
          <a:p>
            <a:pPr indent="-342900" lvl="0" marL="457200" rtl="0">
              <a:spcBef>
                <a:spcPts val="0"/>
              </a:spcBef>
              <a:buClr>
                <a:schemeClr val="dk1"/>
              </a:buClr>
              <a:buSzPct val="100000"/>
              <a:buChar char="-"/>
            </a:pPr>
            <a:r>
              <a:rPr lang="en-US" sz="1800">
                <a:solidFill>
                  <a:schemeClr val="dk1"/>
                </a:solidFill>
              </a:rPr>
              <a:t>using url address suffixes (ex: www.website.com/service1)</a:t>
            </a:r>
          </a:p>
        </p:txBody>
      </p:sp>
      <p:sp>
        <p:nvSpPr>
          <p:cNvPr id="222" name="Shape 222"/>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8" name="Shape 22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rPr lang="en-US" sz="1800">
                <a:solidFill>
                  <a:schemeClr val="dk1"/>
                </a:solidFill>
              </a:rPr>
              <a:t>docker run -it -d -p 8080:8080 -v /var/run/docker.sock:/var/run/docker.sock dockersamples/visualizer</a:t>
            </a:r>
          </a:p>
        </p:txBody>
      </p:sp>
      <p:sp>
        <p:nvSpPr>
          <p:cNvPr id="233" name="Shape 23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Clr>
                <a:schemeClr val="dk1"/>
              </a:buClr>
              <a:buFont typeface="Arial"/>
              <a:buNone/>
            </a:pPr>
            <a:r>
              <a:rPr lang="en-US">
                <a:solidFill>
                  <a:schemeClr val="dk1"/>
                </a:solidFill>
                <a:latin typeface="Verdana"/>
                <a:ea typeface="Verdana"/>
                <a:cs typeface="Verdana"/>
                <a:sym typeface="Verdana"/>
              </a:rPr>
              <a:t>New service definitions recreates containers, can be visible with docker service ps service_name</a:t>
            </a:r>
          </a:p>
        </p:txBody>
      </p:sp>
      <p:sp>
        <p:nvSpPr>
          <p:cNvPr id="239" name="Shape 23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sz="1800">
              <a:solidFill>
                <a:schemeClr val="dk1"/>
              </a:solidFill>
            </a:endParaRPr>
          </a:p>
        </p:txBody>
      </p:sp>
      <p:sp>
        <p:nvSpPr>
          <p:cNvPr id="245" name="Shape 24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rPr lang="en-US" sz="1800">
                <a:solidFill>
                  <a:schemeClr val="dk1"/>
                </a:solidFill>
              </a:rPr>
              <a:t>https://github.com/jpetazzo/orchestration-workshop/tree/master/stacks</a:t>
            </a:r>
          </a:p>
        </p:txBody>
      </p:sp>
      <p:sp>
        <p:nvSpPr>
          <p:cNvPr id="251" name="Shape 251"/>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indent="-69850" lvl="0" marL="0" rtl="0">
              <a:spcBef>
                <a:spcPts val="0"/>
              </a:spcBef>
              <a:buClr>
                <a:schemeClr val="dk1"/>
              </a:buClr>
              <a:buSzPct val="61111"/>
              <a:buFont typeface="Arial"/>
              <a:buNone/>
            </a:pPr>
            <a:r>
              <a:rPr lang="en-US" sz="1800">
                <a:solidFill>
                  <a:schemeClr val="dk1"/>
                </a:solidFill>
              </a:rPr>
              <a:t>cat ../stacks/registry.yml</a:t>
            </a:r>
          </a:p>
        </p:txBody>
      </p:sp>
      <p:sp>
        <p:nvSpPr>
          <p:cNvPr id="257" name="Shape 257"/>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sz="1800">
              <a:solidFill>
                <a:schemeClr val="dk1"/>
              </a:solidFill>
            </a:endParaRPr>
          </a:p>
        </p:txBody>
      </p:sp>
      <p:sp>
        <p:nvSpPr>
          <p:cNvPr id="263" name="Shape 26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777225" y="4777725"/>
            <a:ext cx="6217899" cy="452627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9" name="Shape 26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4" name="Shape 27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3" name="Shape 12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a:spcBef>
                <a:spcPts val="0"/>
              </a:spcBef>
              <a:buClr>
                <a:schemeClr val="dk1"/>
              </a:buClr>
              <a:buFont typeface="Arial"/>
              <a:buNone/>
            </a:pPr>
            <a:r>
              <a:rPr lang="en-US"/>
              <a:t>NFS Server</a:t>
            </a:r>
          </a:p>
          <a:p>
            <a:pPr lvl="0">
              <a:spcBef>
                <a:spcPts val="0"/>
              </a:spcBef>
              <a:buClr>
                <a:schemeClr val="dk1"/>
              </a:buClr>
              <a:buFont typeface="Arial"/>
              <a:buNone/>
            </a:pPr>
            <a:r>
              <a:rPr lang="en-US"/>
              <a:t>apk -U add nfs-utils</a:t>
            </a:r>
          </a:p>
          <a:p>
            <a:pPr lvl="0">
              <a:spcBef>
                <a:spcPts val="0"/>
              </a:spcBef>
              <a:buClr>
                <a:schemeClr val="dk1"/>
              </a:buClr>
              <a:buFont typeface="Arial"/>
              <a:buNone/>
            </a:pPr>
            <a:r>
              <a:rPr lang="en-US"/>
              <a:t>mkdir -p /opt/share/mysql_data</a:t>
            </a:r>
          </a:p>
          <a:p>
            <a:pPr lvl="0">
              <a:spcBef>
                <a:spcPts val="0"/>
              </a:spcBef>
              <a:buClr>
                <a:schemeClr val="dk1"/>
              </a:buClr>
              <a:buFont typeface="Arial"/>
              <a:buNone/>
            </a:pPr>
            <a:r>
              <a:rPr lang="en-US"/>
              <a:t>echo "/opt/share/mysql_data *(rw,sync,no_root_squash,no_subtree_check)" &gt;&gt; /etc/exports</a:t>
            </a:r>
          </a:p>
          <a:p>
            <a:pPr lvl="0">
              <a:spcBef>
                <a:spcPts val="0"/>
              </a:spcBef>
              <a:buClr>
                <a:schemeClr val="dk1"/>
              </a:buClr>
              <a:buFont typeface="Arial"/>
              <a:buNone/>
            </a:pPr>
            <a:r>
              <a:rPr lang="en-US"/>
              <a:t>exportfs -ar</a:t>
            </a:r>
          </a:p>
          <a:p>
            <a:pPr lvl="0">
              <a:spcBef>
                <a:spcPts val="0"/>
              </a:spcBef>
              <a:buClr>
                <a:schemeClr val="dk1"/>
              </a:buClr>
              <a:buFont typeface="Arial"/>
              <a:buNone/>
            </a:pPr>
            <a:r>
              <a:rPr lang="en-US"/>
              <a:t>rpcbind</a:t>
            </a:r>
          </a:p>
          <a:p>
            <a:pPr lvl="0">
              <a:spcBef>
                <a:spcPts val="0"/>
              </a:spcBef>
              <a:buClr>
                <a:schemeClr val="dk1"/>
              </a:buClr>
              <a:buFont typeface="Arial"/>
              <a:buNone/>
            </a:pPr>
            <a:r>
              <a:rPr lang="en-US"/>
              <a:t>rpc.nfsd</a:t>
            </a:r>
          </a:p>
          <a:p>
            <a:pPr lvl="0">
              <a:spcBef>
                <a:spcPts val="0"/>
              </a:spcBef>
              <a:buClr>
                <a:schemeClr val="dk1"/>
              </a:buClr>
              <a:buFont typeface="Arial"/>
              <a:buNone/>
            </a:pPr>
            <a:r>
              <a:rPr lang="en-US"/>
              <a:t>rpc.mountd</a:t>
            </a:r>
          </a:p>
          <a:p>
            <a:pPr lvl="0">
              <a:spcBef>
                <a:spcPts val="0"/>
              </a:spcBef>
              <a:buClr>
                <a:schemeClr val="dk1"/>
              </a:buClr>
              <a:buFont typeface="Arial"/>
              <a:buNone/>
            </a:pPr>
            <a:r>
              <a:t/>
            </a:r>
            <a:endParaRPr/>
          </a:p>
          <a:p>
            <a:pPr lvl="0">
              <a:spcBef>
                <a:spcPts val="0"/>
              </a:spcBef>
              <a:buClr>
                <a:schemeClr val="dk1"/>
              </a:buClr>
              <a:buFont typeface="Arial"/>
              <a:buNone/>
            </a:pPr>
            <a:r>
              <a:t/>
            </a:r>
            <a:endParaRPr/>
          </a:p>
          <a:p>
            <a:pPr lvl="0">
              <a:spcBef>
                <a:spcPts val="0"/>
              </a:spcBef>
              <a:buClr>
                <a:schemeClr val="dk1"/>
              </a:buClr>
              <a:buFont typeface="Arial"/>
              <a:buNone/>
            </a:pPr>
            <a:r>
              <a:t/>
            </a:r>
            <a:endParaRPr/>
          </a:p>
          <a:p>
            <a:pPr lvl="0">
              <a:spcBef>
                <a:spcPts val="0"/>
              </a:spcBef>
              <a:buClr>
                <a:schemeClr val="dk1"/>
              </a:buClr>
              <a:buFont typeface="Arial"/>
              <a:buNone/>
            </a:pPr>
            <a:r>
              <a:rPr lang="en-US"/>
              <a:t>NFS Client</a:t>
            </a:r>
          </a:p>
          <a:p>
            <a:pPr lvl="0">
              <a:spcBef>
                <a:spcPts val="0"/>
              </a:spcBef>
              <a:buClr>
                <a:schemeClr val="dk1"/>
              </a:buClr>
              <a:buFont typeface="Arial"/>
              <a:buNone/>
            </a:pPr>
            <a:r>
              <a:rPr lang="en-US"/>
              <a:t>apk -U add nfs-utils; mkdir -p /opt/share/mysql_data; rpcbind</a:t>
            </a:r>
          </a:p>
          <a:p>
            <a:pPr lvl="0">
              <a:spcBef>
                <a:spcPts val="0"/>
              </a:spcBef>
              <a:buClr>
                <a:schemeClr val="dk1"/>
              </a:buClr>
              <a:buFont typeface="Arial"/>
              <a:buNone/>
            </a:pPr>
            <a:r>
              <a:rPr lang="en-US"/>
              <a:t>mount -t nfs NFS_SERVER_IP:/opt/share/mysql_data /opt/share/mysql_data</a:t>
            </a:r>
          </a:p>
          <a:p>
            <a:pPr lvl="0">
              <a:spcBef>
                <a:spcPts val="0"/>
              </a:spcBef>
              <a:buClr>
                <a:schemeClr val="dk1"/>
              </a:buClr>
              <a:buFont typeface="Arial"/>
              <a:buNone/>
            </a:pPr>
            <a:r>
              <a:rPr lang="en-US"/>
              <a:t>mount -t nfs 10.0.36.3:/opt/share/mysql_data /opt/share/mysql_data</a:t>
            </a:r>
          </a:p>
          <a:p>
            <a:pPr lvl="0">
              <a:spcBef>
                <a:spcPts val="0"/>
              </a:spcBef>
              <a:buClr>
                <a:schemeClr val="dk1"/>
              </a:buClr>
              <a:buFont typeface="Arial"/>
              <a:buNone/>
            </a:pPr>
            <a:r>
              <a:rPr lang="en-US"/>
              <a:t>ls -l /opt/share/mysql_data</a:t>
            </a:r>
          </a:p>
          <a:p>
            <a:pPr lvl="0">
              <a:spcBef>
                <a:spcPts val="0"/>
              </a:spcBef>
              <a:buNone/>
            </a:pPr>
            <a:r>
              <a:t/>
            </a:r>
            <a:endParaRPr/>
          </a:p>
          <a:p>
            <a:pPr lvl="0" rtl="0">
              <a:spcBef>
                <a:spcPts val="0"/>
              </a:spcBef>
              <a:buNone/>
            </a:pPr>
            <a:r>
              <a:t/>
            </a:r>
            <a:endParaRPr/>
          </a:p>
        </p:txBody>
      </p:sp>
      <p:sp>
        <p:nvSpPr>
          <p:cNvPr id="279" name="Shape 27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rPr lang="en-US"/>
              <a:t>https://gist.github.com/luisnabais/7770c48d2943ead4bb74ebe0e5ae2e60</a:t>
            </a:r>
          </a:p>
        </p:txBody>
      </p:sp>
      <p:sp>
        <p:nvSpPr>
          <p:cNvPr id="284" name="Shape 28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rPr lang="en-US"/>
              <a:t>https://gist.github.com/luisnabais/7770c48d2943ead4bb74ebe0e5ae2e60</a:t>
            </a:r>
          </a:p>
        </p:txBody>
      </p:sp>
      <p:sp>
        <p:nvSpPr>
          <p:cNvPr id="289" name="Shape 28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4" name="Shape 29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9" name="Shape 299"/>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04" name="Shape 304"/>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8" name="Shape 12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3" name="Shape 13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8" name="Shape 138"/>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3" name="Shape 143"/>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0" name="Shape 150"/>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777225" y="4777725"/>
            <a:ext cx="6217800" cy="45264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5" name="Shape 155"/>
          <p:cNvSpPr/>
          <p:nvPr>
            <p:ph idx="2" type="sldImg"/>
          </p:nvPr>
        </p:nvSpPr>
        <p:spPr>
          <a:xfrm>
            <a:off x="1295650" y="754375"/>
            <a:ext cx="518190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11" name="Shape 11"/>
        <p:cNvGrpSpPr/>
        <p:nvPr/>
      </p:nvGrpSpPr>
      <p:grpSpPr>
        <a:xfrm>
          <a:off x="0" y="0"/>
          <a:ext cx="0" cy="0"/>
          <a:chOff x="0" y="0"/>
          <a:chExt cx="0" cy="0"/>
        </a:xfrm>
      </p:grpSpPr>
      <p:sp>
        <p:nvSpPr>
          <p:cNvPr id="12" name="Shape 1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 name="Shape 13"/>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41" name="Shape 41"/>
        <p:cNvGrpSpPr/>
        <p:nvPr/>
      </p:nvGrpSpPr>
      <p:grpSpPr>
        <a:xfrm>
          <a:off x="0" y="0"/>
          <a:ext cx="0" cy="0"/>
          <a:chOff x="0" y="0"/>
          <a:chExt cx="0" cy="0"/>
        </a:xfrm>
      </p:grpSpPr>
      <p:sp>
        <p:nvSpPr>
          <p:cNvPr id="42" name="Shape 4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3" name="Shape 43"/>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4" name="Shape 44"/>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45" name="Shape 45"/>
        <p:cNvGrpSpPr/>
        <p:nvPr/>
      </p:nvGrpSpPr>
      <p:grpSpPr>
        <a:xfrm>
          <a:off x="0" y="0"/>
          <a:ext cx="0" cy="0"/>
          <a:chOff x="0" y="0"/>
          <a:chExt cx="0" cy="0"/>
        </a:xfrm>
      </p:grpSpPr>
      <p:sp>
        <p:nvSpPr>
          <p:cNvPr id="46" name="Shape 4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9" name="Shape 49"/>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0" name="Shape 50"/>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51" name="Shape 51"/>
        <p:cNvGrpSpPr/>
        <p:nvPr/>
      </p:nvGrpSpPr>
      <p:grpSpPr>
        <a:xfrm>
          <a:off x="0" y="0"/>
          <a:ext cx="0" cy="0"/>
          <a:chOff x="0" y="0"/>
          <a:chExt cx="0" cy="0"/>
        </a:xfrm>
      </p:grpSpPr>
      <p:sp>
        <p:nvSpPr>
          <p:cNvPr id="52" name="Shape 5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3" name="Shape 53"/>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4" name="Shape 54"/>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5" name="Shape 55"/>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64" name="Shape 64"/>
        <p:cNvGrpSpPr/>
        <p:nvPr/>
      </p:nvGrpSpPr>
      <p:grpSpPr>
        <a:xfrm>
          <a:off x="0" y="0"/>
          <a:ext cx="0" cy="0"/>
          <a:chOff x="0" y="0"/>
          <a:chExt cx="0" cy="0"/>
        </a:xfrm>
      </p:grpSpPr>
      <p:sp>
        <p:nvSpPr>
          <p:cNvPr id="65" name="Shape 6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subTitle"/>
          </p:nvPr>
        </p:nvSpPr>
        <p:spPr>
          <a:xfrm>
            <a:off x="838079" y="1825559"/>
            <a:ext cx="10515239" cy="43509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67" name="Shape 67"/>
        <p:cNvGrpSpPr/>
        <p:nvPr/>
      </p:nvGrpSpPr>
      <p:grpSpPr>
        <a:xfrm>
          <a:off x="0" y="0"/>
          <a:ext cx="0" cy="0"/>
          <a:chOff x="0" y="0"/>
          <a:chExt cx="0" cy="0"/>
        </a:xfrm>
      </p:grpSpPr>
      <p:sp>
        <p:nvSpPr>
          <p:cNvPr id="68" name="Shape 6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9" name="Shape 6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70" name="Shape 70"/>
        <p:cNvGrpSpPr/>
        <p:nvPr/>
      </p:nvGrpSpPr>
      <p:grpSpPr>
        <a:xfrm>
          <a:off x="0" y="0"/>
          <a:ext cx="0" cy="0"/>
          <a:chOff x="0" y="0"/>
          <a:chExt cx="0" cy="0"/>
        </a:xfrm>
      </p:grpSpPr>
      <p:sp>
        <p:nvSpPr>
          <p:cNvPr id="71" name="Shape 71"/>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2" name="Shape 72"/>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3" name="Shape 73"/>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76" name="Shape 76"/>
        <p:cNvGrpSpPr/>
        <p:nvPr/>
      </p:nvGrpSpPr>
      <p:grpSpPr>
        <a:xfrm>
          <a:off x="0" y="0"/>
          <a:ext cx="0" cy="0"/>
          <a:chOff x="0" y="0"/>
          <a:chExt cx="0" cy="0"/>
        </a:xfrm>
      </p:grpSpPr>
      <p:sp>
        <p:nvSpPr>
          <p:cNvPr id="77" name="Shape 77"/>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78" name="Shape 78"/>
        <p:cNvGrpSpPr/>
        <p:nvPr/>
      </p:nvGrpSpPr>
      <p:grpSpPr>
        <a:xfrm>
          <a:off x="0" y="0"/>
          <a:ext cx="0" cy="0"/>
          <a:chOff x="0" y="0"/>
          <a:chExt cx="0" cy="0"/>
        </a:xfrm>
      </p:grpSpPr>
      <p:sp>
        <p:nvSpPr>
          <p:cNvPr id="79" name="Shape 7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1" name="Shape 81"/>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2" name="Shape 82"/>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83" name="Shape 83"/>
        <p:cNvGrpSpPr/>
        <p:nvPr/>
      </p:nvGrpSpPr>
      <p:grpSpPr>
        <a:xfrm>
          <a:off x="0" y="0"/>
          <a:ext cx="0" cy="0"/>
          <a:chOff x="0" y="0"/>
          <a:chExt cx="0" cy="0"/>
        </a:xfrm>
      </p:grpSpPr>
      <p:sp>
        <p:nvSpPr>
          <p:cNvPr id="84" name="Shape 8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6" name="Shape 86"/>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7" name="Shape 87"/>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88" name="Shape 88"/>
        <p:cNvGrpSpPr/>
        <p:nvPr/>
      </p:nvGrpSpPr>
      <p:grpSpPr>
        <a:xfrm>
          <a:off x="0" y="0"/>
          <a:ext cx="0" cy="0"/>
          <a:chOff x="0" y="0"/>
          <a:chExt cx="0" cy="0"/>
        </a:xfrm>
      </p:grpSpPr>
      <p:sp>
        <p:nvSpPr>
          <p:cNvPr id="89" name="Shape 8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1" name="Shape 91"/>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2" name="Shape 92"/>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93" name="Shape 93"/>
        <p:cNvGrpSpPr/>
        <p:nvPr/>
      </p:nvGrpSpPr>
      <p:grpSpPr>
        <a:xfrm>
          <a:off x="0" y="0"/>
          <a:ext cx="0" cy="0"/>
          <a:chOff x="0" y="0"/>
          <a:chExt cx="0" cy="0"/>
        </a:xfrm>
      </p:grpSpPr>
      <p:sp>
        <p:nvSpPr>
          <p:cNvPr id="94" name="Shape 9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1" type="body"/>
          </p:nvPr>
        </p:nvSpPr>
        <p:spPr>
          <a:xfrm>
            <a:off x="838079" y="182555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6" name="Shape 96"/>
          <p:cNvSpPr txBox="1"/>
          <p:nvPr>
            <p:ph idx="2"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97" name="Shape 97"/>
        <p:cNvGrpSpPr/>
        <p:nvPr/>
      </p:nvGrpSpPr>
      <p:grpSpPr>
        <a:xfrm>
          <a:off x="0" y="0"/>
          <a:ext cx="0" cy="0"/>
          <a:chOff x="0" y="0"/>
          <a:chExt cx="0" cy="0"/>
        </a:xfrm>
      </p:grpSpPr>
      <p:sp>
        <p:nvSpPr>
          <p:cNvPr id="98" name="Shape 9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0" name="Shape 100"/>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1" name="Shape 101"/>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2" name="Shape 102"/>
          <p:cNvSpPr txBox="1"/>
          <p:nvPr>
            <p:ph idx="4"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103" name="Shape 103"/>
        <p:cNvGrpSpPr/>
        <p:nvPr/>
      </p:nvGrpSpPr>
      <p:grpSpPr>
        <a:xfrm>
          <a:off x="0" y="0"/>
          <a:ext cx="0" cy="0"/>
          <a:chOff x="0" y="0"/>
          <a:chExt cx="0" cy="0"/>
        </a:xfrm>
      </p:grpSpPr>
      <p:sp>
        <p:nvSpPr>
          <p:cNvPr id="104" name="Shape 104"/>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5" name="Shape 105"/>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6" name="Shape 106"/>
          <p:cNvSpPr txBox="1"/>
          <p:nvPr>
            <p:ph idx="2"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7" name="Shape 107"/>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838079" y="1825559"/>
            <a:ext cx="10515239" cy="435096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15" name="Shape 15"/>
        <p:cNvGrpSpPr/>
        <p:nvPr/>
      </p:nvGrpSpPr>
      <p:grpSpPr>
        <a:xfrm>
          <a:off x="0" y="0"/>
          <a:ext cx="0" cy="0"/>
          <a:chOff x="0" y="0"/>
          <a:chExt cx="0" cy="0"/>
        </a:xfrm>
      </p:grpSpPr>
      <p:sp>
        <p:nvSpPr>
          <p:cNvPr id="16" name="Shape 16"/>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7" name="Shape 17"/>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18" name="Shape 18"/>
        <p:cNvGrpSpPr/>
        <p:nvPr/>
      </p:nvGrpSpPr>
      <p:grpSpPr>
        <a:xfrm>
          <a:off x="0" y="0"/>
          <a:ext cx="0" cy="0"/>
          <a:chOff x="0" y="0"/>
          <a:chExt cx="0" cy="0"/>
        </a:xfrm>
      </p:grpSpPr>
      <p:sp>
        <p:nvSpPr>
          <p:cNvPr id="19" name="Shape 19"/>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 name="Shape 20"/>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 name="Shape 21"/>
          <p:cNvSpPr txBox="1"/>
          <p:nvPr>
            <p:ph idx="2"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24" name="Shape 24"/>
        <p:cNvGrpSpPr/>
        <p:nvPr/>
      </p:nvGrpSpPr>
      <p:grpSpPr>
        <a:xfrm>
          <a:off x="0" y="0"/>
          <a:ext cx="0" cy="0"/>
          <a:chOff x="0" y="0"/>
          <a:chExt cx="0" cy="0"/>
        </a:xfrm>
      </p:grpSpPr>
      <p:sp>
        <p:nvSpPr>
          <p:cNvPr id="25" name="Shape 25"/>
          <p:cNvSpPr txBox="1"/>
          <p:nvPr>
            <p:ph idx="1" type="subTitle"/>
          </p:nvPr>
        </p:nvSpPr>
        <p:spPr>
          <a:xfrm>
            <a:off x="838079" y="365039"/>
            <a:ext cx="10515239" cy="614411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26" name="Shape 26"/>
        <p:cNvGrpSpPr/>
        <p:nvPr/>
      </p:nvGrpSpPr>
      <p:grpSpPr>
        <a:xfrm>
          <a:off x="0" y="0"/>
          <a:ext cx="0" cy="0"/>
          <a:chOff x="0" y="0"/>
          <a:chExt cx="0" cy="0"/>
        </a:xfrm>
      </p:grpSpPr>
      <p:sp>
        <p:nvSpPr>
          <p:cNvPr id="27" name="Shape 2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8" name="Shape 2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2" type="body"/>
          </p:nvPr>
        </p:nvSpPr>
        <p:spPr>
          <a:xfrm>
            <a:off x="838079"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0" name="Shape 30"/>
          <p:cNvSpPr txBox="1"/>
          <p:nvPr>
            <p:ph idx="3" type="body"/>
          </p:nvPr>
        </p:nvSpPr>
        <p:spPr>
          <a:xfrm>
            <a:off x="6226200"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31" name="Shape 31"/>
        <p:cNvGrpSpPr/>
        <p:nvPr/>
      </p:nvGrpSpPr>
      <p:grpSpPr>
        <a:xfrm>
          <a:off x="0" y="0"/>
          <a:ext cx="0" cy="0"/>
          <a:chOff x="0" y="0"/>
          <a:chExt cx="0" cy="0"/>
        </a:xfrm>
      </p:grpSpPr>
      <p:sp>
        <p:nvSpPr>
          <p:cNvPr id="32" name="Shape 32"/>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3" name="Shape 33"/>
          <p:cNvSpPr txBox="1"/>
          <p:nvPr>
            <p:ph idx="1" type="body"/>
          </p:nvPr>
        </p:nvSpPr>
        <p:spPr>
          <a:xfrm>
            <a:off x="838079" y="1825559"/>
            <a:ext cx="5131080"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4" name="Shape 34"/>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5" name="Shape 35"/>
          <p:cNvSpPr txBox="1"/>
          <p:nvPr>
            <p:ph idx="3" type="body"/>
          </p:nvPr>
        </p:nvSpPr>
        <p:spPr>
          <a:xfrm>
            <a:off x="6226200" y="409823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36" name="Shape 36"/>
        <p:cNvGrpSpPr/>
        <p:nvPr/>
      </p:nvGrpSpPr>
      <p:grpSpPr>
        <a:xfrm>
          <a:off x="0" y="0"/>
          <a:ext cx="0" cy="0"/>
          <a:chOff x="0" y="0"/>
          <a:chExt cx="0" cy="0"/>
        </a:xfrm>
      </p:grpSpPr>
      <p:sp>
        <p:nvSpPr>
          <p:cNvPr id="37" name="Shape 37"/>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 type="body"/>
          </p:nvPr>
        </p:nvSpPr>
        <p:spPr>
          <a:xfrm>
            <a:off x="838079"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9" name="Shape 39"/>
          <p:cNvSpPr txBox="1"/>
          <p:nvPr>
            <p:ph idx="2" type="body"/>
          </p:nvPr>
        </p:nvSpPr>
        <p:spPr>
          <a:xfrm>
            <a:off x="6226200" y="1825559"/>
            <a:ext cx="5131080"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0" name="Shape 40"/>
          <p:cNvSpPr txBox="1"/>
          <p:nvPr>
            <p:ph idx="3" type="body"/>
          </p:nvPr>
        </p:nvSpPr>
        <p:spPr>
          <a:xfrm>
            <a:off x="838079" y="4098239"/>
            <a:ext cx="10515239" cy="20750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523879" y="1122479"/>
            <a:ext cx="9143639" cy="2387159"/>
          </a:xfrm>
          <a:prstGeom prst="rect">
            <a:avLst/>
          </a:prstGeom>
          <a:noFill/>
          <a:ln>
            <a:noFill/>
          </a:ln>
        </p:spPr>
        <p:txBody>
          <a:bodyPr anchorCtr="0" anchor="b"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 name="Shape 9"/>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
        <p:nvSpPr>
          <p:cNvPr id="10" name="Shape 10"/>
          <p:cNvSpPr txBox="1"/>
          <p:nvPr>
            <p:ph idx="1" type="body"/>
          </p:nvPr>
        </p:nvSpPr>
        <p:spPr>
          <a:xfrm>
            <a:off x="609479" y="1604520"/>
            <a:ext cx="10972440" cy="397728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838079" y="365039"/>
            <a:ext cx="10515239" cy="1325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9" name="Shape 59"/>
          <p:cNvSpPr txBox="1"/>
          <p:nvPr>
            <p:ph idx="1" type="body"/>
          </p:nvPr>
        </p:nvSpPr>
        <p:spPr>
          <a:xfrm>
            <a:off x="838079" y="1825559"/>
            <a:ext cx="10515239" cy="435096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0" name="Shape 60"/>
          <p:cNvSpPr txBox="1"/>
          <p:nvPr>
            <p:ph idx="10" type="dt"/>
          </p:nvPr>
        </p:nvSpPr>
        <p:spPr>
          <a:xfrm>
            <a:off x="838079" y="6356519"/>
            <a:ext cx="27428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1" name="Shape 61"/>
          <p:cNvSpPr txBox="1"/>
          <p:nvPr>
            <p:ph idx="11" type="ftr"/>
          </p:nvPr>
        </p:nvSpPr>
        <p:spPr>
          <a:xfrm>
            <a:off x="4038480" y="6356519"/>
            <a:ext cx="4114439" cy="364679"/>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62" name="Shape 62"/>
          <p:cNvSpPr txBox="1"/>
          <p:nvPr>
            <p:ph idx="12" type="sldNum"/>
          </p:nvPr>
        </p:nvSpPr>
        <p:spPr>
          <a:xfrm>
            <a:off x="8610479" y="6356519"/>
            <a:ext cx="2742839" cy="36467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buSzPct val="25000"/>
              <a:buNone/>
            </a:pPr>
            <a:fld id="{00000000-1234-1234-1234-123412341234}" type="slidenum">
              <a:rPr b="0" i="0" lang="en-US" sz="1200" u="none" cap="none" strike="noStrike">
                <a:solidFill>
                  <a:srgbClr val="8B8B8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www.luisnabai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luisnabai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hyperlink" Target="https://github.com/jpetazzo/orchestration-worksho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hyperlink" Target="https://docs.docker.com/" TargetMode="External"/><Relationship Id="rId9" Type="http://schemas.openxmlformats.org/officeDocument/2006/relationships/hyperlink" Target="https://www.luisnabais.com" TargetMode="External"/><Relationship Id="rId5" Type="http://schemas.openxmlformats.org/officeDocument/2006/relationships/hyperlink" Target="https://docs.docker.com/engine/swarm/" TargetMode="External"/><Relationship Id="rId6" Type="http://schemas.openxmlformats.org/officeDocument/2006/relationships/hyperlink" Target="https://blog.docker.com/2017/03/docker-enterprise-edition/" TargetMode="External"/><Relationship Id="rId7" Type="http://schemas.openxmlformats.org/officeDocument/2006/relationships/hyperlink" Target="https://docs.docker.com/engine/userguide/networking/overlay-security-model/" TargetMode="External"/><Relationship Id="rId8" Type="http://schemas.openxmlformats.org/officeDocument/2006/relationships/hyperlink" Target="https://github.com/luisnabais/course_dock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hyperlink" Target="https://github.com/luisnabais/course_dock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www.play-with-docker.com/" TargetMode="External"/><Relationship Id="rId5" Type="http://schemas.openxmlformats.org/officeDocument/2006/relationships/hyperlink" Target="#slide=ne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sp>
        <p:nvSpPr>
          <p:cNvPr id="113" name="Shape 113"/>
          <p:cNvSpPr txBox="1"/>
          <p:nvPr/>
        </p:nvSpPr>
        <p:spPr>
          <a:xfrm>
            <a:off x="8155899" y="6101275"/>
            <a:ext cx="3806100" cy="640200"/>
          </a:xfrm>
          <a:prstGeom prst="rect">
            <a:avLst/>
          </a:prstGeom>
          <a:noFill/>
          <a:ln>
            <a:noFill/>
          </a:ln>
        </p:spPr>
        <p:txBody>
          <a:bodyPr anchorCtr="0" anchor="t" bIns="45000" lIns="90000" rIns="90000" tIns="45000">
            <a:noAutofit/>
          </a:bodyPr>
          <a:lstStyle/>
          <a:p>
            <a:pPr indent="0" lvl="0" marL="0" marR="0" rtl="0" algn="r">
              <a:spcBef>
                <a:spcPts val="0"/>
              </a:spcBef>
              <a:buSzPct val="25000"/>
              <a:buNone/>
            </a:pPr>
            <a:r>
              <a:rPr b="1" lang="en-US" sz="3200">
                <a:latin typeface="Verdana"/>
                <a:ea typeface="Verdana"/>
                <a:cs typeface="Verdana"/>
                <a:sym typeface="Verdana"/>
              </a:rPr>
              <a:t>Docker Swarm</a:t>
            </a:r>
          </a:p>
        </p:txBody>
      </p:sp>
      <p:pic>
        <p:nvPicPr>
          <p:cNvPr id="114" name="Shape 114"/>
          <p:cNvPicPr preferRelativeResize="0"/>
          <p:nvPr/>
        </p:nvPicPr>
        <p:blipFill rotWithShape="1">
          <a:blip r:embed="rId4">
            <a:alphaModFix/>
          </a:blip>
          <a:srcRect b="0" l="0" r="0" t="0"/>
          <a:stretch/>
        </p:blipFill>
        <p:spPr>
          <a:xfrm>
            <a:off x="92879" y="4480560"/>
            <a:ext cx="6547679" cy="2217959"/>
          </a:xfrm>
          <a:prstGeom prst="rect">
            <a:avLst/>
          </a:prstGeom>
          <a:noFill/>
          <a:ln>
            <a:noFill/>
          </a:ln>
        </p:spPr>
      </p:pic>
      <p:sp>
        <p:nvSpPr>
          <p:cNvPr id="115" name="Shape 115"/>
          <p:cNvSpPr txBox="1"/>
          <p:nvPr/>
        </p:nvSpPr>
        <p:spPr>
          <a:xfrm>
            <a:off x="160225" y="6393325"/>
            <a:ext cx="6480300" cy="348000"/>
          </a:xfrm>
          <a:prstGeom prst="rect">
            <a:avLst/>
          </a:prstGeom>
          <a:noFill/>
          <a:ln>
            <a:noFill/>
          </a:ln>
        </p:spPr>
        <p:txBody>
          <a:bodyPr anchorCtr="0" anchor="t" bIns="91425" lIns="91425" rIns="91425" tIns="91425">
            <a:noAutofit/>
          </a:bodyPr>
          <a:lstStyle/>
          <a:p>
            <a:pPr lvl="0">
              <a:spcBef>
                <a:spcPts val="0"/>
              </a:spcBef>
              <a:buNone/>
            </a:pPr>
            <a:r>
              <a:rPr lang="en-US"/>
              <a:t>2017-06-30, by Luís Nabais (</a:t>
            </a:r>
            <a:r>
              <a:rPr lang="en-US" u="sng">
                <a:solidFill>
                  <a:schemeClr val="hlink"/>
                </a:solidFill>
                <a:hlinkClick r:id="rId5"/>
              </a:rPr>
              <a:t>https://www.luisnabais.com</a:t>
            </a:r>
            <a:r>
              <a:rPr lang="en-US"/>
              <a: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61" name="Shape 161"/>
        <p:cNvGrpSpPr/>
        <p:nvPr/>
      </p:nvGrpSpPr>
      <p:grpSpPr>
        <a:xfrm>
          <a:off x="0" y="0"/>
          <a:ext cx="0" cy="0"/>
          <a:chOff x="0" y="0"/>
          <a:chExt cx="0" cy="0"/>
        </a:xfrm>
      </p:grpSpPr>
      <p:sp>
        <p:nvSpPr>
          <p:cNvPr id="162" name="Shape 162"/>
          <p:cNvSpPr txBox="1"/>
          <p:nvPr/>
        </p:nvSpPr>
        <p:spPr>
          <a:xfrm>
            <a:off x="182875" y="183250"/>
            <a:ext cx="11704200" cy="5700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Manager &amp; Worker Nodes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t/>
            </a:r>
            <a:endParaRPr b="1" sz="1800">
              <a:latin typeface="Verdana"/>
              <a:ea typeface="Verdana"/>
              <a:cs typeface="Verdana"/>
              <a:sym typeface="Verdana"/>
            </a:endParaRPr>
          </a:p>
          <a:p>
            <a:pPr lvl="0" rtl="0">
              <a:spcBef>
                <a:spcPts val="0"/>
              </a:spcBef>
              <a:buNone/>
            </a:pPr>
            <a:r>
              <a:t/>
            </a:r>
            <a:endParaRPr sz="1800">
              <a:latin typeface="Verdana"/>
              <a:ea typeface="Verdana"/>
              <a:cs typeface="Verdana"/>
              <a:sym typeface="Verdana"/>
            </a:endParaRPr>
          </a:p>
        </p:txBody>
      </p:sp>
      <p:pic>
        <p:nvPicPr>
          <p:cNvPr id="163" name="Shape 163"/>
          <p:cNvPicPr preferRelativeResize="0"/>
          <p:nvPr/>
        </p:nvPicPr>
        <p:blipFill>
          <a:blip r:embed="rId4">
            <a:alphaModFix/>
          </a:blip>
          <a:stretch>
            <a:fillRect/>
          </a:stretch>
        </p:blipFill>
        <p:spPr>
          <a:xfrm>
            <a:off x="152399" y="807943"/>
            <a:ext cx="11887200" cy="52421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67" name="Shape 167"/>
        <p:cNvGrpSpPr/>
        <p:nvPr/>
      </p:nvGrpSpPr>
      <p:grpSpPr>
        <a:xfrm>
          <a:off x="0" y="0"/>
          <a:ext cx="0" cy="0"/>
          <a:chOff x="0" y="0"/>
          <a:chExt cx="0" cy="0"/>
        </a:xfrm>
      </p:grpSpPr>
      <p:sp>
        <p:nvSpPr>
          <p:cNvPr id="168" name="Shape 168"/>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2400">
                <a:solidFill>
                  <a:schemeClr val="dk1"/>
                </a:solidFill>
                <a:latin typeface="Verdana"/>
                <a:ea typeface="Verdana"/>
                <a:cs typeface="Verdana"/>
                <a:sym typeface="Verdana"/>
              </a:rPr>
              <a:t>Manager &amp; Worker Nodes</a:t>
            </a:r>
          </a:p>
        </p:txBody>
      </p:sp>
      <p:pic>
        <p:nvPicPr>
          <p:cNvPr id="169" name="Shape 169"/>
          <p:cNvPicPr preferRelativeResize="0"/>
          <p:nvPr/>
        </p:nvPicPr>
        <p:blipFill>
          <a:blip r:embed="rId4">
            <a:alphaModFix/>
          </a:blip>
          <a:stretch>
            <a:fillRect/>
          </a:stretch>
        </p:blipFill>
        <p:spPr>
          <a:xfrm>
            <a:off x="304850" y="656424"/>
            <a:ext cx="6553099" cy="579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73" name="Shape 173"/>
        <p:cNvGrpSpPr/>
        <p:nvPr/>
      </p:nvGrpSpPr>
      <p:grpSpPr>
        <a:xfrm>
          <a:off x="0" y="0"/>
          <a:ext cx="0" cy="0"/>
          <a:chOff x="0" y="0"/>
          <a:chExt cx="0" cy="0"/>
        </a:xfrm>
      </p:grpSpPr>
      <p:sp>
        <p:nvSpPr>
          <p:cNvPr id="174" name="Shape 174"/>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Clr>
                <a:schemeClr val="dk1"/>
              </a:buClr>
              <a:buSzPct val="25000"/>
              <a:buFont typeface="Arial"/>
              <a:buNone/>
            </a:pPr>
            <a:r>
              <a:rPr b="1" lang="en-US" sz="2400">
                <a:solidFill>
                  <a:schemeClr val="dk1"/>
                </a:solidFill>
                <a:latin typeface="Verdana"/>
                <a:ea typeface="Verdana"/>
                <a:cs typeface="Verdana"/>
                <a:sym typeface="Verdana"/>
              </a:rPr>
              <a:t>Swarm Security</a:t>
            </a:r>
          </a:p>
        </p:txBody>
      </p:sp>
      <p:pic>
        <p:nvPicPr>
          <p:cNvPr id="175" name="Shape 175"/>
          <p:cNvPicPr preferRelativeResize="0"/>
          <p:nvPr/>
        </p:nvPicPr>
        <p:blipFill>
          <a:blip r:embed="rId4">
            <a:alphaModFix/>
          </a:blip>
          <a:stretch>
            <a:fillRect/>
          </a:stretch>
        </p:blipFill>
        <p:spPr>
          <a:xfrm>
            <a:off x="152400" y="905650"/>
            <a:ext cx="8677275" cy="5029200"/>
          </a:xfrm>
          <a:prstGeom prst="rect">
            <a:avLst/>
          </a:prstGeom>
          <a:noFill/>
          <a:ln>
            <a:noFill/>
          </a:ln>
        </p:spPr>
      </p:pic>
      <p:sp>
        <p:nvSpPr>
          <p:cNvPr id="176" name="Shape 176"/>
          <p:cNvSpPr txBox="1"/>
          <p:nvPr/>
        </p:nvSpPr>
        <p:spPr>
          <a:xfrm>
            <a:off x="8859000" y="909550"/>
            <a:ext cx="3165300" cy="4784100"/>
          </a:xfrm>
          <a:prstGeom prst="rect">
            <a:avLst/>
          </a:prstGeom>
          <a:noFill/>
          <a:ln>
            <a:noFill/>
          </a:ln>
        </p:spPr>
        <p:txBody>
          <a:bodyPr anchorCtr="0" anchor="t" bIns="91425" lIns="91425" rIns="91425" tIns="91425">
            <a:noAutofit/>
          </a:bodyPr>
          <a:lstStyle/>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Cryptographic node identity</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Automatic encryption and mutual auth (TLS)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Automatic certificates and keys rotation (</a:t>
            </a:r>
            <a:r>
              <a:rPr lang="en-US" sz="1800">
                <a:solidFill>
                  <a:schemeClr val="dk1"/>
                </a:solidFill>
              </a:rPr>
              <a:t>keys rotated every 12h, certificates every 90 days)</a:t>
            </a:r>
          </a:p>
          <a:p>
            <a:pPr indent="-342900" lvl="0" marL="457200" rtl="0">
              <a:spcBef>
                <a:spcPts val="0"/>
              </a:spcBef>
              <a:buClr>
                <a:schemeClr val="dk1"/>
              </a:buClr>
              <a:buSzPct val="100000"/>
              <a:buChar char="●"/>
            </a:pPr>
            <a:r>
              <a:rPr lang="en-US" sz="1800">
                <a:solidFill>
                  <a:schemeClr val="dk1"/>
                </a:solidFill>
              </a:rPr>
              <a:t>External CA integration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80" name="Shape 180"/>
        <p:cNvGrpSpPr/>
        <p:nvPr/>
      </p:nvGrpSpPr>
      <p:grpSpPr>
        <a:xfrm>
          <a:off x="0" y="0"/>
          <a:ext cx="0" cy="0"/>
          <a:chOff x="0" y="0"/>
          <a:chExt cx="0" cy="0"/>
        </a:xfrm>
      </p:grpSpPr>
      <p:sp>
        <p:nvSpPr>
          <p:cNvPr id="181" name="Shape 181"/>
          <p:cNvSpPr txBox="1"/>
          <p:nvPr/>
        </p:nvSpPr>
        <p:spPr>
          <a:xfrm>
            <a:off x="182875" y="183250"/>
            <a:ext cx="11704200" cy="62900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Manager &amp; Worker Nodes</a:t>
            </a:r>
          </a:p>
          <a:p>
            <a:pPr lvl="0" marR="0" rtl="0" algn="l">
              <a:spcBef>
                <a:spcPts val="0"/>
              </a:spcBef>
              <a:buNone/>
            </a:pPr>
            <a:r>
              <a:t/>
            </a:r>
            <a:endParaRPr b="1" sz="1800">
              <a:latin typeface="Verdana"/>
              <a:ea typeface="Verdana"/>
              <a:cs typeface="Verdana"/>
              <a:sym typeface="Verdana"/>
            </a:endParaRPr>
          </a:p>
          <a:p>
            <a:pPr lvl="0">
              <a:spcBef>
                <a:spcPts val="0"/>
              </a:spcBef>
              <a:buNone/>
            </a:pPr>
            <a:r>
              <a:rPr b="1" lang="en-US" sz="1800">
                <a:latin typeface="Verdana"/>
                <a:ea typeface="Verdana"/>
                <a:cs typeface="Verdana"/>
                <a:sym typeface="Verdana"/>
              </a:rPr>
              <a:t>How many manager nodes we need?</a:t>
            </a:r>
          </a:p>
          <a:p>
            <a:pPr indent="-342900" lvl="0" marL="457200" rtl="0">
              <a:spcBef>
                <a:spcPts val="0"/>
              </a:spcBef>
              <a:buSzPct val="100000"/>
              <a:buFont typeface="Verdana"/>
              <a:buChar char="●"/>
            </a:pPr>
            <a:r>
              <a:rPr lang="en-US" sz="1800">
                <a:latin typeface="Verdana"/>
                <a:ea typeface="Verdana"/>
                <a:cs typeface="Verdana"/>
                <a:sym typeface="Verdana"/>
              </a:rPr>
              <a:t>2N+1 nodes can tolerate N failures</a:t>
            </a:r>
          </a:p>
          <a:p>
            <a:pPr indent="-342900" lvl="1" marL="914400" rtl="0">
              <a:spcBef>
                <a:spcPts val="0"/>
              </a:spcBef>
              <a:buSzPct val="100000"/>
              <a:buFont typeface="Verdana"/>
              <a:buChar char="○"/>
            </a:pPr>
            <a:r>
              <a:rPr lang="en-US" sz="1800">
                <a:latin typeface="Verdana"/>
                <a:ea typeface="Verdana"/>
                <a:cs typeface="Verdana"/>
                <a:sym typeface="Verdana"/>
              </a:rPr>
              <a:t>1 manager = no failure</a:t>
            </a:r>
          </a:p>
          <a:p>
            <a:pPr indent="-342900" lvl="2" marL="1371600" rtl="0">
              <a:spcBef>
                <a:spcPts val="0"/>
              </a:spcBef>
              <a:buSzPct val="100000"/>
              <a:buFont typeface="Verdana"/>
              <a:buChar char="■"/>
            </a:pPr>
            <a:r>
              <a:rPr lang="en-US" sz="1800">
                <a:latin typeface="Verdana"/>
                <a:ea typeface="Verdana"/>
                <a:cs typeface="Verdana"/>
                <a:sym typeface="Verdana"/>
              </a:rPr>
              <a:t>Without any manager, cluster goes down</a:t>
            </a:r>
          </a:p>
          <a:p>
            <a:pPr indent="-342900" lvl="1" marL="914400" rtl="0">
              <a:spcBef>
                <a:spcPts val="0"/>
              </a:spcBef>
              <a:buSzPct val="100000"/>
              <a:buFont typeface="Verdana"/>
              <a:buChar char="○"/>
            </a:pPr>
            <a:r>
              <a:rPr lang="en-US" sz="1800">
                <a:latin typeface="Verdana"/>
                <a:ea typeface="Verdana"/>
                <a:cs typeface="Verdana"/>
                <a:sym typeface="Verdana"/>
              </a:rPr>
              <a:t>3 managers = 1 failure</a:t>
            </a:r>
          </a:p>
          <a:p>
            <a:pPr indent="-342900" lvl="2" marL="1371600" rtl="0">
              <a:spcBef>
                <a:spcPts val="0"/>
              </a:spcBef>
              <a:buSzPct val="100000"/>
              <a:buFont typeface="Verdana"/>
              <a:buChar char="■"/>
            </a:pPr>
            <a:r>
              <a:rPr lang="en-US" sz="1800">
                <a:solidFill>
                  <a:schemeClr val="dk1"/>
                </a:solidFill>
                <a:latin typeface="Verdana"/>
                <a:ea typeface="Verdana"/>
                <a:cs typeface="Verdana"/>
                <a:sym typeface="Verdana"/>
              </a:rPr>
              <a:t>2 failures create a network split. Last node can’t differentiate between being isolated and being the last standing node. It has to wait, has it doesn’t have quorum</a:t>
            </a:r>
          </a:p>
          <a:p>
            <a:pPr indent="-342900" lvl="1" marL="914400" rtl="0">
              <a:spcBef>
                <a:spcPts val="0"/>
              </a:spcBef>
              <a:buSzPct val="100000"/>
              <a:buFont typeface="Verdana"/>
              <a:buChar char="○"/>
            </a:pPr>
            <a:r>
              <a:rPr lang="en-US" sz="1800">
                <a:latin typeface="Verdana"/>
                <a:ea typeface="Verdana"/>
                <a:cs typeface="Verdana"/>
                <a:sym typeface="Verdana"/>
              </a:rPr>
              <a:t>5 managers = 2 failures (or 1 failure during 1 maintenance)</a:t>
            </a:r>
          </a:p>
          <a:p>
            <a:pPr indent="-342900" lvl="1" marL="914400" rtl="0">
              <a:spcBef>
                <a:spcPts val="0"/>
              </a:spcBef>
              <a:buSzPct val="100000"/>
              <a:buFont typeface="Verdana"/>
              <a:buChar char="○"/>
            </a:pPr>
            <a:r>
              <a:rPr lang="en-US" sz="1800">
                <a:latin typeface="Verdana"/>
                <a:ea typeface="Verdana"/>
                <a:cs typeface="Verdana"/>
                <a:sym typeface="Verdana"/>
              </a:rPr>
              <a:t>7 managers and more = no need for this</a:t>
            </a:r>
          </a:p>
          <a:p>
            <a:pPr indent="-342900" lvl="0" marL="457200" rtl="0">
              <a:spcBef>
                <a:spcPts val="0"/>
              </a:spcBef>
              <a:buSzPct val="100000"/>
              <a:buFont typeface="Verdana"/>
              <a:buChar char="●"/>
            </a:pPr>
            <a:r>
              <a:rPr lang="en-US" sz="1800">
                <a:latin typeface="Verdana"/>
                <a:ea typeface="Verdana"/>
                <a:cs typeface="Verdana"/>
                <a:sym typeface="Verdana"/>
              </a:rPr>
              <a:t>You can have an even number of managers, but there is no point</a:t>
            </a:r>
          </a:p>
          <a:p>
            <a:pPr lvl="0">
              <a:spcBef>
                <a:spcPts val="0"/>
              </a:spcBef>
              <a:buNone/>
            </a:pPr>
            <a:r>
              <a:t/>
            </a:r>
            <a:endParaRPr sz="1800">
              <a:latin typeface="Verdana"/>
              <a:ea typeface="Verdana"/>
              <a:cs typeface="Verdana"/>
              <a:sym typeface="Verdana"/>
            </a:endParaRPr>
          </a:p>
          <a:p>
            <a:pPr lvl="0" rtl="0">
              <a:spcBef>
                <a:spcPts val="0"/>
              </a:spcBef>
              <a:buNone/>
            </a:pPr>
            <a:r>
              <a:t/>
            </a:r>
            <a:endParaRPr sz="1800">
              <a:latin typeface="Verdana"/>
              <a:ea typeface="Verdana"/>
              <a:cs typeface="Verdana"/>
              <a:sym typeface="Verdana"/>
            </a:endParaRPr>
          </a:p>
          <a:p>
            <a:pPr lvl="0" rtl="0">
              <a:spcBef>
                <a:spcPts val="0"/>
              </a:spcBef>
              <a:buNone/>
            </a:pPr>
            <a:r>
              <a:rPr b="1" lang="en-US" sz="1800">
                <a:latin typeface="Verdana"/>
                <a:ea typeface="Verdana"/>
                <a:cs typeface="Verdana"/>
                <a:sym typeface="Verdana"/>
              </a:rPr>
              <a:t>Why not have all nodes to be managers?</a:t>
            </a:r>
          </a:p>
          <a:p>
            <a:pPr indent="-342900" lvl="0" marL="457200" rtl="0">
              <a:spcBef>
                <a:spcPts val="0"/>
              </a:spcBef>
              <a:buSzPct val="100000"/>
              <a:buFont typeface="Verdana"/>
              <a:buChar char="●"/>
            </a:pPr>
            <a:r>
              <a:rPr lang="en-US" sz="1800">
                <a:latin typeface="Verdana"/>
                <a:ea typeface="Verdana"/>
                <a:cs typeface="Verdana"/>
                <a:sym typeface="Verdana"/>
              </a:rPr>
              <a:t>It’s harder to reach consensus in larger groups</a:t>
            </a:r>
          </a:p>
          <a:p>
            <a:pPr indent="-342900" lvl="0" marL="457200" rtl="0">
              <a:spcBef>
                <a:spcPts val="0"/>
              </a:spcBef>
              <a:buSzPct val="100000"/>
              <a:buFont typeface="Verdana"/>
              <a:buChar char="●"/>
            </a:pPr>
            <a:r>
              <a:rPr lang="en-US" sz="1800">
                <a:latin typeface="Verdana"/>
                <a:ea typeface="Verdana"/>
                <a:cs typeface="Verdana"/>
                <a:sym typeface="Verdana"/>
              </a:rPr>
              <a:t>With Raft, writes have to go to all nodes and be acknowledged by all of them</a:t>
            </a:r>
          </a:p>
          <a:p>
            <a:pPr indent="-342900" lvl="0" marL="457200" rtl="0">
              <a:spcBef>
                <a:spcPts val="0"/>
              </a:spcBef>
              <a:buSzPct val="100000"/>
              <a:buFont typeface="Verdana"/>
              <a:buChar char="●"/>
            </a:pPr>
            <a:r>
              <a:rPr lang="en-US" sz="1800">
                <a:latin typeface="Verdana"/>
                <a:ea typeface="Verdana"/>
                <a:cs typeface="Verdana"/>
                <a:sym typeface="Verdana"/>
              </a:rPr>
              <a:t>More nodes = more network traffic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85" name="Shape 185"/>
        <p:cNvGrpSpPr/>
        <p:nvPr/>
      </p:nvGrpSpPr>
      <p:grpSpPr>
        <a:xfrm>
          <a:off x="0" y="0"/>
          <a:ext cx="0" cy="0"/>
          <a:chOff x="0" y="0"/>
          <a:chExt cx="0" cy="0"/>
        </a:xfrm>
      </p:grpSpPr>
      <p:sp>
        <p:nvSpPr>
          <p:cNvPr id="186" name="Shape 186"/>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Creating our first Swarm Cluster</a:t>
            </a:r>
          </a:p>
        </p:txBody>
      </p:sp>
      <p:sp>
        <p:nvSpPr>
          <p:cNvPr id="187" name="Shape 187"/>
          <p:cNvSpPr txBox="1"/>
          <p:nvPr/>
        </p:nvSpPr>
        <p:spPr>
          <a:xfrm>
            <a:off x="363825" y="753250"/>
            <a:ext cx="11523300" cy="5800200"/>
          </a:xfrm>
          <a:prstGeom prst="rect">
            <a:avLst/>
          </a:prstGeom>
          <a:noFill/>
          <a:ln>
            <a:noFill/>
          </a:ln>
        </p:spPr>
        <p:txBody>
          <a:bodyPr anchorCtr="0" anchor="t" bIns="91425" lIns="91425" rIns="91425" tIns="91425">
            <a:noAutofit/>
          </a:bodyPr>
          <a:lstStyle/>
          <a:p>
            <a:pPr lvl="0" rtl="0">
              <a:spcBef>
                <a:spcPts val="0"/>
              </a:spcBef>
              <a:buNone/>
            </a:pPr>
            <a:r>
              <a:rPr b="1" lang="en-US" sz="1800"/>
              <a:t>docker swarm init</a:t>
            </a:r>
          </a:p>
          <a:p>
            <a:pPr indent="-342900" lvl="0" marL="457200" rtl="0">
              <a:spcBef>
                <a:spcPts val="0"/>
              </a:spcBef>
              <a:buSzPct val="100000"/>
              <a:buChar char="●"/>
            </a:pPr>
            <a:r>
              <a:rPr lang="en-US" sz="1800"/>
              <a:t>keypairs and certificates are created</a:t>
            </a:r>
          </a:p>
          <a:p>
            <a:pPr indent="-342900" lvl="0" marL="457200" rtl="0">
              <a:spcBef>
                <a:spcPts val="0"/>
              </a:spcBef>
              <a:buSzPct val="100000"/>
              <a:buChar char="●"/>
            </a:pPr>
            <a:r>
              <a:rPr lang="en-US" sz="1800"/>
              <a:t>join tokens are created, both for managers and workers</a:t>
            </a:r>
          </a:p>
          <a:p>
            <a:pPr lvl="0" rtl="0">
              <a:spcBef>
                <a:spcPts val="0"/>
              </a:spcBef>
              <a:buNone/>
            </a:pPr>
            <a:r>
              <a:rPr i="1" lang="en-US" sz="1800"/>
              <a:t>$ docker swarm init --advertise-addr &lt;PUBLIC_IP_ADDR&gt;</a:t>
            </a:r>
          </a:p>
          <a:p>
            <a:pPr lvl="0" rtl="0">
              <a:spcBef>
                <a:spcPts val="0"/>
              </a:spcBef>
              <a:buNone/>
            </a:pPr>
            <a:r>
              <a:rPr i="1" lang="en-US" sz="1800"/>
              <a:t>$ docker swarm join-token manager/worker</a:t>
            </a:r>
          </a:p>
          <a:p>
            <a:pPr lvl="0" rtl="0">
              <a:spcBef>
                <a:spcPts val="0"/>
              </a:spcBef>
              <a:buNone/>
            </a:pPr>
            <a:r>
              <a:t/>
            </a:r>
            <a:endParaRPr sz="1800"/>
          </a:p>
          <a:p>
            <a:pPr lvl="0" rtl="0">
              <a:spcBef>
                <a:spcPts val="0"/>
              </a:spcBef>
              <a:buNone/>
            </a:pPr>
            <a:r>
              <a:rPr b="1" lang="en-US" sz="1800">
                <a:solidFill>
                  <a:schemeClr val="dk1"/>
                </a:solidFill>
              </a:rPr>
              <a:t>docker swarm join</a:t>
            </a:r>
          </a:p>
          <a:p>
            <a:pPr indent="-342900" lvl="0" marL="457200" rtl="0">
              <a:spcBef>
                <a:spcPts val="0"/>
              </a:spcBef>
              <a:buClr>
                <a:schemeClr val="dk1"/>
              </a:buClr>
              <a:buSzPct val="100000"/>
              <a:buChar char="●"/>
            </a:pPr>
            <a:r>
              <a:rPr lang="en-US" sz="1800">
                <a:solidFill>
                  <a:schemeClr val="dk1"/>
                </a:solidFill>
              </a:rPr>
              <a:t>it’s own signed keypair is issued</a:t>
            </a:r>
          </a:p>
          <a:p>
            <a:pPr indent="-342900" lvl="0" marL="457200" rtl="0">
              <a:spcBef>
                <a:spcPts val="0"/>
              </a:spcBef>
              <a:buClr>
                <a:schemeClr val="dk1"/>
              </a:buClr>
              <a:buSzPct val="100000"/>
              <a:buChar char="●"/>
            </a:pPr>
            <a:r>
              <a:rPr lang="en-US" sz="1800">
                <a:solidFill>
                  <a:schemeClr val="dk1"/>
                </a:solidFill>
              </a:rPr>
              <a:t>if the node is a manager</a:t>
            </a:r>
          </a:p>
          <a:p>
            <a:pPr indent="-342900" lvl="1" marL="914400" rtl="0">
              <a:spcBef>
                <a:spcPts val="0"/>
              </a:spcBef>
              <a:buClr>
                <a:schemeClr val="dk1"/>
              </a:buClr>
              <a:buSzPct val="100000"/>
              <a:buChar char="○"/>
            </a:pPr>
            <a:r>
              <a:rPr lang="en-US" sz="1800">
                <a:solidFill>
                  <a:schemeClr val="dk1"/>
                </a:solidFill>
              </a:rPr>
              <a:t>joins the Raft consensus</a:t>
            </a:r>
          </a:p>
          <a:p>
            <a:pPr indent="-342900" lvl="1" marL="914400" rtl="0">
              <a:spcBef>
                <a:spcPts val="0"/>
              </a:spcBef>
              <a:buClr>
                <a:schemeClr val="dk1"/>
              </a:buClr>
              <a:buSzPct val="100000"/>
              <a:buChar char="○"/>
            </a:pPr>
            <a:r>
              <a:rPr lang="en-US" sz="1800">
                <a:solidFill>
                  <a:schemeClr val="dk1"/>
                </a:solidFill>
              </a:rPr>
              <a:t>connects to the current leader</a:t>
            </a:r>
          </a:p>
          <a:p>
            <a:pPr indent="-342900" lvl="1" marL="914400" rtl="0">
              <a:spcBef>
                <a:spcPts val="0"/>
              </a:spcBef>
              <a:buClr>
                <a:schemeClr val="dk1"/>
              </a:buClr>
              <a:buSzPct val="100000"/>
              <a:buChar char="○"/>
            </a:pPr>
            <a:r>
              <a:rPr lang="en-US" sz="1800">
                <a:solidFill>
                  <a:schemeClr val="dk1"/>
                </a:solidFill>
              </a:rPr>
              <a:t>accepts connections from worker nodes</a:t>
            </a:r>
          </a:p>
          <a:p>
            <a:pPr indent="-342900" lvl="0" marL="457200" rtl="0">
              <a:spcBef>
                <a:spcPts val="0"/>
              </a:spcBef>
              <a:buClr>
                <a:schemeClr val="dk1"/>
              </a:buClr>
              <a:buSzPct val="100000"/>
              <a:buChar char="●"/>
            </a:pPr>
            <a:r>
              <a:rPr lang="en-US" sz="1800">
                <a:solidFill>
                  <a:schemeClr val="dk1"/>
                </a:solidFill>
              </a:rPr>
              <a:t>if the node is a worker</a:t>
            </a:r>
          </a:p>
          <a:p>
            <a:pPr indent="-342900" lvl="1" marL="914400" rtl="0">
              <a:spcBef>
                <a:spcPts val="0"/>
              </a:spcBef>
              <a:buClr>
                <a:schemeClr val="dk1"/>
              </a:buClr>
              <a:buSzPct val="100000"/>
              <a:buChar char="○"/>
            </a:pPr>
            <a:r>
              <a:rPr lang="en-US" sz="1800">
                <a:solidFill>
                  <a:schemeClr val="dk1"/>
                </a:solidFill>
              </a:rPr>
              <a:t>connects to one of the managers</a:t>
            </a:r>
          </a:p>
          <a:p>
            <a:pPr lvl="0" rtl="0">
              <a:spcBef>
                <a:spcPts val="0"/>
              </a:spcBef>
              <a:buNone/>
            </a:pPr>
            <a:r>
              <a:rPr i="1" lang="en-US" sz="1800">
                <a:solidFill>
                  <a:schemeClr val="dk1"/>
                </a:solidFill>
              </a:rPr>
              <a:t>$ docker swarm join-token manager/worker</a:t>
            </a:r>
          </a:p>
          <a:p>
            <a:pPr lvl="0">
              <a:spcBef>
                <a:spcPts val="0"/>
              </a:spcBef>
              <a:buNone/>
            </a:pPr>
            <a:r>
              <a:t/>
            </a:r>
            <a:endParaRPr sz="1800">
              <a:solidFill>
                <a:schemeClr val="dk1"/>
              </a:solidFill>
            </a:endParaRPr>
          </a:p>
          <a:p>
            <a:pPr lvl="0" rtl="0">
              <a:spcBef>
                <a:spcPts val="0"/>
              </a:spcBef>
              <a:buNone/>
            </a:pPr>
            <a:r>
              <a:rPr b="1" lang="en-US" sz="1800">
                <a:solidFill>
                  <a:schemeClr val="dk1"/>
                </a:solidFill>
              </a:rPr>
              <a:t>docker node ls</a:t>
            </a:r>
            <a:r>
              <a:rPr lang="en-US" sz="1800">
                <a:solidFill>
                  <a:schemeClr val="dk1"/>
                </a:solidFill>
              </a:rPr>
              <a:t> (Check Cluster state)</a:t>
            </a:r>
          </a:p>
          <a:p>
            <a:pPr indent="-342900" lvl="0" marL="457200" rtl="0">
              <a:spcBef>
                <a:spcPts val="0"/>
              </a:spcBef>
              <a:buClr>
                <a:schemeClr val="dk1"/>
              </a:buClr>
              <a:buSzPct val="100000"/>
              <a:buChar char="●"/>
            </a:pPr>
            <a:r>
              <a:rPr lang="en-US" sz="1800">
                <a:solidFill>
                  <a:schemeClr val="dk1"/>
                </a:solidFill>
              </a:rPr>
              <a:t>Docker visualizer (run command inside manager node)</a:t>
            </a:r>
          </a:p>
          <a:p>
            <a:pPr indent="-342900" lvl="1" marL="914400" rtl="0">
              <a:spcBef>
                <a:spcPts val="0"/>
              </a:spcBef>
              <a:buClr>
                <a:schemeClr val="dk1"/>
              </a:buClr>
              <a:buSzPct val="100000"/>
              <a:buChar char="○"/>
            </a:pPr>
            <a:r>
              <a:rPr lang="en-US" sz="1800">
                <a:solidFill>
                  <a:schemeClr val="dk1"/>
                </a:solidFill>
              </a:rPr>
              <a:t>$ docker run -it -d -p 8080:8080 -v /var/run/docker.sock:/var/run/docker.sock dockersamples/visualizer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91" name="Shape 191"/>
        <p:cNvGrpSpPr/>
        <p:nvPr/>
      </p:nvGrpSpPr>
      <p:grpSpPr>
        <a:xfrm>
          <a:off x="0" y="0"/>
          <a:ext cx="0" cy="0"/>
          <a:chOff x="0" y="0"/>
          <a:chExt cx="0" cy="0"/>
        </a:xfrm>
      </p:grpSpPr>
      <p:sp>
        <p:nvSpPr>
          <p:cNvPr id="192" name="Shape 192"/>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Creating a S</a:t>
            </a:r>
            <a:r>
              <a:rPr b="1" lang="en-US" sz="2400">
                <a:solidFill>
                  <a:schemeClr val="dk1"/>
                </a:solidFill>
                <a:latin typeface="Verdana"/>
                <a:ea typeface="Verdana"/>
                <a:cs typeface="Verdana"/>
                <a:sym typeface="Verdana"/>
              </a:rPr>
              <a:t>ervice</a:t>
            </a:r>
          </a:p>
        </p:txBody>
      </p:sp>
      <p:sp>
        <p:nvSpPr>
          <p:cNvPr id="193" name="Shape 193"/>
          <p:cNvSpPr txBox="1"/>
          <p:nvPr/>
        </p:nvSpPr>
        <p:spPr>
          <a:xfrm>
            <a:off x="363825" y="753250"/>
            <a:ext cx="9779400" cy="5795400"/>
          </a:xfrm>
          <a:prstGeom prst="rect">
            <a:avLst/>
          </a:prstGeom>
          <a:noFill/>
          <a:ln>
            <a:noFill/>
          </a:ln>
        </p:spPr>
        <p:txBody>
          <a:bodyPr anchorCtr="0" anchor="t" bIns="91425" lIns="91425" rIns="91425" tIns="91425">
            <a:noAutofit/>
          </a:bodyPr>
          <a:lstStyle/>
          <a:p>
            <a:pPr lvl="0">
              <a:spcBef>
                <a:spcPts val="0"/>
              </a:spcBef>
              <a:buNone/>
            </a:pPr>
            <a:r>
              <a:rPr b="1" lang="en-US" sz="1800"/>
              <a:t>Create service</a:t>
            </a:r>
          </a:p>
          <a:p>
            <a:pPr lvl="0" rtl="0">
              <a:spcBef>
                <a:spcPts val="0"/>
              </a:spcBef>
              <a:buNone/>
            </a:pPr>
            <a:r>
              <a:rPr lang="en-US" sz="1800"/>
              <a:t>docker run        docker service create</a:t>
            </a:r>
          </a:p>
          <a:p>
            <a:pPr lvl="0" rtl="0">
              <a:spcBef>
                <a:spcPts val="0"/>
              </a:spcBef>
              <a:buNone/>
            </a:pPr>
            <a:r>
              <a:rPr lang="en-US" sz="1800"/>
              <a:t>(ex: docker service create alpine ping 8.8.8.8)</a:t>
            </a:r>
          </a:p>
          <a:p>
            <a:pPr lvl="0">
              <a:spcBef>
                <a:spcPts val="0"/>
              </a:spcBef>
              <a:buNone/>
            </a:pPr>
            <a:r>
              <a:t/>
            </a:r>
            <a:endParaRPr sz="1800"/>
          </a:p>
          <a:p>
            <a:pPr lvl="0">
              <a:spcBef>
                <a:spcPts val="0"/>
              </a:spcBef>
              <a:buNone/>
            </a:pPr>
            <a:r>
              <a:rPr b="1" lang="en-US" sz="1800"/>
              <a:t>Check result</a:t>
            </a:r>
          </a:p>
          <a:p>
            <a:pPr lvl="0">
              <a:spcBef>
                <a:spcPts val="0"/>
              </a:spcBef>
              <a:buNone/>
            </a:pPr>
            <a:r>
              <a:rPr lang="en-US" sz="1800"/>
              <a:t>docker service ps &lt;serviceID&gt;</a:t>
            </a:r>
          </a:p>
          <a:p>
            <a:pPr lvl="0">
              <a:spcBef>
                <a:spcPts val="0"/>
              </a:spcBef>
              <a:buNone/>
            </a:pPr>
            <a:r>
              <a:t/>
            </a:r>
            <a:endParaRPr sz="1800"/>
          </a:p>
          <a:p>
            <a:pPr lvl="0">
              <a:spcBef>
                <a:spcPts val="0"/>
              </a:spcBef>
              <a:buNone/>
            </a:pPr>
            <a:r>
              <a:rPr b="1" lang="en-US" sz="1800"/>
              <a:t>Check service logs</a:t>
            </a:r>
          </a:p>
          <a:p>
            <a:pPr lvl="0">
              <a:spcBef>
                <a:spcPts val="0"/>
              </a:spcBef>
              <a:buNone/>
            </a:pPr>
            <a:r>
              <a:rPr lang="en-US" sz="1800"/>
              <a:t>docker service logs &lt;serviceID&gt;</a:t>
            </a:r>
          </a:p>
          <a:p>
            <a:pPr lvl="0">
              <a:spcBef>
                <a:spcPts val="0"/>
              </a:spcBef>
              <a:buNone/>
            </a:pPr>
            <a:r>
              <a:t/>
            </a:r>
            <a:endParaRPr sz="1800"/>
          </a:p>
          <a:p>
            <a:pPr lvl="0">
              <a:spcBef>
                <a:spcPts val="0"/>
              </a:spcBef>
              <a:buNone/>
            </a:pPr>
            <a:r>
              <a:rPr b="1" lang="en-US" sz="1800"/>
              <a:t>Before Docker Engine 17.05</a:t>
            </a:r>
          </a:p>
          <a:p>
            <a:pPr indent="-342900" lvl="0" marL="457200" rtl="0">
              <a:spcBef>
                <a:spcPts val="0"/>
              </a:spcBef>
              <a:buSzPct val="100000"/>
              <a:buChar char="●"/>
            </a:pPr>
            <a:r>
              <a:rPr lang="en-US" sz="1800" u="sng"/>
              <a:t>docker service logs</a:t>
            </a:r>
            <a:r>
              <a:rPr lang="en-US" sz="1800"/>
              <a:t> was an experimental feature, had to be activated</a:t>
            </a:r>
          </a:p>
          <a:p>
            <a:pPr indent="-342900" lvl="0" marL="457200" rtl="0">
              <a:spcBef>
                <a:spcPts val="0"/>
              </a:spcBef>
              <a:buSzPct val="100000"/>
              <a:buChar char="●"/>
            </a:pPr>
            <a:r>
              <a:rPr lang="en-US" sz="1800" u="sng"/>
              <a:t>docker logs</a:t>
            </a:r>
            <a:r>
              <a:rPr lang="en-US" sz="1800"/>
              <a:t> was needed, but could only be used in local containers and in the specific node the container was running</a:t>
            </a:r>
          </a:p>
          <a:p>
            <a:pPr lvl="0" rtl="0">
              <a:spcBef>
                <a:spcPts val="0"/>
              </a:spcBef>
              <a:buNone/>
            </a:pPr>
            <a:r>
              <a:t/>
            </a:r>
            <a:endParaRPr sz="1800"/>
          </a:p>
          <a:p>
            <a:pPr lvl="0" rtl="0">
              <a:spcBef>
                <a:spcPts val="0"/>
              </a:spcBef>
              <a:buNone/>
            </a:pPr>
            <a:r>
              <a:t/>
            </a:r>
            <a:endParaRPr sz="1800"/>
          </a:p>
        </p:txBody>
      </p:sp>
      <p:sp>
        <p:nvSpPr>
          <p:cNvPr id="194" name="Shape 194"/>
          <p:cNvSpPr/>
          <p:nvPr/>
        </p:nvSpPr>
        <p:spPr>
          <a:xfrm>
            <a:off x="1778600" y="1145493"/>
            <a:ext cx="400500" cy="240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98" name="Shape 198"/>
        <p:cNvGrpSpPr/>
        <p:nvPr/>
      </p:nvGrpSpPr>
      <p:grpSpPr>
        <a:xfrm>
          <a:off x="0" y="0"/>
          <a:ext cx="0" cy="0"/>
          <a:chOff x="0" y="0"/>
          <a:chExt cx="0" cy="0"/>
        </a:xfrm>
      </p:grpSpPr>
      <p:sp>
        <p:nvSpPr>
          <p:cNvPr id="199" name="Shape 199"/>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Scale</a:t>
            </a:r>
            <a:r>
              <a:rPr b="1" lang="en-US" sz="2400">
                <a:solidFill>
                  <a:schemeClr val="dk1"/>
                </a:solidFill>
                <a:latin typeface="Verdana"/>
                <a:ea typeface="Verdana"/>
                <a:cs typeface="Verdana"/>
                <a:sym typeface="Verdana"/>
              </a:rPr>
              <a:t> service</a:t>
            </a:r>
          </a:p>
        </p:txBody>
      </p:sp>
      <p:sp>
        <p:nvSpPr>
          <p:cNvPr id="200" name="Shape 200"/>
          <p:cNvSpPr txBox="1"/>
          <p:nvPr/>
        </p:nvSpPr>
        <p:spPr>
          <a:xfrm>
            <a:off x="363825" y="1000500"/>
            <a:ext cx="9779400" cy="5548200"/>
          </a:xfrm>
          <a:prstGeom prst="rect">
            <a:avLst/>
          </a:prstGeom>
          <a:noFill/>
          <a:ln>
            <a:noFill/>
          </a:ln>
        </p:spPr>
        <p:txBody>
          <a:bodyPr anchorCtr="0" anchor="t" bIns="91425" lIns="91425" rIns="91425" tIns="91425">
            <a:noAutofit/>
          </a:bodyPr>
          <a:lstStyle/>
          <a:p>
            <a:pPr lvl="0">
              <a:spcBef>
                <a:spcPts val="0"/>
              </a:spcBef>
              <a:buNone/>
            </a:pPr>
            <a:r>
              <a:rPr b="1" lang="en-US" sz="1800"/>
              <a:t>Scale service to 10 container replicas:</a:t>
            </a:r>
          </a:p>
          <a:p>
            <a:pPr lvl="0">
              <a:spcBef>
                <a:spcPts val="0"/>
              </a:spcBef>
              <a:buNone/>
            </a:pPr>
            <a:r>
              <a:rPr lang="en-US" sz="1800"/>
              <a:t>$ docker service update &lt;Service&gt; --replicas 10</a:t>
            </a:r>
          </a:p>
          <a:p>
            <a:pPr lvl="0">
              <a:spcBef>
                <a:spcPts val="0"/>
              </a:spcBef>
              <a:buClr>
                <a:schemeClr val="dk1"/>
              </a:buClr>
              <a:buFont typeface="Arial"/>
              <a:buNone/>
            </a:pPr>
            <a:r>
              <a:rPr lang="en-US">
                <a:solidFill>
                  <a:schemeClr val="dk1"/>
                </a:solidFill>
                <a:latin typeface="Verdana"/>
                <a:ea typeface="Verdana"/>
                <a:cs typeface="Verdana"/>
                <a:sym typeface="Verdana"/>
              </a:rPr>
              <a:t>(Every docker service update command is a new service definition.)</a:t>
            </a:r>
          </a:p>
          <a:p>
            <a:pPr lvl="0">
              <a:spcBef>
                <a:spcPts val="0"/>
              </a:spcBef>
              <a:buNone/>
            </a:pPr>
            <a:r>
              <a:t/>
            </a:r>
            <a:endParaRPr sz="1800"/>
          </a:p>
          <a:p>
            <a:pPr lvl="0">
              <a:spcBef>
                <a:spcPts val="0"/>
              </a:spcBef>
              <a:buNone/>
            </a:pPr>
            <a:r>
              <a:rPr b="1" lang="en-US" sz="1800"/>
              <a:t>Check containers per node</a:t>
            </a:r>
          </a:p>
          <a:p>
            <a:pPr lvl="0">
              <a:spcBef>
                <a:spcPts val="0"/>
              </a:spcBef>
              <a:buNone/>
            </a:pPr>
            <a:r>
              <a:rPr lang="en-US" sz="1800"/>
              <a:t>$ docker ps (on each container)</a:t>
            </a:r>
          </a:p>
          <a:p>
            <a:pPr lvl="0">
              <a:spcBef>
                <a:spcPts val="0"/>
              </a:spcBef>
              <a:buNone/>
            </a:pPr>
            <a:r>
              <a:rPr lang="en-US" sz="1800"/>
              <a:t>$ docker service ps</a:t>
            </a:r>
          </a:p>
          <a:p>
            <a:pPr lvl="0">
              <a:spcBef>
                <a:spcPts val="0"/>
              </a:spcBef>
              <a:buNone/>
            </a:pPr>
            <a:r>
              <a:t/>
            </a:r>
            <a:endParaRPr sz="1800"/>
          </a:p>
          <a:p>
            <a:pPr lvl="0">
              <a:spcBef>
                <a:spcPts val="0"/>
              </a:spcBef>
              <a:buNone/>
            </a:pPr>
            <a:r>
              <a:rPr b="1" lang="en-US" sz="1800"/>
              <a:t>Remove service</a:t>
            </a:r>
          </a:p>
          <a:p>
            <a:pPr lvl="0" rtl="0">
              <a:spcBef>
                <a:spcPts val="0"/>
              </a:spcBef>
              <a:buNone/>
            </a:pPr>
            <a:r>
              <a:rPr lang="en-US" sz="1800"/>
              <a:t>$ docker service rm &lt;Service&gt;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04" name="Shape 204"/>
        <p:cNvGrpSpPr/>
        <p:nvPr/>
      </p:nvGrpSpPr>
      <p:grpSpPr>
        <a:xfrm>
          <a:off x="0" y="0"/>
          <a:ext cx="0" cy="0"/>
          <a:chOff x="0" y="0"/>
          <a:chExt cx="0" cy="0"/>
        </a:xfrm>
      </p:grpSpPr>
      <p:sp>
        <p:nvSpPr>
          <p:cNvPr id="205" name="Shape 205"/>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Expose</a:t>
            </a:r>
            <a:r>
              <a:rPr b="1" lang="en-US" sz="2400">
                <a:solidFill>
                  <a:schemeClr val="dk1"/>
                </a:solidFill>
                <a:latin typeface="Verdana"/>
                <a:ea typeface="Verdana"/>
                <a:cs typeface="Verdana"/>
                <a:sym typeface="Verdana"/>
              </a:rPr>
              <a:t> service</a:t>
            </a:r>
          </a:p>
        </p:txBody>
      </p:sp>
      <p:sp>
        <p:nvSpPr>
          <p:cNvPr id="206" name="Shape 206"/>
          <p:cNvSpPr txBox="1"/>
          <p:nvPr/>
        </p:nvSpPr>
        <p:spPr>
          <a:xfrm>
            <a:off x="363825" y="753250"/>
            <a:ext cx="11523300" cy="5795400"/>
          </a:xfrm>
          <a:prstGeom prst="rect">
            <a:avLst/>
          </a:prstGeom>
          <a:noFill/>
          <a:ln>
            <a:noFill/>
          </a:ln>
        </p:spPr>
        <p:txBody>
          <a:bodyPr anchorCtr="0" anchor="t" bIns="91425" lIns="91425" rIns="91425" tIns="91425">
            <a:noAutofit/>
          </a:bodyPr>
          <a:lstStyle/>
          <a:p>
            <a:pPr lvl="0" rtl="0">
              <a:spcBef>
                <a:spcPts val="0"/>
              </a:spcBef>
              <a:buNone/>
            </a:pPr>
            <a:r>
              <a:rPr b="1" lang="en-US" sz="1800"/>
              <a:t>Create service:</a:t>
            </a:r>
          </a:p>
          <a:p>
            <a:pPr lvl="0" rtl="0">
              <a:spcBef>
                <a:spcPts val="0"/>
              </a:spcBef>
              <a:buNone/>
            </a:pPr>
            <a:r>
              <a:rPr lang="en-US" sz="1800"/>
              <a:t>$ </a:t>
            </a:r>
            <a:r>
              <a:rPr lang="en-US" sz="1800"/>
              <a:t>docker service create --name hello </a:t>
            </a:r>
            <a:r>
              <a:rPr lang="en-US" sz="1800"/>
              <a:t>--replicas 5 -p 80:80 --detach=false </a:t>
            </a:r>
            <a:r>
              <a:rPr lang="en-US" sz="1800">
                <a:solidFill>
                  <a:schemeClr val="dk1"/>
                </a:solidFill>
              </a:rPr>
              <a:t>tutum/hello-world</a:t>
            </a:r>
          </a:p>
          <a:p>
            <a:pPr lvl="0" rtl="0">
              <a:spcBef>
                <a:spcPts val="0"/>
              </a:spcBef>
              <a:buNone/>
            </a:pPr>
            <a:r>
              <a:t/>
            </a:r>
            <a:endParaRPr sz="1800"/>
          </a:p>
          <a:p>
            <a:pPr lvl="0" rtl="0">
              <a:spcBef>
                <a:spcPts val="0"/>
              </a:spcBef>
              <a:buNone/>
            </a:pPr>
            <a:r>
              <a:rPr b="1" lang="en-US" sz="1800"/>
              <a:t>Check containers per node</a:t>
            </a:r>
          </a:p>
          <a:p>
            <a:pPr lvl="0" rtl="0">
              <a:spcBef>
                <a:spcPts val="0"/>
              </a:spcBef>
              <a:buNone/>
            </a:pPr>
            <a:r>
              <a:rPr lang="en-US" sz="1800"/>
              <a:t>$ docker ps (on each container)</a:t>
            </a:r>
          </a:p>
          <a:p>
            <a:pPr lvl="0">
              <a:spcBef>
                <a:spcPts val="0"/>
              </a:spcBef>
              <a:buNone/>
            </a:pPr>
            <a:r>
              <a:rPr lang="en-US" sz="1800"/>
              <a:t>$ docker service ps</a:t>
            </a:r>
          </a:p>
          <a:p>
            <a:pPr lvl="0">
              <a:spcBef>
                <a:spcPts val="0"/>
              </a:spcBef>
              <a:buNone/>
            </a:pPr>
            <a:r>
              <a:t/>
            </a:r>
            <a:endParaRPr sz="1800"/>
          </a:p>
          <a:p>
            <a:pPr lvl="0">
              <a:spcBef>
                <a:spcPts val="0"/>
              </a:spcBef>
              <a:buNone/>
            </a:pPr>
            <a:r>
              <a:rPr b="1" lang="en-US" sz="1800"/>
              <a:t>Check which node is accessed</a:t>
            </a:r>
          </a:p>
          <a:p>
            <a:pPr lvl="0">
              <a:spcBef>
                <a:spcPts val="0"/>
              </a:spcBef>
              <a:buNone/>
            </a:pPr>
            <a:r>
              <a:rPr lang="en-US" sz="1800"/>
              <a:t>$ curl http://localhost</a:t>
            </a:r>
          </a:p>
          <a:p>
            <a:pPr lvl="0" rtl="0">
              <a:spcBef>
                <a:spcPts val="0"/>
              </a:spcBef>
              <a:buNone/>
            </a:pPr>
            <a:r>
              <a:rPr lang="en-US" sz="1800"/>
              <a:t>$ for i in $(seq 1 10); do curl -s localhost | grep hostname | awk {'print $4'} | cut -d'&lt;' -f1; done</a:t>
            </a:r>
          </a:p>
          <a:p>
            <a:pPr lvl="0" rtl="0">
              <a:spcBef>
                <a:spcPts val="0"/>
              </a:spcBef>
              <a:buNone/>
            </a:pPr>
            <a:r>
              <a:t/>
            </a:r>
            <a:endParaRPr sz="1800"/>
          </a:p>
          <a:p>
            <a:pPr lvl="0">
              <a:spcBef>
                <a:spcPts val="0"/>
              </a:spcBef>
              <a:buNone/>
            </a:pPr>
            <a:r>
              <a:rPr b="1" lang="en-US" sz="1800"/>
              <a:t>Notes</a:t>
            </a:r>
          </a:p>
          <a:p>
            <a:pPr indent="-342900" lvl="0" marL="457200" rtl="0">
              <a:spcBef>
                <a:spcPts val="0"/>
              </a:spcBef>
              <a:buSzPct val="100000"/>
              <a:buChar char="●"/>
            </a:pPr>
            <a:r>
              <a:rPr lang="en-US" sz="1800"/>
              <a:t>Load balancing is automatic</a:t>
            </a:r>
          </a:p>
          <a:p>
            <a:pPr indent="-342900" lvl="1" marL="914400" rtl="0">
              <a:spcBef>
                <a:spcPts val="0"/>
              </a:spcBef>
              <a:buClr>
                <a:schemeClr val="dk1"/>
              </a:buClr>
              <a:buSzPct val="100000"/>
              <a:buChar char="○"/>
            </a:pPr>
            <a:r>
              <a:rPr lang="en-US" sz="1800">
                <a:solidFill>
                  <a:schemeClr val="dk1"/>
                </a:solidFill>
              </a:rPr>
              <a:t>External port automatically redirects to whole cluster</a:t>
            </a:r>
          </a:p>
          <a:p>
            <a:pPr indent="-342900" lvl="1" marL="914400" rtl="0">
              <a:spcBef>
                <a:spcPts val="0"/>
              </a:spcBef>
              <a:buClr>
                <a:schemeClr val="dk1"/>
              </a:buClr>
              <a:buSzPct val="100000"/>
              <a:buChar char="○"/>
            </a:pPr>
            <a:r>
              <a:rPr lang="en-US" sz="1800">
                <a:solidFill>
                  <a:schemeClr val="dk1"/>
                </a:solidFill>
              </a:rPr>
              <a:t>Each node runs a load balancer - allows connections to be routed directly to the destination, without extra hops, even among multiple nodes</a:t>
            </a:r>
          </a:p>
          <a:p>
            <a:pPr indent="-342900" lvl="0" marL="457200" rtl="0">
              <a:spcBef>
                <a:spcPts val="0"/>
              </a:spcBef>
              <a:buSzPct val="100000"/>
              <a:buChar char="●"/>
            </a:pPr>
            <a:r>
              <a:rPr lang="en-US" sz="1800"/>
              <a:t>Each request is served by one of the service’s instantes, in rotation (</a:t>
            </a:r>
            <a:r>
              <a:rPr lang="en-US" sz="1800">
                <a:solidFill>
                  <a:schemeClr val="dk1"/>
                </a:solidFill>
              </a:rPr>
              <a:t>round robin) - browsers may reuse the same connection, due to HTTP KeepAlive.</a:t>
            </a:r>
          </a:p>
          <a:p>
            <a:pPr indent="-342900" lvl="0" marL="457200" rtl="0">
              <a:spcBef>
                <a:spcPts val="0"/>
              </a:spcBef>
              <a:buClr>
                <a:schemeClr val="dk1"/>
              </a:buClr>
              <a:buSzPct val="100000"/>
              <a:buChar char="●"/>
            </a:pPr>
            <a:r>
              <a:rPr lang="en-US" sz="1800">
                <a:solidFill>
                  <a:schemeClr val="dk1"/>
                </a:solidFill>
              </a:rPr>
              <a:t>TCP routing mesh doesn’t parse HTTP headers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10" name="Shape 210"/>
        <p:cNvGrpSpPr/>
        <p:nvPr/>
      </p:nvGrpSpPr>
      <p:grpSpPr>
        <a:xfrm>
          <a:off x="0" y="0"/>
          <a:ext cx="0" cy="0"/>
          <a:chOff x="0" y="0"/>
          <a:chExt cx="0" cy="0"/>
        </a:xfrm>
      </p:grpSpPr>
      <p:sp>
        <p:nvSpPr>
          <p:cNvPr id="211" name="Shape 211"/>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Why do we need to ship our images?</a:t>
            </a:r>
          </a:p>
        </p:txBody>
      </p:sp>
      <p:sp>
        <p:nvSpPr>
          <p:cNvPr id="212" name="Shape 212"/>
          <p:cNvSpPr txBox="1"/>
          <p:nvPr/>
        </p:nvSpPr>
        <p:spPr>
          <a:xfrm>
            <a:off x="363825" y="753250"/>
            <a:ext cx="11523300" cy="57954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Images exist only on the local node</a:t>
            </a:r>
          </a:p>
          <a:p>
            <a:pPr indent="-342900" lvl="0" marL="457200" rtl="0">
              <a:spcBef>
                <a:spcPts val="0"/>
              </a:spcBef>
              <a:buSzPct val="100000"/>
              <a:buChar char="●"/>
            </a:pPr>
            <a:r>
              <a:rPr lang="en-US" sz="1800"/>
              <a:t>We need images to be distributed on the whole Swarm</a:t>
            </a:r>
          </a:p>
          <a:p>
            <a:pPr indent="-342900" lvl="0" marL="457200" rtl="0">
              <a:spcBef>
                <a:spcPts val="0"/>
              </a:spcBef>
              <a:buSzPct val="100000"/>
              <a:buChar char="●"/>
            </a:pPr>
            <a:r>
              <a:rPr lang="en-US" sz="1800"/>
              <a:t>The easiest way to achieve that is to use a Docker Registry</a:t>
            </a:r>
          </a:p>
          <a:p>
            <a:pPr indent="-342900" lvl="0" marL="457200" rtl="0">
              <a:spcBef>
                <a:spcPts val="0"/>
              </a:spcBef>
              <a:buSzPct val="100000"/>
              <a:buChar char="●"/>
            </a:pPr>
            <a:r>
              <a:rPr lang="en-US" sz="1800"/>
              <a:t>Once our images are on a registry, we can reference them when creating our services</a:t>
            </a:r>
          </a:p>
          <a:p>
            <a:pPr lvl="0" rtl="0">
              <a:spcBef>
                <a:spcPts val="0"/>
              </a:spcBef>
              <a:buNone/>
            </a:pPr>
            <a:r>
              <a:t/>
            </a:r>
            <a:endParaRPr sz="1800"/>
          </a:p>
          <a:p>
            <a:pPr lvl="0">
              <a:spcBef>
                <a:spcPts val="0"/>
              </a:spcBef>
              <a:buNone/>
            </a:pPr>
            <a:r>
              <a:t/>
            </a:r>
            <a:endParaRPr b="1" sz="1800"/>
          </a:p>
          <a:p>
            <a:pPr lvl="0">
              <a:spcBef>
                <a:spcPts val="0"/>
              </a:spcBef>
              <a:buNone/>
            </a:pPr>
            <a:r>
              <a:rPr b="1" lang="en-US" sz="1800"/>
              <a:t>Deploy a Registry</a:t>
            </a:r>
          </a:p>
          <a:p>
            <a:pPr lvl="0">
              <a:spcBef>
                <a:spcPts val="0"/>
              </a:spcBef>
              <a:buNone/>
            </a:pPr>
            <a:r>
              <a:rPr lang="en-US" sz="1800">
                <a:solidFill>
                  <a:schemeClr val="dk1"/>
                </a:solidFill>
              </a:rPr>
              <a:t>$ docker service create --name registry -p 5000:5000 registry:2.6.2 --detach=false</a:t>
            </a:r>
          </a:p>
          <a:p>
            <a:pPr lvl="0">
              <a:spcBef>
                <a:spcPts val="0"/>
              </a:spcBef>
              <a:buClr>
                <a:schemeClr val="dk1"/>
              </a:buClr>
              <a:buFont typeface="Arial"/>
              <a:buNone/>
            </a:pPr>
            <a:r>
              <a:t/>
            </a:r>
            <a:endParaRPr sz="1800">
              <a:solidFill>
                <a:schemeClr val="dk1"/>
              </a:solidFill>
            </a:endParaRPr>
          </a:p>
          <a:p>
            <a:pPr indent="-342900" lvl="0" marL="457200" rtl="0">
              <a:spcBef>
                <a:spcPts val="0"/>
              </a:spcBef>
              <a:buClr>
                <a:schemeClr val="dk1"/>
              </a:buClr>
              <a:buSzPct val="100000"/>
              <a:buChar char="●"/>
            </a:pPr>
            <a:r>
              <a:rPr lang="en-US" sz="1800">
                <a:solidFill>
                  <a:schemeClr val="dk1"/>
                </a:solidFill>
              </a:rPr>
              <a:t>Docker requires a valid TLS connection when communicating with the registry</a:t>
            </a:r>
          </a:p>
          <a:p>
            <a:pPr indent="-342900" lvl="0" marL="457200" rtl="0">
              <a:spcBef>
                <a:spcPts val="0"/>
              </a:spcBef>
              <a:buClr>
                <a:schemeClr val="dk1"/>
              </a:buClr>
              <a:buSzPct val="100000"/>
              <a:buChar char="●"/>
            </a:pPr>
            <a:r>
              <a:rPr lang="en-US" sz="1800">
                <a:solidFill>
                  <a:schemeClr val="dk1"/>
                </a:solidFill>
              </a:rPr>
              <a:t>except when registry is local (127.0.0.1 or localhost)</a:t>
            </a:r>
          </a:p>
          <a:p>
            <a:pPr indent="-342900" lvl="1" marL="914400" rtl="0">
              <a:spcBef>
                <a:spcPts val="0"/>
              </a:spcBef>
              <a:buClr>
                <a:schemeClr val="dk1"/>
              </a:buClr>
              <a:buSzPct val="100000"/>
              <a:buChar char="○"/>
            </a:pPr>
            <a:r>
              <a:rPr lang="en-US" sz="1800">
                <a:solidFill>
                  <a:schemeClr val="dk1"/>
                </a:solidFill>
              </a:rPr>
              <a:t>or with --insecure-registry Engine flag</a:t>
            </a:r>
          </a:p>
          <a:p>
            <a:pPr indent="-342900" lvl="0" marL="457200" rtl="0">
              <a:spcBef>
                <a:spcPts val="0"/>
              </a:spcBef>
              <a:buClr>
                <a:schemeClr val="dk1"/>
              </a:buClr>
              <a:buSzPct val="100000"/>
              <a:buChar char="●"/>
            </a:pPr>
            <a:r>
              <a:rPr lang="en-US" sz="1800">
                <a:solidFill>
                  <a:schemeClr val="dk1"/>
                </a:solidFill>
              </a:rPr>
              <a:t>How does the command above work?</a:t>
            </a:r>
          </a:p>
          <a:p>
            <a:pPr lvl="0">
              <a:spcBef>
                <a:spcPts val="0"/>
              </a:spcBef>
              <a:buNone/>
            </a:pPr>
            <a:r>
              <a:t/>
            </a:r>
            <a:endParaRPr sz="1800">
              <a:solidFill>
                <a:schemeClr val="dk1"/>
              </a:solidFill>
            </a:endParaRPr>
          </a:p>
          <a:p>
            <a:pPr lvl="0">
              <a:spcBef>
                <a:spcPts val="0"/>
              </a:spcBef>
              <a:buNone/>
            </a:pPr>
            <a:r>
              <a:t/>
            </a:r>
            <a:endParaRPr sz="1800">
              <a:solidFill>
                <a:schemeClr val="dk1"/>
              </a:solidFill>
            </a:endParaRPr>
          </a:p>
          <a:p>
            <a:pPr lvl="0">
              <a:spcBef>
                <a:spcPts val="0"/>
              </a:spcBef>
              <a:buNone/>
            </a:pPr>
            <a:r>
              <a:rPr b="1" lang="en-US" sz="1800">
                <a:solidFill>
                  <a:schemeClr val="dk1"/>
                </a:solidFill>
              </a:rPr>
              <a:t>Check Registry content</a:t>
            </a:r>
          </a:p>
          <a:p>
            <a:pPr lvl="0">
              <a:spcBef>
                <a:spcPts val="0"/>
              </a:spcBef>
              <a:buClr>
                <a:schemeClr val="dk1"/>
              </a:buClr>
              <a:buSzPct val="61111"/>
              <a:buFont typeface="Arial"/>
              <a:buNone/>
            </a:pPr>
            <a:r>
              <a:rPr lang="en-US" sz="1800">
                <a:solidFill>
                  <a:schemeClr val="dk1"/>
                </a:solidFill>
              </a:rPr>
              <a:t>$ curl localhost:5000/v2/_catalog</a:t>
            </a:r>
          </a:p>
          <a:p>
            <a:pPr lvl="0" rtl="0">
              <a:spcBef>
                <a:spcPts val="0"/>
              </a:spcBef>
              <a:buNone/>
            </a:pPr>
            <a:r>
              <a:t/>
            </a:r>
            <a:endParaRPr sz="1800">
              <a:solidFill>
                <a:schemeClr val="dk1"/>
              </a:solidFill>
            </a:endParaRPr>
          </a:p>
          <a:p>
            <a:pPr lvl="0">
              <a:spcBef>
                <a:spcPts val="0"/>
              </a:spcBef>
              <a:buNone/>
            </a:pPr>
            <a:r>
              <a:rPr b="1" lang="en-US" sz="1800">
                <a:solidFill>
                  <a:schemeClr val="dk1"/>
                </a:solidFill>
              </a:rPr>
              <a:t>Push image to Registry</a:t>
            </a:r>
          </a:p>
          <a:p>
            <a:pPr lvl="0" rtl="0">
              <a:spcBef>
                <a:spcPts val="0"/>
              </a:spcBef>
              <a:buNone/>
            </a:pPr>
            <a:r>
              <a:rPr lang="en-US" sz="1800">
                <a:solidFill>
                  <a:schemeClr val="dk1"/>
                </a:solidFill>
              </a:rPr>
              <a:t>$ docker image tag hello localhost:5000/hello</a:t>
            </a:r>
          </a:p>
          <a:p>
            <a:pPr lvl="0" rtl="0">
              <a:spcBef>
                <a:spcPts val="0"/>
              </a:spcBef>
              <a:buNone/>
            </a:pPr>
            <a:r>
              <a:rPr lang="en-US" sz="1800">
                <a:solidFill>
                  <a:schemeClr val="dk1"/>
                </a:solidFill>
              </a:rPr>
              <a:t>$ docker push localhost:5000/hello</a:t>
            </a:r>
          </a:p>
          <a:p>
            <a:pPr lvl="0" rtl="0">
              <a:spcBef>
                <a:spcPts val="0"/>
              </a:spcBef>
              <a:buNone/>
            </a:pPr>
            <a:r>
              <a:t/>
            </a:r>
            <a:endParaRPr b="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16" name="Shape 216"/>
        <p:cNvGrpSpPr/>
        <p:nvPr/>
      </p:nvGrpSpPr>
      <p:grpSpPr>
        <a:xfrm>
          <a:off x="0" y="0"/>
          <a:ext cx="0" cy="0"/>
          <a:chOff x="0" y="0"/>
          <a:chExt cx="0" cy="0"/>
        </a:xfrm>
      </p:grpSpPr>
      <p:sp>
        <p:nvSpPr>
          <p:cNvPr id="217" name="Shape 217"/>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Overlay Networking</a:t>
            </a:r>
          </a:p>
        </p:txBody>
      </p:sp>
      <p:sp>
        <p:nvSpPr>
          <p:cNvPr id="218" name="Shape 218"/>
          <p:cNvSpPr txBox="1"/>
          <p:nvPr/>
        </p:nvSpPr>
        <p:spPr>
          <a:xfrm>
            <a:off x="363825" y="753250"/>
            <a:ext cx="11523300" cy="5929800"/>
          </a:xfrm>
          <a:prstGeom prst="rect">
            <a:avLst/>
          </a:prstGeom>
          <a:noFill/>
          <a:ln>
            <a:noFill/>
          </a:ln>
        </p:spPr>
        <p:txBody>
          <a:bodyPr anchorCtr="0" anchor="t" bIns="91425" lIns="91425" rIns="91425" tIns="91425">
            <a:noAutofit/>
          </a:bodyPr>
          <a:lstStyle/>
          <a:p>
            <a:pPr lvl="0">
              <a:spcBef>
                <a:spcPts val="0"/>
              </a:spcBef>
              <a:buNone/>
            </a:pPr>
            <a:r>
              <a:rPr lang="en-US" sz="1800"/>
              <a:t>Overlay networks are multi-host private networks.</a:t>
            </a:r>
          </a:p>
          <a:p>
            <a:pPr lvl="0">
              <a:spcBef>
                <a:spcPts val="0"/>
              </a:spcBef>
              <a:buNone/>
            </a:pPr>
            <a:r>
              <a:rPr lang="en-US" sz="1800"/>
              <a:t>All services in the network can connect to each other, using hostname, which corresponds to service name.</a:t>
            </a:r>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rt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b="1" sz="1800"/>
          </a:p>
          <a:p>
            <a:pPr lvl="0" rtl="0">
              <a:spcBef>
                <a:spcPts val="0"/>
              </a:spcBef>
              <a:buNone/>
            </a:pPr>
            <a:r>
              <a:rPr b="1" lang="en-US" sz="1800"/>
              <a:t>Create an overlay Network</a:t>
            </a:r>
          </a:p>
          <a:p>
            <a:pPr lvl="0" rtl="0">
              <a:spcBef>
                <a:spcPts val="0"/>
              </a:spcBef>
              <a:buNone/>
            </a:pPr>
            <a:r>
              <a:rPr lang="en-US" sz="1800">
                <a:solidFill>
                  <a:schemeClr val="dk1"/>
                </a:solidFill>
              </a:rPr>
              <a:t>$ docker network create --driver overlay NETWORK_NAME</a:t>
            </a:r>
          </a:p>
        </p:txBody>
      </p:sp>
      <p:pic>
        <p:nvPicPr>
          <p:cNvPr id="219" name="Shape 219"/>
          <p:cNvPicPr preferRelativeResize="0"/>
          <p:nvPr/>
        </p:nvPicPr>
        <p:blipFill>
          <a:blip r:embed="rId4">
            <a:alphaModFix/>
          </a:blip>
          <a:stretch>
            <a:fillRect/>
          </a:stretch>
        </p:blipFill>
        <p:spPr>
          <a:xfrm>
            <a:off x="333375" y="1795462"/>
            <a:ext cx="11525250" cy="402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19" name="Shape 119"/>
        <p:cNvGrpSpPr/>
        <p:nvPr/>
      </p:nvGrpSpPr>
      <p:grpSpPr>
        <a:xfrm>
          <a:off x="0" y="0"/>
          <a:ext cx="0" cy="0"/>
          <a:chOff x="0" y="0"/>
          <a:chExt cx="0" cy="0"/>
        </a:xfrm>
      </p:grpSpPr>
      <p:sp>
        <p:nvSpPr>
          <p:cNvPr id="120" name="Shape 120"/>
          <p:cNvSpPr txBox="1"/>
          <p:nvPr/>
        </p:nvSpPr>
        <p:spPr>
          <a:xfrm>
            <a:off x="182875" y="182875"/>
            <a:ext cx="11795700" cy="6474900"/>
          </a:xfrm>
          <a:prstGeom prst="rect">
            <a:avLst/>
          </a:prstGeom>
          <a:noFill/>
          <a:ln>
            <a:noFill/>
          </a:ln>
        </p:spPr>
        <p:txBody>
          <a:bodyPr anchorCtr="0" anchor="t" bIns="45000" lIns="90000" rIns="90000" tIns="45000">
            <a:noAutofit/>
          </a:bodyPr>
          <a:lstStyle/>
          <a:p>
            <a:pPr indent="0" lvl="0" marL="0" marR="0" rtl="0" algn="l">
              <a:spcBef>
                <a:spcPts val="0"/>
              </a:spcBef>
              <a:buClr>
                <a:srgbClr val="000000"/>
              </a:buClr>
              <a:buSzPct val="25000"/>
              <a:buFont typeface="Arial"/>
              <a:buNone/>
            </a:pPr>
            <a:r>
              <a:rPr b="1" lang="en-US" sz="2400">
                <a:latin typeface="Verdana"/>
                <a:ea typeface="Verdana"/>
                <a:cs typeface="Verdana"/>
                <a:sym typeface="Verdana"/>
              </a:rPr>
              <a:t>Introduction</a:t>
            </a:r>
          </a:p>
          <a:p>
            <a:pPr lvl="0" rtl="0">
              <a:spcBef>
                <a:spcPts val="0"/>
              </a:spcBef>
              <a:buNone/>
            </a:pPr>
            <a:r>
              <a:t/>
            </a:r>
            <a:endParaRPr b="1" sz="1800">
              <a:latin typeface="Verdana"/>
              <a:ea typeface="Verdana"/>
              <a:cs typeface="Verdana"/>
              <a:sym typeface="Verdana"/>
            </a:endParaRPr>
          </a:p>
          <a:p>
            <a:pPr lvl="0" rtl="0">
              <a:spcBef>
                <a:spcPts val="0"/>
              </a:spcBef>
              <a:buClr>
                <a:schemeClr val="dk1"/>
              </a:buClr>
              <a:buSzPct val="61111"/>
              <a:buFont typeface="Arial"/>
              <a:buNone/>
            </a:pPr>
            <a:r>
              <a:rPr b="1" lang="en-US" sz="1800">
                <a:latin typeface="Verdana"/>
                <a:ea typeface="Verdana"/>
                <a:cs typeface="Verdana"/>
                <a:sym typeface="Verdana"/>
              </a:rPr>
              <a:t>Who am I?</a:t>
            </a:r>
          </a:p>
          <a:p>
            <a:pPr lvl="0" marR="0" rtl="0" algn="l">
              <a:spcBef>
                <a:spcPts val="0"/>
              </a:spcBef>
              <a:buNone/>
            </a:pPr>
            <a:r>
              <a:rPr lang="en-US" sz="1800">
                <a:latin typeface="Verdana"/>
                <a:ea typeface="Verdana"/>
                <a:cs typeface="Verdana"/>
                <a:sym typeface="Verdana"/>
              </a:rPr>
              <a:t>Hello! My name is Luís Nabais (</a:t>
            </a:r>
            <a:r>
              <a:rPr lang="en-US" sz="1800" u="sng">
                <a:solidFill>
                  <a:schemeClr val="hlink"/>
                </a:solidFill>
                <a:latin typeface="Verdana"/>
                <a:ea typeface="Verdana"/>
                <a:cs typeface="Verdana"/>
                <a:sym typeface="Verdana"/>
                <a:hlinkClick r:id="rId4"/>
              </a:rPr>
              <a:t>https://www.luisnabais.com</a:t>
            </a:r>
            <a:r>
              <a:rPr lang="en-US" sz="1800">
                <a:latin typeface="Verdana"/>
                <a:ea typeface="Verdana"/>
                <a:cs typeface="Verdana"/>
                <a:sym typeface="Verdana"/>
              </a:rPr>
              <a:t>), I’m a Findmore Consulting employee.</a:t>
            </a:r>
          </a:p>
          <a:p>
            <a:pPr lvl="0" marR="0" rtl="0" algn="l">
              <a:spcBef>
                <a:spcPts val="0"/>
              </a:spcBef>
              <a:buNone/>
            </a:pPr>
            <a:r>
              <a:rPr lang="en-US" sz="1800">
                <a:latin typeface="Verdana"/>
                <a:ea typeface="Verdana"/>
                <a:cs typeface="Verdana"/>
                <a:sym typeface="Verdana"/>
              </a:rPr>
              <a:t>I’m currently working on a Findmore’s client company, called Indra, where I work as a DevOps Engineer.</a:t>
            </a:r>
          </a:p>
          <a:p>
            <a:pPr lvl="0" marR="0" rtl="0" algn="l">
              <a:spcBef>
                <a:spcPts val="0"/>
              </a:spcBef>
              <a:buNone/>
            </a:pPr>
            <a:r>
              <a:rPr lang="en-US" sz="1800">
                <a:latin typeface="Verdana"/>
                <a:ea typeface="Verdana"/>
                <a:cs typeface="Verdana"/>
                <a:sym typeface="Verdana"/>
              </a:rPr>
              <a:t>My specialties are Linux (I’m a Red Hat Certified Engineer), Docker, DevOps and OpenSource.</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Agenda</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All the content is publicly available (slides, code samples, scripts)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This workshop will be split in two sessions, of 2h each, on 25th and 27th July 2017, at 19h00.</a:t>
            </a:r>
          </a:p>
          <a:p>
            <a:pPr lv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Notes</a:t>
            </a:r>
          </a:p>
          <a:p>
            <a:pPr indent="-342900" lvl="0" marL="457200" marR="0" rtl="0" algn="l">
              <a:spcBef>
                <a:spcPts val="0"/>
              </a:spcBef>
              <a:buSzPct val="100000"/>
              <a:buFont typeface="Verdana"/>
              <a:buChar char="●"/>
            </a:pPr>
            <a:r>
              <a:rPr lang="en-US" sz="1800">
                <a:latin typeface="Verdana"/>
                <a:ea typeface="Verdana"/>
                <a:cs typeface="Verdana"/>
                <a:sym typeface="Verdana"/>
              </a:rPr>
              <a:t>Feel free to interrupt for questions at any time</a:t>
            </a:r>
          </a:p>
          <a:p>
            <a:pPr indent="-342900" lvl="0" marL="457200" marR="0" rtl="0" algn="l">
              <a:spcBef>
                <a:spcPts val="0"/>
              </a:spcBef>
              <a:buSzPct val="100000"/>
              <a:buFont typeface="Verdana"/>
              <a:buChar char="●"/>
            </a:pPr>
            <a:r>
              <a:rPr lang="en-US" sz="1800">
                <a:latin typeface="Verdana"/>
                <a:ea typeface="Verdana"/>
                <a:cs typeface="Verdana"/>
                <a:sym typeface="Verdana"/>
              </a:rPr>
              <a:t>Please correct me if you think the pace is too fast or too slow.</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lang="en-US" sz="1800">
                <a:latin typeface="Verdana"/>
                <a:ea typeface="Verdana"/>
                <a:cs typeface="Verdana"/>
                <a:sym typeface="Verdana"/>
              </a:rPr>
              <a:t>Welcome to this Findmore Consulting Workshop! Enjoy!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23" name="Shape 223"/>
        <p:cNvGrpSpPr/>
        <p:nvPr/>
      </p:nvGrpSpPr>
      <p:grpSpPr>
        <a:xfrm>
          <a:off x="0" y="0"/>
          <a:ext cx="0" cy="0"/>
          <a:chOff x="0" y="0"/>
          <a:chExt cx="0" cy="0"/>
        </a:xfrm>
      </p:grpSpPr>
      <p:sp>
        <p:nvSpPr>
          <p:cNvPr id="224" name="Shape 224"/>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Production Example</a:t>
            </a:r>
          </a:p>
        </p:txBody>
      </p:sp>
      <p:pic>
        <p:nvPicPr>
          <p:cNvPr id="225" name="Shape 225"/>
          <p:cNvPicPr preferRelativeResize="0"/>
          <p:nvPr/>
        </p:nvPicPr>
        <p:blipFill>
          <a:blip r:embed="rId4">
            <a:alphaModFix/>
          </a:blip>
          <a:stretch>
            <a:fillRect/>
          </a:stretch>
        </p:blipFill>
        <p:spPr>
          <a:xfrm>
            <a:off x="1924599" y="786712"/>
            <a:ext cx="8342800" cy="528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29" name="Shape 229"/>
        <p:cNvGrpSpPr/>
        <p:nvPr/>
      </p:nvGrpSpPr>
      <p:grpSpPr>
        <a:xfrm>
          <a:off x="0" y="0"/>
          <a:ext cx="0" cy="0"/>
          <a:chOff x="0" y="0"/>
          <a:chExt cx="0" cy="0"/>
        </a:xfrm>
      </p:grpSpPr>
      <p:sp>
        <p:nvSpPr>
          <p:cNvPr id="230" name="Shape 230"/>
          <p:cNvSpPr txBox="1"/>
          <p:nvPr/>
        </p:nvSpPr>
        <p:spPr>
          <a:xfrm>
            <a:off x="182875" y="183250"/>
            <a:ext cx="11704200" cy="62900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Project Overview - DockerCoins - Mining applic</a:t>
            </a:r>
          </a:p>
          <a:p>
            <a:pPr lvl="0" marR="0" rtl="0" algn="l">
              <a:spcBef>
                <a:spcPts val="0"/>
              </a:spcBef>
              <a:buNone/>
            </a:pPr>
            <a:r>
              <a:t/>
            </a:r>
            <a:endParaRPr b="1"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GitHub repository:</a:t>
            </a:r>
          </a:p>
          <a:p>
            <a:pPr lvl="0" marR="0" rtl="0" algn="l">
              <a:spcBef>
                <a:spcPts val="0"/>
              </a:spcBef>
              <a:buNone/>
            </a:pPr>
            <a:r>
              <a:rPr lang="en-US" sz="1800" u="sng">
                <a:solidFill>
                  <a:schemeClr val="hlink"/>
                </a:solidFill>
                <a:latin typeface="Verdana"/>
                <a:ea typeface="Verdana"/>
                <a:cs typeface="Verdana"/>
                <a:sym typeface="Verdana"/>
                <a:hlinkClick r:id="rId4"/>
              </a:rPr>
              <a:t>https://github.com/jpetazzo/orchestration-workshop</a:t>
            </a:r>
          </a:p>
          <a:p>
            <a:pPr lvl="0">
              <a:spcBef>
                <a:spcPts val="0"/>
              </a:spcBef>
              <a:buNone/>
            </a:pPr>
            <a:r>
              <a:t/>
            </a:r>
            <a:endParaRPr sz="1800">
              <a:latin typeface="Verdana"/>
              <a:ea typeface="Verdana"/>
              <a:cs typeface="Verdana"/>
              <a:sym typeface="Verdana"/>
            </a:endParaRPr>
          </a:p>
          <a:p>
            <a:pPr lvl="0">
              <a:spcBef>
                <a:spcPts val="0"/>
              </a:spcBef>
              <a:buNone/>
            </a:pPr>
            <a:r>
              <a:t/>
            </a:r>
            <a:endParaRPr sz="1800">
              <a:latin typeface="Verdana"/>
              <a:ea typeface="Verdana"/>
              <a:cs typeface="Verdana"/>
              <a:sym typeface="Verdana"/>
            </a:endParaRPr>
          </a:p>
          <a:p>
            <a:pPr lvl="0">
              <a:spcBef>
                <a:spcPts val="0"/>
              </a:spcBef>
              <a:buNone/>
            </a:pPr>
            <a:r>
              <a:rPr b="1" lang="en-US" sz="1800">
                <a:latin typeface="Verdana"/>
                <a:ea typeface="Verdana"/>
                <a:cs typeface="Verdana"/>
                <a:sym typeface="Verdana"/>
              </a:rPr>
              <a:t>Services</a:t>
            </a:r>
          </a:p>
          <a:p>
            <a:pPr indent="-342900" lvl="0" marL="457200" rtl="0">
              <a:spcBef>
                <a:spcPts val="0"/>
              </a:spcBef>
              <a:buClr>
                <a:schemeClr val="dk1"/>
              </a:buClr>
              <a:buSzPct val="100000"/>
              <a:buFont typeface="Verdana"/>
              <a:buChar char="●"/>
            </a:pPr>
            <a:r>
              <a:rPr b="1" lang="en-US" sz="1800">
                <a:solidFill>
                  <a:schemeClr val="dk1"/>
                </a:solidFill>
                <a:latin typeface="Verdana"/>
                <a:ea typeface="Verdana"/>
                <a:cs typeface="Verdana"/>
                <a:sym typeface="Verdana"/>
              </a:rPr>
              <a:t>rng</a:t>
            </a:r>
            <a:r>
              <a:rPr lang="en-US" sz="1800">
                <a:solidFill>
                  <a:schemeClr val="dk1"/>
                </a:solidFill>
                <a:latin typeface="Verdana"/>
                <a:ea typeface="Verdana"/>
                <a:cs typeface="Verdana"/>
                <a:sym typeface="Verdana"/>
              </a:rPr>
              <a:t> - Web Service generating random bytes</a:t>
            </a:r>
          </a:p>
          <a:p>
            <a:pPr indent="-342900" lvl="0" marL="457200" rtl="0">
              <a:spcBef>
                <a:spcPts val="0"/>
              </a:spcBef>
              <a:buClr>
                <a:schemeClr val="dk1"/>
              </a:buClr>
              <a:buSzPct val="100000"/>
              <a:buFont typeface="Verdana"/>
              <a:buChar char="●"/>
            </a:pPr>
            <a:r>
              <a:rPr b="1" lang="en-US" sz="1800">
                <a:solidFill>
                  <a:schemeClr val="dk1"/>
                </a:solidFill>
                <a:latin typeface="Verdana"/>
                <a:ea typeface="Verdana"/>
                <a:cs typeface="Verdana"/>
                <a:sym typeface="Verdana"/>
              </a:rPr>
              <a:t>hasher</a:t>
            </a:r>
            <a:r>
              <a:rPr lang="en-US" sz="1800">
                <a:solidFill>
                  <a:schemeClr val="dk1"/>
                </a:solidFill>
                <a:latin typeface="Verdana"/>
                <a:ea typeface="Verdana"/>
                <a:cs typeface="Verdana"/>
                <a:sym typeface="Verdana"/>
              </a:rPr>
              <a:t> - web service computing hash of POSTed data</a:t>
            </a:r>
          </a:p>
          <a:p>
            <a:pPr indent="-342900" lvl="0" marL="457200" rtl="0">
              <a:spcBef>
                <a:spcPts val="0"/>
              </a:spcBef>
              <a:buClr>
                <a:schemeClr val="dk1"/>
              </a:buClr>
              <a:buSzPct val="100000"/>
              <a:buFont typeface="Verdana"/>
              <a:buChar char="●"/>
            </a:pPr>
            <a:r>
              <a:rPr b="1" lang="en-US" sz="1800">
                <a:solidFill>
                  <a:schemeClr val="dk1"/>
                </a:solidFill>
                <a:latin typeface="Verdana"/>
                <a:ea typeface="Verdana"/>
                <a:cs typeface="Verdana"/>
                <a:sym typeface="Verdana"/>
              </a:rPr>
              <a:t>worker</a:t>
            </a:r>
            <a:r>
              <a:rPr lang="en-US" sz="1800">
                <a:solidFill>
                  <a:schemeClr val="dk1"/>
                </a:solidFill>
                <a:latin typeface="Verdana"/>
                <a:ea typeface="Verdana"/>
                <a:cs typeface="Verdana"/>
                <a:sym typeface="Verdana"/>
              </a:rPr>
              <a:t> - background process using rng and hasher</a:t>
            </a:r>
          </a:p>
          <a:p>
            <a:pPr indent="-342900" lvl="0" marL="457200" rtl="0">
              <a:spcBef>
                <a:spcPts val="0"/>
              </a:spcBef>
              <a:buClr>
                <a:schemeClr val="dk1"/>
              </a:buClr>
              <a:buSzPct val="100000"/>
              <a:buFont typeface="Verdana"/>
              <a:buChar char="●"/>
            </a:pPr>
            <a:r>
              <a:rPr b="1" lang="en-US" sz="1800">
                <a:solidFill>
                  <a:schemeClr val="dk1"/>
                </a:solidFill>
                <a:latin typeface="Verdana"/>
                <a:ea typeface="Verdana"/>
                <a:cs typeface="Verdana"/>
                <a:sym typeface="Verdana"/>
              </a:rPr>
              <a:t>webui</a:t>
            </a:r>
            <a:r>
              <a:rPr lang="en-US" sz="1800">
                <a:solidFill>
                  <a:schemeClr val="dk1"/>
                </a:solidFill>
                <a:latin typeface="Verdana"/>
                <a:ea typeface="Verdana"/>
                <a:cs typeface="Verdana"/>
                <a:sym typeface="Verdana"/>
              </a:rPr>
              <a:t> - web interface to watch progress</a:t>
            </a:r>
          </a:p>
          <a:p>
            <a:pPr lvl="0" rtl="0">
              <a:spcBef>
                <a:spcPts val="0"/>
              </a:spcBef>
              <a:buNone/>
            </a:pPr>
            <a:r>
              <a:t/>
            </a:r>
            <a:endParaRPr sz="1800">
              <a:solidFill>
                <a:schemeClr val="dk1"/>
              </a:solidFill>
              <a:latin typeface="Verdana"/>
              <a:ea typeface="Verdana"/>
              <a:cs typeface="Verdana"/>
              <a:sym typeface="Verdana"/>
            </a:endParaRPr>
          </a:p>
          <a:p>
            <a:pPr indent="-342900" lvl="0" marL="457200" rtl="0">
              <a:spcBef>
                <a:spcPts val="0"/>
              </a:spcBef>
              <a:buClr>
                <a:schemeClr val="dk1"/>
              </a:buClr>
              <a:buSzPct val="100000"/>
              <a:buFont typeface="Verdana"/>
              <a:buChar char="●"/>
            </a:pPr>
            <a:r>
              <a:rPr b="1" lang="en-US" sz="1800">
                <a:solidFill>
                  <a:schemeClr val="dk1"/>
                </a:solidFill>
                <a:latin typeface="Verdana"/>
                <a:ea typeface="Verdana"/>
                <a:cs typeface="Verdana"/>
                <a:sym typeface="Verdana"/>
              </a:rPr>
              <a:t>Redis</a:t>
            </a:r>
            <a:r>
              <a:rPr lang="en-US" sz="1800">
                <a:solidFill>
                  <a:schemeClr val="dk1"/>
                </a:solidFill>
                <a:latin typeface="Verdana"/>
                <a:ea typeface="Verdana"/>
                <a:cs typeface="Verdana"/>
                <a:sym typeface="Verdana"/>
              </a:rPr>
              <a:t> - storage backend</a:t>
            </a:r>
          </a:p>
          <a:p>
            <a:pPr indent="-342900" lvl="0" marL="457200" rtl="0">
              <a:spcBef>
                <a:spcPts val="0"/>
              </a:spcBef>
              <a:buClr>
                <a:schemeClr val="dk1"/>
              </a:buClr>
              <a:buSzPct val="100000"/>
              <a:buFont typeface="Verdana"/>
              <a:buChar char="●"/>
            </a:pPr>
            <a:r>
              <a:rPr b="1" lang="en-US" sz="1800">
                <a:solidFill>
                  <a:schemeClr val="dk1"/>
                </a:solidFill>
              </a:rPr>
              <a:t>Registry:</a:t>
            </a:r>
            <a:r>
              <a:rPr lang="en-US" sz="1800">
                <a:solidFill>
                  <a:schemeClr val="dk1"/>
                </a:solidFill>
              </a:rPr>
              <a:t> Where we will keep our custom Docker Images</a:t>
            </a:r>
          </a:p>
          <a:p>
            <a:pPr lvl="0" rtl="0">
              <a:spcBef>
                <a:spcPts val="0"/>
              </a:spcBef>
              <a:buNone/>
            </a:pPr>
            <a:r>
              <a:t/>
            </a:r>
            <a:endParaRPr sz="1800">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34" name="Shape 234"/>
        <p:cNvGrpSpPr/>
        <p:nvPr/>
      </p:nvGrpSpPr>
      <p:grpSpPr>
        <a:xfrm>
          <a:off x="0" y="0"/>
          <a:ext cx="0" cy="0"/>
          <a:chOff x="0" y="0"/>
          <a:chExt cx="0" cy="0"/>
        </a:xfrm>
      </p:grpSpPr>
      <p:sp>
        <p:nvSpPr>
          <p:cNvPr id="235" name="Shape 235"/>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Project - Dockercoins</a:t>
            </a:r>
          </a:p>
        </p:txBody>
      </p:sp>
      <p:sp>
        <p:nvSpPr>
          <p:cNvPr id="236" name="Shape 236"/>
          <p:cNvSpPr txBox="1"/>
          <p:nvPr/>
        </p:nvSpPr>
        <p:spPr>
          <a:xfrm>
            <a:off x="363825" y="753250"/>
            <a:ext cx="11523300" cy="5866200"/>
          </a:xfrm>
          <a:prstGeom prst="rect">
            <a:avLst/>
          </a:prstGeom>
          <a:noFill/>
          <a:ln>
            <a:noFill/>
          </a:ln>
        </p:spPr>
        <p:txBody>
          <a:bodyPr anchorCtr="0" anchor="t" bIns="91425" lIns="91425" rIns="91425" tIns="91425">
            <a:noAutofit/>
          </a:bodyPr>
          <a:lstStyle/>
          <a:p>
            <a:pPr lvl="0" rtl="0">
              <a:spcBef>
                <a:spcPts val="0"/>
              </a:spcBef>
              <a:buNone/>
            </a:pPr>
            <a:r>
              <a:rPr b="1" lang="en-US" sz="1800"/>
              <a:t>Get Project</a:t>
            </a:r>
          </a:p>
          <a:p>
            <a:pPr lvl="0" rtl="0">
              <a:spcBef>
                <a:spcPts val="0"/>
              </a:spcBef>
              <a:buNone/>
            </a:pPr>
            <a:r>
              <a:rPr lang="en-US" sz="1800"/>
              <a:t>$ git clone https://github.com/jpetazzo/orchestration-workshop.git</a:t>
            </a:r>
          </a:p>
          <a:p>
            <a:pPr lvl="0" rtl="0">
              <a:spcBef>
                <a:spcPts val="0"/>
              </a:spcBef>
              <a:buNone/>
            </a:pPr>
            <a:r>
              <a:t/>
            </a:r>
            <a:endParaRPr b="1" sz="1800"/>
          </a:p>
          <a:p>
            <a:pPr lvl="0">
              <a:spcBef>
                <a:spcPts val="0"/>
              </a:spcBef>
              <a:buNone/>
            </a:pPr>
            <a:r>
              <a:rPr b="1" lang="en-US" sz="1800"/>
              <a:t>Build images</a:t>
            </a:r>
          </a:p>
          <a:p>
            <a:pPr lvl="0">
              <a:spcBef>
                <a:spcPts val="0"/>
              </a:spcBef>
              <a:buNone/>
            </a:pPr>
            <a:r>
              <a:rPr lang="en-US" sz="1800"/>
              <a:t>$ cd </a:t>
            </a:r>
            <a:r>
              <a:rPr lang="en-US" sz="1800">
                <a:solidFill>
                  <a:schemeClr val="dk1"/>
                </a:solidFill>
              </a:rPr>
              <a:t>orchestration-workshop/</a:t>
            </a:r>
            <a:r>
              <a:rPr lang="en-US" sz="1800"/>
              <a:t>dockercoins</a:t>
            </a:r>
          </a:p>
          <a:p>
            <a:pPr lvl="0">
              <a:spcBef>
                <a:spcPts val="0"/>
              </a:spcBef>
              <a:buNone/>
            </a:pPr>
            <a:r>
              <a:rPr lang="en-US" sz="1800"/>
              <a:t>$ TAG=</a:t>
            </a:r>
            <a:r>
              <a:rPr lang="en-US" sz="1800">
                <a:solidFill>
                  <a:schemeClr val="dk1"/>
                </a:solidFill>
              </a:rPr>
              <a:t>0.1</a:t>
            </a:r>
          </a:p>
          <a:p>
            <a:pPr lvl="0">
              <a:spcBef>
                <a:spcPts val="0"/>
              </a:spcBef>
              <a:buNone/>
            </a:pPr>
            <a:r>
              <a:rPr lang="en-US" sz="1800"/>
              <a:t>$ for SERVICE in hasher worker webui rng; do \</a:t>
            </a:r>
          </a:p>
          <a:p>
            <a:pPr lvl="0">
              <a:spcBef>
                <a:spcPts val="0"/>
              </a:spcBef>
              <a:buNone/>
            </a:pPr>
            <a:r>
              <a:rPr lang="en-US" sz="1800"/>
              <a:t>   docker build -t $SERVICE:$TAG $SERVICE; done</a:t>
            </a:r>
          </a:p>
          <a:p>
            <a:pPr lvl="0">
              <a:spcBef>
                <a:spcPts val="0"/>
              </a:spcBef>
              <a:buNone/>
            </a:pPr>
            <a:r>
              <a:t/>
            </a:r>
            <a:endParaRPr sz="1800"/>
          </a:p>
          <a:p>
            <a:pPr lvl="0">
              <a:spcBef>
                <a:spcPts val="0"/>
              </a:spcBef>
              <a:buNone/>
            </a:pPr>
            <a:r>
              <a:rPr b="1" lang="en-US" sz="1800"/>
              <a:t>Create Registry Service &amp; </a:t>
            </a:r>
            <a:r>
              <a:rPr b="1" lang="en-US" sz="1800">
                <a:solidFill>
                  <a:schemeClr val="dk1"/>
                </a:solidFill>
              </a:rPr>
              <a:t>Push images</a:t>
            </a:r>
          </a:p>
          <a:p>
            <a:pPr lvl="0">
              <a:spcBef>
                <a:spcPts val="0"/>
              </a:spcBef>
              <a:buNone/>
            </a:pPr>
            <a:r>
              <a:rPr lang="en-US" sz="1800">
                <a:solidFill>
                  <a:schemeClr val="dk1"/>
                </a:solidFill>
              </a:rPr>
              <a:t>$ docker service create --name registry -p 5000:5000 --detach=false registry:2.6.1</a:t>
            </a:r>
          </a:p>
          <a:p>
            <a:pPr lvl="0">
              <a:spcBef>
                <a:spcPts val="0"/>
              </a:spcBef>
              <a:buNone/>
            </a:pPr>
            <a:r>
              <a:rPr lang="en-US" sz="1800"/>
              <a:t>$ REGISTRY=localhost:5000</a:t>
            </a:r>
          </a:p>
          <a:p>
            <a:pPr lvl="0">
              <a:spcBef>
                <a:spcPts val="0"/>
              </a:spcBef>
              <a:buNone/>
            </a:pPr>
            <a:r>
              <a:rPr lang="en-US" sz="1800"/>
              <a:t>$ </a:t>
            </a:r>
            <a:r>
              <a:rPr lang="en-US" sz="1800">
                <a:solidFill>
                  <a:schemeClr val="dk1"/>
                </a:solidFill>
              </a:rPr>
              <a:t>for SERVICE in hasher worker webui rng; do \</a:t>
            </a:r>
          </a:p>
          <a:p>
            <a:pPr lvl="0">
              <a:spcBef>
                <a:spcPts val="0"/>
              </a:spcBef>
              <a:buClr>
                <a:schemeClr val="dk1"/>
              </a:buClr>
              <a:buSzPct val="61111"/>
              <a:buFont typeface="Arial"/>
              <a:buNone/>
            </a:pPr>
            <a:r>
              <a:rPr lang="en-US" sz="1800">
                <a:solidFill>
                  <a:schemeClr val="dk1"/>
                </a:solidFill>
              </a:rPr>
              <a:t>   docker tag $SERVICE $REGISTRY/$SERVICE:$TAG; \</a:t>
            </a:r>
          </a:p>
          <a:p>
            <a:pPr lvl="0">
              <a:spcBef>
                <a:spcPts val="0"/>
              </a:spcBef>
              <a:buNone/>
            </a:pPr>
            <a:r>
              <a:rPr lang="en-US" sz="1800">
                <a:solidFill>
                  <a:schemeClr val="dk1"/>
                </a:solidFill>
              </a:rPr>
              <a:t>   docker push $REGISTRY/$SERVICE:$TAG; done</a:t>
            </a:r>
          </a:p>
          <a:p>
            <a:pPr lvl="0">
              <a:spcBef>
                <a:spcPts val="0"/>
              </a:spcBef>
              <a:buNone/>
            </a:pPr>
            <a:r>
              <a:t/>
            </a:r>
            <a:endParaRPr sz="1800">
              <a:solidFill>
                <a:schemeClr val="dk1"/>
              </a:solidFill>
            </a:endParaRPr>
          </a:p>
          <a:p>
            <a:pPr lvl="0">
              <a:spcBef>
                <a:spcPts val="0"/>
              </a:spcBef>
              <a:buNone/>
            </a:pPr>
            <a:r>
              <a:rPr b="1" lang="en-US" sz="1800">
                <a:solidFill>
                  <a:schemeClr val="dk1"/>
                </a:solidFill>
              </a:rPr>
              <a:t>Check images in Registry</a:t>
            </a:r>
          </a:p>
          <a:p>
            <a:pPr lvl="0" rtl="0">
              <a:spcBef>
                <a:spcPts val="0"/>
              </a:spcBef>
              <a:buNone/>
            </a:pPr>
            <a:r>
              <a:rPr lang="en-US" sz="1800">
                <a:solidFill>
                  <a:schemeClr val="dk1"/>
                </a:solidFill>
              </a:rPr>
              <a:t>$ curl $REGISTRY/v2/_catalog</a:t>
            </a:r>
          </a:p>
          <a:p>
            <a:pPr lvl="0" rtl="0">
              <a:spcBef>
                <a:spcPts val="0"/>
              </a:spcBef>
              <a:buNone/>
            </a:pPr>
            <a:r>
              <a:t/>
            </a:r>
            <a:endParaRPr sz="1800"/>
          </a:p>
          <a:p>
            <a:pPr lvl="0" rtl="0">
              <a:spcBef>
                <a:spcPts val="0"/>
              </a:spcBef>
              <a:buNone/>
            </a:pPr>
            <a:r>
              <a:rPr b="1" lang="en-US" sz="1800"/>
              <a:t>Create overlay network</a:t>
            </a:r>
          </a:p>
          <a:p>
            <a:pPr lvl="0" rtl="0">
              <a:spcBef>
                <a:spcPts val="0"/>
              </a:spcBef>
              <a:buClr>
                <a:srgbClr val="000000"/>
              </a:buClr>
              <a:buSzPct val="61111"/>
              <a:buFont typeface="Arial"/>
              <a:buNone/>
            </a:pPr>
            <a:r>
              <a:rPr lang="en-US" sz="1800"/>
              <a:t>$ docker network create --driver overlay dockercoins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40" name="Shape 240"/>
        <p:cNvGrpSpPr/>
        <p:nvPr/>
      </p:nvGrpSpPr>
      <p:grpSpPr>
        <a:xfrm>
          <a:off x="0" y="0"/>
          <a:ext cx="0" cy="0"/>
          <a:chOff x="0" y="0"/>
          <a:chExt cx="0" cy="0"/>
        </a:xfrm>
      </p:grpSpPr>
      <p:sp>
        <p:nvSpPr>
          <p:cNvPr id="241" name="Shape 241"/>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Project - Dockercoins</a:t>
            </a:r>
          </a:p>
        </p:txBody>
      </p:sp>
      <p:sp>
        <p:nvSpPr>
          <p:cNvPr id="242" name="Shape 242"/>
          <p:cNvSpPr txBox="1"/>
          <p:nvPr/>
        </p:nvSpPr>
        <p:spPr>
          <a:xfrm>
            <a:off x="363825" y="753250"/>
            <a:ext cx="11523300" cy="5795400"/>
          </a:xfrm>
          <a:prstGeom prst="rect">
            <a:avLst/>
          </a:prstGeom>
          <a:noFill/>
          <a:ln>
            <a:noFill/>
          </a:ln>
        </p:spPr>
        <p:txBody>
          <a:bodyPr anchorCtr="0" anchor="t" bIns="91425" lIns="91425" rIns="91425" tIns="91425">
            <a:noAutofit/>
          </a:bodyPr>
          <a:lstStyle/>
          <a:p>
            <a:pPr lvl="0" rtl="0">
              <a:spcBef>
                <a:spcPts val="0"/>
              </a:spcBef>
              <a:buNone/>
            </a:pPr>
            <a:r>
              <a:rPr b="1" lang="en-US" sz="1800"/>
              <a:t>Deploy Redis</a:t>
            </a:r>
          </a:p>
          <a:p>
            <a:pPr lvl="0" rtl="0">
              <a:spcBef>
                <a:spcPts val="0"/>
              </a:spcBef>
              <a:buNone/>
            </a:pPr>
            <a:r>
              <a:rPr lang="en-US" sz="1800"/>
              <a:t>$ docker service create --network dockercoins --name redis --detach=false redis</a:t>
            </a:r>
          </a:p>
          <a:p>
            <a:pPr lvl="0">
              <a:spcBef>
                <a:spcPts val="0"/>
              </a:spcBef>
              <a:buNone/>
            </a:pPr>
            <a:r>
              <a:t/>
            </a:r>
            <a:endParaRPr b="1" sz="1800"/>
          </a:p>
          <a:p>
            <a:pPr lvl="0">
              <a:spcBef>
                <a:spcPts val="0"/>
              </a:spcBef>
              <a:buNone/>
            </a:pPr>
            <a:r>
              <a:rPr b="1" lang="en-US" sz="1800"/>
              <a:t>Deploy Our services</a:t>
            </a:r>
          </a:p>
          <a:p>
            <a:pPr lvl="0" rtl="0">
              <a:spcBef>
                <a:spcPts val="0"/>
              </a:spcBef>
              <a:buNone/>
            </a:pPr>
            <a:r>
              <a:rPr lang="en-US" sz="1800">
                <a:solidFill>
                  <a:schemeClr val="dk1"/>
                </a:solidFill>
              </a:rPr>
              <a:t>$ for SERVICE in hasher rng worker webui; do \</a:t>
            </a:r>
          </a:p>
          <a:p>
            <a:pPr lvl="0">
              <a:spcBef>
                <a:spcPts val="0"/>
              </a:spcBef>
              <a:buNone/>
            </a:pPr>
            <a:r>
              <a:rPr lang="en-US" sz="1800">
                <a:solidFill>
                  <a:schemeClr val="dk1"/>
                </a:solidFill>
              </a:rPr>
              <a:t>   docker service create --network dockercoins --detach=false \</a:t>
            </a:r>
          </a:p>
          <a:p>
            <a:pPr lvl="0" rtl="0">
              <a:spcBef>
                <a:spcPts val="0"/>
              </a:spcBef>
              <a:buNone/>
            </a:pPr>
            <a:r>
              <a:rPr lang="en-US" sz="1800">
                <a:solidFill>
                  <a:schemeClr val="dk1"/>
                </a:solidFill>
              </a:rPr>
              <a:t>   --name $SERVICE $REGISTRY/$SERVICE:$TAG; \</a:t>
            </a:r>
          </a:p>
          <a:p>
            <a:pPr lvl="0" rtl="0">
              <a:spcBef>
                <a:spcPts val="0"/>
              </a:spcBef>
              <a:buNone/>
            </a:pPr>
            <a:r>
              <a:rPr lang="en-US" sz="1800">
                <a:solidFill>
                  <a:schemeClr val="dk1"/>
                </a:solidFill>
              </a:rPr>
              <a:t>   done</a:t>
            </a:r>
          </a:p>
          <a:p>
            <a:pPr lvl="0">
              <a:spcBef>
                <a:spcPts val="0"/>
              </a:spcBef>
              <a:buNone/>
            </a:pPr>
            <a:r>
              <a:t/>
            </a:r>
            <a:endParaRPr sz="1800"/>
          </a:p>
          <a:p>
            <a:pPr lvl="0">
              <a:spcBef>
                <a:spcPts val="0"/>
              </a:spcBef>
              <a:buNone/>
            </a:pPr>
            <a:r>
              <a:rPr b="1" lang="en-US" sz="1800"/>
              <a:t>Publish/Expose WebUI</a:t>
            </a:r>
          </a:p>
          <a:p>
            <a:pPr lvl="0">
              <a:spcBef>
                <a:spcPts val="0"/>
              </a:spcBef>
              <a:buNone/>
            </a:pPr>
            <a:r>
              <a:rPr lang="en-US" sz="1800"/>
              <a:t>$ docker service update webui --publish-add 8000:80 --detach=false</a:t>
            </a:r>
          </a:p>
          <a:p>
            <a:pPr lvl="0">
              <a:spcBef>
                <a:spcPts val="0"/>
              </a:spcBef>
              <a:buNone/>
            </a:pPr>
            <a:r>
              <a:rPr lang="en-US"/>
              <a:t>(</a:t>
            </a:r>
            <a:r>
              <a:rPr lang="en-US">
                <a:solidFill>
                  <a:schemeClr val="dk1"/>
                </a:solidFill>
                <a:latin typeface="Verdana"/>
                <a:ea typeface="Verdana"/>
                <a:cs typeface="Verdana"/>
                <a:sym typeface="Verdana"/>
              </a:rPr>
              <a:t>No other service requires exposed ports.)</a:t>
            </a:r>
          </a:p>
          <a:p>
            <a:pPr lvl="0" rtl="0">
              <a:spcBef>
                <a:spcPts val="0"/>
              </a:spcBef>
              <a:buNone/>
            </a:pPr>
            <a:r>
              <a:rPr lang="en-US" sz="1800">
                <a:solidFill>
                  <a:schemeClr val="dk1"/>
                </a:solidFill>
                <a:latin typeface="Verdana"/>
                <a:ea typeface="Verdana"/>
                <a:cs typeface="Verdana"/>
                <a:sym typeface="Verdana"/>
              </a:rPr>
              <a:t>$ docker service ps webui</a:t>
            </a:r>
          </a:p>
          <a:p>
            <a:pPr lvl="0" rtl="0">
              <a:spcBef>
                <a:spcPts val="0"/>
              </a:spcBef>
              <a:buNone/>
            </a:pPr>
            <a:r>
              <a:t/>
            </a:r>
            <a:endParaRPr sz="1800"/>
          </a:p>
          <a:p>
            <a:pPr lvl="0" rtl="0">
              <a:spcBef>
                <a:spcPts val="0"/>
              </a:spcBef>
              <a:buNone/>
            </a:pPr>
            <a:r>
              <a:rPr b="1" lang="en-US" sz="1800"/>
              <a:t>Scale Application</a:t>
            </a:r>
          </a:p>
          <a:p>
            <a:pPr lvl="0" rtl="0">
              <a:spcBef>
                <a:spcPts val="0"/>
              </a:spcBef>
              <a:buNone/>
            </a:pPr>
            <a:r>
              <a:rPr lang="en-US" sz="1800"/>
              <a:t>$ docker service update --replicas 2 --detach=false </a:t>
            </a:r>
            <a:r>
              <a:rPr lang="en-US" sz="1800">
                <a:solidFill>
                  <a:schemeClr val="dk1"/>
                </a:solidFill>
              </a:rPr>
              <a:t>worker</a:t>
            </a:r>
          </a:p>
          <a:p>
            <a:pPr lvl="0" rtl="0">
              <a:spcBef>
                <a:spcPts val="0"/>
              </a:spcBef>
              <a:buClr>
                <a:schemeClr val="dk1"/>
              </a:buClr>
              <a:buSzPct val="61111"/>
              <a:buFont typeface="Arial"/>
              <a:buNone/>
            </a:pPr>
            <a:r>
              <a:rPr lang="en-US" sz="1800">
                <a:solidFill>
                  <a:schemeClr val="dk1"/>
                </a:solidFill>
              </a:rPr>
              <a:t>$ docker service update --replicas 10 --detach=false worker</a:t>
            </a:r>
          </a:p>
          <a:p>
            <a:pPr lvl="0" rtl="0">
              <a:spcBef>
                <a:spcPts val="0"/>
              </a:spcBef>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46" name="Shape 246"/>
        <p:cNvGrpSpPr/>
        <p:nvPr/>
      </p:nvGrpSpPr>
      <p:grpSpPr>
        <a:xfrm>
          <a:off x="0" y="0"/>
          <a:ext cx="0" cy="0"/>
          <a:chOff x="0" y="0"/>
          <a:chExt cx="0" cy="0"/>
        </a:xfrm>
      </p:grpSpPr>
      <p:sp>
        <p:nvSpPr>
          <p:cNvPr id="247" name="Shape 247"/>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latin typeface="Verdana"/>
                <a:ea typeface="Verdana"/>
                <a:cs typeface="Verdana"/>
                <a:sym typeface="Verdana"/>
              </a:rPr>
              <a:t>Project - Dockercoins</a:t>
            </a:r>
          </a:p>
        </p:txBody>
      </p:sp>
      <p:sp>
        <p:nvSpPr>
          <p:cNvPr id="248" name="Shape 248"/>
          <p:cNvSpPr txBox="1"/>
          <p:nvPr/>
        </p:nvSpPr>
        <p:spPr>
          <a:xfrm>
            <a:off x="363825" y="753250"/>
            <a:ext cx="11523300" cy="57954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b="1" lang="en-US" sz="1800">
                <a:solidFill>
                  <a:schemeClr val="dk1"/>
                </a:solidFill>
              </a:rPr>
              <a:t>Note</a:t>
            </a:r>
          </a:p>
          <a:p>
            <a:pPr lvl="0">
              <a:spcBef>
                <a:spcPts val="0"/>
              </a:spcBef>
              <a:buNone/>
            </a:pPr>
            <a:r>
              <a:rPr lang="en-US" sz="1800">
                <a:solidFill>
                  <a:schemeClr val="dk1"/>
                </a:solidFill>
              </a:rPr>
              <a:t>Why did the number of coins increased as much as the number of worker replicas?</a:t>
            </a:r>
          </a:p>
          <a:p>
            <a:pPr lvl="0">
              <a:spcBef>
                <a:spcPts val="0"/>
              </a:spcBef>
              <a:buNone/>
            </a:pPr>
            <a:r>
              <a:t/>
            </a:r>
            <a:endParaRPr sz="1800">
              <a:solidFill>
                <a:schemeClr val="dk1"/>
              </a:solidFill>
            </a:endParaRPr>
          </a:p>
          <a:p>
            <a:pPr lvl="0">
              <a:spcBef>
                <a:spcPts val="0"/>
              </a:spcBef>
              <a:buNone/>
            </a:pPr>
            <a:r>
              <a:rPr lang="en-US" sz="1800">
                <a:solidFill>
                  <a:schemeClr val="dk1"/>
                </a:solidFill>
              </a:rPr>
              <a:t>Not all applications work the same way.</a:t>
            </a:r>
          </a:p>
          <a:p>
            <a:pPr lvl="0">
              <a:spcBef>
                <a:spcPts val="0"/>
              </a:spcBef>
              <a:buNone/>
            </a:pPr>
            <a:r>
              <a:rPr lang="en-US" sz="1800">
                <a:solidFill>
                  <a:schemeClr val="dk1"/>
                </a:solidFill>
              </a:rPr>
              <a:t>Examples:</a:t>
            </a:r>
          </a:p>
          <a:p>
            <a:pPr indent="-342900" lvl="0" marL="457200" rtl="0">
              <a:spcBef>
                <a:spcPts val="0"/>
              </a:spcBef>
              <a:buClr>
                <a:schemeClr val="dk1"/>
              </a:buClr>
              <a:buSzPct val="100000"/>
              <a:buChar char="●"/>
            </a:pPr>
            <a:r>
              <a:rPr lang="en-US" sz="1800">
                <a:solidFill>
                  <a:schemeClr val="dk1"/>
                </a:solidFill>
              </a:rPr>
              <a:t>Wordpress has session cookies and HTTP haders validated from server side. If used in Docker Swarm, by default, it’ll keep signing off user</a:t>
            </a:r>
          </a:p>
          <a:p>
            <a:pPr indent="-342900" lvl="0" marL="457200" rtl="0">
              <a:spcBef>
                <a:spcPts val="0"/>
              </a:spcBef>
              <a:buClr>
                <a:schemeClr val="dk1"/>
              </a:buClr>
              <a:buSzPct val="100000"/>
              <a:buChar char="●"/>
            </a:pPr>
            <a:r>
              <a:rPr lang="en-US" sz="1800">
                <a:solidFill>
                  <a:schemeClr val="dk1"/>
                </a:solidFill>
              </a:rPr>
              <a:t>Entropy/Limitations on Operating system, database, programming language, memory, CPU, etc</a:t>
            </a:r>
          </a:p>
          <a:p>
            <a:pPr lvl="0" rtl="0">
              <a:spcBef>
                <a:spcPts val="0"/>
              </a:spcBef>
              <a:buNone/>
            </a:pPr>
            <a:r>
              <a:t/>
            </a:r>
            <a:endParaRPr sz="1800">
              <a:solidFill>
                <a:schemeClr val="dk1"/>
              </a:solidFill>
            </a:endParaRPr>
          </a:p>
          <a:p>
            <a:pPr lvl="0">
              <a:spcBef>
                <a:spcPts val="0"/>
              </a:spcBef>
              <a:buNone/>
            </a:pPr>
            <a:r>
              <a:rPr lang="en-US" sz="1800">
                <a:solidFill>
                  <a:schemeClr val="dk1"/>
                </a:solidFill>
              </a:rPr>
              <a:t>In our case, the main issue is </a:t>
            </a:r>
            <a:r>
              <a:rPr i="1" lang="en-US" sz="1800">
                <a:solidFill>
                  <a:schemeClr val="dk1"/>
                </a:solidFill>
              </a:rPr>
              <a:t>rng</a:t>
            </a:r>
            <a:r>
              <a:rPr lang="en-US" sz="1800">
                <a:solidFill>
                  <a:schemeClr val="dk1"/>
                </a:solidFill>
              </a:rPr>
              <a:t> service limitations. Let’s try to scale it as well.</a:t>
            </a:r>
          </a:p>
          <a:p>
            <a:pPr lvl="0">
              <a:spcBef>
                <a:spcPts val="0"/>
              </a:spcBef>
              <a:buNone/>
            </a:pPr>
            <a:r>
              <a:rPr lang="en-US" sz="1800">
                <a:solidFill>
                  <a:schemeClr val="dk1"/>
                </a:solidFill>
              </a:rPr>
              <a:t>We’ll need one </a:t>
            </a:r>
            <a:r>
              <a:rPr i="1" lang="en-US" sz="1800">
                <a:solidFill>
                  <a:schemeClr val="dk1"/>
                </a:solidFill>
              </a:rPr>
              <a:t>rng</a:t>
            </a:r>
            <a:r>
              <a:rPr lang="en-US" sz="1800">
                <a:solidFill>
                  <a:schemeClr val="dk1"/>
                </a:solidFill>
              </a:rPr>
              <a:t> instance per node (global scheduling), if we don’t, we’ll have more entropy.</a:t>
            </a:r>
          </a:p>
          <a:p>
            <a:pPr lvl="0">
              <a:spcBef>
                <a:spcPts val="0"/>
              </a:spcBef>
              <a:buNone/>
            </a:pPr>
            <a:r>
              <a:rPr lang="en-US" sz="1800">
                <a:solidFill>
                  <a:schemeClr val="dk1"/>
                </a:solidFill>
              </a:rPr>
              <a:t>Changing scheduling requires service to be re-created, not updated.</a:t>
            </a:r>
          </a:p>
          <a:p>
            <a:pPr lvl="0">
              <a:spcBef>
                <a:spcPts val="0"/>
              </a:spcBef>
              <a:buNone/>
            </a:pPr>
            <a:r>
              <a:t/>
            </a:r>
            <a:endParaRPr sz="1800">
              <a:solidFill>
                <a:schemeClr val="dk1"/>
              </a:solidFill>
            </a:endParaRPr>
          </a:p>
          <a:p>
            <a:pPr lvl="0" rtl="0">
              <a:spcBef>
                <a:spcPts val="0"/>
              </a:spcBef>
              <a:buNone/>
            </a:pPr>
            <a:r>
              <a:rPr lang="en-US" sz="1800">
                <a:solidFill>
                  <a:schemeClr val="dk1"/>
                </a:solidFill>
              </a:rPr>
              <a:t>$ docker service rm rng</a:t>
            </a:r>
          </a:p>
          <a:p>
            <a:pPr lvl="0" rtl="0">
              <a:spcBef>
                <a:spcPts val="0"/>
              </a:spcBef>
              <a:buNone/>
            </a:pPr>
            <a:r>
              <a:rPr lang="en-US" sz="1800">
                <a:solidFill>
                  <a:schemeClr val="dk1"/>
                </a:solidFill>
              </a:rPr>
              <a:t>$ docker service create --name rng --network dockercoins --mode global \</a:t>
            </a:r>
          </a:p>
          <a:p>
            <a:pPr lvl="0" rtl="0">
              <a:spcBef>
                <a:spcPts val="0"/>
              </a:spcBef>
              <a:buNone/>
            </a:pPr>
            <a:r>
              <a:rPr lang="en-US" sz="1800">
                <a:solidFill>
                  <a:schemeClr val="dk1"/>
                </a:solidFill>
              </a:rPr>
              <a:t>    --detach=false $REGISTRY/rng:$TAG</a:t>
            </a:r>
          </a:p>
          <a:p>
            <a:pPr lvl="0">
              <a:spcBef>
                <a:spcPts val="0"/>
              </a:spcBef>
              <a:buNone/>
            </a:pPr>
            <a:r>
              <a:t/>
            </a:r>
            <a:endParaRPr sz="1800">
              <a:solidFill>
                <a:schemeClr val="dk1"/>
              </a:solidFill>
            </a:endParaRPr>
          </a:p>
          <a:p>
            <a:pPr lvl="0" rtl="0">
              <a:spcBef>
                <a:spcPts val="0"/>
              </a:spcBef>
              <a:buNone/>
            </a:pPr>
            <a:r>
              <a:rPr lang="en-US" sz="1800">
                <a:solidFill>
                  <a:schemeClr val="dk1"/>
                </a:solidFill>
              </a:rPr>
              <a:t>As we learnt, we have to manage each service independently. Is there any way of managing the whole application stack?</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52" name="Shape 252"/>
        <p:cNvGrpSpPr/>
        <p:nvPr/>
      </p:nvGrpSpPr>
      <p:grpSpPr>
        <a:xfrm>
          <a:off x="0" y="0"/>
          <a:ext cx="0" cy="0"/>
          <a:chOff x="0" y="0"/>
          <a:chExt cx="0" cy="0"/>
        </a:xfrm>
      </p:grpSpPr>
      <p:sp>
        <p:nvSpPr>
          <p:cNvPr id="253" name="Shape 253"/>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Clr>
                <a:schemeClr val="dk1"/>
              </a:buClr>
              <a:buSzPct val="45833"/>
              <a:buFont typeface="Arial"/>
              <a:buNone/>
            </a:pPr>
            <a:r>
              <a:rPr b="1" lang="en-US" sz="2400">
                <a:solidFill>
                  <a:schemeClr val="dk1"/>
                </a:solidFill>
              </a:rPr>
              <a:t>Docker Stack</a:t>
            </a:r>
          </a:p>
        </p:txBody>
      </p:sp>
      <p:sp>
        <p:nvSpPr>
          <p:cNvPr id="254" name="Shape 254"/>
          <p:cNvSpPr txBox="1"/>
          <p:nvPr/>
        </p:nvSpPr>
        <p:spPr>
          <a:xfrm>
            <a:off x="363825" y="753250"/>
            <a:ext cx="11523300" cy="58644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US" sz="1800">
                <a:solidFill>
                  <a:schemeClr val="dk1"/>
                </a:solidFill>
              </a:rPr>
              <a:t>A </a:t>
            </a:r>
            <a:r>
              <a:rPr b="1" lang="en-US" sz="1800">
                <a:solidFill>
                  <a:schemeClr val="dk1"/>
                </a:solidFill>
              </a:rPr>
              <a:t>stack</a:t>
            </a:r>
            <a:r>
              <a:rPr lang="en-US" sz="1800">
                <a:solidFill>
                  <a:schemeClr val="dk1"/>
                </a:solidFill>
              </a:rPr>
              <a:t> is a collection of services that make up an application in a specific environment.</a:t>
            </a:r>
          </a:p>
          <a:p>
            <a:pPr lvl="0">
              <a:spcBef>
                <a:spcPts val="0"/>
              </a:spcBef>
              <a:buNone/>
            </a:pPr>
            <a:r>
              <a:t/>
            </a:r>
            <a:endParaRPr b="1" sz="1800">
              <a:solidFill>
                <a:schemeClr val="dk1"/>
              </a:solidFill>
            </a:endParaRPr>
          </a:p>
          <a:p>
            <a:pPr lvl="0">
              <a:spcBef>
                <a:spcPts val="0"/>
              </a:spcBef>
              <a:buNone/>
            </a:pPr>
            <a:r>
              <a:rPr b="1" lang="en-US" sz="1800">
                <a:solidFill>
                  <a:schemeClr val="dk1"/>
                </a:solidFill>
              </a:rPr>
              <a:t>Docker Compose Stacks</a:t>
            </a:r>
          </a:p>
          <a:p>
            <a:pPr indent="-342900" lvl="0" marL="457200" rtl="0">
              <a:spcBef>
                <a:spcPts val="0"/>
              </a:spcBef>
              <a:buClr>
                <a:schemeClr val="dk1"/>
              </a:buClr>
              <a:buSzPct val="100000"/>
              <a:buChar char="●"/>
            </a:pPr>
            <a:r>
              <a:rPr lang="en-US" sz="1800">
                <a:solidFill>
                  <a:schemeClr val="dk1"/>
                </a:solidFill>
              </a:rPr>
              <a:t>Requires Compose file version 3 (new in Docker Engine 1.13 and Docker Compose 1.10)</a:t>
            </a:r>
          </a:p>
          <a:p>
            <a:pPr indent="-342900" lvl="1" marL="914400" rtl="0">
              <a:spcBef>
                <a:spcPts val="0"/>
              </a:spcBef>
              <a:buClr>
                <a:schemeClr val="dk1"/>
              </a:buClr>
              <a:buSzPct val="100000"/>
              <a:buChar char="○"/>
            </a:pPr>
            <a:r>
              <a:rPr lang="en-US" sz="1800">
                <a:solidFill>
                  <a:schemeClr val="dk1"/>
                </a:solidFill>
              </a:rPr>
              <a:t>A stack file is a file in YAML format, similar to a docker-compose.yml file, that defines one or more services.</a:t>
            </a:r>
          </a:p>
          <a:p>
            <a:pPr indent="-342900" lvl="0" marL="457200" rtl="0">
              <a:spcBef>
                <a:spcPts val="0"/>
              </a:spcBef>
              <a:buClr>
                <a:schemeClr val="dk1"/>
              </a:buClr>
              <a:buSzPct val="100000"/>
              <a:buChar char="●"/>
            </a:pPr>
            <a:r>
              <a:rPr lang="en-US" sz="1800">
                <a:solidFill>
                  <a:schemeClr val="dk1"/>
                </a:solidFill>
              </a:rPr>
              <a:t>Can be directly used by a Swarm cluster with </a:t>
            </a:r>
            <a:r>
              <a:rPr i="1" lang="en-US" sz="1800">
                <a:solidFill>
                  <a:schemeClr val="dk1"/>
                </a:solidFill>
              </a:rPr>
              <a:t>docker stack</a:t>
            </a:r>
            <a:r>
              <a:rPr lang="en-US" sz="1800">
                <a:solidFill>
                  <a:schemeClr val="dk1"/>
                </a:solidFill>
              </a:rPr>
              <a:t> commands</a:t>
            </a:r>
          </a:p>
          <a:p>
            <a:pPr indent="-342900" lvl="0" marL="457200" rtl="0">
              <a:spcBef>
                <a:spcPts val="0"/>
              </a:spcBef>
              <a:buClr>
                <a:schemeClr val="dk1"/>
              </a:buClr>
              <a:buSzPct val="100000"/>
              <a:buChar char="●"/>
            </a:pPr>
            <a:r>
              <a:rPr lang="en-US" sz="1800">
                <a:solidFill>
                  <a:schemeClr val="dk1"/>
                </a:solidFill>
              </a:rPr>
              <a:t>Under the hood, they map to </a:t>
            </a:r>
            <a:r>
              <a:rPr i="1" lang="en-US" sz="1800">
                <a:solidFill>
                  <a:schemeClr val="dk1"/>
                </a:solidFill>
              </a:rPr>
              <a:t>docker service</a:t>
            </a:r>
            <a:r>
              <a:rPr lang="en-US" sz="1800">
                <a:solidFill>
                  <a:schemeClr val="dk1"/>
                </a:solidFill>
              </a:rPr>
              <a:t> commands</a:t>
            </a:r>
          </a:p>
          <a:p>
            <a:pPr indent="-342900" lvl="0" marL="457200" rtl="0">
              <a:spcBef>
                <a:spcPts val="0"/>
              </a:spcBef>
              <a:buClr>
                <a:schemeClr val="dk1"/>
              </a:buClr>
              <a:buSzPct val="100000"/>
              <a:buChar char="●"/>
            </a:pPr>
            <a:r>
              <a:rPr lang="en-US" sz="1800">
                <a:solidFill>
                  <a:schemeClr val="dk1"/>
                </a:solidFill>
              </a:rPr>
              <a:t>Stacks must have a name</a:t>
            </a:r>
          </a:p>
          <a:p>
            <a:pPr indent="-342900" lvl="0" marL="457200" rtl="0">
              <a:spcBef>
                <a:spcPts val="0"/>
              </a:spcBef>
              <a:buClr>
                <a:schemeClr val="dk1"/>
              </a:buClr>
              <a:buSzPct val="100000"/>
              <a:buChar char="●"/>
            </a:pPr>
            <a:r>
              <a:rPr lang="en-US" sz="1800">
                <a:solidFill>
                  <a:schemeClr val="dk1"/>
                </a:solidFill>
              </a:rPr>
              <a:t>Each stack gets it’s own overlay network</a:t>
            </a:r>
          </a:p>
          <a:p>
            <a:pPr indent="-342900" lvl="0" marL="457200" rtl="0">
              <a:spcBef>
                <a:spcPts val="0"/>
              </a:spcBef>
              <a:buClr>
                <a:schemeClr val="dk1"/>
              </a:buClr>
              <a:buSzPct val="100000"/>
              <a:buChar char="●"/>
            </a:pPr>
            <a:r>
              <a:rPr lang="en-US" sz="1800">
                <a:solidFill>
                  <a:schemeClr val="dk1"/>
                </a:solidFill>
              </a:rPr>
              <a:t>Services are named &lt;STACK_NAME&gt;_&lt;SERVICE_NAME&gt;</a:t>
            </a:r>
          </a:p>
          <a:p>
            <a:pPr indent="-342900" lvl="0" marL="457200" rtl="0">
              <a:spcBef>
                <a:spcPts val="0"/>
              </a:spcBef>
              <a:buClr>
                <a:schemeClr val="dk1"/>
              </a:buClr>
              <a:buSzPct val="100000"/>
              <a:buChar char="●"/>
            </a:pPr>
            <a:r>
              <a:rPr lang="en-US" sz="1800">
                <a:solidFill>
                  <a:schemeClr val="dk1"/>
                </a:solidFill>
              </a:rPr>
              <a:t>Services get network aliases matching their name in the Compose file</a:t>
            </a:r>
          </a:p>
          <a:p>
            <a:pPr lv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rPr b="1" lang="en-US" sz="1800">
                <a:solidFill>
                  <a:schemeClr val="dk1"/>
                </a:solidFill>
              </a:rPr>
              <a:t>Remove all services for fresh deploy using Docker Stack</a:t>
            </a:r>
          </a:p>
          <a:p>
            <a:pPr lvl="0" rtl="0">
              <a:spcBef>
                <a:spcPts val="0"/>
              </a:spcBef>
              <a:buNone/>
            </a:pPr>
            <a:r>
              <a:rPr lang="en-US" sz="1800">
                <a:solidFill>
                  <a:schemeClr val="dk1"/>
                </a:solidFill>
              </a:rPr>
              <a:t>$ docker service ls -q | xargs docker service rm</a:t>
            </a:r>
          </a:p>
          <a:p>
            <a:pPr lvl="0" rtl="0">
              <a:spcBef>
                <a:spcPts val="0"/>
              </a:spcBef>
              <a:buNone/>
            </a:pPr>
            <a:r>
              <a:t/>
            </a:r>
            <a:endParaRPr b="1"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58" name="Shape 258"/>
        <p:cNvGrpSpPr/>
        <p:nvPr/>
      </p:nvGrpSpPr>
      <p:grpSpPr>
        <a:xfrm>
          <a:off x="0" y="0"/>
          <a:ext cx="0" cy="0"/>
          <a:chOff x="0" y="0"/>
          <a:chExt cx="0" cy="0"/>
        </a:xfrm>
      </p:grpSpPr>
      <p:sp>
        <p:nvSpPr>
          <p:cNvPr id="259" name="Shape 259"/>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rPr>
              <a:t>Docker Stack</a:t>
            </a:r>
          </a:p>
        </p:txBody>
      </p:sp>
      <p:sp>
        <p:nvSpPr>
          <p:cNvPr id="260" name="Shape 260"/>
          <p:cNvSpPr txBox="1"/>
          <p:nvPr/>
        </p:nvSpPr>
        <p:spPr>
          <a:xfrm>
            <a:off x="363825" y="753250"/>
            <a:ext cx="11523300" cy="5795400"/>
          </a:xfrm>
          <a:prstGeom prst="rect">
            <a:avLst/>
          </a:prstGeom>
          <a:noFill/>
          <a:ln>
            <a:noFill/>
          </a:ln>
        </p:spPr>
        <p:txBody>
          <a:bodyPr anchorCtr="0" anchor="t" bIns="91425" lIns="91425" rIns="91425" tIns="91425">
            <a:noAutofit/>
          </a:bodyPr>
          <a:lstStyle/>
          <a:p>
            <a:pPr lvl="0">
              <a:spcBef>
                <a:spcPts val="0"/>
              </a:spcBef>
              <a:buClr>
                <a:schemeClr val="dk1"/>
              </a:buClr>
              <a:buSzPct val="55000"/>
              <a:buFont typeface="Arial"/>
              <a:buNone/>
            </a:pPr>
            <a:r>
              <a:rPr b="1" lang="en-US" sz="2000">
                <a:solidFill>
                  <a:schemeClr val="dk1"/>
                </a:solidFill>
              </a:rPr>
              <a:t>Deploy Registry</a:t>
            </a:r>
          </a:p>
          <a:p>
            <a:pPr lvl="0">
              <a:spcBef>
                <a:spcPts val="0"/>
              </a:spcBef>
              <a:buClr>
                <a:schemeClr val="dk1"/>
              </a:buClr>
              <a:buFont typeface="Arial"/>
              <a:buNone/>
            </a:pPr>
            <a:r>
              <a:t/>
            </a:r>
            <a:endParaRPr b="1" sz="1800">
              <a:solidFill>
                <a:schemeClr val="dk1"/>
              </a:solidFill>
            </a:endParaRPr>
          </a:p>
          <a:p>
            <a:pPr lvl="0">
              <a:spcBef>
                <a:spcPts val="0"/>
              </a:spcBef>
              <a:buClr>
                <a:schemeClr val="dk1"/>
              </a:buClr>
              <a:buSzPct val="61111"/>
              <a:buFont typeface="Arial"/>
              <a:buNone/>
            </a:pPr>
            <a:r>
              <a:rPr b="1" lang="en-US" sz="1800">
                <a:solidFill>
                  <a:schemeClr val="dk1"/>
                </a:solidFill>
              </a:rPr>
              <a:t>...using service</a:t>
            </a:r>
          </a:p>
          <a:p>
            <a:pPr indent="-69850" lvl="0" marL="0">
              <a:spcBef>
                <a:spcPts val="0"/>
              </a:spcBef>
              <a:buClr>
                <a:schemeClr val="dk1"/>
              </a:buClr>
              <a:buSzPct val="61111"/>
              <a:buFont typeface="Arial"/>
              <a:buNone/>
            </a:pPr>
            <a:r>
              <a:rPr lang="en-US" sz="1800">
                <a:solidFill>
                  <a:schemeClr val="dk1"/>
                </a:solidFill>
              </a:rPr>
              <a:t>$ docker service create --name registry --publish 5000:5000 registry:2.6.2</a:t>
            </a:r>
          </a:p>
          <a:p>
            <a:pPr lvl="0">
              <a:spcBef>
                <a:spcPts val="0"/>
              </a:spcBef>
              <a:buNone/>
            </a:pPr>
            <a:r>
              <a:t/>
            </a:r>
            <a:endParaRPr sz="1800">
              <a:solidFill>
                <a:schemeClr val="dk1"/>
              </a:solidFill>
            </a:endParaRPr>
          </a:p>
          <a:p>
            <a:pPr lvl="0">
              <a:spcBef>
                <a:spcPts val="0"/>
              </a:spcBef>
              <a:buNone/>
            </a:pPr>
            <a:r>
              <a:rPr b="1" lang="en-US" sz="1800">
                <a:solidFill>
                  <a:schemeClr val="dk1"/>
                </a:solidFill>
              </a:rPr>
              <a:t>...using Stack</a:t>
            </a:r>
          </a:p>
          <a:p>
            <a:pPr lvl="0" rtl="0">
              <a:spcBef>
                <a:spcPts val="0"/>
              </a:spcBef>
              <a:buNone/>
            </a:pPr>
            <a:r>
              <a:rPr lang="en-US" sz="1800">
                <a:solidFill>
                  <a:schemeClr val="dk1"/>
                </a:solidFill>
              </a:rPr>
              <a:t>$ docker stack deploy registry --compose-file registry.yml</a:t>
            </a:r>
          </a:p>
          <a:p>
            <a:pPr lvl="0">
              <a:spcBef>
                <a:spcPts val="0"/>
              </a:spcBef>
              <a:buNone/>
            </a:pPr>
            <a:r>
              <a:t/>
            </a:r>
            <a:endParaRPr sz="1800">
              <a:solidFill>
                <a:schemeClr val="dk1"/>
              </a:solidFill>
            </a:endParaRPr>
          </a:p>
          <a:p>
            <a:pPr lvl="0">
              <a:spcBef>
                <a:spcPts val="0"/>
              </a:spcBef>
              <a:buNone/>
            </a:pPr>
            <a:r>
              <a:t/>
            </a:r>
            <a:endParaRPr sz="1800">
              <a:solidFill>
                <a:schemeClr val="dk1"/>
              </a:solidFill>
            </a:endParaRPr>
          </a:p>
          <a:p>
            <a:pPr lvl="0" rtl="0">
              <a:spcBef>
                <a:spcPts val="0"/>
              </a:spcBef>
              <a:buNone/>
            </a:pPr>
            <a:r>
              <a:rPr b="1" lang="en-US" sz="1800">
                <a:solidFill>
                  <a:schemeClr val="dk1"/>
                </a:solidFill>
              </a:rPr>
              <a:t>Stack commands</a:t>
            </a:r>
          </a:p>
          <a:p>
            <a:pPr lvl="0" rtl="0">
              <a:spcBef>
                <a:spcPts val="0"/>
              </a:spcBef>
              <a:buNone/>
            </a:pPr>
            <a:r>
              <a:rPr lang="en-US" sz="1800">
                <a:solidFill>
                  <a:schemeClr val="dk1"/>
                </a:solidFill>
              </a:rPr>
              <a:t>$ docker stack ls</a:t>
            </a:r>
          </a:p>
          <a:p>
            <a:pPr lvl="0">
              <a:spcBef>
                <a:spcPts val="0"/>
              </a:spcBef>
              <a:buNone/>
            </a:pPr>
            <a:r>
              <a:rPr lang="en-US" sz="1800">
                <a:solidFill>
                  <a:schemeClr val="dk1"/>
                </a:solidFill>
              </a:rPr>
              <a:t>$ docker stack services registry</a:t>
            </a:r>
          </a:p>
          <a:p>
            <a:pPr lvl="0" rtl="0">
              <a:spcBef>
                <a:spcPts val="0"/>
              </a:spcBef>
              <a:buClr>
                <a:schemeClr val="dk1"/>
              </a:buClr>
              <a:buSzPct val="61111"/>
              <a:buFont typeface="Arial"/>
              <a:buNone/>
            </a:pPr>
            <a:r>
              <a:rPr lang="en-US" sz="1800">
                <a:solidFill>
                  <a:schemeClr val="dk1"/>
                </a:solidFill>
              </a:rPr>
              <a:t>$ docker stack ps registry</a:t>
            </a:r>
          </a:p>
          <a:p>
            <a:pPr lvl="0" rtl="0">
              <a:spcBef>
                <a:spcPts val="0"/>
              </a:spcBef>
              <a:buNone/>
            </a:pPr>
            <a:r>
              <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64" name="Shape 264"/>
        <p:cNvGrpSpPr/>
        <p:nvPr/>
      </p:nvGrpSpPr>
      <p:grpSpPr>
        <a:xfrm>
          <a:off x="0" y="0"/>
          <a:ext cx="0" cy="0"/>
          <a:chOff x="0" y="0"/>
          <a:chExt cx="0" cy="0"/>
        </a:xfrm>
      </p:grpSpPr>
      <p:sp>
        <p:nvSpPr>
          <p:cNvPr id="265" name="Shape 265"/>
          <p:cNvSpPr txBox="1"/>
          <p:nvPr/>
        </p:nvSpPr>
        <p:spPr>
          <a:xfrm>
            <a:off x="182875" y="183250"/>
            <a:ext cx="11704200" cy="570000"/>
          </a:xfrm>
          <a:prstGeom prst="rect">
            <a:avLst/>
          </a:prstGeom>
          <a:noFill/>
          <a:ln>
            <a:noFill/>
          </a:ln>
        </p:spPr>
        <p:txBody>
          <a:bodyPr anchorCtr="0" anchor="t" bIns="45000" lIns="90000" rIns="90000" tIns="45000">
            <a:noAutofit/>
          </a:bodyPr>
          <a:lstStyle/>
          <a:p>
            <a:pPr lvl="0" rtl="0">
              <a:spcBef>
                <a:spcPts val="0"/>
              </a:spcBef>
              <a:buNone/>
            </a:pPr>
            <a:r>
              <a:rPr b="1" lang="en-US" sz="2400">
                <a:solidFill>
                  <a:schemeClr val="dk1"/>
                </a:solidFill>
              </a:rPr>
              <a:t>Building and pushing stack services</a:t>
            </a:r>
          </a:p>
        </p:txBody>
      </p:sp>
      <p:sp>
        <p:nvSpPr>
          <p:cNvPr id="266" name="Shape 266"/>
          <p:cNvSpPr txBox="1"/>
          <p:nvPr/>
        </p:nvSpPr>
        <p:spPr>
          <a:xfrm>
            <a:off x="363825" y="753250"/>
            <a:ext cx="11523300" cy="5795400"/>
          </a:xfrm>
          <a:prstGeom prst="rect">
            <a:avLst/>
          </a:prstGeom>
          <a:noFill/>
          <a:ln>
            <a:noFill/>
          </a:ln>
        </p:spPr>
        <p:txBody>
          <a:bodyPr anchorCtr="0" anchor="t" bIns="91425" lIns="91425" rIns="91425" tIns="91425">
            <a:noAutofit/>
          </a:bodyPr>
          <a:lstStyle/>
          <a:p>
            <a:pPr lvl="0">
              <a:spcBef>
                <a:spcPts val="0"/>
              </a:spcBef>
              <a:buNone/>
            </a:pPr>
            <a:r>
              <a:rPr lang="en-US" sz="1800">
                <a:solidFill>
                  <a:schemeClr val="dk1"/>
                </a:solidFill>
              </a:rPr>
              <a:t>If the compose file has </a:t>
            </a:r>
            <a:r>
              <a:rPr i="1" lang="en-US" sz="1800">
                <a:solidFill>
                  <a:schemeClr val="dk1"/>
                </a:solidFill>
              </a:rPr>
              <a:t>build</a:t>
            </a:r>
            <a:r>
              <a:rPr lang="en-US" sz="1800">
                <a:solidFill>
                  <a:schemeClr val="dk1"/>
                </a:solidFill>
              </a:rPr>
              <a:t> and </a:t>
            </a:r>
            <a:r>
              <a:rPr i="1" lang="en-US" sz="1800">
                <a:solidFill>
                  <a:schemeClr val="dk1"/>
                </a:solidFill>
              </a:rPr>
              <a:t>image</a:t>
            </a:r>
            <a:r>
              <a:rPr lang="en-US" sz="1800">
                <a:solidFill>
                  <a:schemeClr val="dk1"/>
                </a:solidFill>
              </a:rPr>
              <a:t> specifications, it can build images and push them to a repository, if the image includes the address for the registry. Example:</a:t>
            </a:r>
          </a:p>
          <a:p>
            <a:pPr lvl="0">
              <a:spcBef>
                <a:spcPts val="0"/>
              </a:spcBef>
              <a:buNone/>
            </a:pPr>
            <a:r>
              <a:t/>
            </a:r>
            <a:endParaRPr sz="1800">
              <a:solidFill>
                <a:schemeClr val="dk1"/>
              </a:solidFill>
            </a:endParaRPr>
          </a:p>
          <a:p>
            <a:pPr lvl="0">
              <a:spcBef>
                <a:spcPts val="0"/>
              </a:spcBef>
              <a:buNone/>
            </a:pPr>
            <a:r>
              <a:rPr lang="en-US" sz="1800">
                <a:solidFill>
                  <a:schemeClr val="dk1"/>
                </a:solidFill>
              </a:rPr>
              <a:t>webui:</a:t>
            </a:r>
          </a:p>
          <a:p>
            <a:pPr lvl="0">
              <a:spcBef>
                <a:spcPts val="0"/>
              </a:spcBef>
              <a:buNone/>
            </a:pPr>
            <a:r>
              <a:rPr lang="en-US" sz="1800">
                <a:solidFill>
                  <a:schemeClr val="dk1"/>
                </a:solidFill>
              </a:rPr>
              <a:t>	build: webui</a:t>
            </a:r>
          </a:p>
          <a:p>
            <a:pPr lvl="0">
              <a:spcBef>
                <a:spcPts val="0"/>
              </a:spcBef>
              <a:buNone/>
            </a:pPr>
            <a:r>
              <a:rPr lang="en-US" sz="1800">
                <a:solidFill>
                  <a:schemeClr val="dk1"/>
                </a:solidFill>
              </a:rPr>
              <a:t>	image: localhost:5000/webui</a:t>
            </a:r>
          </a:p>
          <a:p>
            <a:pPr lvl="0">
              <a:spcBef>
                <a:spcPts val="0"/>
              </a:spcBef>
              <a:buNone/>
            </a:pPr>
            <a:r>
              <a:t/>
            </a:r>
            <a:endParaRPr sz="1800">
              <a:solidFill>
                <a:schemeClr val="dk1"/>
              </a:solidFill>
            </a:endParaRPr>
          </a:p>
          <a:p>
            <a:pPr lvl="0">
              <a:spcBef>
                <a:spcPts val="0"/>
              </a:spcBef>
              <a:buNone/>
            </a:pPr>
            <a:r>
              <a:rPr lang="en-US" sz="1800">
                <a:solidFill>
                  <a:schemeClr val="dk1"/>
                </a:solidFill>
              </a:rPr>
              <a:t>We can use docker-compose build and docker-compose push, in order to push the image to our registry:</a:t>
            </a:r>
          </a:p>
          <a:p>
            <a:pPr lvl="0">
              <a:spcBef>
                <a:spcPts val="0"/>
              </a:spcBef>
              <a:buNone/>
            </a:pPr>
            <a:r>
              <a:rPr lang="en-US" sz="1800">
                <a:solidFill>
                  <a:schemeClr val="dk1"/>
                </a:solidFill>
              </a:rPr>
              <a:t>$ cat dockercoins.yml</a:t>
            </a:r>
          </a:p>
          <a:p>
            <a:pPr lvl="0">
              <a:spcBef>
                <a:spcPts val="0"/>
              </a:spcBef>
              <a:buNone/>
            </a:pPr>
            <a:r>
              <a:t/>
            </a:r>
            <a:endParaRPr sz="1800">
              <a:solidFill>
                <a:schemeClr val="dk1"/>
              </a:solidFill>
            </a:endParaRPr>
          </a:p>
          <a:p>
            <a:pPr lvl="0">
              <a:spcBef>
                <a:spcPts val="0"/>
              </a:spcBef>
              <a:buNone/>
            </a:pPr>
            <a:r>
              <a:rPr b="1" lang="en-US" sz="1800">
                <a:solidFill>
                  <a:schemeClr val="dk1"/>
                </a:solidFill>
              </a:rPr>
              <a:t>Build</a:t>
            </a:r>
          </a:p>
          <a:p>
            <a:pPr lvl="0">
              <a:spcBef>
                <a:spcPts val="0"/>
              </a:spcBef>
              <a:buNone/>
            </a:pPr>
            <a:r>
              <a:rPr lang="en-US" sz="1800">
                <a:solidFill>
                  <a:schemeClr val="dk1"/>
                </a:solidFill>
              </a:rPr>
              <a:t>$ docker-compose -f dockercoins.yml build</a:t>
            </a:r>
          </a:p>
          <a:p>
            <a:pPr lvl="0">
              <a:spcBef>
                <a:spcPts val="0"/>
              </a:spcBef>
              <a:buNone/>
            </a:pPr>
            <a:r>
              <a:t/>
            </a:r>
            <a:endParaRPr sz="1800">
              <a:solidFill>
                <a:schemeClr val="dk1"/>
              </a:solidFill>
            </a:endParaRPr>
          </a:p>
          <a:p>
            <a:pPr lvl="0">
              <a:spcBef>
                <a:spcPts val="0"/>
              </a:spcBef>
              <a:buNone/>
            </a:pPr>
            <a:r>
              <a:rPr b="1" lang="en-US" sz="1800">
                <a:solidFill>
                  <a:schemeClr val="dk1"/>
                </a:solidFill>
              </a:rPr>
              <a:t>Push</a:t>
            </a:r>
          </a:p>
          <a:p>
            <a:pPr lvl="0">
              <a:spcBef>
                <a:spcPts val="0"/>
              </a:spcBef>
              <a:buNone/>
            </a:pPr>
            <a:r>
              <a:rPr lang="en-US" sz="1800">
                <a:solidFill>
                  <a:schemeClr val="dk1"/>
                </a:solidFill>
              </a:rPr>
              <a:t>$ docker-compose -f dockercoins.yml push</a:t>
            </a:r>
          </a:p>
          <a:p>
            <a:pPr lvl="0">
              <a:spcBef>
                <a:spcPts val="0"/>
              </a:spcBef>
              <a:buNone/>
            </a:pPr>
            <a:r>
              <a:rPr lang="en-US" sz="1800">
                <a:solidFill>
                  <a:schemeClr val="dk1"/>
                </a:solidFill>
              </a:rPr>
              <a:t>$ curl localhost:5000/v2/_catalog</a:t>
            </a:r>
          </a:p>
          <a:p>
            <a:pPr lvl="0">
              <a:spcBef>
                <a:spcPts val="0"/>
              </a:spcBef>
              <a:buNone/>
            </a:pPr>
            <a:r>
              <a:t/>
            </a:r>
            <a:endParaRPr sz="1800">
              <a:solidFill>
                <a:schemeClr val="dk1"/>
              </a:solidFill>
            </a:endParaRPr>
          </a:p>
          <a:p>
            <a:pPr lvl="0">
              <a:spcBef>
                <a:spcPts val="0"/>
              </a:spcBef>
              <a:buNone/>
            </a:pPr>
            <a:r>
              <a:rPr b="1" lang="en-US" sz="1800">
                <a:solidFill>
                  <a:schemeClr val="dk1"/>
                </a:solidFill>
              </a:rPr>
              <a:t>Deploy</a:t>
            </a:r>
          </a:p>
          <a:p>
            <a:pPr lvl="0">
              <a:spcBef>
                <a:spcPts val="0"/>
              </a:spcBef>
              <a:buNone/>
            </a:pPr>
            <a:r>
              <a:rPr lang="en-US" sz="1800">
                <a:solidFill>
                  <a:schemeClr val="dk1"/>
                </a:solidFill>
              </a:rPr>
              <a:t>$ docker stack deploy dockercoins --compose-file dockercoins.yml</a:t>
            </a:r>
          </a:p>
          <a:p>
            <a:pPr lvl="0" rtl="0">
              <a:spcBef>
                <a:spcPts val="0"/>
              </a:spcBef>
              <a:buClr>
                <a:schemeClr val="dk1"/>
              </a:buClr>
              <a:buFont typeface="Arial"/>
              <a:buNone/>
            </a:pPr>
            <a:r>
              <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70" name="Shape 270"/>
        <p:cNvGrpSpPr/>
        <p:nvPr/>
      </p:nvGrpSpPr>
      <p:grpSpPr>
        <a:xfrm>
          <a:off x="0" y="0"/>
          <a:ext cx="0" cy="0"/>
          <a:chOff x="0" y="0"/>
          <a:chExt cx="0" cy="0"/>
        </a:xfrm>
      </p:grpSpPr>
      <p:sp>
        <p:nvSpPr>
          <p:cNvPr id="271" name="Shape 271"/>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Rolling Updates</a:t>
            </a:r>
          </a:p>
          <a:p>
            <a:pPr indent="0" lvl="0" marL="0" marR="0" rtl="0" algn="l">
              <a:spcBef>
                <a:spcPts val="0"/>
              </a:spcBef>
              <a:buNone/>
            </a:pPr>
            <a:r>
              <a:t/>
            </a:r>
            <a:endParaRPr b="1" sz="24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Update </a:t>
            </a:r>
            <a:r>
              <a:rPr b="1" lang="en-US" sz="1800">
                <a:latin typeface="Verdana"/>
                <a:ea typeface="Verdana"/>
                <a:cs typeface="Verdana"/>
                <a:sym typeface="Verdana"/>
              </a:rPr>
              <a:t>Process</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Edit code, or update changed files (if necessary)</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Build new image</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Push it to the registry</a:t>
            </a:r>
          </a:p>
          <a:p>
            <a:pPr indent="-342900" lvl="0" marL="457200" marR="0" rtl="0" algn="l">
              <a:spcBef>
                <a:spcPts val="0"/>
              </a:spcBef>
              <a:buSzPct val="100000"/>
              <a:buFont typeface="Verdana"/>
              <a:buAutoNum type="arabicPeriod"/>
            </a:pPr>
            <a:r>
              <a:rPr lang="en-US" sz="1800">
                <a:latin typeface="Verdana"/>
                <a:ea typeface="Verdana"/>
                <a:cs typeface="Verdana"/>
                <a:sym typeface="Verdana"/>
              </a:rPr>
              <a:t>Update our service to use new image</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Service update</a:t>
            </a:r>
          </a:p>
          <a:p>
            <a:pPr indent="-342900" lvl="0" marL="457200" rtl="0">
              <a:spcBef>
                <a:spcPts val="0"/>
              </a:spcBef>
              <a:buClr>
                <a:schemeClr val="dk1"/>
              </a:buClr>
              <a:buSzPct val="100000"/>
              <a:buFont typeface="Verdana"/>
              <a:buAutoNum type="arabicPeriod"/>
            </a:pPr>
            <a:r>
              <a:rPr lang="en-US" sz="1800">
                <a:latin typeface="Verdana"/>
                <a:ea typeface="Verdana"/>
                <a:cs typeface="Verdana"/>
                <a:sym typeface="Verdana"/>
              </a:rPr>
              <a:t>Build: </a:t>
            </a:r>
            <a:r>
              <a:rPr lang="en-US" sz="1800">
                <a:solidFill>
                  <a:schemeClr val="dk1"/>
                </a:solidFill>
                <a:latin typeface="Verdana"/>
                <a:ea typeface="Verdana"/>
                <a:cs typeface="Verdana"/>
                <a:sym typeface="Verdana"/>
              </a:rPr>
              <a:t>$ docker build webui localhost:5000/webui</a:t>
            </a:r>
          </a:p>
          <a:p>
            <a:pPr indent="-342900" lvl="0" marL="457200" rtl="0">
              <a:spcBef>
                <a:spcPts val="0"/>
              </a:spcBef>
              <a:buSzPct val="100000"/>
              <a:buFont typeface="Verdana"/>
              <a:buAutoNum type="arabicPeriod"/>
            </a:pPr>
            <a:r>
              <a:rPr lang="en-US" sz="1800">
                <a:latin typeface="Verdana"/>
                <a:ea typeface="Verdana"/>
                <a:cs typeface="Verdana"/>
                <a:sym typeface="Verdana"/>
              </a:rPr>
              <a:t>Push: </a:t>
            </a:r>
            <a:r>
              <a:rPr lang="en-US" sz="1800">
                <a:solidFill>
                  <a:schemeClr val="dk1"/>
                </a:solidFill>
                <a:latin typeface="Verdana"/>
                <a:ea typeface="Verdana"/>
                <a:cs typeface="Verdana"/>
                <a:sym typeface="Verdana"/>
              </a:rPr>
              <a:t>$ docker push localhost:5000/webui</a:t>
            </a:r>
          </a:p>
          <a:p>
            <a:pPr indent="-342900" lvl="0" marL="457200" rtl="0">
              <a:spcBef>
                <a:spcPts val="0"/>
              </a:spcBef>
              <a:buSzPct val="100000"/>
              <a:buFont typeface="Verdana"/>
              <a:buAutoNum type="arabicPeriod"/>
            </a:pPr>
            <a:r>
              <a:rPr lang="en-US" sz="1800">
                <a:latin typeface="Verdana"/>
                <a:ea typeface="Verdana"/>
                <a:cs typeface="Verdana"/>
                <a:sym typeface="Verdana"/>
              </a:rPr>
              <a:t>Update: </a:t>
            </a:r>
            <a:r>
              <a:rPr lang="en-US" sz="1800">
                <a:solidFill>
                  <a:schemeClr val="dk1"/>
                </a:solidFill>
                <a:latin typeface="Verdana"/>
                <a:ea typeface="Verdana"/>
                <a:cs typeface="Verdana"/>
                <a:sym typeface="Verdana"/>
              </a:rPr>
              <a:t>$ docker service update --image webui webui</a:t>
            </a:r>
          </a:p>
          <a:p>
            <a:pPr lv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Stack update</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Build: $ docker-compose -f dockercoins.yml build</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Push: $ docker-compose -f dockercoins.yml push</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Deploy: $ docker stack deploy dockercoins --compose-file dockercoins.yml</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75" name="Shape 275"/>
        <p:cNvGrpSpPr/>
        <p:nvPr/>
      </p:nvGrpSpPr>
      <p:grpSpPr>
        <a:xfrm>
          <a:off x="0" y="0"/>
          <a:ext cx="0" cy="0"/>
          <a:chOff x="0" y="0"/>
          <a:chExt cx="0" cy="0"/>
        </a:xfrm>
      </p:grpSpPr>
      <p:sp>
        <p:nvSpPr>
          <p:cNvPr id="276" name="Shape 276"/>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Rolling Updates</a:t>
            </a:r>
          </a:p>
          <a:p>
            <a:pPr indent="0" lvl="0" marL="0" marR="0" rtl="0" algn="l">
              <a:spcBef>
                <a:spcPts val="0"/>
              </a:spcBef>
              <a:buNone/>
            </a:pPr>
            <a:r>
              <a:t/>
            </a:r>
            <a:endParaRPr b="1" sz="2400">
              <a:latin typeface="Verdana"/>
              <a:ea typeface="Verdana"/>
              <a:cs typeface="Verdana"/>
              <a:sym typeface="Verdana"/>
            </a:endParaRPr>
          </a:p>
          <a:p>
            <a:pPr lvl="0" rtl="0">
              <a:spcBef>
                <a:spcPts val="0"/>
              </a:spcBef>
              <a:buNone/>
            </a:pPr>
            <a:r>
              <a:rPr b="1" lang="en-US" sz="1800">
                <a:latin typeface="Verdana"/>
                <a:ea typeface="Verdana"/>
                <a:cs typeface="Verdana"/>
                <a:sym typeface="Verdana"/>
              </a:rPr>
              <a:t>Change update policy</a:t>
            </a:r>
          </a:p>
          <a:p>
            <a:pPr lvl="0">
              <a:spcBef>
                <a:spcPts val="0"/>
              </a:spcBef>
              <a:buNone/>
            </a:pPr>
            <a:r>
              <a:rPr lang="en-US" sz="1800">
                <a:solidFill>
                  <a:schemeClr val="dk1"/>
                </a:solidFill>
                <a:latin typeface="Verdana"/>
                <a:ea typeface="Verdana"/>
                <a:cs typeface="Verdana"/>
                <a:sym typeface="Verdana"/>
              </a:rPr>
              <a:t>Update policy can be changed by adding an update_config key under the deploy key, in the Compose file:</a:t>
            </a:r>
          </a:p>
          <a:p>
            <a:pPr lvl="0">
              <a:spcBef>
                <a:spcPts val="0"/>
              </a:spcBef>
              <a:buNone/>
            </a:pPr>
            <a:r>
              <a:t/>
            </a:r>
            <a:endParaRPr sz="1800">
              <a:solidFill>
                <a:schemeClr val="dk1"/>
              </a:solidFill>
              <a:latin typeface="Verdana"/>
              <a:ea typeface="Verdana"/>
              <a:cs typeface="Verdana"/>
              <a:sym typeface="Verdana"/>
            </a:endParaRPr>
          </a:p>
          <a:p>
            <a:pPr lvl="0">
              <a:spcBef>
                <a:spcPts val="0"/>
              </a:spcBef>
              <a:buNone/>
            </a:pPr>
            <a:r>
              <a:rPr lang="en-US" sz="1800">
                <a:solidFill>
                  <a:schemeClr val="dk1"/>
                </a:solidFill>
                <a:latin typeface="Verdana"/>
                <a:ea typeface="Verdana"/>
                <a:cs typeface="Verdana"/>
                <a:sym typeface="Verdana"/>
              </a:rPr>
              <a:t>deploy:</a:t>
            </a:r>
          </a:p>
          <a:p>
            <a:pPr lvl="0">
              <a:spcBef>
                <a:spcPts val="0"/>
              </a:spcBef>
              <a:buNone/>
            </a:pPr>
            <a:r>
              <a:rPr lang="en-US" sz="1800">
                <a:solidFill>
                  <a:schemeClr val="dk1"/>
                </a:solidFill>
                <a:latin typeface="Verdana"/>
                <a:ea typeface="Verdana"/>
                <a:cs typeface="Verdana"/>
                <a:sym typeface="Verdana"/>
              </a:rPr>
              <a:t>	replicas: 10</a:t>
            </a:r>
          </a:p>
          <a:p>
            <a:pPr lvl="0">
              <a:spcBef>
                <a:spcPts val="0"/>
              </a:spcBef>
              <a:buNone/>
            </a:pPr>
            <a:r>
              <a:rPr lang="en-US" sz="1800">
                <a:solidFill>
                  <a:schemeClr val="dk1"/>
                </a:solidFill>
                <a:latin typeface="Verdana"/>
                <a:ea typeface="Verdana"/>
                <a:cs typeface="Verdana"/>
                <a:sym typeface="Verdana"/>
              </a:rPr>
              <a:t>	update_config:</a:t>
            </a:r>
          </a:p>
          <a:p>
            <a:pPr lvl="0">
              <a:spcBef>
                <a:spcPts val="0"/>
              </a:spcBef>
              <a:buNone/>
            </a:pPr>
            <a:r>
              <a:rPr lang="en-US" sz="1800">
                <a:solidFill>
                  <a:schemeClr val="dk1"/>
                </a:solidFill>
                <a:latin typeface="Verdana"/>
                <a:ea typeface="Verdana"/>
                <a:cs typeface="Verdana"/>
                <a:sym typeface="Verdana"/>
              </a:rPr>
              <a:t>		parallelism: 2</a:t>
            </a:r>
          </a:p>
          <a:p>
            <a:pPr lvl="0">
              <a:spcBef>
                <a:spcPts val="0"/>
              </a:spcBef>
              <a:buNone/>
            </a:pPr>
            <a:r>
              <a:rPr lang="en-US" sz="1800">
                <a:solidFill>
                  <a:schemeClr val="dk1"/>
                </a:solidFill>
                <a:latin typeface="Verdana"/>
                <a:ea typeface="Verdana"/>
                <a:cs typeface="Verdana"/>
                <a:sym typeface="Verdana"/>
              </a:rPr>
              <a:t>		delay: 10s</a:t>
            </a:r>
          </a:p>
          <a:p>
            <a:pPr lvl="0">
              <a:spcBef>
                <a:spcPts val="0"/>
              </a:spcBef>
              <a:buNone/>
            </a:pPr>
            <a:r>
              <a:t/>
            </a:r>
            <a:endParaRPr b="1" sz="1800">
              <a:solidFill>
                <a:schemeClr val="dk1"/>
              </a:solidFill>
              <a:latin typeface="Verdana"/>
              <a:ea typeface="Verdana"/>
              <a:cs typeface="Verdana"/>
              <a:sym typeface="Verdana"/>
            </a:endParaRPr>
          </a:p>
          <a:p>
            <a:pPr lvl="0">
              <a:spcBef>
                <a:spcPts val="0"/>
              </a:spcBef>
              <a:buNone/>
            </a:pPr>
            <a:r>
              <a:rPr lang="en-US" sz="1800">
                <a:solidFill>
                  <a:schemeClr val="dk1"/>
                </a:solidFill>
                <a:latin typeface="Verdana"/>
                <a:ea typeface="Verdana"/>
                <a:cs typeface="Verdana"/>
                <a:sym typeface="Verdana"/>
              </a:rPr>
              <a:t>This way, update is done in 2 containers, waits 10 seconds, 2 more containers, waits 10 seconds… etc.</a:t>
            </a:r>
          </a:p>
          <a:p>
            <a:pPr lvl="0">
              <a:spcBef>
                <a:spcPts val="0"/>
              </a:spcBef>
              <a:buNone/>
            </a:pPr>
            <a:r>
              <a:t/>
            </a:r>
            <a:endParaRPr b="1" sz="1800">
              <a:solidFill>
                <a:schemeClr val="dk1"/>
              </a:solidFill>
              <a:latin typeface="Verdana"/>
              <a:ea typeface="Verdana"/>
              <a:cs typeface="Verdana"/>
              <a:sym typeface="Verdana"/>
            </a:endParaRPr>
          </a:p>
          <a:p>
            <a:pPr lvl="0">
              <a:spcBef>
                <a:spcPts val="0"/>
              </a:spcBef>
              <a:buNone/>
            </a:pPr>
            <a:r>
              <a:t/>
            </a:r>
            <a:endParaRPr b="1" sz="1800">
              <a:solidFill>
                <a:schemeClr val="dk1"/>
              </a:solidFill>
              <a:latin typeface="Verdana"/>
              <a:ea typeface="Verdana"/>
              <a:cs typeface="Verdana"/>
              <a:sym typeface="Verdana"/>
            </a:endParaRPr>
          </a:p>
          <a:p>
            <a:pPr lvl="0">
              <a:spcBef>
                <a:spcPts val="0"/>
              </a:spcBef>
              <a:buNone/>
            </a:pPr>
            <a:r>
              <a:t/>
            </a:r>
            <a:endParaRPr b="1" sz="1800">
              <a:solidFill>
                <a:schemeClr val="dk1"/>
              </a:solidFill>
              <a:latin typeface="Verdana"/>
              <a:ea typeface="Verdana"/>
              <a:cs typeface="Verdana"/>
              <a:sym typeface="Verdana"/>
            </a:endParaRP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Rollback update</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We can correct code, rebuild and redeploy everything, or we can simply:</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 docker service update SERVICE_NAME --rollback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24" name="Shape 124"/>
        <p:cNvGrpSpPr/>
        <p:nvPr/>
      </p:nvGrpSpPr>
      <p:grpSpPr>
        <a:xfrm>
          <a:off x="0" y="0"/>
          <a:ext cx="0" cy="0"/>
          <a:chOff x="0" y="0"/>
          <a:chExt cx="0" cy="0"/>
        </a:xfrm>
      </p:grpSpPr>
      <p:sp>
        <p:nvSpPr>
          <p:cNvPr id="125" name="Shape 125"/>
          <p:cNvSpPr txBox="1"/>
          <p:nvPr/>
        </p:nvSpPr>
        <p:spPr>
          <a:xfrm>
            <a:off x="182875" y="182874"/>
            <a:ext cx="11795700" cy="59382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a:t>
            </a:r>
            <a:r>
              <a:rPr b="1" lang="en-US" sz="2400">
                <a:latin typeface="Verdana"/>
                <a:ea typeface="Verdana"/>
                <a:cs typeface="Verdana"/>
                <a:sym typeface="Verdana"/>
              </a:rPr>
              <a:t>did </a:t>
            </a:r>
            <a:r>
              <a:rPr b="1" i="0" lang="en-US" sz="2400" u="none" cap="none" strike="noStrike">
                <a:solidFill>
                  <a:srgbClr val="000000"/>
                </a:solidFill>
                <a:latin typeface="Verdana"/>
                <a:ea typeface="Verdana"/>
                <a:cs typeface="Verdana"/>
                <a:sym typeface="Verdana"/>
              </a:rPr>
              <a:t>we talk about in Fundamentals?</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introduction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What is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Understanding Docker</a:t>
            </a:r>
          </a:p>
          <a:p>
            <a:pPr indent="-342900" lvl="0" marL="457200" marR="0" rtl="0" algn="l">
              <a:lnSpc>
                <a:spcPct val="100000"/>
              </a:lnSpc>
              <a:spcBef>
                <a:spcPts val="0"/>
              </a:spcBef>
              <a:spcAft>
                <a:spcPts val="0"/>
              </a:spcAft>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How it compares to virtual machines</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Practical class/tutorial</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Installation</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 Hub</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Creating/downloading an image</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Creating a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Updating application in container</a:t>
            </a:r>
          </a:p>
          <a:p>
            <a:pPr indent="-342900" lvl="0" marL="457200" marR="0" rtl="0" algn="l">
              <a:spcBef>
                <a:spcPts val="0"/>
              </a:spcBef>
              <a:buClr>
                <a:srgbClr val="000000"/>
              </a:buClr>
              <a:buSzPct val="100000"/>
              <a:buFont typeface="Verdana"/>
              <a:buChar char="●"/>
            </a:pPr>
            <a:r>
              <a:rPr b="0" i="0" lang="en-US" sz="1800" u="none" cap="none" strike="noStrike">
                <a:solidFill>
                  <a:srgbClr val="000000"/>
                </a:solidFill>
                <a:latin typeface="Verdana"/>
                <a:ea typeface="Verdana"/>
                <a:cs typeface="Verdana"/>
                <a:sym typeface="Verdana"/>
              </a:rPr>
              <a:t>Dockerfile basics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80" name="Shape 280"/>
        <p:cNvGrpSpPr/>
        <p:nvPr/>
      </p:nvGrpSpPr>
      <p:grpSpPr>
        <a:xfrm>
          <a:off x="0" y="0"/>
          <a:ext cx="0" cy="0"/>
          <a:chOff x="0" y="0"/>
          <a:chExt cx="0" cy="0"/>
        </a:xfrm>
      </p:grpSpPr>
      <p:sp>
        <p:nvSpPr>
          <p:cNvPr id="281" name="Shape 281"/>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Dealing with stateful services</a:t>
            </a:r>
          </a:p>
          <a:p>
            <a:pPr indent="0" lvl="0" marL="0" marR="0" rtl="0" algn="l">
              <a:spcBef>
                <a:spcPts val="0"/>
              </a:spcBef>
              <a:buNone/>
            </a:pPr>
            <a:r>
              <a:t/>
            </a:r>
            <a:endParaRPr b="1" sz="2400">
              <a:latin typeface="Verdana"/>
              <a:ea typeface="Verdana"/>
              <a:cs typeface="Verdana"/>
              <a:sym typeface="Verdana"/>
            </a:endParaRPr>
          </a:p>
          <a:p>
            <a:pPr lvl="0">
              <a:spcBef>
                <a:spcPts val="0"/>
              </a:spcBef>
              <a:buNone/>
            </a:pPr>
            <a:r>
              <a:rPr lang="en-US" sz="1800">
                <a:solidFill>
                  <a:schemeClr val="dk1"/>
                </a:solidFill>
                <a:latin typeface="Verdana"/>
                <a:ea typeface="Verdana"/>
                <a:cs typeface="Verdana"/>
                <a:sym typeface="Verdana"/>
              </a:rPr>
              <a:t>We have been dealing with </a:t>
            </a:r>
            <a:r>
              <a:rPr b="1" i="1" lang="en-US" sz="1800">
                <a:solidFill>
                  <a:schemeClr val="dk1"/>
                </a:solidFill>
                <a:latin typeface="Verdana"/>
                <a:ea typeface="Verdana"/>
                <a:cs typeface="Verdana"/>
                <a:sym typeface="Verdana"/>
              </a:rPr>
              <a:t>stateless services</a:t>
            </a:r>
            <a:r>
              <a:rPr lang="en-US" sz="1800">
                <a:solidFill>
                  <a:schemeClr val="dk1"/>
                </a:solidFill>
                <a:latin typeface="Verdana"/>
                <a:ea typeface="Verdana"/>
                <a:cs typeface="Verdana"/>
                <a:sym typeface="Verdana"/>
              </a:rPr>
              <a:t>, which can be recreated, scaled, moved to other nodes, etc. Everytime they behave the same way.</a:t>
            </a:r>
          </a:p>
          <a:p>
            <a:pPr lvl="0">
              <a:spcBef>
                <a:spcPts val="0"/>
              </a:spcBef>
              <a:buNone/>
            </a:pPr>
            <a:r>
              <a:t/>
            </a:r>
            <a:endParaRPr sz="1800">
              <a:solidFill>
                <a:schemeClr val="dk1"/>
              </a:solidFill>
              <a:latin typeface="Verdana"/>
              <a:ea typeface="Verdana"/>
              <a:cs typeface="Verdana"/>
              <a:sym typeface="Verdana"/>
            </a:endParaRPr>
          </a:p>
          <a:p>
            <a:pPr lvl="0">
              <a:spcBef>
                <a:spcPts val="0"/>
              </a:spcBef>
              <a:buClr>
                <a:schemeClr val="dk1"/>
              </a:buClr>
              <a:buSzPct val="61111"/>
              <a:buFont typeface="Arial"/>
              <a:buNone/>
            </a:pPr>
            <a:r>
              <a:rPr b="1" lang="en-US" sz="1800">
                <a:solidFill>
                  <a:schemeClr val="dk1"/>
                </a:solidFill>
                <a:latin typeface="Verdana"/>
                <a:ea typeface="Verdana"/>
                <a:cs typeface="Verdana"/>
                <a:sym typeface="Verdana"/>
              </a:rPr>
              <a:t>What are stateful services?</a:t>
            </a:r>
          </a:p>
          <a:p>
            <a:pPr lvl="0">
              <a:spcBef>
                <a:spcPts val="0"/>
              </a:spcBef>
              <a:buNone/>
            </a:pPr>
            <a:r>
              <a:rPr lang="en-US" sz="1800">
                <a:solidFill>
                  <a:schemeClr val="dk1"/>
                </a:solidFill>
                <a:latin typeface="Verdana"/>
                <a:ea typeface="Verdana"/>
                <a:cs typeface="Verdana"/>
                <a:sym typeface="Verdana"/>
              </a:rPr>
              <a:t>Stateful services keep track of changes since it started running, usually by setting values in a storage field/parameters designated for that purpose.</a:t>
            </a:r>
          </a:p>
          <a:p>
            <a:pPr lvl="0" rtl="0">
              <a:spcBef>
                <a:spcPts val="0"/>
              </a:spcBef>
              <a:buNone/>
            </a:pPr>
            <a:r>
              <a:rPr lang="en-US" sz="1800">
                <a:solidFill>
                  <a:schemeClr val="dk1"/>
                </a:solidFill>
                <a:latin typeface="Verdana"/>
                <a:ea typeface="Verdana"/>
                <a:cs typeface="Verdana"/>
                <a:sym typeface="Verdana"/>
              </a:rPr>
              <a:t>Usually these services lose all information and start like it’s the first time being executed and don’t use the same data any other instances do.</a:t>
            </a:r>
          </a:p>
          <a:p>
            <a:pPr lvl="0">
              <a:spcBef>
                <a:spcPts val="0"/>
              </a:spcBef>
              <a:buNone/>
            </a:pPr>
            <a:r>
              <a:rPr lang="en-US" sz="1800">
                <a:solidFill>
                  <a:schemeClr val="dk1"/>
                </a:solidFill>
                <a:latin typeface="Verdana"/>
                <a:ea typeface="Verdana"/>
                <a:cs typeface="Verdana"/>
                <a:sym typeface="Verdana"/>
              </a:rPr>
              <a:t>Examples: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Services with configuration files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Databases</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t/>
            </a:r>
            <a:endParaRPr sz="1800">
              <a:solidFill>
                <a:schemeClr val="dk1"/>
              </a:solidFill>
              <a:latin typeface="Verdana"/>
              <a:ea typeface="Verdana"/>
              <a:cs typeface="Verdana"/>
              <a:sym typeface="Verdana"/>
            </a:endParaRPr>
          </a:p>
          <a:p>
            <a:pPr lvl="0">
              <a:spcBef>
                <a:spcPts val="0"/>
              </a:spcBef>
              <a:buClr>
                <a:schemeClr val="dk1"/>
              </a:buClr>
              <a:buSzPct val="61111"/>
              <a:buFont typeface="Arial"/>
              <a:buNone/>
            </a:pPr>
            <a:r>
              <a:rPr lang="en-US" sz="1800">
                <a:solidFill>
                  <a:schemeClr val="dk1"/>
                </a:solidFill>
                <a:latin typeface="Verdana"/>
                <a:ea typeface="Verdana"/>
                <a:cs typeface="Verdana"/>
                <a:sym typeface="Verdana"/>
              </a:rPr>
              <a:t>So, Docker is only for stateless service, right? </a:t>
            </a:r>
            <a:r>
              <a:rPr b="1" lang="en-US" sz="1800">
                <a:solidFill>
                  <a:schemeClr val="dk1"/>
                </a:solidFill>
                <a:latin typeface="Verdana"/>
                <a:ea typeface="Verdana"/>
                <a:cs typeface="Verdana"/>
                <a:sym typeface="Verdana"/>
              </a:rPr>
              <a:t>Wrong</a:t>
            </a:r>
            <a:r>
              <a:rPr lang="en-US" sz="1800">
                <a:solidFill>
                  <a:schemeClr val="dk1"/>
                </a:solidFill>
                <a:latin typeface="Verdana"/>
                <a:ea typeface="Verdana"/>
                <a:cs typeface="Verdana"/>
                <a:sym typeface="Verdana"/>
              </a:rPr>
              <a:t>!</a:t>
            </a:r>
          </a:p>
          <a:p>
            <a:pPr lvl="0">
              <a:spcBef>
                <a:spcPts val="0"/>
              </a:spcBef>
              <a:buNone/>
            </a:pPr>
            <a:r>
              <a:rPr lang="en-US" sz="1800">
                <a:solidFill>
                  <a:schemeClr val="dk1"/>
                </a:solidFill>
                <a:latin typeface="Verdana"/>
                <a:ea typeface="Verdana"/>
                <a:cs typeface="Verdana"/>
                <a:sym typeface="Verdana"/>
              </a:rPr>
              <a:t>We just need to find a way to retain state outside containers that run our services.</a:t>
            </a: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85" name="Shape 285"/>
        <p:cNvGrpSpPr/>
        <p:nvPr/>
      </p:nvGrpSpPr>
      <p:grpSpPr>
        <a:xfrm>
          <a:off x="0" y="0"/>
          <a:ext cx="0" cy="0"/>
          <a:chOff x="0" y="0"/>
          <a:chExt cx="0" cy="0"/>
        </a:xfrm>
      </p:grpSpPr>
      <p:sp>
        <p:nvSpPr>
          <p:cNvPr id="286" name="Shape 286"/>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Dealing with stateful services</a:t>
            </a:r>
          </a:p>
          <a:p>
            <a:pPr indent="0" lvl="0" marL="0" marR="0" rtl="0" algn="l">
              <a:spcBef>
                <a:spcPts val="0"/>
              </a:spcBef>
              <a:buNone/>
            </a:pPr>
            <a:r>
              <a:t/>
            </a:r>
            <a:endParaRPr b="1" sz="2400">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How can they be used in Docker?</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Data files must be on a host directory, mounted on the container’s filesystem</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If data is on a distributed/networked filesystem, in case a node fails, data is safe elsewhere</a:t>
            </a:r>
          </a:p>
          <a:p>
            <a:pPr indent="-342900" lvl="1" marL="9144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Allows the container to be restarted on another node without data loss</a:t>
            </a:r>
          </a:p>
          <a:p>
            <a:pPr lv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Build a stateful service</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Create mount point in a distributed/networked filesystem (ex: NFS or CEPH)</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Create service, point mount point to </a:t>
            </a:r>
          </a:p>
          <a:p>
            <a:pPr indent="0" lvl="0" marL="457200" rtl="0">
              <a:spcBef>
                <a:spcPts val="0"/>
              </a:spcBef>
              <a:buNone/>
            </a:pPr>
            <a:r>
              <a:rPr lang="en-US" sz="1800">
                <a:solidFill>
                  <a:schemeClr val="dk1"/>
                </a:solidFill>
                <a:latin typeface="Verdana"/>
                <a:ea typeface="Verdana"/>
                <a:cs typeface="Verdana"/>
                <a:sym typeface="Verdana"/>
              </a:rPr>
              <a:t>$ docker service create --name registry -p 5000:5000 --mount type=bind,src=/opt/share/registry_data,dst=/var/lib/registry --detach=false registry:2.6.2</a:t>
            </a:r>
          </a:p>
          <a:p>
            <a:pPr indent="0" lvl="0" marL="457200" rtl="0">
              <a:spcBef>
                <a:spcPts val="0"/>
              </a:spcBef>
              <a:buNone/>
            </a:pPr>
            <a:r>
              <a:t/>
            </a:r>
            <a:endParaRPr sz="1800">
              <a:solidFill>
                <a:schemeClr val="dk1"/>
              </a:solidFill>
              <a:latin typeface="Verdana"/>
              <a:ea typeface="Verdana"/>
              <a:cs typeface="Verdana"/>
              <a:sym typeface="Verdana"/>
            </a:endParaRPr>
          </a:p>
          <a:p>
            <a:pPr indent="0" lvl="0" marL="0" rtl="0">
              <a:spcBef>
                <a:spcPts val="0"/>
              </a:spcBef>
              <a:buNone/>
            </a:pPr>
            <a:r>
              <a:rPr b="1" lang="en-US" sz="1800">
                <a:solidFill>
                  <a:schemeClr val="dk1"/>
                </a:solidFill>
                <a:latin typeface="Verdana"/>
                <a:ea typeface="Verdana"/>
                <a:cs typeface="Verdana"/>
                <a:sym typeface="Verdana"/>
              </a:rPr>
              <a:t>Notes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Some services are easy to scale, others have their own clustering systems (ex: databases), others don’t really allow to scale, for many reasons (ex: Wordpress HTTP Headers, Database Transactions, limitations on reading/writing simultaneously, etc).</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Usually it’s possible to scale anyway, but require many changes, some very complex.</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These services need to be tested much more carefully, as in production workload increases dramatically.</a:t>
            </a:r>
          </a:p>
          <a:p>
            <a:pPr lvl="0" rtl="0">
              <a:spcBef>
                <a:spcPts val="0"/>
              </a:spcBef>
              <a:buNone/>
            </a:pPr>
            <a:r>
              <a:t/>
            </a:r>
            <a:endParaRPr b="1" sz="1800">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90" name="Shape 290"/>
        <p:cNvGrpSpPr/>
        <p:nvPr/>
      </p:nvGrpSpPr>
      <p:grpSpPr>
        <a:xfrm>
          <a:off x="0" y="0"/>
          <a:ext cx="0" cy="0"/>
          <a:chOff x="0" y="0"/>
          <a:chExt cx="0" cy="0"/>
        </a:xfrm>
      </p:grpSpPr>
      <p:sp>
        <p:nvSpPr>
          <p:cNvPr id="291" name="Shape 291"/>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Secrets</a:t>
            </a:r>
          </a:p>
          <a:p>
            <a:pPr indent="0" lvl="0" marL="0" marR="0" rtl="0" algn="l">
              <a:spcBef>
                <a:spcPts val="0"/>
              </a:spcBef>
              <a:buNone/>
            </a:pPr>
            <a:r>
              <a:t/>
            </a:r>
            <a:endParaRPr b="1" sz="24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Sometimes we need to pass sensitive data to containers, but we don’t want it to be saved in scripts, command line history, Dockerfile, docker-compose YAML files, etc.</a:t>
            </a:r>
          </a:p>
          <a:p>
            <a:pPr indent="0" lvl="0" marL="0" marR="0" rtl="0" algn="l">
              <a:spcBef>
                <a:spcPts val="0"/>
              </a:spcBef>
              <a:buSzPct val="25000"/>
              <a:buNone/>
            </a:pPr>
            <a:r>
              <a:rPr lang="en-US" sz="1800">
                <a:latin typeface="Verdana"/>
                <a:ea typeface="Verdana"/>
                <a:cs typeface="Verdana"/>
                <a:sym typeface="Verdana"/>
              </a:rPr>
              <a:t>So in Docker 1.13 came </a:t>
            </a:r>
            <a:r>
              <a:rPr b="1" lang="en-US" sz="1800">
                <a:latin typeface="Verdana"/>
                <a:ea typeface="Verdana"/>
                <a:cs typeface="Verdana"/>
                <a:sym typeface="Verdana"/>
              </a:rPr>
              <a:t>Secrets</a:t>
            </a:r>
            <a:r>
              <a:rPr lang="en-US" sz="1800">
                <a:latin typeface="Verdana"/>
                <a:ea typeface="Verdana"/>
                <a:cs typeface="Verdana"/>
                <a:sym typeface="Verdana"/>
              </a:rPr>
              <a:t>. Sensitive data can be centrally managed and securely transmited only to the services we want to.</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SzPct val="25000"/>
              <a:buNone/>
            </a:pPr>
            <a:r>
              <a:rPr lang="en-US" sz="1800">
                <a:latin typeface="Verdana"/>
                <a:ea typeface="Verdana"/>
                <a:cs typeface="Verdana"/>
                <a:sym typeface="Verdana"/>
              </a:rPr>
              <a:t>Secrets can contain data such as:</a:t>
            </a:r>
          </a:p>
          <a:p>
            <a:pPr indent="-342900" lvl="0" marL="457200" marR="0" rtl="0" algn="l">
              <a:spcBef>
                <a:spcPts val="0"/>
              </a:spcBef>
              <a:buSzPct val="100000"/>
              <a:buFont typeface="Verdana"/>
              <a:buChar char="●"/>
            </a:pPr>
            <a:r>
              <a:rPr lang="en-US" sz="1800">
                <a:latin typeface="Verdana"/>
                <a:ea typeface="Verdana"/>
                <a:cs typeface="Verdana"/>
                <a:sym typeface="Verdana"/>
              </a:rPr>
              <a:t>Usernames and passwords</a:t>
            </a:r>
          </a:p>
          <a:p>
            <a:pPr indent="-342900" lvl="0" marL="457200" marR="0" rtl="0" algn="l">
              <a:spcBef>
                <a:spcPts val="0"/>
              </a:spcBef>
              <a:buSzPct val="100000"/>
              <a:buFont typeface="Verdana"/>
              <a:buChar char="●"/>
            </a:pPr>
            <a:r>
              <a:rPr lang="en-US" sz="1800">
                <a:latin typeface="Verdana"/>
                <a:ea typeface="Verdana"/>
                <a:cs typeface="Verdana"/>
                <a:sym typeface="Verdana"/>
              </a:rPr>
              <a:t>TLS certificates and keys</a:t>
            </a:r>
          </a:p>
          <a:p>
            <a:pPr indent="-342900" lvl="0" marL="457200" marR="0" rtl="0" algn="l">
              <a:spcBef>
                <a:spcPts val="0"/>
              </a:spcBef>
              <a:buSzPct val="100000"/>
              <a:buFont typeface="Verdana"/>
              <a:buChar char="●"/>
            </a:pPr>
            <a:r>
              <a:rPr lang="en-US" sz="1800">
                <a:latin typeface="Verdana"/>
                <a:ea typeface="Verdana"/>
                <a:cs typeface="Verdana"/>
                <a:sym typeface="Verdana"/>
              </a:rPr>
              <a:t>SSH keys</a:t>
            </a:r>
          </a:p>
          <a:p>
            <a:pPr indent="-342900" lvl="0" marL="457200" marR="0" rtl="0" algn="l">
              <a:spcBef>
                <a:spcPts val="0"/>
              </a:spcBef>
              <a:buSzPct val="100000"/>
              <a:buFont typeface="Verdana"/>
              <a:buChar char="●"/>
            </a:pPr>
            <a:r>
              <a:rPr lang="en-US" sz="1800">
                <a:latin typeface="Verdana"/>
                <a:ea typeface="Verdana"/>
                <a:cs typeface="Verdana"/>
                <a:sym typeface="Verdana"/>
              </a:rPr>
              <a:t>Other important data such as the name of a database or internal server</a:t>
            </a:r>
          </a:p>
          <a:p>
            <a:pPr indent="-342900" lvl="0" marL="457200" marR="0" rtl="0" algn="l">
              <a:spcBef>
                <a:spcPts val="0"/>
              </a:spcBef>
              <a:buSzPct val="100000"/>
              <a:buFont typeface="Verdana"/>
              <a:buChar char="●"/>
            </a:pPr>
            <a:r>
              <a:rPr lang="en-US" sz="1800">
                <a:latin typeface="Verdana"/>
                <a:ea typeface="Verdana"/>
                <a:cs typeface="Verdana"/>
                <a:sym typeface="Verdana"/>
              </a:rPr>
              <a:t>Generic strings or binary content (up to 500 kb in size)</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b="1" sz="1800">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Example:</a:t>
            </a:r>
          </a:p>
          <a:p>
            <a:pPr indent="0" lvl="0" marL="0" marR="0" rtl="0" algn="l">
              <a:spcBef>
                <a:spcPts val="0"/>
              </a:spcBef>
              <a:buSzPct val="25000"/>
              <a:buNone/>
            </a:pPr>
            <a:r>
              <a:rPr lang="en-US" sz="1800">
                <a:latin typeface="Verdana"/>
                <a:ea typeface="Verdana"/>
                <a:cs typeface="Verdana"/>
                <a:sym typeface="Verdana"/>
              </a:rPr>
              <a:t>$ echo "mydatabasepassword" | docker secret create db_pass -</a:t>
            </a:r>
            <a:br>
              <a:rPr lang="en-US" sz="1800">
                <a:latin typeface="Verdana"/>
                <a:ea typeface="Verdana"/>
                <a:cs typeface="Verdana"/>
                <a:sym typeface="Verdana"/>
              </a:rPr>
            </a:br>
            <a:r>
              <a:rPr lang="en-US" sz="1800">
                <a:latin typeface="Verdana"/>
                <a:ea typeface="Verdana"/>
                <a:cs typeface="Verdana"/>
                <a:sym typeface="Verdana"/>
              </a:rPr>
              <a:t>$ docker secret ls</a:t>
            </a:r>
          </a:p>
          <a:p>
            <a:pPr lvl="0">
              <a:spcBef>
                <a:spcPts val="0"/>
              </a:spcBef>
              <a:buNone/>
            </a:pPr>
            <a:r>
              <a:rPr lang="en-US" sz="1800">
                <a:solidFill>
                  <a:schemeClr val="dk1"/>
                </a:solidFill>
                <a:latin typeface="Verdana"/>
                <a:ea typeface="Verdana"/>
                <a:cs typeface="Verdana"/>
                <a:sym typeface="Verdana"/>
              </a:rPr>
              <a:t>$ docker service create --secret db_pass -e DBPASS=”/run/secrets/db_pass” --name secret-test alpine ping 8.8.8.8</a:t>
            </a:r>
          </a:p>
          <a:p>
            <a:pPr lvl="0">
              <a:spcBef>
                <a:spcPts val="0"/>
              </a:spcBef>
              <a:buClr>
                <a:schemeClr val="dk1"/>
              </a:buClr>
              <a:buFont typeface="Arial"/>
              <a:buNone/>
            </a:pPr>
            <a:r>
              <a:t/>
            </a:r>
            <a:endParaRPr sz="1800">
              <a:solidFill>
                <a:schemeClr val="dk1"/>
              </a:solidFill>
              <a:latin typeface="Verdana"/>
              <a:ea typeface="Verdana"/>
              <a:cs typeface="Verdana"/>
              <a:sym typeface="Verdana"/>
            </a:endParaRPr>
          </a:p>
          <a:p>
            <a:pPr lv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295" name="Shape 295"/>
        <p:cNvGrpSpPr/>
        <p:nvPr/>
      </p:nvGrpSpPr>
      <p:grpSpPr>
        <a:xfrm>
          <a:off x="0" y="0"/>
          <a:ext cx="0" cy="0"/>
          <a:chOff x="0" y="0"/>
          <a:chExt cx="0" cy="0"/>
        </a:xfrm>
      </p:grpSpPr>
      <p:sp>
        <p:nvSpPr>
          <p:cNvPr id="296" name="Shape 296"/>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Some exercises to try and learn a bit more</a:t>
            </a:r>
          </a:p>
          <a:p>
            <a:pPr indent="0" lvl="0" marL="0" marR="0" rtl="0" algn="l">
              <a:spcBef>
                <a:spcPts val="0"/>
              </a:spcBef>
              <a:buNone/>
            </a:pPr>
            <a:r>
              <a:t/>
            </a:r>
            <a:endParaRPr b="1" sz="2400">
              <a:latin typeface="Verdana"/>
              <a:ea typeface="Verdana"/>
              <a:cs typeface="Verdana"/>
              <a:sym typeface="Verdana"/>
            </a:endParaRPr>
          </a:p>
          <a:p>
            <a:pPr lvl="0">
              <a:spcBef>
                <a:spcPts val="0"/>
              </a:spcBef>
              <a:buClr>
                <a:schemeClr val="dk1"/>
              </a:buClr>
              <a:buSzPct val="61111"/>
              <a:buFont typeface="Arial"/>
              <a:buNone/>
            </a:pPr>
            <a:r>
              <a:rPr b="1" lang="en-US" sz="1800">
                <a:solidFill>
                  <a:schemeClr val="dk1"/>
                </a:solidFill>
                <a:latin typeface="Verdana"/>
                <a:ea typeface="Verdana"/>
                <a:cs typeface="Verdana"/>
                <a:sym typeface="Verdana"/>
              </a:rPr>
              <a:t>Securing services by using a proxy</a:t>
            </a:r>
          </a:p>
          <a:p>
            <a:pPr lvl="0">
              <a:spcBef>
                <a:spcPts val="0"/>
              </a:spcBef>
              <a:buNone/>
            </a:pPr>
            <a:r>
              <a:rPr lang="en-US" sz="1800">
                <a:solidFill>
                  <a:schemeClr val="dk1"/>
                </a:solidFill>
                <a:latin typeface="Verdana"/>
                <a:ea typeface="Verdana"/>
                <a:cs typeface="Verdana"/>
                <a:sym typeface="Verdana"/>
              </a:rPr>
              <a:t>Do not expose any services, create a proxy overlay network where you install a proxy service (ex: NGINX or HAPROXY) and redirect calls by address to the internal services in the cluster.</a:t>
            </a:r>
          </a:p>
          <a:p>
            <a:pPr lv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Centralized Logging</a:t>
            </a:r>
          </a:p>
          <a:p>
            <a:pPr lvl="0">
              <a:spcBef>
                <a:spcPts val="0"/>
              </a:spcBef>
              <a:buNone/>
            </a:pPr>
            <a:r>
              <a:rPr lang="en-US" sz="1800">
                <a:solidFill>
                  <a:schemeClr val="dk1"/>
                </a:solidFill>
                <a:latin typeface="Verdana"/>
                <a:ea typeface="Verdana"/>
                <a:cs typeface="Verdana"/>
                <a:sym typeface="Verdana"/>
              </a:rPr>
              <a:t>Try to integrate Elastic Stack (Elasticsearch, Logstash and Kibana) into the cluster, to get logs from services.</a:t>
            </a:r>
          </a:p>
          <a:p>
            <a:pPr lvl="0">
              <a:spcBef>
                <a:spcPts val="0"/>
              </a:spcBef>
              <a:buNone/>
            </a:pPr>
            <a:r>
              <a:t/>
            </a:r>
            <a:endParaRPr sz="1800">
              <a:solidFill>
                <a:schemeClr val="dk1"/>
              </a:solidFill>
              <a:latin typeface="Verdana"/>
              <a:ea typeface="Verdana"/>
              <a:cs typeface="Verdana"/>
              <a:sym typeface="Verdana"/>
            </a:endParaRPr>
          </a:p>
          <a:p>
            <a:pPr lvl="0">
              <a:spcBef>
                <a:spcPts val="0"/>
              </a:spcBef>
              <a:buNone/>
            </a:pPr>
            <a:r>
              <a:rPr b="1" lang="en-US" sz="1800">
                <a:solidFill>
                  <a:schemeClr val="dk1"/>
                </a:solidFill>
                <a:latin typeface="Verdana"/>
                <a:ea typeface="Verdana"/>
                <a:cs typeface="Verdana"/>
                <a:sym typeface="Verdana"/>
              </a:rPr>
              <a:t>Docker Stats Dashboard</a:t>
            </a:r>
          </a:p>
          <a:p>
            <a:pPr lvl="0">
              <a:spcBef>
                <a:spcPts val="0"/>
              </a:spcBef>
              <a:buNone/>
            </a:pPr>
            <a:r>
              <a:rPr lang="en-US" sz="1800">
                <a:solidFill>
                  <a:schemeClr val="dk1"/>
                </a:solidFill>
                <a:latin typeface="Verdana"/>
                <a:ea typeface="Verdana"/>
                <a:cs typeface="Verdana"/>
                <a:sym typeface="Verdana"/>
              </a:rPr>
              <a:t>Integrate Docker stats (ex: resource usage) into external tools, like Prometheus.</a:t>
            </a:r>
          </a:p>
          <a:p>
            <a:pPr lv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00" name="Shape 300"/>
        <p:cNvGrpSpPr/>
        <p:nvPr/>
      </p:nvGrpSpPr>
      <p:grpSpPr>
        <a:xfrm>
          <a:off x="0" y="0"/>
          <a:ext cx="0" cy="0"/>
          <a:chOff x="0" y="0"/>
          <a:chExt cx="0" cy="0"/>
        </a:xfrm>
      </p:grpSpPr>
      <p:sp>
        <p:nvSpPr>
          <p:cNvPr id="301" name="Shape 301"/>
          <p:cNvSpPr txBox="1"/>
          <p:nvPr/>
        </p:nvSpPr>
        <p:spPr>
          <a:xfrm>
            <a:off x="182875" y="183250"/>
            <a:ext cx="11704200" cy="6281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strike="noStrike">
                <a:solidFill>
                  <a:srgbClr val="000000"/>
                </a:solidFill>
                <a:latin typeface="Verdana"/>
                <a:ea typeface="Verdana"/>
                <a:cs typeface="Verdana"/>
                <a:sym typeface="Verdana"/>
              </a:rPr>
              <a:t>Where can I get more information about Docker Swarm?</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strike="noStrike">
                <a:solidFill>
                  <a:srgbClr val="000000"/>
                </a:solidFill>
                <a:latin typeface="Verdana"/>
                <a:ea typeface="Verdana"/>
                <a:cs typeface="Verdana"/>
                <a:sym typeface="Verdana"/>
              </a:rPr>
              <a:t>Docker Documentation</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4"/>
              </a:rPr>
              <a:t>https://docs.docker.com</a:t>
            </a: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Docker Swarm Mode/SwarmKit</a:t>
            </a:r>
            <a:r>
              <a:rPr lang="en-US" sz="1800">
                <a:solidFill>
                  <a:schemeClr val="dk1"/>
                </a:solidFill>
                <a:latin typeface="Verdana"/>
                <a:ea typeface="Verdana"/>
                <a:cs typeface="Verdana"/>
                <a:sym typeface="Verdana"/>
              </a:rPr>
              <a:t>: </a:t>
            </a:r>
            <a:r>
              <a:rPr lang="en-US" sz="1800" u="sng">
                <a:solidFill>
                  <a:schemeClr val="hlink"/>
                </a:solidFill>
                <a:latin typeface="Verdana"/>
                <a:ea typeface="Verdana"/>
                <a:cs typeface="Verdana"/>
                <a:sym typeface="Verdana"/>
                <a:hlinkClick r:id="rId5"/>
              </a:rPr>
              <a:t>https://docs.docker.com/engine/swarm/</a:t>
            </a:r>
          </a:p>
          <a:p>
            <a:pPr indent="0" lvl="0" marL="0" marR="0" rtl="0" algn="l">
              <a:spcBef>
                <a:spcPts val="0"/>
              </a:spcBef>
              <a:buSzPct val="25000"/>
              <a:buNone/>
            </a:pPr>
            <a:r>
              <a:rPr b="1" lang="en-US" sz="1800">
                <a:latin typeface="Verdana"/>
                <a:ea typeface="Verdana"/>
                <a:cs typeface="Verdana"/>
                <a:sym typeface="Verdana"/>
              </a:rPr>
              <a:t>Versions</a:t>
            </a:r>
            <a:r>
              <a:rPr b="0" lang="en-US" sz="1800" strike="noStrike">
                <a:solidFill>
                  <a:srgbClr val="000000"/>
                </a:solidFill>
                <a:latin typeface="Verdana"/>
                <a:ea typeface="Verdana"/>
                <a:cs typeface="Verdana"/>
                <a:sym typeface="Verdana"/>
              </a:rPr>
              <a:t>: </a:t>
            </a:r>
            <a:r>
              <a:rPr b="0" lang="en-US" sz="1800" u="sng" strike="noStrike">
                <a:solidFill>
                  <a:schemeClr val="hlink"/>
                </a:solidFill>
                <a:latin typeface="Verdana"/>
                <a:ea typeface="Verdana"/>
                <a:cs typeface="Verdana"/>
                <a:sym typeface="Verdana"/>
                <a:hlinkClick r:id="rId6"/>
              </a:rPr>
              <a:t>https://blog.docker.com/2017/03/docker-enterprise-edition/</a:t>
            </a:r>
          </a:p>
          <a:p>
            <a:pPr indent="0" lvl="0" marL="0" marR="0" rtl="0" algn="l">
              <a:spcBef>
                <a:spcPts val="0"/>
              </a:spcBef>
              <a:buSzPct val="25000"/>
              <a:buNone/>
            </a:pPr>
            <a:r>
              <a:rPr lang="en-US" sz="1800">
                <a:latin typeface="Verdana"/>
                <a:ea typeface="Verdana"/>
                <a:cs typeface="Verdana"/>
                <a:sym typeface="Verdana"/>
              </a:rPr>
              <a:t>Docker Swarm Security Model: </a:t>
            </a:r>
            <a:r>
              <a:rPr lang="en-US" sz="1800" u="sng">
                <a:solidFill>
                  <a:schemeClr val="hlink"/>
                </a:solidFill>
                <a:latin typeface="Verdana"/>
                <a:ea typeface="Verdana"/>
                <a:cs typeface="Verdana"/>
                <a:sym typeface="Verdana"/>
                <a:hlinkClick r:id="rId7"/>
              </a:rPr>
              <a:t>https://docs.docker.com/engine/userguide/networking/overlay-security-model/</a:t>
            </a: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indent="0" lvl="0" marL="0" marR="0" rtl="0" algn="l">
              <a:spcBef>
                <a:spcPts val="0"/>
              </a:spcBef>
              <a:buNone/>
            </a:pPr>
            <a:r>
              <a:t/>
            </a:r>
            <a:endParaRPr sz="1800">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GitHub Course Documentation</a:t>
            </a:r>
          </a:p>
          <a:p>
            <a:pPr lvl="0" rtl="0">
              <a:spcBef>
                <a:spcPts val="0"/>
              </a:spcBef>
              <a:buClr>
                <a:schemeClr val="dk1"/>
              </a:buClr>
              <a:buSzPct val="25000"/>
              <a:buFont typeface="Arial"/>
              <a:buNone/>
            </a:pPr>
            <a:r>
              <a:rPr lang="en-US" sz="1800" u="sng">
                <a:solidFill>
                  <a:schemeClr val="hlink"/>
                </a:solidFill>
                <a:latin typeface="Verdana"/>
                <a:ea typeface="Verdana"/>
                <a:cs typeface="Verdana"/>
                <a:sym typeface="Verdana"/>
                <a:hlinkClick r:id="rId8"/>
              </a:rPr>
              <a:t>https://github.com/luisnabais/course_docker</a:t>
            </a:r>
          </a:p>
          <a:p>
            <a:pPr lvl="0" rtl="0">
              <a:spcBef>
                <a:spcPts val="0"/>
              </a:spcBef>
              <a:buClr>
                <a:schemeClr val="dk1"/>
              </a:buClr>
              <a:buFont typeface="Arial"/>
              <a:buNone/>
            </a:pPr>
            <a:r>
              <a:t/>
            </a:r>
            <a:endParaRPr sz="1800">
              <a:latin typeface="Verdana"/>
              <a:ea typeface="Verdana"/>
              <a:cs typeface="Verdana"/>
              <a:sym typeface="Verdana"/>
            </a:endParaRPr>
          </a:p>
          <a:p>
            <a:pPr lvl="0" rtl="0">
              <a:spcBef>
                <a:spcPts val="0"/>
              </a:spcBef>
              <a:buClr>
                <a:schemeClr val="dk1"/>
              </a:buClr>
              <a:buFont typeface="Arial"/>
              <a:buNone/>
            </a:pPr>
            <a:r>
              <a:t/>
            </a:r>
            <a:endParaRPr sz="1800">
              <a:latin typeface="Verdana"/>
              <a:ea typeface="Verdana"/>
              <a:cs typeface="Verdana"/>
              <a:sym typeface="Verdana"/>
            </a:endParaRPr>
          </a:p>
          <a:p>
            <a:pPr lvl="0" rtl="0">
              <a:spcBef>
                <a:spcPts val="0"/>
              </a:spcBef>
              <a:buClr>
                <a:schemeClr val="dk1"/>
              </a:buClr>
              <a:buSzPct val="25000"/>
              <a:buFont typeface="Arial"/>
              <a:buNone/>
            </a:pPr>
            <a:r>
              <a:rPr b="1" lang="en-US" sz="1800">
                <a:solidFill>
                  <a:schemeClr val="dk1"/>
                </a:solidFill>
                <a:latin typeface="Verdana"/>
                <a:ea typeface="Verdana"/>
                <a:cs typeface="Verdana"/>
                <a:sym typeface="Verdana"/>
              </a:rPr>
              <a:t>About me: </a:t>
            </a:r>
            <a:r>
              <a:rPr lang="en-US" sz="1800" u="sng">
                <a:solidFill>
                  <a:schemeClr val="hlink"/>
                </a:solidFill>
                <a:latin typeface="Verdana"/>
                <a:ea typeface="Verdana"/>
                <a:cs typeface="Verdana"/>
                <a:sym typeface="Verdana"/>
                <a:hlinkClick r:id="rId9"/>
              </a:rPr>
              <a:t>https://www.luisnabais.com</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05" name="Shape 305"/>
        <p:cNvGrpSpPr/>
        <p:nvPr/>
      </p:nvGrpSpPr>
      <p:grpSpPr>
        <a:xfrm>
          <a:off x="0" y="0"/>
          <a:ext cx="0" cy="0"/>
          <a:chOff x="0" y="0"/>
          <a:chExt cx="0" cy="0"/>
        </a:xfrm>
      </p:grpSpPr>
      <p:sp>
        <p:nvSpPr>
          <p:cNvPr id="306" name="Shape 306"/>
          <p:cNvSpPr txBox="1"/>
          <p:nvPr/>
        </p:nvSpPr>
        <p:spPr>
          <a:xfrm>
            <a:off x="274319" y="1554479"/>
            <a:ext cx="11613000" cy="567300"/>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b="1" lang="en-US" sz="3200" strike="noStrike">
                <a:solidFill>
                  <a:srgbClr val="000000"/>
                </a:solidFill>
                <a:latin typeface="Verdana"/>
                <a:ea typeface="Verdana"/>
                <a:cs typeface="Verdana"/>
                <a:sym typeface="Verdana"/>
              </a:rPr>
              <a:t>Thank you</a:t>
            </a:r>
          </a:p>
          <a:p>
            <a:pPr indent="0" lvl="0" marL="0" marR="0" rtl="0" algn="ctr">
              <a:spcBef>
                <a:spcPts val="0"/>
              </a:spcBef>
              <a:buNone/>
            </a:pPr>
            <a:r>
              <a:t/>
            </a:r>
            <a:endParaRPr b="1" sz="3200">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None/>
            </a:pPr>
            <a:r>
              <a:t/>
            </a:r>
            <a:endParaRPr b="1" sz="1800">
              <a:solidFill>
                <a:schemeClr val="dk1"/>
              </a:solidFill>
              <a:latin typeface="Verdana"/>
              <a:ea typeface="Verdana"/>
              <a:cs typeface="Verdana"/>
              <a:sym typeface="Verdana"/>
            </a:endParaRPr>
          </a:p>
          <a:p>
            <a:pPr lvl="0" rtl="0">
              <a:spcBef>
                <a:spcPts val="0"/>
              </a:spcBef>
              <a:buSzPct val="25000"/>
              <a:buNone/>
            </a:pPr>
            <a:r>
              <a:rPr b="1" lang="en-US" sz="1800">
                <a:solidFill>
                  <a:srgbClr val="666666"/>
                </a:solidFill>
                <a:latin typeface="Verdana"/>
                <a:ea typeface="Verdana"/>
                <a:cs typeface="Verdana"/>
                <a:sym typeface="Verdana"/>
              </a:rPr>
              <a:t>PS:</a:t>
            </a:r>
            <a:r>
              <a:rPr lang="en-US" sz="1800">
                <a:solidFill>
                  <a:srgbClr val="666666"/>
                </a:solidFill>
                <a:latin typeface="Verdana"/>
                <a:ea typeface="Verdana"/>
                <a:cs typeface="Verdana"/>
                <a:sym typeface="Verdana"/>
              </a:rPr>
              <a:t> What do you think about a full workflow deploy workshop?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29" name="Shape 129"/>
        <p:cNvGrpSpPr/>
        <p:nvPr/>
      </p:nvGrpSpPr>
      <p:grpSpPr>
        <a:xfrm>
          <a:off x="0" y="0"/>
          <a:ext cx="0" cy="0"/>
          <a:chOff x="0" y="0"/>
          <a:chExt cx="0" cy="0"/>
        </a:xfrm>
      </p:grpSpPr>
      <p:sp>
        <p:nvSpPr>
          <p:cNvPr id="130" name="Shape 130"/>
          <p:cNvSpPr txBox="1"/>
          <p:nvPr/>
        </p:nvSpPr>
        <p:spPr>
          <a:xfrm>
            <a:off x="182875" y="182875"/>
            <a:ext cx="11795700" cy="62370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did we talk about in Intermediate?</a:t>
            </a:r>
          </a:p>
          <a:p>
            <a:pPr indent="0" lvl="0" marL="0" marR="0" rtl="0" algn="l">
              <a:spcBef>
                <a:spcPts val="0"/>
              </a:spcBef>
              <a:buNone/>
            </a:pPr>
            <a:r>
              <a:t/>
            </a:r>
            <a:endParaRPr b="0" sz="1800" strike="noStrike">
              <a:solidFill>
                <a:srgbClr val="000000"/>
              </a:solidFill>
              <a:latin typeface="Verdana"/>
              <a:ea typeface="Verdana"/>
              <a:cs typeface="Verdana"/>
              <a:sym typeface="Verdana"/>
            </a:endParaRPr>
          </a:p>
          <a:p>
            <a:pPr indent="0" lvl="0" marL="0" marR="0" rtl="0" algn="l">
              <a:spcBef>
                <a:spcPts val="0"/>
              </a:spcBef>
              <a:buSzPct val="25000"/>
              <a:buNone/>
            </a:pPr>
            <a:r>
              <a:rPr b="1" lang="en-US" sz="1800">
                <a:latin typeface="Verdana"/>
                <a:ea typeface="Verdana"/>
                <a:cs typeface="Verdana"/>
                <a:sym typeface="Verdana"/>
              </a:rPr>
              <a:t>Presentation</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Microservices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Workflow</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Registry (Hub/Store, custom registry)</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Networks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Volumes</a:t>
            </a:r>
          </a:p>
          <a:p>
            <a:pPr lvl="0" rtl="0">
              <a:spcBef>
                <a:spcPts val="0"/>
              </a:spcBef>
              <a:buNone/>
            </a:pPr>
            <a:r>
              <a:t/>
            </a:r>
            <a:endParaRPr sz="1800">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Practical class/tutorial - Blog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MySQL/MariaDB database</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Apache Web Server with PHP language support &amp; Wordpress</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Scale Wordpress, using a Load balancer (PoC)</a:t>
            </a:r>
          </a:p>
          <a:p>
            <a:pPr indent="-342900" lvl="0" marL="457200" rtl="0">
              <a:spcBef>
                <a:spcPts val="0"/>
              </a:spcBef>
              <a:buClr>
                <a:schemeClr val="dk1"/>
              </a:buClr>
              <a:buSzPct val="100000"/>
              <a:buFont typeface="Verdana"/>
              <a:buAutoNum type="arabicPeriod"/>
            </a:pPr>
            <a:r>
              <a:rPr lang="en-US" sz="1800">
                <a:solidFill>
                  <a:schemeClr val="dk1"/>
                </a:solidFill>
                <a:latin typeface="Verdana"/>
                <a:ea typeface="Verdana"/>
                <a:cs typeface="Verdana"/>
                <a:sym typeface="Verdana"/>
              </a:rPr>
              <a:t>Upgrade Wordpress, using Blue/Green Deployment (PoC)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4">
            <a:alphaModFix/>
          </a:blip>
          <a:stretch>
            <a:fillRect b="0" l="0" r="0" t="0"/>
          </a:stretch>
        </a:blipFill>
      </p:bgPr>
    </p:bg>
    <p:spTree>
      <p:nvGrpSpPr>
        <p:cNvPr id="134" name="Shape 134"/>
        <p:cNvGrpSpPr/>
        <p:nvPr/>
      </p:nvGrpSpPr>
      <p:grpSpPr>
        <a:xfrm>
          <a:off x="0" y="0"/>
          <a:ext cx="0" cy="0"/>
          <a:chOff x="0" y="0"/>
          <a:chExt cx="0" cy="0"/>
        </a:xfrm>
      </p:grpSpPr>
      <p:sp>
        <p:nvSpPr>
          <p:cNvPr id="135" name="Shape 135"/>
          <p:cNvSpPr txBox="1"/>
          <p:nvPr/>
        </p:nvSpPr>
        <p:spPr>
          <a:xfrm>
            <a:off x="182875" y="182875"/>
            <a:ext cx="11795700" cy="62370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i="0" lang="en-US" sz="2400" u="none" cap="none" strike="noStrike">
                <a:solidFill>
                  <a:srgbClr val="000000"/>
                </a:solidFill>
                <a:latin typeface="Verdana"/>
                <a:ea typeface="Verdana"/>
                <a:cs typeface="Verdana"/>
                <a:sym typeface="Verdana"/>
              </a:rPr>
              <a:t>What </a:t>
            </a:r>
            <a:r>
              <a:rPr b="1" lang="en-US" sz="2400">
                <a:latin typeface="Verdana"/>
                <a:ea typeface="Verdana"/>
                <a:cs typeface="Verdana"/>
                <a:sym typeface="Verdana"/>
              </a:rPr>
              <a:t>will </a:t>
            </a:r>
            <a:r>
              <a:rPr b="1" i="0" lang="en-US" sz="2400" u="none" cap="none" strike="noStrike">
                <a:solidFill>
                  <a:srgbClr val="000000"/>
                </a:solidFill>
                <a:latin typeface="Verdana"/>
                <a:ea typeface="Verdana"/>
                <a:cs typeface="Verdana"/>
                <a:sym typeface="Verdana"/>
              </a:rPr>
              <a:t>we talk about?</a:t>
            </a:r>
          </a:p>
          <a:p>
            <a:pPr indent="0" lvl="0" marL="0" marR="0" rtl="0" algn="l">
              <a:spcBef>
                <a:spcPts val="0"/>
              </a:spcBef>
              <a:buNone/>
            </a:pPr>
            <a:r>
              <a:t/>
            </a:r>
            <a:endParaRPr sz="1800">
              <a:solidFill>
                <a:schemeClr val="dk1"/>
              </a:solidFill>
              <a:latin typeface="Verdana"/>
              <a:ea typeface="Verdana"/>
              <a:cs typeface="Verdana"/>
              <a:sym typeface="Verdana"/>
            </a:endParaRPr>
          </a:p>
          <a:p>
            <a:pPr indent="0" lvl="0" marL="0" marR="0" rtl="0" algn="l">
              <a:spcBef>
                <a:spcPts val="0"/>
              </a:spcBef>
              <a:buSzPct val="25000"/>
              <a:buNone/>
            </a:pPr>
            <a:r>
              <a:rPr b="1" lang="en-US" sz="1800">
                <a:solidFill>
                  <a:schemeClr val="dk1"/>
                </a:solidFill>
                <a:latin typeface="Verdana"/>
                <a:ea typeface="Verdana"/>
                <a:cs typeface="Verdana"/>
                <a:sym typeface="Verdana"/>
              </a:rPr>
              <a:t>Presentation</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Understanding </a:t>
            </a:r>
            <a:r>
              <a:rPr lang="en-US" sz="1800">
                <a:solidFill>
                  <a:schemeClr val="dk1"/>
                </a:solidFill>
                <a:latin typeface="Verdana"/>
                <a:ea typeface="Verdana"/>
                <a:cs typeface="Verdana"/>
                <a:sym typeface="Verdana"/>
              </a:rPr>
              <a:t>Docker Swarm</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Create our first Swarm</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Running our first Swarm Service</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Deploying a local Registry</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Build, Ship and Run our Application</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Extra (if there is time)</a:t>
            </a:r>
          </a:p>
          <a:p>
            <a:pPr indent="-342900" lvl="1" marL="13716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 Stacks (Compose)</a:t>
            </a:r>
          </a:p>
          <a:p>
            <a:pPr indent="-342900" lvl="1" marL="13716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Rolling Updates</a:t>
            </a:r>
          </a:p>
          <a:p>
            <a:pPr indent="-342900" lvl="1" marL="13716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Dealing with Stateful Services</a:t>
            </a:r>
          </a:p>
          <a:p>
            <a:pPr lvl="0">
              <a:spcBef>
                <a:spcPts val="0"/>
              </a:spcBef>
              <a:buNone/>
            </a:pPr>
            <a:r>
              <a:t/>
            </a:r>
            <a:endParaRPr sz="1800">
              <a:latin typeface="Verdana"/>
              <a:ea typeface="Verdana"/>
              <a:cs typeface="Verdana"/>
              <a:sym typeface="Verdana"/>
            </a:endParaRPr>
          </a:p>
          <a:p>
            <a:pPr lvl="0" rtl="0">
              <a:spcBef>
                <a:spcPts val="0"/>
              </a:spcBef>
              <a:buNone/>
            </a:pPr>
            <a:r>
              <a:rPr b="1" lang="en-US" sz="1800">
                <a:latin typeface="Verdana"/>
                <a:ea typeface="Verdana"/>
                <a:cs typeface="Verdana"/>
                <a:sym typeface="Verdana"/>
              </a:rPr>
              <a:t>Project</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Dockercoins (Digital Coins mining).</a:t>
            </a:r>
          </a:p>
          <a:p>
            <a:pPr indent="0" lvl="0" marL="0" rtl="0">
              <a:spcBef>
                <a:spcPts val="0"/>
              </a:spcBef>
              <a:buNone/>
            </a:pPr>
            <a:r>
              <a:t/>
            </a:r>
            <a:endParaRPr sz="1800">
              <a:solidFill>
                <a:schemeClr val="dk1"/>
              </a:solidFill>
              <a:latin typeface="Verdana"/>
              <a:ea typeface="Verdana"/>
              <a:cs typeface="Verdana"/>
              <a:sym typeface="Verdana"/>
            </a:endParaRPr>
          </a:p>
          <a:p>
            <a:pPr indent="0" lvl="0" marL="0" rtl="0">
              <a:spcBef>
                <a:spcPts val="0"/>
              </a:spcBef>
              <a:buNone/>
            </a:pPr>
            <a:r>
              <a:t/>
            </a:r>
            <a:endParaRPr sz="1800">
              <a:solidFill>
                <a:schemeClr val="dk1"/>
              </a:solidFill>
              <a:latin typeface="Verdana"/>
              <a:ea typeface="Verdana"/>
              <a:cs typeface="Verdana"/>
              <a:sym typeface="Verdana"/>
            </a:endParaRPr>
          </a:p>
          <a:p>
            <a:pPr indent="0" lvl="0" marL="0" rtl="0">
              <a:spcBef>
                <a:spcPts val="0"/>
              </a:spcBef>
              <a:buNone/>
            </a:pPr>
            <a:r>
              <a:t/>
            </a:r>
            <a:endParaRPr sz="1800">
              <a:solidFill>
                <a:schemeClr val="dk1"/>
              </a:solidFill>
              <a:latin typeface="Verdana"/>
              <a:ea typeface="Verdana"/>
              <a:cs typeface="Verdana"/>
              <a:sym typeface="Verdana"/>
            </a:endParaRPr>
          </a:p>
          <a:p>
            <a:pPr indent="0" lvl="0" marL="0" rtl="0">
              <a:spcBef>
                <a:spcPts val="0"/>
              </a:spcBef>
              <a:buNone/>
            </a:pPr>
            <a:r>
              <a:t/>
            </a:r>
            <a:endParaRPr sz="1800">
              <a:solidFill>
                <a:schemeClr val="dk1"/>
              </a:solidFill>
              <a:latin typeface="Verdana"/>
              <a:ea typeface="Verdana"/>
              <a:cs typeface="Verdana"/>
              <a:sym typeface="Verdana"/>
            </a:endParaRPr>
          </a:p>
          <a:p>
            <a:pPr lvl="0">
              <a:spcBef>
                <a:spcPts val="0"/>
              </a:spcBef>
              <a:buNone/>
            </a:pPr>
            <a:r>
              <a:rPr lang="en-US" sz="1800">
                <a:solidFill>
                  <a:schemeClr val="dk1"/>
                </a:solidFill>
                <a:latin typeface="Verdana"/>
                <a:ea typeface="Verdana"/>
                <a:cs typeface="Verdana"/>
                <a:sym typeface="Verdana"/>
              </a:rPr>
              <a:t>All resources for all classes are available at </a:t>
            </a:r>
            <a:r>
              <a:rPr lang="en-US" sz="1800" u="sng">
                <a:solidFill>
                  <a:schemeClr val="hlink"/>
                </a:solidFill>
                <a:latin typeface="Verdana"/>
                <a:ea typeface="Verdana"/>
                <a:cs typeface="Verdana"/>
                <a:sym typeface="Verdana"/>
                <a:hlinkClick r:id="rId5"/>
              </a:rPr>
              <a:t>https://github.com/luisnabais/course_docker</a:t>
            </a:r>
          </a:p>
          <a:p>
            <a:pPr lvl="0" rtl="0">
              <a:spcBef>
                <a:spcPts val="0"/>
              </a:spcBef>
              <a:buNone/>
            </a:pPr>
            <a:r>
              <a:rPr lang="en-US" sz="1800">
                <a:solidFill>
                  <a:schemeClr val="dk1"/>
                </a:solidFill>
                <a:latin typeface="Verdana"/>
                <a:ea typeface="Verdana"/>
                <a:cs typeface="Verdana"/>
                <a:sym typeface="Verdana"/>
              </a:rPr>
              <a:t>Feel free to interrupt me anytime, wether for questions, adjust pace or any other reason.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39" name="Shape 139"/>
        <p:cNvGrpSpPr/>
        <p:nvPr/>
      </p:nvGrpSpPr>
      <p:grpSpPr>
        <a:xfrm>
          <a:off x="0" y="0"/>
          <a:ext cx="0" cy="0"/>
          <a:chOff x="0" y="0"/>
          <a:chExt cx="0" cy="0"/>
        </a:xfrm>
      </p:grpSpPr>
      <p:sp>
        <p:nvSpPr>
          <p:cNvPr id="140" name="Shape 140"/>
          <p:cNvSpPr txBox="1"/>
          <p:nvPr/>
        </p:nvSpPr>
        <p:spPr>
          <a:xfrm>
            <a:off x="182875" y="183250"/>
            <a:ext cx="11704200" cy="64797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Pre-requisites</a:t>
            </a:r>
          </a:p>
          <a:p>
            <a:pPr lvl="0" marR="0" rtl="0" algn="l">
              <a:spcBef>
                <a:spcPts val="0"/>
              </a:spcBef>
              <a:buNone/>
            </a:pPr>
            <a:r>
              <a:t/>
            </a:r>
            <a:endParaRPr sz="1800">
              <a:latin typeface="Verdana"/>
              <a:ea typeface="Verdana"/>
              <a:cs typeface="Verdana"/>
              <a:sym typeface="Verdana"/>
            </a:endParaRPr>
          </a:p>
          <a:p>
            <a:pPr indent="-342900" lvl="0" marL="457200" marR="0" rtl="0" algn="l">
              <a:spcBef>
                <a:spcPts val="0"/>
              </a:spcBef>
              <a:buSzPct val="100000"/>
              <a:buFont typeface="Verdana"/>
              <a:buChar char="●"/>
            </a:pPr>
            <a:r>
              <a:rPr lang="en-US" sz="1800">
                <a:latin typeface="Verdana"/>
                <a:ea typeface="Verdana"/>
                <a:cs typeface="Verdana"/>
                <a:sym typeface="Verdana"/>
              </a:rPr>
              <a:t>Computer with internet connection and a web browser</a:t>
            </a:r>
          </a:p>
          <a:p>
            <a:pPr indent="-342900" lvl="0" marL="457200" marR="0" rtl="0" algn="l">
              <a:spcBef>
                <a:spcPts val="0"/>
              </a:spcBef>
              <a:buSzPct val="100000"/>
              <a:buFont typeface="Verdana"/>
              <a:buChar char="●"/>
            </a:pPr>
            <a:r>
              <a:rPr lang="en-US" sz="1800">
                <a:latin typeface="Verdana"/>
                <a:ea typeface="Verdana"/>
                <a:cs typeface="Verdana"/>
                <a:sym typeface="Verdana"/>
              </a:rPr>
              <a:t>Local:</a:t>
            </a:r>
          </a:p>
          <a:p>
            <a:pPr indent="-342900" lvl="1" marL="914400" marR="0" rtl="0" algn="l">
              <a:spcBef>
                <a:spcPts val="0"/>
              </a:spcBef>
              <a:buSzPct val="100000"/>
              <a:buFont typeface="Verdana"/>
              <a:buChar char="○"/>
            </a:pPr>
            <a:r>
              <a:rPr lang="en-US" sz="1800">
                <a:latin typeface="Verdana"/>
                <a:ea typeface="Verdana"/>
                <a:cs typeface="Verdana"/>
                <a:sym typeface="Verdana"/>
              </a:rPr>
              <a:t>SSH Client to connect to remote machines</a:t>
            </a:r>
          </a:p>
          <a:p>
            <a:pPr indent="-342900" lvl="1" marL="914400" rtl="0">
              <a:spcBef>
                <a:spcPts val="0"/>
              </a:spcBef>
              <a:buSzPct val="100000"/>
              <a:buFont typeface="Verdana"/>
              <a:buChar char="○"/>
            </a:pPr>
            <a:r>
              <a:rPr lang="en-US" sz="1800">
                <a:solidFill>
                  <a:schemeClr val="dk1"/>
                </a:solidFill>
                <a:latin typeface="Verdana"/>
                <a:ea typeface="Verdana"/>
                <a:cs typeface="Verdana"/>
                <a:sym typeface="Verdana"/>
              </a:rPr>
              <a:t>Docker Installed (&gt;=v1.13)</a:t>
            </a:r>
          </a:p>
          <a:p>
            <a:pPr indent="-342900" lvl="0" marL="457200" rtl="0">
              <a:spcBef>
                <a:spcPts val="0"/>
              </a:spcBef>
              <a:buSzPct val="100000"/>
              <a:buFont typeface="Verdana"/>
              <a:buChar char="●"/>
            </a:pPr>
            <a:r>
              <a:rPr lang="en-US" sz="1800" u="sng">
                <a:solidFill>
                  <a:schemeClr val="hlink"/>
                </a:solidFill>
                <a:latin typeface="Verdana"/>
                <a:ea typeface="Verdana"/>
                <a:cs typeface="Verdana"/>
                <a:sym typeface="Verdana"/>
                <a:hlinkClick r:id="rId4"/>
              </a:rPr>
              <a:t>Play With Docker:</a:t>
            </a:r>
          </a:p>
          <a:p>
            <a:pPr indent="-342900" lvl="1" marL="914400" rtl="0">
              <a:spcBef>
                <a:spcPts val="0"/>
              </a:spcBef>
              <a:buSzPct val="100000"/>
              <a:buFont typeface="Verdana"/>
              <a:buChar char="○"/>
            </a:pPr>
            <a:r>
              <a:rPr lang="en-US" sz="1800">
                <a:solidFill>
                  <a:schemeClr val="dk1"/>
                </a:solidFill>
                <a:latin typeface="Verdana"/>
                <a:ea typeface="Verdana"/>
                <a:cs typeface="Verdana"/>
                <a:sym typeface="Verdana"/>
              </a:rPr>
              <a:t>SSH and Docker installation are not necessary</a:t>
            </a:r>
          </a:p>
          <a:p>
            <a:pPr indent="0" lvl="0" marL="457200" rtl="0">
              <a:spcBef>
                <a:spcPts val="0"/>
              </a:spcBef>
              <a:buNone/>
            </a:pPr>
            <a:r>
              <a:t/>
            </a:r>
            <a:endParaRPr sz="1800">
              <a:solidFill>
                <a:schemeClr val="dk1"/>
              </a:solidFill>
              <a:latin typeface="Verdana"/>
              <a:ea typeface="Verdana"/>
              <a:cs typeface="Verdana"/>
              <a:sym typeface="Verdana"/>
            </a:endParaRPr>
          </a:p>
          <a:p>
            <a:pPr indent="-342900" lvl="0" marL="457200" marR="0" rtl="0" algn="l">
              <a:spcBef>
                <a:spcPts val="0"/>
              </a:spcBef>
              <a:buSzPct val="100000"/>
              <a:buFont typeface="Verdana"/>
              <a:buChar char="●"/>
            </a:pPr>
            <a:r>
              <a:rPr lang="en-US" sz="1800">
                <a:latin typeface="Verdana"/>
                <a:ea typeface="Verdana"/>
                <a:cs typeface="Verdana"/>
                <a:sym typeface="Verdana"/>
              </a:rPr>
              <a:t>Some Docker Knowledge (it’s OK if you’re not a Docker expert)</a:t>
            </a:r>
          </a:p>
          <a:p>
            <a:pPr indent="-342900" lvl="0" marL="914400" marR="0" rtl="0" algn="l">
              <a:spcBef>
                <a:spcPts val="0"/>
              </a:spcBef>
              <a:buSzPct val="100000"/>
              <a:buFont typeface="Verdana"/>
              <a:buChar char="●"/>
            </a:pPr>
            <a:r>
              <a:rPr lang="en-US" sz="1800">
                <a:latin typeface="Verdana"/>
                <a:ea typeface="Verdana"/>
                <a:cs typeface="Verdana"/>
                <a:sym typeface="Verdana"/>
              </a:rPr>
              <a:t>Docker Ecosystem (Engine, Registry, Machine, Compose, Swarm)</a:t>
            </a:r>
          </a:p>
          <a:p>
            <a:pPr indent="-342900" lvl="0" marL="9144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Microservices</a:t>
            </a:r>
          </a:p>
          <a:p>
            <a:pPr indent="-342900" lvl="0" marL="914400" rtl="0">
              <a:spcBef>
                <a:spcPts val="0"/>
              </a:spcBef>
              <a:buClr>
                <a:schemeClr val="dk1"/>
              </a:buClr>
              <a:buSzPct val="100000"/>
              <a:buFont typeface="Verdana"/>
              <a:buChar char="●"/>
            </a:pPr>
            <a:r>
              <a:rPr lang="en-US" sz="1800" u="sng">
                <a:solidFill>
                  <a:schemeClr val="hlink"/>
                </a:solidFill>
                <a:latin typeface="Verdana"/>
                <a:ea typeface="Verdana"/>
                <a:cs typeface="Verdana"/>
                <a:sym typeface="Verdana"/>
                <a:hlinkClick r:id="rId5"/>
              </a:rPr>
              <a:t>Cluster basics</a:t>
            </a:r>
          </a:p>
          <a:p>
            <a:pPr lvl="0" rtl="0">
              <a:spcBef>
                <a:spcPts val="0"/>
              </a:spcBef>
              <a:buNone/>
            </a:pPr>
            <a:r>
              <a:t/>
            </a:r>
            <a:endParaRPr sz="1800">
              <a:solidFill>
                <a:schemeClr val="dk1"/>
              </a:solidFill>
              <a:latin typeface="Verdana"/>
              <a:ea typeface="Verdana"/>
              <a:cs typeface="Verdana"/>
              <a:sym typeface="Verdana"/>
            </a:endParaRP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5 VMs - The whole environment lasts for 4h</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SSH from one to another is possible without passwords</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We will use mainly Node 1</a:t>
            </a:r>
          </a:p>
          <a:p>
            <a:pPr indent="-342900" lvl="0" marL="457200" rtl="0">
              <a:spcBef>
                <a:spcPts val="0"/>
              </a:spcBef>
              <a:buClr>
                <a:schemeClr val="dk1"/>
              </a:buClr>
              <a:buSzPct val="100000"/>
              <a:buFont typeface="Verdana"/>
              <a:buChar char="●"/>
            </a:pPr>
            <a:r>
              <a:rPr lang="en-US" sz="1800">
                <a:solidFill>
                  <a:schemeClr val="dk1"/>
                </a:solidFill>
                <a:latin typeface="Verdana"/>
                <a:ea typeface="Verdana"/>
                <a:cs typeface="Verdana"/>
                <a:sym typeface="Verdana"/>
              </a:rPr>
              <a:t>You can access HTTP services by clicking the port numbers</a:t>
            </a:r>
          </a:p>
          <a:p>
            <a:pPr lvl="0" rtl="0">
              <a:spcBef>
                <a:spcPts val="0"/>
              </a:spcBef>
              <a:buClr>
                <a:schemeClr val="dk1"/>
              </a:buClr>
              <a:buFont typeface="Arial"/>
              <a:buNone/>
            </a:pPr>
            <a:r>
              <a:t/>
            </a:r>
            <a:endParaRPr sz="1800">
              <a:solidFill>
                <a:schemeClr val="dk1"/>
              </a:solidFill>
              <a:latin typeface="Verdana"/>
              <a:ea typeface="Verdana"/>
              <a:cs typeface="Verdana"/>
              <a:sym typeface="Verdana"/>
            </a:endParaRP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Software Versions</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Engine: 17.06 - docker version</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Compose: 1.14 - docker-compose -v</a:t>
            </a:r>
          </a:p>
          <a:p>
            <a:pPr lvl="0" rtl="0">
              <a:spcBef>
                <a:spcPts val="0"/>
              </a:spcBef>
              <a:buClr>
                <a:schemeClr val="dk1"/>
              </a:buClr>
              <a:buSzPct val="61111"/>
              <a:buFont typeface="Arial"/>
              <a:buNone/>
            </a:pPr>
            <a:r>
              <a:rPr lang="en-US" sz="1800">
                <a:solidFill>
                  <a:schemeClr val="dk1"/>
                </a:solidFill>
                <a:latin typeface="Verdana"/>
                <a:ea typeface="Verdana"/>
                <a:cs typeface="Verdana"/>
                <a:sym typeface="Verdana"/>
              </a:rPr>
              <a:t>Machine 0.12.2 - docker-machine -v</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44" name="Shape 144"/>
        <p:cNvGrpSpPr/>
        <p:nvPr/>
      </p:nvGrpSpPr>
      <p:grpSpPr>
        <a:xfrm>
          <a:off x="0" y="0"/>
          <a:ext cx="0" cy="0"/>
          <a:chOff x="0" y="0"/>
          <a:chExt cx="0" cy="0"/>
        </a:xfrm>
      </p:grpSpPr>
      <p:sp>
        <p:nvSpPr>
          <p:cNvPr id="145" name="Shape 145"/>
          <p:cNvSpPr txBox="1"/>
          <p:nvPr/>
        </p:nvSpPr>
        <p:spPr>
          <a:xfrm>
            <a:off x="182875" y="183250"/>
            <a:ext cx="11704200" cy="60555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Cluster</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1800">
                <a:latin typeface="Verdana"/>
                <a:ea typeface="Verdana"/>
                <a:cs typeface="Verdana"/>
                <a:sym typeface="Verdana"/>
              </a:rPr>
              <a:t>Standalone</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b="1" lang="en-US" sz="1800">
                <a:solidFill>
                  <a:schemeClr val="dk1"/>
                </a:solidFill>
                <a:latin typeface="Verdana"/>
                <a:ea typeface="Verdana"/>
                <a:cs typeface="Verdana"/>
                <a:sym typeface="Verdana"/>
              </a:rPr>
              <a:t>Cluster</a:t>
            </a:r>
          </a:p>
        </p:txBody>
      </p:sp>
      <p:pic>
        <p:nvPicPr>
          <p:cNvPr id="146" name="Shape 146"/>
          <p:cNvPicPr preferRelativeResize="0"/>
          <p:nvPr/>
        </p:nvPicPr>
        <p:blipFill>
          <a:blip r:embed="rId4">
            <a:alphaModFix/>
          </a:blip>
          <a:stretch>
            <a:fillRect/>
          </a:stretch>
        </p:blipFill>
        <p:spPr>
          <a:xfrm>
            <a:off x="343612" y="1280000"/>
            <a:ext cx="11504774" cy="1757474"/>
          </a:xfrm>
          <a:prstGeom prst="rect">
            <a:avLst/>
          </a:prstGeom>
          <a:noFill/>
          <a:ln>
            <a:noFill/>
          </a:ln>
        </p:spPr>
      </p:pic>
      <p:pic>
        <p:nvPicPr>
          <p:cNvPr id="147" name="Shape 147"/>
          <p:cNvPicPr preferRelativeResize="0"/>
          <p:nvPr/>
        </p:nvPicPr>
        <p:blipFill>
          <a:blip r:embed="rId5">
            <a:alphaModFix/>
          </a:blip>
          <a:stretch>
            <a:fillRect/>
          </a:stretch>
        </p:blipFill>
        <p:spPr>
          <a:xfrm>
            <a:off x="411800" y="3893525"/>
            <a:ext cx="11368401" cy="200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51" name="Shape 151"/>
        <p:cNvGrpSpPr/>
        <p:nvPr/>
      </p:nvGrpSpPr>
      <p:grpSpPr>
        <a:xfrm>
          <a:off x="0" y="0"/>
          <a:ext cx="0" cy="0"/>
          <a:chOff x="0" y="0"/>
          <a:chExt cx="0" cy="0"/>
        </a:xfrm>
      </p:grpSpPr>
      <p:sp>
        <p:nvSpPr>
          <p:cNvPr id="152" name="Shape 152"/>
          <p:cNvSpPr txBox="1"/>
          <p:nvPr/>
        </p:nvSpPr>
        <p:spPr>
          <a:xfrm>
            <a:off x="182875" y="183250"/>
            <a:ext cx="11704200" cy="620999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A brief history of Swarm</a:t>
            </a:r>
          </a:p>
          <a:p>
            <a:pPr lvl="0" marR="0" rtl="0" algn="l">
              <a:spcBef>
                <a:spcPts val="0"/>
              </a:spcBef>
              <a:buNone/>
            </a:pPr>
            <a:r>
              <a:t/>
            </a:r>
            <a:endParaRPr sz="1800">
              <a:latin typeface="Verdana"/>
              <a:ea typeface="Verdana"/>
              <a:cs typeface="Verdana"/>
              <a:sym typeface="Verdana"/>
            </a:endParaRPr>
          </a:p>
          <a:p>
            <a:pPr lvl="0" marR="0" rtl="0" algn="l">
              <a:lnSpc>
                <a:spcPct val="100000"/>
              </a:lnSpc>
              <a:spcBef>
                <a:spcPts val="0"/>
              </a:spcBef>
              <a:spcAft>
                <a:spcPts val="0"/>
              </a:spcAft>
              <a:buNone/>
            </a:pPr>
            <a:r>
              <a:rPr b="1" lang="en-US" sz="1800">
                <a:latin typeface="Verdana"/>
                <a:ea typeface="Verdana"/>
                <a:cs typeface="Verdana"/>
                <a:sym typeface="Verdana"/>
              </a:rPr>
              <a:t>Docker Swarm, Swarm Mode, SwarmKit?!? Why all the names?</a:t>
            </a:r>
          </a:p>
          <a:p>
            <a:pPr lvl="0" marR="0" rtl="0" algn="l">
              <a:lnSpc>
                <a:spcPct val="100000"/>
              </a:lnSpc>
              <a:spcBef>
                <a:spcPts val="0"/>
              </a:spcBef>
              <a:spcAft>
                <a:spcPts val="0"/>
              </a:spcAft>
              <a:buNone/>
            </a:pPr>
            <a:r>
              <a:t/>
            </a:r>
            <a:endParaRPr sz="1800">
              <a:latin typeface="Verdana"/>
              <a:ea typeface="Verdana"/>
              <a:cs typeface="Verdana"/>
              <a:sym typeface="Verdana"/>
            </a:endParaRPr>
          </a:p>
          <a:p>
            <a:pPr indent="-342900" lvl="0" marL="457200" marR="0" rtl="0" algn="l">
              <a:lnSpc>
                <a:spcPct val="100000"/>
              </a:lnSpc>
              <a:spcBef>
                <a:spcPts val="0"/>
              </a:spcBef>
              <a:spcAft>
                <a:spcPts val="0"/>
              </a:spcAft>
              <a:buSzPct val="100000"/>
              <a:buFont typeface="Verdana"/>
              <a:buChar char="●"/>
            </a:pPr>
            <a:r>
              <a:rPr b="1" lang="en-US" sz="1800">
                <a:latin typeface="Verdana"/>
                <a:ea typeface="Verdana"/>
                <a:cs typeface="Verdana"/>
                <a:sym typeface="Verdana"/>
              </a:rPr>
              <a:t>Docker Swarm</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Earlier swarm solution</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Standalone, not integrated in Docker Engine</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Runs in containers</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Needs external KV store, like etcd or consul</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Communication not secure</a:t>
            </a:r>
          </a:p>
          <a:p>
            <a:pPr indent="-342900" lvl="0" marL="457200" marR="0" rtl="0" algn="l">
              <a:lnSpc>
                <a:spcPct val="100000"/>
              </a:lnSpc>
              <a:spcBef>
                <a:spcPts val="0"/>
              </a:spcBef>
              <a:spcAft>
                <a:spcPts val="0"/>
              </a:spcAft>
              <a:buSzPct val="100000"/>
              <a:buFont typeface="Verdana"/>
              <a:buChar char="●"/>
            </a:pPr>
            <a:r>
              <a:rPr b="1" lang="en-US" sz="1800">
                <a:latin typeface="Verdana"/>
                <a:ea typeface="Verdana"/>
                <a:cs typeface="Verdana"/>
                <a:sym typeface="Verdana"/>
              </a:rPr>
              <a:t>Docker Swarm Mode</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Appeared in Docker 1.12, July 2016</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Integrated with Docker Engine</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No need for external KV store</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All communication is secure, using TLS</a:t>
            </a:r>
          </a:p>
          <a:p>
            <a:pPr indent="-342900" lvl="0" marL="457200" marR="0" rtl="0" algn="l">
              <a:lnSpc>
                <a:spcPct val="100000"/>
              </a:lnSpc>
              <a:spcBef>
                <a:spcPts val="0"/>
              </a:spcBef>
              <a:spcAft>
                <a:spcPts val="0"/>
              </a:spcAft>
              <a:buSzPct val="100000"/>
              <a:buFont typeface="Verdana"/>
              <a:buChar char="●"/>
            </a:pPr>
            <a:r>
              <a:rPr b="1" lang="en-US" sz="1800">
                <a:latin typeface="Verdana"/>
                <a:ea typeface="Verdana"/>
                <a:cs typeface="Verdana"/>
                <a:sym typeface="Verdana"/>
              </a:rPr>
              <a:t>Docker SwarmKit</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OpenSource project</a:t>
            </a:r>
          </a:p>
          <a:p>
            <a:pPr indent="-342900" lvl="1" marL="914400" rtl="0">
              <a:spcBef>
                <a:spcPts val="0"/>
              </a:spcBef>
              <a:buSzPct val="100000"/>
              <a:buFont typeface="Verdana"/>
              <a:buChar char="○"/>
            </a:pPr>
            <a:r>
              <a:rPr lang="en-US" sz="1800">
                <a:solidFill>
                  <a:schemeClr val="dk1"/>
                </a:solidFill>
                <a:latin typeface="Verdana"/>
                <a:ea typeface="Verdana"/>
                <a:cs typeface="Verdana"/>
                <a:sym typeface="Verdana"/>
              </a:rPr>
              <a:t>Can be used externally (requires building/compiling), using swarmctl CLI</a:t>
            </a:r>
          </a:p>
          <a:p>
            <a:pPr indent="-342900" lvl="1" marL="914400" marR="0" rtl="0" algn="l">
              <a:lnSpc>
                <a:spcPct val="100000"/>
              </a:lnSpc>
              <a:spcBef>
                <a:spcPts val="0"/>
              </a:spcBef>
              <a:spcAft>
                <a:spcPts val="0"/>
              </a:spcAft>
              <a:buSzPct val="100000"/>
              <a:buFont typeface="Verdana"/>
              <a:buChar char="○"/>
            </a:pPr>
            <a:r>
              <a:rPr lang="en-US" sz="1800">
                <a:latin typeface="Verdana"/>
                <a:ea typeface="Verdana"/>
                <a:cs typeface="Verdana"/>
                <a:sym typeface="Verdana"/>
              </a:rPr>
              <a:t>Has some limitations, like no service discovery, load balancing and routing mesh</a:t>
            </a:r>
          </a:p>
          <a:p>
            <a:pPr indent="-342900" lvl="1" marL="914400" rtl="0">
              <a:spcBef>
                <a:spcPts val="0"/>
              </a:spcBef>
              <a:buSzPct val="100000"/>
              <a:buFont typeface="Verdana"/>
              <a:buChar char="○"/>
            </a:pPr>
            <a:r>
              <a:rPr lang="en-US" sz="1800">
                <a:solidFill>
                  <a:schemeClr val="dk1"/>
                </a:solidFill>
                <a:latin typeface="Verdana"/>
                <a:ea typeface="Verdana"/>
                <a:cs typeface="Verdana"/>
                <a:sym typeface="Verdana"/>
              </a:rPr>
              <a:t>Libs and functionality fully integrated in Swarm Mode</a:t>
            </a:r>
          </a:p>
          <a:p>
            <a:pPr lvl="0" marR="0" rtl="0" algn="l">
              <a:lnSpc>
                <a:spcPct val="100000"/>
              </a:lnSpc>
              <a:spcBef>
                <a:spcPts val="0"/>
              </a:spcBef>
              <a:spcAft>
                <a:spcPts val="0"/>
              </a:spcAft>
              <a:buNone/>
            </a:pPr>
            <a:r>
              <a:t/>
            </a:r>
            <a:endParaRPr sz="1800">
              <a:latin typeface="Verdana"/>
              <a:ea typeface="Verdana"/>
              <a:cs typeface="Verdana"/>
              <a:sym typeface="Verdana"/>
            </a:endParaRPr>
          </a:p>
          <a:p>
            <a:pPr lvl="0" marR="0" rtl="0" algn="l">
              <a:lnSpc>
                <a:spcPct val="100000"/>
              </a:lnSpc>
              <a:spcBef>
                <a:spcPts val="0"/>
              </a:spcBef>
              <a:spcAft>
                <a:spcPts val="0"/>
              </a:spcAft>
              <a:buNone/>
            </a:pPr>
            <a:r>
              <a:rPr b="1" lang="en-US" sz="1800">
                <a:latin typeface="Verdana"/>
                <a:ea typeface="Verdana"/>
                <a:cs typeface="Verdana"/>
                <a:sym typeface="Verdana"/>
              </a:rPr>
              <a:t>Note</a:t>
            </a:r>
            <a:r>
              <a:rPr lang="en-US" sz="1800">
                <a:latin typeface="Verdana"/>
                <a:ea typeface="Verdana"/>
                <a:cs typeface="Verdana"/>
                <a:sym typeface="Verdana"/>
              </a:rPr>
              <a:t>: We will be using only Swarm or Docker Swarm to refer to the new Docker Swarm Mode.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56" name="Shape 156"/>
        <p:cNvGrpSpPr/>
        <p:nvPr/>
      </p:nvGrpSpPr>
      <p:grpSpPr>
        <a:xfrm>
          <a:off x="0" y="0"/>
          <a:ext cx="0" cy="0"/>
          <a:chOff x="0" y="0"/>
          <a:chExt cx="0" cy="0"/>
        </a:xfrm>
      </p:grpSpPr>
      <p:sp>
        <p:nvSpPr>
          <p:cNvPr id="157" name="Shape 157"/>
          <p:cNvSpPr txBox="1"/>
          <p:nvPr/>
        </p:nvSpPr>
        <p:spPr>
          <a:xfrm>
            <a:off x="182875" y="183250"/>
            <a:ext cx="11882700" cy="65466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400">
                <a:latin typeface="Verdana"/>
                <a:ea typeface="Verdana"/>
                <a:cs typeface="Verdana"/>
                <a:sym typeface="Verdana"/>
              </a:rPr>
              <a:t>Docker </a:t>
            </a:r>
            <a:r>
              <a:rPr b="1" lang="en-US" sz="2400">
                <a:latin typeface="Verdana"/>
                <a:ea typeface="Verdana"/>
                <a:cs typeface="Verdana"/>
                <a:sym typeface="Verdana"/>
              </a:rPr>
              <a:t>Swarm</a:t>
            </a:r>
            <a:r>
              <a:rPr b="1" lang="en-US" sz="2400">
                <a:latin typeface="Verdana"/>
                <a:ea typeface="Verdana"/>
                <a:cs typeface="Verdana"/>
                <a:sym typeface="Verdana"/>
              </a:rPr>
              <a:t> Concepts &amp; Features</a:t>
            </a:r>
          </a:p>
          <a:p>
            <a:pPr lvl="0">
              <a:spcBef>
                <a:spcPts val="0"/>
              </a:spcBef>
              <a:buNone/>
            </a:pPr>
            <a:r>
              <a:t/>
            </a:r>
            <a:endParaRPr b="1" sz="1800">
              <a:solidFill>
                <a:schemeClr val="dk1"/>
              </a:solidFill>
              <a:latin typeface="Verdana"/>
              <a:ea typeface="Verdana"/>
              <a:cs typeface="Verdana"/>
              <a:sym typeface="Verdana"/>
            </a:endParaRPr>
          </a:p>
          <a:p>
            <a:pPr lvl="0" rtl="0">
              <a:spcBef>
                <a:spcPts val="0"/>
              </a:spcBef>
              <a:buClr>
                <a:schemeClr val="dk1"/>
              </a:buClr>
              <a:buSzPct val="55000"/>
              <a:buFont typeface="Arial"/>
              <a:buNone/>
            </a:pPr>
            <a:r>
              <a:rPr b="1" lang="en-US" sz="2000">
                <a:solidFill>
                  <a:schemeClr val="dk1"/>
                </a:solidFill>
                <a:latin typeface="Verdana"/>
                <a:ea typeface="Verdana"/>
                <a:cs typeface="Verdana"/>
                <a:sym typeface="Verdana"/>
              </a:rPr>
              <a:t>Key Concepts</a:t>
            </a: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Node</a:t>
            </a:r>
            <a:r>
              <a:rPr lang="en-US" sz="1800">
                <a:solidFill>
                  <a:schemeClr val="dk1"/>
                </a:solidFill>
                <a:latin typeface="Verdana"/>
                <a:ea typeface="Verdana"/>
                <a:cs typeface="Verdana"/>
                <a:sym typeface="Verdana"/>
              </a:rPr>
              <a:t> - A node is an instance of Docker Engine participating in a swarm.</a:t>
            </a: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Service</a:t>
            </a:r>
            <a:r>
              <a:rPr lang="en-US" sz="1800">
                <a:solidFill>
                  <a:schemeClr val="dk1"/>
                </a:solidFill>
                <a:latin typeface="Verdana"/>
                <a:ea typeface="Verdana"/>
                <a:cs typeface="Verdana"/>
                <a:sym typeface="Verdana"/>
              </a:rPr>
              <a:t> -  A service is the definition of the tasks to execute on the worker nodes. It is the central structure of the swarm system and the primary root of user interaction with the swarm.</a:t>
            </a: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Task</a:t>
            </a:r>
            <a:r>
              <a:rPr lang="en-US" sz="1800">
                <a:solidFill>
                  <a:schemeClr val="dk1"/>
                </a:solidFill>
                <a:latin typeface="Verdana"/>
                <a:ea typeface="Verdana"/>
                <a:cs typeface="Verdana"/>
                <a:sym typeface="Verdana"/>
              </a:rPr>
              <a:t> - A task carries a Docker container and commands to run inside the container. It is the atomic scheduling unit of swarm.</a:t>
            </a:r>
          </a:p>
          <a:p>
            <a:pPr lvl="0" rtl="0">
              <a:spcBef>
                <a:spcPts val="0"/>
              </a:spcBef>
              <a:buClr>
                <a:schemeClr val="dk1"/>
              </a:buClr>
              <a:buFont typeface="Arial"/>
              <a:buNone/>
            </a:pPr>
            <a:r>
              <a:t/>
            </a:r>
            <a:endParaRPr b="1" sz="1800">
              <a:solidFill>
                <a:schemeClr val="dk1"/>
              </a:solidFill>
              <a:latin typeface="Verdana"/>
              <a:ea typeface="Verdana"/>
              <a:cs typeface="Verdana"/>
              <a:sym typeface="Verdana"/>
            </a:endParaRPr>
          </a:p>
          <a:p>
            <a:pPr lvl="0" rtl="0">
              <a:spcBef>
                <a:spcPts val="0"/>
              </a:spcBef>
              <a:buClr>
                <a:schemeClr val="dk1"/>
              </a:buClr>
              <a:buSzPct val="61111"/>
              <a:buFont typeface="Arial"/>
              <a:buNone/>
            </a:pPr>
            <a:r>
              <a:rPr b="1" lang="en-US" sz="1800">
                <a:solidFill>
                  <a:schemeClr val="dk1"/>
                </a:solidFill>
                <a:latin typeface="Verdana"/>
                <a:ea typeface="Verdana"/>
                <a:cs typeface="Verdana"/>
                <a:sym typeface="Verdana"/>
              </a:rPr>
              <a:t>So, what is a Swarm? </a:t>
            </a:r>
            <a:r>
              <a:rPr lang="en-US" sz="1800">
                <a:solidFill>
                  <a:schemeClr val="dk1"/>
                </a:solidFill>
                <a:latin typeface="Verdana"/>
                <a:ea typeface="Verdana"/>
                <a:cs typeface="Verdana"/>
                <a:sym typeface="Verdana"/>
              </a:rPr>
              <a:t>A swarm is a cluster of Docker Engines (nodes) where you deploy services.</a:t>
            </a:r>
          </a:p>
          <a:p>
            <a:pPr lvl="0" marR="0" rtl="0" algn="l">
              <a:spcBef>
                <a:spcPts val="0"/>
              </a:spcBef>
              <a:buNone/>
            </a:pPr>
            <a:r>
              <a:t/>
            </a:r>
            <a:endParaRPr sz="1800">
              <a:latin typeface="Verdana"/>
              <a:ea typeface="Verdana"/>
              <a:cs typeface="Verdana"/>
              <a:sym typeface="Verdana"/>
            </a:endParaRPr>
          </a:p>
          <a:p>
            <a:pPr lvl="0" marR="0" rtl="0" algn="l">
              <a:spcBef>
                <a:spcPts val="0"/>
              </a:spcBef>
              <a:buNone/>
            </a:pPr>
            <a:r>
              <a:rPr b="1" lang="en-US" sz="2000">
                <a:latin typeface="Verdana"/>
                <a:ea typeface="Verdana"/>
                <a:cs typeface="Verdana"/>
                <a:sym typeface="Verdana"/>
              </a:rPr>
              <a:t>Features</a:t>
            </a:r>
          </a:p>
          <a:p>
            <a:pPr indent="-342900" lvl="0" marL="457200" marR="0" rtl="0" algn="l">
              <a:spcBef>
                <a:spcPts val="0"/>
              </a:spcBef>
              <a:buSzPct val="100000"/>
              <a:buFont typeface="Verdana"/>
              <a:buChar char="●"/>
            </a:pPr>
            <a:r>
              <a:rPr lang="en-US" sz="1800">
                <a:latin typeface="Verdana"/>
                <a:ea typeface="Verdana"/>
                <a:cs typeface="Verdana"/>
                <a:sym typeface="Verdana"/>
              </a:rPr>
              <a:t>Cluster management integrated with Docker Engine</a:t>
            </a:r>
          </a:p>
          <a:p>
            <a:pPr indent="-342900" lvl="0" marL="457200" marR="0" rtl="0" algn="l">
              <a:spcBef>
                <a:spcPts val="0"/>
              </a:spcBef>
              <a:buSzPct val="100000"/>
              <a:buFont typeface="Verdana"/>
              <a:buChar char="●"/>
            </a:pPr>
            <a:r>
              <a:rPr lang="en-US" sz="1800">
                <a:latin typeface="Verdana"/>
                <a:ea typeface="Verdana"/>
                <a:cs typeface="Verdana"/>
                <a:sym typeface="Verdana"/>
              </a:rPr>
              <a:t>Scaling</a:t>
            </a:r>
          </a:p>
          <a:p>
            <a:pPr indent="-342900" lvl="0" marL="457200" marR="0" rtl="0" algn="l">
              <a:spcBef>
                <a:spcPts val="0"/>
              </a:spcBef>
              <a:buSzPct val="100000"/>
              <a:buFont typeface="Verdana"/>
              <a:buChar char="●"/>
            </a:pPr>
            <a:r>
              <a:rPr lang="en-US" sz="1800">
                <a:latin typeface="Verdana"/>
                <a:ea typeface="Verdana"/>
                <a:cs typeface="Verdana"/>
                <a:sym typeface="Verdana"/>
              </a:rPr>
              <a:t>Services managed with a declarative API, implementing a desired state and reconciliaton loop</a:t>
            </a:r>
          </a:p>
          <a:p>
            <a:pPr indent="-342900" lvl="0" marL="457200" marR="0" rtl="0" algn="l">
              <a:spcBef>
                <a:spcPts val="0"/>
              </a:spcBef>
              <a:buSzPct val="100000"/>
              <a:buFont typeface="Verdana"/>
              <a:buChar char="●"/>
            </a:pPr>
            <a:r>
              <a:rPr lang="en-US" sz="1800">
                <a:latin typeface="Verdana"/>
                <a:ea typeface="Verdana"/>
                <a:cs typeface="Verdana"/>
                <a:sym typeface="Verdana"/>
              </a:rPr>
              <a:t>Integration with overlay networks and load balancing</a:t>
            </a:r>
          </a:p>
          <a:p>
            <a:pPr indent="-342900" lvl="0" marL="457200" marR="0" rtl="0" algn="l">
              <a:spcBef>
                <a:spcPts val="0"/>
              </a:spcBef>
              <a:buSzPct val="100000"/>
              <a:buFont typeface="Verdana"/>
              <a:buChar char="●"/>
            </a:pPr>
            <a:r>
              <a:rPr lang="en-US" sz="1800">
                <a:latin typeface="Verdana"/>
                <a:ea typeface="Verdana"/>
                <a:cs typeface="Verdana"/>
                <a:sym typeface="Verdana"/>
              </a:rPr>
              <a:t>Service discovery</a:t>
            </a:r>
          </a:p>
          <a:p>
            <a:pPr indent="-342900" lvl="0" marL="457200" marR="0" rtl="0" algn="l">
              <a:spcBef>
                <a:spcPts val="0"/>
              </a:spcBef>
              <a:buSzPct val="100000"/>
              <a:buFont typeface="Verdana"/>
              <a:buChar char="●"/>
            </a:pPr>
            <a:r>
              <a:rPr lang="en-US" sz="1800">
                <a:latin typeface="Verdana"/>
                <a:ea typeface="Verdana"/>
                <a:cs typeface="Verdana"/>
                <a:sym typeface="Verdana"/>
              </a:rPr>
              <a:t>Rolling Updates</a:t>
            </a:r>
          </a:p>
          <a:p>
            <a:pPr indent="-342900" lvl="0" marL="457200" marR="0" rtl="0" algn="l">
              <a:spcBef>
                <a:spcPts val="0"/>
              </a:spcBef>
              <a:buSzPct val="100000"/>
              <a:buFont typeface="Verdana"/>
              <a:buChar char="●"/>
            </a:pPr>
            <a:r>
              <a:rPr lang="en-US" sz="1800">
                <a:latin typeface="Verdana"/>
                <a:ea typeface="Verdana"/>
                <a:cs typeface="Verdana"/>
                <a:sym typeface="Verdana"/>
              </a:rPr>
              <a:t>Strong emphasys on security</a:t>
            </a:r>
          </a:p>
          <a:p>
            <a:pPr lvl="0" rtl="0">
              <a:spcBef>
                <a:spcPts val="0"/>
              </a:spcBef>
              <a:buNone/>
            </a:pPr>
            <a:r>
              <a:t/>
            </a:r>
            <a:endParaRPr sz="1800">
              <a:solidFill>
                <a:schemeClr val="dk1"/>
              </a:solidFill>
              <a:latin typeface="Verdana"/>
              <a:ea typeface="Verdana"/>
              <a:cs typeface="Verdana"/>
              <a:sym typeface="Verdana"/>
            </a:endParaRPr>
          </a:p>
          <a:p>
            <a:pPr lvl="0" rtl="0">
              <a:spcBef>
                <a:spcPts val="0"/>
              </a:spcBef>
              <a:buNone/>
            </a:pPr>
            <a:r>
              <a:rPr lang="en-US" sz="1800">
                <a:solidFill>
                  <a:schemeClr val="dk1"/>
                </a:solidFill>
                <a:latin typeface="Verdana"/>
                <a:ea typeface="Verdana"/>
                <a:cs typeface="Verdana"/>
                <a:sym typeface="Verdana"/>
              </a:rPr>
              <a:t>A Docker Engine node can run in two modes, Standard or Swarm. All the Swarm features are “asleep” in Docker Engine, until enabled.</a:t>
            </a:r>
          </a:p>
          <a:p>
            <a:pPr lvl="0" rtl="0">
              <a:spcBef>
                <a:spcPts val="0"/>
              </a:spcBef>
              <a:buNone/>
            </a:pPr>
            <a:r>
              <a:t/>
            </a:r>
            <a:endParaRPr sz="18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