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72" r:id="rId4"/>
    <p:sldMasterId id="214748367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6858000" cx="12192000"/>
  <p:notesSz cx="7772400" cy="100584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26064C0A-906A-447C-9007-10C3C800CA92}">
  <a:tblStyle styleId="{26064C0A-906A-447C-9007-10C3C800CA92}"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777225" y="4777725"/>
            <a:ext cx="6217899" cy="4526274"/>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txBox="1"/>
          <p:nvPr>
            <p:ph idx="1" type="body"/>
          </p:nvPr>
        </p:nvSpPr>
        <p:spPr>
          <a:xfrm>
            <a:off x="777225" y="4777725"/>
            <a:ext cx="6217899" cy="4526274"/>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11" name="Shape 111"/>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txBox="1"/>
          <p:nvPr>
            <p:ph idx="1" type="body"/>
          </p:nvPr>
        </p:nvSpPr>
        <p:spPr>
          <a:xfrm>
            <a:off x="777225" y="4777725"/>
            <a:ext cx="6217899" cy="4526274"/>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63" name="Shape 163"/>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txBox="1"/>
          <p:nvPr>
            <p:ph idx="1" type="body"/>
          </p:nvPr>
        </p:nvSpPr>
        <p:spPr>
          <a:xfrm>
            <a:off x="777225" y="4777725"/>
            <a:ext cx="6217899" cy="4526274"/>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69" name="Shape 169"/>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 name="Shape 172"/>
        <p:cNvGrpSpPr/>
        <p:nvPr/>
      </p:nvGrpSpPr>
      <p:grpSpPr>
        <a:xfrm>
          <a:off x="0" y="0"/>
          <a:ext cx="0" cy="0"/>
          <a:chOff x="0" y="0"/>
          <a:chExt cx="0" cy="0"/>
        </a:xfrm>
      </p:grpSpPr>
      <p:sp>
        <p:nvSpPr>
          <p:cNvPr id="173" name="Shape 173"/>
          <p:cNvSpPr txBox="1"/>
          <p:nvPr>
            <p:ph idx="1" type="body"/>
          </p:nvPr>
        </p:nvSpPr>
        <p:spPr>
          <a:xfrm>
            <a:off x="777225" y="4777725"/>
            <a:ext cx="6217800" cy="45264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74" name="Shape 174"/>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8" name="Shape 178"/>
        <p:cNvGrpSpPr/>
        <p:nvPr/>
      </p:nvGrpSpPr>
      <p:grpSpPr>
        <a:xfrm>
          <a:off x="0" y="0"/>
          <a:ext cx="0" cy="0"/>
          <a:chOff x="0" y="0"/>
          <a:chExt cx="0" cy="0"/>
        </a:xfrm>
      </p:grpSpPr>
      <p:sp>
        <p:nvSpPr>
          <p:cNvPr id="179" name="Shape 179"/>
          <p:cNvSpPr txBox="1"/>
          <p:nvPr>
            <p:ph idx="1" type="body"/>
          </p:nvPr>
        </p:nvSpPr>
        <p:spPr>
          <a:xfrm>
            <a:off x="777225" y="4777725"/>
            <a:ext cx="6217899" cy="4526274"/>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80" name="Shape 180"/>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3" name="Shape 183"/>
        <p:cNvGrpSpPr/>
        <p:nvPr/>
      </p:nvGrpSpPr>
      <p:grpSpPr>
        <a:xfrm>
          <a:off x="0" y="0"/>
          <a:ext cx="0" cy="0"/>
          <a:chOff x="0" y="0"/>
          <a:chExt cx="0" cy="0"/>
        </a:xfrm>
      </p:grpSpPr>
      <p:sp>
        <p:nvSpPr>
          <p:cNvPr id="184" name="Shape 184"/>
          <p:cNvSpPr txBox="1"/>
          <p:nvPr>
            <p:ph idx="1" type="body"/>
          </p:nvPr>
        </p:nvSpPr>
        <p:spPr>
          <a:xfrm>
            <a:off x="777225" y="4777725"/>
            <a:ext cx="6217899" cy="4526274"/>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85" name="Shape 185"/>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8" name="Shape 188"/>
        <p:cNvGrpSpPr/>
        <p:nvPr/>
      </p:nvGrpSpPr>
      <p:grpSpPr>
        <a:xfrm>
          <a:off x="0" y="0"/>
          <a:ext cx="0" cy="0"/>
          <a:chOff x="0" y="0"/>
          <a:chExt cx="0" cy="0"/>
        </a:xfrm>
      </p:grpSpPr>
      <p:sp>
        <p:nvSpPr>
          <p:cNvPr id="189" name="Shape 189"/>
          <p:cNvSpPr txBox="1"/>
          <p:nvPr>
            <p:ph idx="1" type="body"/>
          </p:nvPr>
        </p:nvSpPr>
        <p:spPr>
          <a:xfrm>
            <a:off x="777225" y="4777725"/>
            <a:ext cx="6217800" cy="45264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90" name="Shape 190"/>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3" name="Shape 193"/>
        <p:cNvGrpSpPr/>
        <p:nvPr/>
      </p:nvGrpSpPr>
      <p:grpSpPr>
        <a:xfrm>
          <a:off x="0" y="0"/>
          <a:ext cx="0" cy="0"/>
          <a:chOff x="0" y="0"/>
          <a:chExt cx="0" cy="0"/>
        </a:xfrm>
      </p:grpSpPr>
      <p:sp>
        <p:nvSpPr>
          <p:cNvPr id="194" name="Shape 194"/>
          <p:cNvSpPr txBox="1"/>
          <p:nvPr>
            <p:ph idx="1" type="body"/>
          </p:nvPr>
        </p:nvSpPr>
        <p:spPr>
          <a:xfrm>
            <a:off x="777225" y="4777725"/>
            <a:ext cx="6217800" cy="45264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95" name="Shape 195"/>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8" name="Shape 198"/>
        <p:cNvGrpSpPr/>
        <p:nvPr/>
      </p:nvGrpSpPr>
      <p:grpSpPr>
        <a:xfrm>
          <a:off x="0" y="0"/>
          <a:ext cx="0" cy="0"/>
          <a:chOff x="0" y="0"/>
          <a:chExt cx="0" cy="0"/>
        </a:xfrm>
      </p:grpSpPr>
      <p:sp>
        <p:nvSpPr>
          <p:cNvPr id="199" name="Shape 199"/>
          <p:cNvSpPr txBox="1"/>
          <p:nvPr>
            <p:ph idx="1" type="body"/>
          </p:nvPr>
        </p:nvSpPr>
        <p:spPr>
          <a:xfrm>
            <a:off x="777225" y="4777725"/>
            <a:ext cx="6217800" cy="45264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00" name="Shape 200"/>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4" name="Shape 204"/>
        <p:cNvGrpSpPr/>
        <p:nvPr/>
      </p:nvGrpSpPr>
      <p:grpSpPr>
        <a:xfrm>
          <a:off x="0" y="0"/>
          <a:ext cx="0" cy="0"/>
          <a:chOff x="0" y="0"/>
          <a:chExt cx="0" cy="0"/>
        </a:xfrm>
      </p:grpSpPr>
      <p:sp>
        <p:nvSpPr>
          <p:cNvPr id="205" name="Shape 205"/>
          <p:cNvSpPr txBox="1"/>
          <p:nvPr>
            <p:ph idx="1" type="body"/>
          </p:nvPr>
        </p:nvSpPr>
        <p:spPr>
          <a:xfrm>
            <a:off x="777225" y="4777725"/>
            <a:ext cx="6217800" cy="45264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06" name="Shape 206"/>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9" name="Shape 209"/>
        <p:cNvGrpSpPr/>
        <p:nvPr/>
      </p:nvGrpSpPr>
      <p:grpSpPr>
        <a:xfrm>
          <a:off x="0" y="0"/>
          <a:ext cx="0" cy="0"/>
          <a:chOff x="0" y="0"/>
          <a:chExt cx="0" cy="0"/>
        </a:xfrm>
      </p:grpSpPr>
      <p:sp>
        <p:nvSpPr>
          <p:cNvPr id="210" name="Shape 210"/>
          <p:cNvSpPr txBox="1"/>
          <p:nvPr>
            <p:ph idx="1" type="body"/>
          </p:nvPr>
        </p:nvSpPr>
        <p:spPr>
          <a:xfrm>
            <a:off x="777225" y="4777725"/>
            <a:ext cx="6217800" cy="45264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11" name="Shape 211"/>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txBox="1"/>
          <p:nvPr>
            <p:ph idx="1" type="body"/>
          </p:nvPr>
        </p:nvSpPr>
        <p:spPr>
          <a:xfrm>
            <a:off x="777225" y="4777725"/>
            <a:ext cx="6217899" cy="4526274"/>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18" name="Shape 118"/>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4" name="Shape 214"/>
        <p:cNvGrpSpPr/>
        <p:nvPr/>
      </p:nvGrpSpPr>
      <p:grpSpPr>
        <a:xfrm>
          <a:off x="0" y="0"/>
          <a:ext cx="0" cy="0"/>
          <a:chOff x="0" y="0"/>
          <a:chExt cx="0" cy="0"/>
        </a:xfrm>
      </p:grpSpPr>
      <p:sp>
        <p:nvSpPr>
          <p:cNvPr id="215" name="Shape 215"/>
          <p:cNvSpPr txBox="1"/>
          <p:nvPr>
            <p:ph idx="1" type="body"/>
          </p:nvPr>
        </p:nvSpPr>
        <p:spPr>
          <a:xfrm>
            <a:off x="777225" y="4777725"/>
            <a:ext cx="6217800" cy="45264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16" name="Shape 216"/>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9" name="Shape 219"/>
        <p:cNvGrpSpPr/>
        <p:nvPr/>
      </p:nvGrpSpPr>
      <p:grpSpPr>
        <a:xfrm>
          <a:off x="0" y="0"/>
          <a:ext cx="0" cy="0"/>
          <a:chOff x="0" y="0"/>
          <a:chExt cx="0" cy="0"/>
        </a:xfrm>
      </p:grpSpPr>
      <p:sp>
        <p:nvSpPr>
          <p:cNvPr id="220" name="Shape 220"/>
          <p:cNvSpPr txBox="1"/>
          <p:nvPr>
            <p:ph idx="1" type="body"/>
          </p:nvPr>
        </p:nvSpPr>
        <p:spPr>
          <a:xfrm>
            <a:off x="777225" y="4777725"/>
            <a:ext cx="6217800" cy="45264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21" name="Shape 221"/>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4" name="Shape 224"/>
        <p:cNvGrpSpPr/>
        <p:nvPr/>
      </p:nvGrpSpPr>
      <p:grpSpPr>
        <a:xfrm>
          <a:off x="0" y="0"/>
          <a:ext cx="0" cy="0"/>
          <a:chOff x="0" y="0"/>
          <a:chExt cx="0" cy="0"/>
        </a:xfrm>
      </p:grpSpPr>
      <p:sp>
        <p:nvSpPr>
          <p:cNvPr id="225" name="Shape 225"/>
          <p:cNvSpPr txBox="1"/>
          <p:nvPr>
            <p:ph idx="1" type="body"/>
          </p:nvPr>
        </p:nvSpPr>
        <p:spPr>
          <a:xfrm>
            <a:off x="777225" y="4777725"/>
            <a:ext cx="6217800" cy="45264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26" name="Shape 226"/>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9" name="Shape 229"/>
        <p:cNvGrpSpPr/>
        <p:nvPr/>
      </p:nvGrpSpPr>
      <p:grpSpPr>
        <a:xfrm>
          <a:off x="0" y="0"/>
          <a:ext cx="0" cy="0"/>
          <a:chOff x="0" y="0"/>
          <a:chExt cx="0" cy="0"/>
        </a:xfrm>
      </p:grpSpPr>
      <p:sp>
        <p:nvSpPr>
          <p:cNvPr id="230" name="Shape 230"/>
          <p:cNvSpPr txBox="1"/>
          <p:nvPr>
            <p:ph idx="1" type="body"/>
          </p:nvPr>
        </p:nvSpPr>
        <p:spPr>
          <a:xfrm>
            <a:off x="777225" y="4777725"/>
            <a:ext cx="6217800" cy="45264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31" name="Shape 231"/>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4" name="Shape 234"/>
        <p:cNvGrpSpPr/>
        <p:nvPr/>
      </p:nvGrpSpPr>
      <p:grpSpPr>
        <a:xfrm>
          <a:off x="0" y="0"/>
          <a:ext cx="0" cy="0"/>
          <a:chOff x="0" y="0"/>
          <a:chExt cx="0" cy="0"/>
        </a:xfrm>
      </p:grpSpPr>
      <p:sp>
        <p:nvSpPr>
          <p:cNvPr id="235" name="Shape 235"/>
          <p:cNvSpPr txBox="1"/>
          <p:nvPr>
            <p:ph idx="1" type="body"/>
          </p:nvPr>
        </p:nvSpPr>
        <p:spPr>
          <a:xfrm>
            <a:off x="777225" y="4777725"/>
            <a:ext cx="6217800" cy="45264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36" name="Shape 236"/>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9" name="Shape 239"/>
        <p:cNvGrpSpPr/>
        <p:nvPr/>
      </p:nvGrpSpPr>
      <p:grpSpPr>
        <a:xfrm>
          <a:off x="0" y="0"/>
          <a:ext cx="0" cy="0"/>
          <a:chOff x="0" y="0"/>
          <a:chExt cx="0" cy="0"/>
        </a:xfrm>
      </p:grpSpPr>
      <p:sp>
        <p:nvSpPr>
          <p:cNvPr id="240" name="Shape 240"/>
          <p:cNvSpPr txBox="1"/>
          <p:nvPr>
            <p:ph idx="1" type="body"/>
          </p:nvPr>
        </p:nvSpPr>
        <p:spPr>
          <a:xfrm>
            <a:off x="777225" y="4777725"/>
            <a:ext cx="6217800" cy="45264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41" name="Shape 241"/>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4" name="Shape 244"/>
        <p:cNvGrpSpPr/>
        <p:nvPr/>
      </p:nvGrpSpPr>
      <p:grpSpPr>
        <a:xfrm>
          <a:off x="0" y="0"/>
          <a:ext cx="0" cy="0"/>
          <a:chOff x="0" y="0"/>
          <a:chExt cx="0" cy="0"/>
        </a:xfrm>
      </p:grpSpPr>
      <p:sp>
        <p:nvSpPr>
          <p:cNvPr id="245" name="Shape 245"/>
          <p:cNvSpPr txBox="1"/>
          <p:nvPr>
            <p:ph idx="1" type="body"/>
          </p:nvPr>
        </p:nvSpPr>
        <p:spPr>
          <a:xfrm>
            <a:off x="777225" y="4777725"/>
            <a:ext cx="6217899" cy="4526274"/>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46" name="Shape 246"/>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9" name="Shape 249"/>
        <p:cNvGrpSpPr/>
        <p:nvPr/>
      </p:nvGrpSpPr>
      <p:grpSpPr>
        <a:xfrm>
          <a:off x="0" y="0"/>
          <a:ext cx="0" cy="0"/>
          <a:chOff x="0" y="0"/>
          <a:chExt cx="0" cy="0"/>
        </a:xfrm>
      </p:grpSpPr>
      <p:sp>
        <p:nvSpPr>
          <p:cNvPr id="250" name="Shape 250"/>
          <p:cNvSpPr txBox="1"/>
          <p:nvPr>
            <p:ph idx="1" type="body"/>
          </p:nvPr>
        </p:nvSpPr>
        <p:spPr>
          <a:xfrm>
            <a:off x="777225" y="4777725"/>
            <a:ext cx="6217899" cy="4526274"/>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51" name="Shape 251"/>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txBox="1"/>
          <p:nvPr>
            <p:ph idx="1" type="body"/>
          </p:nvPr>
        </p:nvSpPr>
        <p:spPr>
          <a:xfrm>
            <a:off x="777225" y="4777725"/>
            <a:ext cx="6217800" cy="45264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23" name="Shape 123"/>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txBox="1"/>
          <p:nvPr>
            <p:ph idx="1" type="body"/>
          </p:nvPr>
        </p:nvSpPr>
        <p:spPr>
          <a:xfrm>
            <a:off x="777225" y="4777725"/>
            <a:ext cx="6217800" cy="45264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28" name="Shape 128"/>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txBox="1"/>
          <p:nvPr>
            <p:ph idx="1" type="body"/>
          </p:nvPr>
        </p:nvSpPr>
        <p:spPr>
          <a:xfrm>
            <a:off x="777225" y="4777725"/>
            <a:ext cx="6217899" cy="4526274"/>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34" name="Shape 134"/>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txBox="1"/>
          <p:nvPr>
            <p:ph idx="1" type="body"/>
          </p:nvPr>
        </p:nvSpPr>
        <p:spPr>
          <a:xfrm>
            <a:off x="777225" y="4777725"/>
            <a:ext cx="6217800" cy="45264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40" name="Shape 140"/>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txBox="1"/>
          <p:nvPr>
            <p:ph idx="1" type="body"/>
          </p:nvPr>
        </p:nvSpPr>
        <p:spPr>
          <a:xfrm>
            <a:off x="777225" y="4777725"/>
            <a:ext cx="6217899" cy="4526274"/>
          </a:xfrm>
          <a:prstGeom prst="rect">
            <a:avLst/>
          </a:prstGeom>
          <a:noFill/>
          <a:ln>
            <a:noFill/>
          </a:ln>
        </p:spPr>
        <p:txBody>
          <a:bodyPr anchorCtr="0" anchor="ctr" bIns="91425" lIns="91425" rIns="91425" tIns="91425">
            <a:noAutofit/>
          </a:bodyPr>
          <a:lstStyle/>
          <a:p>
            <a:pPr lvl="0">
              <a:spcBef>
                <a:spcPts val="0"/>
              </a:spcBef>
              <a:buNone/>
            </a:pPr>
            <a:r>
              <a:t/>
            </a:r>
            <a:endParaRPr/>
          </a:p>
          <a:p>
            <a:pPr lvl="0">
              <a:spcBef>
                <a:spcPts val="0"/>
              </a:spcBef>
              <a:buNone/>
            </a:pPr>
            <a:r>
              <a:t/>
            </a:r>
            <a:endParaRPr/>
          </a:p>
        </p:txBody>
      </p:sp>
      <p:sp>
        <p:nvSpPr>
          <p:cNvPr id="145" name="Shape 145"/>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txBox="1"/>
          <p:nvPr>
            <p:ph idx="1" type="body"/>
          </p:nvPr>
        </p:nvSpPr>
        <p:spPr>
          <a:xfrm>
            <a:off x="777225" y="4777725"/>
            <a:ext cx="6217800" cy="4526400"/>
          </a:xfrm>
          <a:prstGeom prst="rect">
            <a:avLst/>
          </a:prstGeom>
          <a:noFill/>
          <a:ln>
            <a:noFill/>
          </a:ln>
        </p:spPr>
        <p:txBody>
          <a:bodyPr anchorCtr="0" anchor="ctr" bIns="91425" lIns="91425" rIns="91425" tIns="91425">
            <a:noAutofit/>
          </a:bodyPr>
          <a:lstStyle/>
          <a:p>
            <a:pPr lvl="0" rtl="0">
              <a:spcBef>
                <a:spcPts val="0"/>
              </a:spcBef>
              <a:buNone/>
            </a:pPr>
            <a:r>
              <a:t/>
            </a:r>
            <a:endParaRPr/>
          </a:p>
          <a:p>
            <a:pPr lvl="0" rtl="0">
              <a:spcBef>
                <a:spcPts val="0"/>
              </a:spcBef>
              <a:buNone/>
            </a:pPr>
            <a:r>
              <a:t/>
            </a:r>
            <a:endParaRPr/>
          </a:p>
        </p:txBody>
      </p:sp>
      <p:sp>
        <p:nvSpPr>
          <p:cNvPr id="151" name="Shape 151"/>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txBox="1"/>
          <p:nvPr>
            <p:ph idx="1" type="body"/>
          </p:nvPr>
        </p:nvSpPr>
        <p:spPr>
          <a:xfrm>
            <a:off x="777225" y="4777725"/>
            <a:ext cx="6217899" cy="4526274"/>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57" name="Shape 157"/>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Slide">
    <p:spTree>
      <p:nvGrpSpPr>
        <p:cNvPr id="11" name="Shape 11"/>
        <p:cNvGrpSpPr/>
        <p:nvPr/>
      </p:nvGrpSpPr>
      <p:grpSpPr>
        <a:xfrm>
          <a:off x="0" y="0"/>
          <a:ext cx="0" cy="0"/>
          <a:chOff x="0" y="0"/>
          <a:chExt cx="0" cy="0"/>
        </a:xfrm>
      </p:grpSpPr>
      <p:sp>
        <p:nvSpPr>
          <p:cNvPr id="12" name="Shape 12"/>
          <p:cNvSpPr txBox="1"/>
          <p:nvPr>
            <p:ph type="title"/>
          </p:nvPr>
        </p:nvSpPr>
        <p:spPr>
          <a:xfrm>
            <a:off x="838079" y="365039"/>
            <a:ext cx="10515239" cy="1325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13" name="Shape 13"/>
          <p:cNvSpPr txBox="1"/>
          <p:nvPr>
            <p:ph idx="1" type="subTitle"/>
          </p:nvPr>
        </p:nvSpPr>
        <p:spPr>
          <a:xfrm>
            <a:off x="838079" y="1825559"/>
            <a:ext cx="10515239" cy="43509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OverTx">
  <p:cSld name="Title, Content over Content">
    <p:spTree>
      <p:nvGrpSpPr>
        <p:cNvPr id="41" name="Shape 41"/>
        <p:cNvGrpSpPr/>
        <p:nvPr/>
      </p:nvGrpSpPr>
      <p:grpSpPr>
        <a:xfrm>
          <a:off x="0" y="0"/>
          <a:ext cx="0" cy="0"/>
          <a:chOff x="0" y="0"/>
          <a:chExt cx="0" cy="0"/>
        </a:xfrm>
      </p:grpSpPr>
      <p:sp>
        <p:nvSpPr>
          <p:cNvPr id="42" name="Shape 42"/>
          <p:cNvSpPr txBox="1"/>
          <p:nvPr>
            <p:ph type="title"/>
          </p:nvPr>
        </p:nvSpPr>
        <p:spPr>
          <a:xfrm>
            <a:off x="838079" y="365039"/>
            <a:ext cx="10515239" cy="1325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43" name="Shape 43"/>
          <p:cNvSpPr txBox="1"/>
          <p:nvPr>
            <p:ph idx="1" type="body"/>
          </p:nvPr>
        </p:nvSpPr>
        <p:spPr>
          <a:xfrm>
            <a:off x="838079" y="1825559"/>
            <a:ext cx="10515239"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44" name="Shape 44"/>
          <p:cNvSpPr txBox="1"/>
          <p:nvPr>
            <p:ph idx="2" type="body"/>
          </p:nvPr>
        </p:nvSpPr>
        <p:spPr>
          <a:xfrm>
            <a:off x="838079" y="4098239"/>
            <a:ext cx="10515239"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fourObj">
  <p:cSld name="Title, 4 Content">
    <p:spTree>
      <p:nvGrpSpPr>
        <p:cNvPr id="45" name="Shape 45"/>
        <p:cNvGrpSpPr/>
        <p:nvPr/>
      </p:nvGrpSpPr>
      <p:grpSpPr>
        <a:xfrm>
          <a:off x="0" y="0"/>
          <a:ext cx="0" cy="0"/>
          <a:chOff x="0" y="0"/>
          <a:chExt cx="0" cy="0"/>
        </a:xfrm>
      </p:grpSpPr>
      <p:sp>
        <p:nvSpPr>
          <p:cNvPr id="46" name="Shape 46"/>
          <p:cNvSpPr txBox="1"/>
          <p:nvPr>
            <p:ph type="title"/>
          </p:nvPr>
        </p:nvSpPr>
        <p:spPr>
          <a:xfrm>
            <a:off x="838079" y="365039"/>
            <a:ext cx="10515239" cy="1325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47" name="Shape 47"/>
          <p:cNvSpPr txBox="1"/>
          <p:nvPr>
            <p:ph idx="1" type="body"/>
          </p:nvPr>
        </p:nvSpPr>
        <p:spPr>
          <a:xfrm>
            <a:off x="838079" y="1825559"/>
            <a:ext cx="5131080"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48" name="Shape 48"/>
          <p:cNvSpPr txBox="1"/>
          <p:nvPr>
            <p:ph idx="2" type="body"/>
          </p:nvPr>
        </p:nvSpPr>
        <p:spPr>
          <a:xfrm>
            <a:off x="6226200" y="1825559"/>
            <a:ext cx="5131080"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49" name="Shape 49"/>
          <p:cNvSpPr txBox="1"/>
          <p:nvPr>
            <p:ph idx="3" type="body"/>
          </p:nvPr>
        </p:nvSpPr>
        <p:spPr>
          <a:xfrm>
            <a:off x="6226200" y="4098239"/>
            <a:ext cx="5131080"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50" name="Shape 50"/>
          <p:cNvSpPr txBox="1"/>
          <p:nvPr>
            <p:ph idx="4" type="body"/>
          </p:nvPr>
        </p:nvSpPr>
        <p:spPr>
          <a:xfrm>
            <a:off x="838079" y="4098239"/>
            <a:ext cx="5131080"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6 Content">
    <p:spTree>
      <p:nvGrpSpPr>
        <p:cNvPr id="51" name="Shape 51"/>
        <p:cNvGrpSpPr/>
        <p:nvPr/>
      </p:nvGrpSpPr>
      <p:grpSpPr>
        <a:xfrm>
          <a:off x="0" y="0"/>
          <a:ext cx="0" cy="0"/>
          <a:chOff x="0" y="0"/>
          <a:chExt cx="0" cy="0"/>
        </a:xfrm>
      </p:grpSpPr>
      <p:sp>
        <p:nvSpPr>
          <p:cNvPr id="52" name="Shape 52"/>
          <p:cNvSpPr txBox="1"/>
          <p:nvPr>
            <p:ph type="title"/>
          </p:nvPr>
        </p:nvSpPr>
        <p:spPr>
          <a:xfrm>
            <a:off x="838079" y="365039"/>
            <a:ext cx="10515239" cy="1325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53" name="Shape 53"/>
          <p:cNvSpPr txBox="1"/>
          <p:nvPr>
            <p:ph idx="1" type="body"/>
          </p:nvPr>
        </p:nvSpPr>
        <p:spPr>
          <a:xfrm>
            <a:off x="838079" y="1825559"/>
            <a:ext cx="10515239" cy="435096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54" name="Shape 54"/>
          <p:cNvSpPr txBox="1"/>
          <p:nvPr>
            <p:ph idx="2" type="body"/>
          </p:nvPr>
        </p:nvSpPr>
        <p:spPr>
          <a:xfrm>
            <a:off x="838079" y="1825559"/>
            <a:ext cx="10515239" cy="435096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55" name="Shape 55"/>
          <p:cNvSpPr/>
          <p:nvPr/>
        </p:nvSpPr>
        <p:spPr>
          <a:xfrm>
            <a:off x="838079" y="1825559"/>
            <a:ext cx="10515239" cy="435096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6" name="Shape 56"/>
          <p:cNvSpPr/>
          <p:nvPr/>
        </p:nvSpPr>
        <p:spPr>
          <a:xfrm>
            <a:off x="838079" y="1825559"/>
            <a:ext cx="10515239" cy="4350960"/>
          </a:xfrm>
          <a:prstGeom prst="rect">
            <a:avLst/>
          </a:prstGeom>
          <a:no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Slide">
    <p:spTree>
      <p:nvGrpSpPr>
        <p:cNvPr id="63" name="Shape 63"/>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Slide">
    <p:spTree>
      <p:nvGrpSpPr>
        <p:cNvPr id="64" name="Shape 64"/>
        <p:cNvGrpSpPr/>
        <p:nvPr/>
      </p:nvGrpSpPr>
      <p:grpSpPr>
        <a:xfrm>
          <a:off x="0" y="0"/>
          <a:ext cx="0" cy="0"/>
          <a:chOff x="0" y="0"/>
          <a:chExt cx="0" cy="0"/>
        </a:xfrm>
      </p:grpSpPr>
      <p:sp>
        <p:nvSpPr>
          <p:cNvPr id="65" name="Shape 65"/>
          <p:cNvSpPr txBox="1"/>
          <p:nvPr>
            <p:ph type="title"/>
          </p:nvPr>
        </p:nvSpPr>
        <p:spPr>
          <a:xfrm>
            <a:off x="838079" y="365039"/>
            <a:ext cx="10515239" cy="1325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66" name="Shape 66"/>
          <p:cNvSpPr txBox="1"/>
          <p:nvPr>
            <p:ph idx="1" type="subTitle"/>
          </p:nvPr>
        </p:nvSpPr>
        <p:spPr>
          <a:xfrm>
            <a:off x="838079" y="1825559"/>
            <a:ext cx="10515239" cy="43509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Content">
    <p:spTree>
      <p:nvGrpSpPr>
        <p:cNvPr id="67" name="Shape 67"/>
        <p:cNvGrpSpPr/>
        <p:nvPr/>
      </p:nvGrpSpPr>
      <p:grpSpPr>
        <a:xfrm>
          <a:off x="0" y="0"/>
          <a:ext cx="0" cy="0"/>
          <a:chOff x="0" y="0"/>
          <a:chExt cx="0" cy="0"/>
        </a:xfrm>
      </p:grpSpPr>
      <p:sp>
        <p:nvSpPr>
          <p:cNvPr id="68" name="Shape 68"/>
          <p:cNvSpPr txBox="1"/>
          <p:nvPr>
            <p:ph type="title"/>
          </p:nvPr>
        </p:nvSpPr>
        <p:spPr>
          <a:xfrm>
            <a:off x="838079" y="365039"/>
            <a:ext cx="10515239" cy="1325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69" name="Shape 69"/>
          <p:cNvSpPr txBox="1"/>
          <p:nvPr>
            <p:ph idx="1" type="body"/>
          </p:nvPr>
        </p:nvSpPr>
        <p:spPr>
          <a:xfrm>
            <a:off x="838079" y="1825559"/>
            <a:ext cx="10515239" cy="435096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itle, 2 Content">
    <p:spTree>
      <p:nvGrpSpPr>
        <p:cNvPr id="70" name="Shape 70"/>
        <p:cNvGrpSpPr/>
        <p:nvPr/>
      </p:nvGrpSpPr>
      <p:grpSpPr>
        <a:xfrm>
          <a:off x="0" y="0"/>
          <a:ext cx="0" cy="0"/>
          <a:chOff x="0" y="0"/>
          <a:chExt cx="0" cy="0"/>
        </a:xfrm>
      </p:grpSpPr>
      <p:sp>
        <p:nvSpPr>
          <p:cNvPr id="71" name="Shape 71"/>
          <p:cNvSpPr txBox="1"/>
          <p:nvPr>
            <p:ph type="title"/>
          </p:nvPr>
        </p:nvSpPr>
        <p:spPr>
          <a:xfrm>
            <a:off x="838079" y="365039"/>
            <a:ext cx="10515239" cy="1325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72" name="Shape 72"/>
          <p:cNvSpPr txBox="1"/>
          <p:nvPr>
            <p:ph idx="1" type="body"/>
          </p:nvPr>
        </p:nvSpPr>
        <p:spPr>
          <a:xfrm>
            <a:off x="838079" y="1825559"/>
            <a:ext cx="5131080" cy="435096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73" name="Shape 73"/>
          <p:cNvSpPr txBox="1"/>
          <p:nvPr>
            <p:ph idx="2" type="body"/>
          </p:nvPr>
        </p:nvSpPr>
        <p:spPr>
          <a:xfrm>
            <a:off x="6226200" y="1825559"/>
            <a:ext cx="5131080" cy="435096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74" name="Shape 74"/>
        <p:cNvGrpSpPr/>
        <p:nvPr/>
      </p:nvGrpSpPr>
      <p:grpSpPr>
        <a:xfrm>
          <a:off x="0" y="0"/>
          <a:ext cx="0" cy="0"/>
          <a:chOff x="0" y="0"/>
          <a:chExt cx="0" cy="0"/>
        </a:xfrm>
      </p:grpSpPr>
      <p:sp>
        <p:nvSpPr>
          <p:cNvPr id="75" name="Shape 75"/>
          <p:cNvSpPr txBox="1"/>
          <p:nvPr>
            <p:ph type="title"/>
          </p:nvPr>
        </p:nvSpPr>
        <p:spPr>
          <a:xfrm>
            <a:off x="838079" y="365039"/>
            <a:ext cx="10515239" cy="1325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Only">
  <p:cSld name="Centered Text">
    <p:spTree>
      <p:nvGrpSpPr>
        <p:cNvPr id="76" name="Shape 76"/>
        <p:cNvGrpSpPr/>
        <p:nvPr/>
      </p:nvGrpSpPr>
      <p:grpSpPr>
        <a:xfrm>
          <a:off x="0" y="0"/>
          <a:ext cx="0" cy="0"/>
          <a:chOff x="0" y="0"/>
          <a:chExt cx="0" cy="0"/>
        </a:xfrm>
      </p:grpSpPr>
      <p:sp>
        <p:nvSpPr>
          <p:cNvPr id="77" name="Shape 77"/>
          <p:cNvSpPr txBox="1"/>
          <p:nvPr>
            <p:ph idx="1" type="subTitle"/>
          </p:nvPr>
        </p:nvSpPr>
        <p:spPr>
          <a:xfrm>
            <a:off x="838079" y="365039"/>
            <a:ext cx="10515239" cy="6144119"/>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AndObj">
  <p:cSld name="Title, 2 Content and Content">
    <p:spTree>
      <p:nvGrpSpPr>
        <p:cNvPr id="78" name="Shape 78"/>
        <p:cNvGrpSpPr/>
        <p:nvPr/>
      </p:nvGrpSpPr>
      <p:grpSpPr>
        <a:xfrm>
          <a:off x="0" y="0"/>
          <a:ext cx="0" cy="0"/>
          <a:chOff x="0" y="0"/>
          <a:chExt cx="0" cy="0"/>
        </a:xfrm>
      </p:grpSpPr>
      <p:sp>
        <p:nvSpPr>
          <p:cNvPr id="79" name="Shape 79"/>
          <p:cNvSpPr txBox="1"/>
          <p:nvPr>
            <p:ph type="title"/>
          </p:nvPr>
        </p:nvSpPr>
        <p:spPr>
          <a:xfrm>
            <a:off x="838079" y="365039"/>
            <a:ext cx="10515239" cy="1325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80" name="Shape 80"/>
          <p:cNvSpPr txBox="1"/>
          <p:nvPr>
            <p:ph idx="1" type="body"/>
          </p:nvPr>
        </p:nvSpPr>
        <p:spPr>
          <a:xfrm>
            <a:off x="838079" y="1825559"/>
            <a:ext cx="5131080"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81" name="Shape 81"/>
          <p:cNvSpPr txBox="1"/>
          <p:nvPr>
            <p:ph idx="2" type="body"/>
          </p:nvPr>
        </p:nvSpPr>
        <p:spPr>
          <a:xfrm>
            <a:off x="838079" y="4098239"/>
            <a:ext cx="5131080"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82" name="Shape 82"/>
          <p:cNvSpPr txBox="1"/>
          <p:nvPr>
            <p:ph idx="3" type="body"/>
          </p:nvPr>
        </p:nvSpPr>
        <p:spPr>
          <a:xfrm>
            <a:off x="6226200" y="1825559"/>
            <a:ext cx="5131080" cy="435096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Slide">
    <p:spTree>
      <p:nvGrpSpPr>
        <p:cNvPr id="14" name="Shape 14"/>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AndTwoObj">
  <p:cSld name="Title Content and 2 Content">
    <p:spTree>
      <p:nvGrpSpPr>
        <p:cNvPr id="83" name="Shape 83"/>
        <p:cNvGrpSpPr/>
        <p:nvPr/>
      </p:nvGrpSpPr>
      <p:grpSpPr>
        <a:xfrm>
          <a:off x="0" y="0"/>
          <a:ext cx="0" cy="0"/>
          <a:chOff x="0" y="0"/>
          <a:chExt cx="0" cy="0"/>
        </a:xfrm>
      </p:grpSpPr>
      <p:sp>
        <p:nvSpPr>
          <p:cNvPr id="84" name="Shape 84"/>
          <p:cNvSpPr txBox="1"/>
          <p:nvPr>
            <p:ph type="title"/>
          </p:nvPr>
        </p:nvSpPr>
        <p:spPr>
          <a:xfrm>
            <a:off x="838079" y="365039"/>
            <a:ext cx="10515239" cy="1325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85" name="Shape 85"/>
          <p:cNvSpPr txBox="1"/>
          <p:nvPr>
            <p:ph idx="1" type="body"/>
          </p:nvPr>
        </p:nvSpPr>
        <p:spPr>
          <a:xfrm>
            <a:off x="838079" y="1825559"/>
            <a:ext cx="5131080" cy="435096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86" name="Shape 86"/>
          <p:cNvSpPr txBox="1"/>
          <p:nvPr>
            <p:ph idx="2" type="body"/>
          </p:nvPr>
        </p:nvSpPr>
        <p:spPr>
          <a:xfrm>
            <a:off x="6226200" y="1825559"/>
            <a:ext cx="5131080"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87" name="Shape 87"/>
          <p:cNvSpPr txBox="1"/>
          <p:nvPr>
            <p:ph idx="3" type="body"/>
          </p:nvPr>
        </p:nvSpPr>
        <p:spPr>
          <a:xfrm>
            <a:off x="6226200" y="4098239"/>
            <a:ext cx="5131080"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OverTx">
  <p:cSld name="Title, 2 Content over Content">
    <p:spTree>
      <p:nvGrpSpPr>
        <p:cNvPr id="88" name="Shape 88"/>
        <p:cNvGrpSpPr/>
        <p:nvPr/>
      </p:nvGrpSpPr>
      <p:grpSpPr>
        <a:xfrm>
          <a:off x="0" y="0"/>
          <a:ext cx="0" cy="0"/>
          <a:chOff x="0" y="0"/>
          <a:chExt cx="0" cy="0"/>
        </a:xfrm>
      </p:grpSpPr>
      <p:sp>
        <p:nvSpPr>
          <p:cNvPr id="89" name="Shape 89"/>
          <p:cNvSpPr txBox="1"/>
          <p:nvPr>
            <p:ph type="title"/>
          </p:nvPr>
        </p:nvSpPr>
        <p:spPr>
          <a:xfrm>
            <a:off x="838079" y="365039"/>
            <a:ext cx="10515239" cy="1325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90" name="Shape 90"/>
          <p:cNvSpPr txBox="1"/>
          <p:nvPr>
            <p:ph idx="1" type="body"/>
          </p:nvPr>
        </p:nvSpPr>
        <p:spPr>
          <a:xfrm>
            <a:off x="838079" y="1825559"/>
            <a:ext cx="5131080"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91" name="Shape 91"/>
          <p:cNvSpPr txBox="1"/>
          <p:nvPr>
            <p:ph idx="2" type="body"/>
          </p:nvPr>
        </p:nvSpPr>
        <p:spPr>
          <a:xfrm>
            <a:off x="6226200" y="1825559"/>
            <a:ext cx="5131080"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92" name="Shape 92"/>
          <p:cNvSpPr txBox="1"/>
          <p:nvPr>
            <p:ph idx="3" type="body"/>
          </p:nvPr>
        </p:nvSpPr>
        <p:spPr>
          <a:xfrm>
            <a:off x="838079" y="4098239"/>
            <a:ext cx="10515239"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OverTx">
  <p:cSld name="Title, Content over Content">
    <p:spTree>
      <p:nvGrpSpPr>
        <p:cNvPr id="93" name="Shape 93"/>
        <p:cNvGrpSpPr/>
        <p:nvPr/>
      </p:nvGrpSpPr>
      <p:grpSpPr>
        <a:xfrm>
          <a:off x="0" y="0"/>
          <a:ext cx="0" cy="0"/>
          <a:chOff x="0" y="0"/>
          <a:chExt cx="0" cy="0"/>
        </a:xfrm>
      </p:grpSpPr>
      <p:sp>
        <p:nvSpPr>
          <p:cNvPr id="94" name="Shape 94"/>
          <p:cNvSpPr txBox="1"/>
          <p:nvPr>
            <p:ph type="title"/>
          </p:nvPr>
        </p:nvSpPr>
        <p:spPr>
          <a:xfrm>
            <a:off x="838079" y="365039"/>
            <a:ext cx="10515239" cy="1325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95" name="Shape 95"/>
          <p:cNvSpPr txBox="1"/>
          <p:nvPr>
            <p:ph idx="1" type="body"/>
          </p:nvPr>
        </p:nvSpPr>
        <p:spPr>
          <a:xfrm>
            <a:off x="838079" y="1825559"/>
            <a:ext cx="10515239"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96" name="Shape 96"/>
          <p:cNvSpPr txBox="1"/>
          <p:nvPr>
            <p:ph idx="2" type="body"/>
          </p:nvPr>
        </p:nvSpPr>
        <p:spPr>
          <a:xfrm>
            <a:off x="838079" y="4098239"/>
            <a:ext cx="10515239"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fourObj">
  <p:cSld name="Title, 4 Content">
    <p:spTree>
      <p:nvGrpSpPr>
        <p:cNvPr id="97" name="Shape 97"/>
        <p:cNvGrpSpPr/>
        <p:nvPr/>
      </p:nvGrpSpPr>
      <p:grpSpPr>
        <a:xfrm>
          <a:off x="0" y="0"/>
          <a:ext cx="0" cy="0"/>
          <a:chOff x="0" y="0"/>
          <a:chExt cx="0" cy="0"/>
        </a:xfrm>
      </p:grpSpPr>
      <p:sp>
        <p:nvSpPr>
          <p:cNvPr id="98" name="Shape 98"/>
          <p:cNvSpPr txBox="1"/>
          <p:nvPr>
            <p:ph type="title"/>
          </p:nvPr>
        </p:nvSpPr>
        <p:spPr>
          <a:xfrm>
            <a:off x="838079" y="365039"/>
            <a:ext cx="10515239" cy="1325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99" name="Shape 99"/>
          <p:cNvSpPr txBox="1"/>
          <p:nvPr>
            <p:ph idx="1" type="body"/>
          </p:nvPr>
        </p:nvSpPr>
        <p:spPr>
          <a:xfrm>
            <a:off x="838079" y="1825559"/>
            <a:ext cx="5131080"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100" name="Shape 100"/>
          <p:cNvSpPr txBox="1"/>
          <p:nvPr>
            <p:ph idx="2" type="body"/>
          </p:nvPr>
        </p:nvSpPr>
        <p:spPr>
          <a:xfrm>
            <a:off x="6226200" y="1825559"/>
            <a:ext cx="5131080"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101" name="Shape 101"/>
          <p:cNvSpPr txBox="1"/>
          <p:nvPr>
            <p:ph idx="3" type="body"/>
          </p:nvPr>
        </p:nvSpPr>
        <p:spPr>
          <a:xfrm>
            <a:off x="6226200" y="4098239"/>
            <a:ext cx="5131080"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102" name="Shape 102"/>
          <p:cNvSpPr txBox="1"/>
          <p:nvPr>
            <p:ph idx="4" type="body"/>
          </p:nvPr>
        </p:nvSpPr>
        <p:spPr>
          <a:xfrm>
            <a:off x="838079" y="4098239"/>
            <a:ext cx="5131080"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6 Content">
    <p:spTree>
      <p:nvGrpSpPr>
        <p:cNvPr id="103" name="Shape 103"/>
        <p:cNvGrpSpPr/>
        <p:nvPr/>
      </p:nvGrpSpPr>
      <p:grpSpPr>
        <a:xfrm>
          <a:off x="0" y="0"/>
          <a:ext cx="0" cy="0"/>
          <a:chOff x="0" y="0"/>
          <a:chExt cx="0" cy="0"/>
        </a:xfrm>
      </p:grpSpPr>
      <p:sp>
        <p:nvSpPr>
          <p:cNvPr id="104" name="Shape 104"/>
          <p:cNvSpPr txBox="1"/>
          <p:nvPr>
            <p:ph type="title"/>
          </p:nvPr>
        </p:nvSpPr>
        <p:spPr>
          <a:xfrm>
            <a:off x="838079" y="365039"/>
            <a:ext cx="10515239" cy="1325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105" name="Shape 105"/>
          <p:cNvSpPr txBox="1"/>
          <p:nvPr>
            <p:ph idx="1" type="body"/>
          </p:nvPr>
        </p:nvSpPr>
        <p:spPr>
          <a:xfrm>
            <a:off x="838079" y="1825559"/>
            <a:ext cx="10515239" cy="435096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106" name="Shape 106"/>
          <p:cNvSpPr txBox="1"/>
          <p:nvPr>
            <p:ph idx="2" type="body"/>
          </p:nvPr>
        </p:nvSpPr>
        <p:spPr>
          <a:xfrm>
            <a:off x="838079" y="1825559"/>
            <a:ext cx="10515239" cy="435096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107" name="Shape 107"/>
          <p:cNvSpPr/>
          <p:nvPr/>
        </p:nvSpPr>
        <p:spPr>
          <a:xfrm>
            <a:off x="838079" y="1825559"/>
            <a:ext cx="10515239" cy="435096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08" name="Shape 108"/>
          <p:cNvSpPr/>
          <p:nvPr/>
        </p:nvSpPr>
        <p:spPr>
          <a:xfrm>
            <a:off x="838079" y="1825559"/>
            <a:ext cx="10515239" cy="4350960"/>
          </a:xfrm>
          <a:prstGeom prst="rect">
            <a:avLst/>
          </a:prstGeom>
          <a:no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Content">
    <p:spTree>
      <p:nvGrpSpPr>
        <p:cNvPr id="15" name="Shape 15"/>
        <p:cNvGrpSpPr/>
        <p:nvPr/>
      </p:nvGrpSpPr>
      <p:grpSpPr>
        <a:xfrm>
          <a:off x="0" y="0"/>
          <a:ext cx="0" cy="0"/>
          <a:chOff x="0" y="0"/>
          <a:chExt cx="0" cy="0"/>
        </a:xfrm>
      </p:grpSpPr>
      <p:sp>
        <p:nvSpPr>
          <p:cNvPr id="16" name="Shape 16"/>
          <p:cNvSpPr txBox="1"/>
          <p:nvPr>
            <p:ph type="title"/>
          </p:nvPr>
        </p:nvSpPr>
        <p:spPr>
          <a:xfrm>
            <a:off x="838079" y="365039"/>
            <a:ext cx="10515239" cy="1325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17" name="Shape 17"/>
          <p:cNvSpPr txBox="1"/>
          <p:nvPr>
            <p:ph idx="1" type="body"/>
          </p:nvPr>
        </p:nvSpPr>
        <p:spPr>
          <a:xfrm>
            <a:off x="838079" y="1825559"/>
            <a:ext cx="10515239" cy="435096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itle, 2 Content">
    <p:spTree>
      <p:nvGrpSpPr>
        <p:cNvPr id="18" name="Shape 18"/>
        <p:cNvGrpSpPr/>
        <p:nvPr/>
      </p:nvGrpSpPr>
      <p:grpSpPr>
        <a:xfrm>
          <a:off x="0" y="0"/>
          <a:ext cx="0" cy="0"/>
          <a:chOff x="0" y="0"/>
          <a:chExt cx="0" cy="0"/>
        </a:xfrm>
      </p:grpSpPr>
      <p:sp>
        <p:nvSpPr>
          <p:cNvPr id="19" name="Shape 19"/>
          <p:cNvSpPr txBox="1"/>
          <p:nvPr>
            <p:ph type="title"/>
          </p:nvPr>
        </p:nvSpPr>
        <p:spPr>
          <a:xfrm>
            <a:off x="838079" y="365039"/>
            <a:ext cx="10515239" cy="1325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20" name="Shape 20"/>
          <p:cNvSpPr txBox="1"/>
          <p:nvPr>
            <p:ph idx="1" type="body"/>
          </p:nvPr>
        </p:nvSpPr>
        <p:spPr>
          <a:xfrm>
            <a:off x="838079" y="1825559"/>
            <a:ext cx="5131080" cy="435096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21" name="Shape 21"/>
          <p:cNvSpPr txBox="1"/>
          <p:nvPr>
            <p:ph idx="2" type="body"/>
          </p:nvPr>
        </p:nvSpPr>
        <p:spPr>
          <a:xfrm>
            <a:off x="6226200" y="1825559"/>
            <a:ext cx="5131080" cy="435096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2" name="Shape 22"/>
        <p:cNvGrpSpPr/>
        <p:nvPr/>
      </p:nvGrpSpPr>
      <p:grpSpPr>
        <a:xfrm>
          <a:off x="0" y="0"/>
          <a:ext cx="0" cy="0"/>
          <a:chOff x="0" y="0"/>
          <a:chExt cx="0" cy="0"/>
        </a:xfrm>
      </p:grpSpPr>
      <p:sp>
        <p:nvSpPr>
          <p:cNvPr id="23" name="Shape 23"/>
          <p:cNvSpPr txBox="1"/>
          <p:nvPr>
            <p:ph type="title"/>
          </p:nvPr>
        </p:nvSpPr>
        <p:spPr>
          <a:xfrm>
            <a:off x="838079" y="365039"/>
            <a:ext cx="10515239" cy="1325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Only">
  <p:cSld name="Centered Text">
    <p:spTree>
      <p:nvGrpSpPr>
        <p:cNvPr id="24" name="Shape 24"/>
        <p:cNvGrpSpPr/>
        <p:nvPr/>
      </p:nvGrpSpPr>
      <p:grpSpPr>
        <a:xfrm>
          <a:off x="0" y="0"/>
          <a:ext cx="0" cy="0"/>
          <a:chOff x="0" y="0"/>
          <a:chExt cx="0" cy="0"/>
        </a:xfrm>
      </p:grpSpPr>
      <p:sp>
        <p:nvSpPr>
          <p:cNvPr id="25" name="Shape 25"/>
          <p:cNvSpPr txBox="1"/>
          <p:nvPr>
            <p:ph idx="1" type="subTitle"/>
          </p:nvPr>
        </p:nvSpPr>
        <p:spPr>
          <a:xfrm>
            <a:off x="838079" y="365039"/>
            <a:ext cx="10515239" cy="6144119"/>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AndObj">
  <p:cSld name="Title, 2 Content and Content">
    <p:spTree>
      <p:nvGrpSpPr>
        <p:cNvPr id="26" name="Shape 26"/>
        <p:cNvGrpSpPr/>
        <p:nvPr/>
      </p:nvGrpSpPr>
      <p:grpSpPr>
        <a:xfrm>
          <a:off x="0" y="0"/>
          <a:ext cx="0" cy="0"/>
          <a:chOff x="0" y="0"/>
          <a:chExt cx="0" cy="0"/>
        </a:xfrm>
      </p:grpSpPr>
      <p:sp>
        <p:nvSpPr>
          <p:cNvPr id="27" name="Shape 27"/>
          <p:cNvSpPr txBox="1"/>
          <p:nvPr>
            <p:ph type="title"/>
          </p:nvPr>
        </p:nvSpPr>
        <p:spPr>
          <a:xfrm>
            <a:off x="838079" y="365039"/>
            <a:ext cx="10515239" cy="1325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28" name="Shape 28"/>
          <p:cNvSpPr txBox="1"/>
          <p:nvPr>
            <p:ph idx="1" type="body"/>
          </p:nvPr>
        </p:nvSpPr>
        <p:spPr>
          <a:xfrm>
            <a:off x="838079" y="1825559"/>
            <a:ext cx="5131080"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29" name="Shape 29"/>
          <p:cNvSpPr txBox="1"/>
          <p:nvPr>
            <p:ph idx="2" type="body"/>
          </p:nvPr>
        </p:nvSpPr>
        <p:spPr>
          <a:xfrm>
            <a:off x="838079" y="4098239"/>
            <a:ext cx="5131080"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30" name="Shape 30"/>
          <p:cNvSpPr txBox="1"/>
          <p:nvPr>
            <p:ph idx="3" type="body"/>
          </p:nvPr>
        </p:nvSpPr>
        <p:spPr>
          <a:xfrm>
            <a:off x="6226200" y="1825559"/>
            <a:ext cx="5131080" cy="435096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AndTwoObj">
  <p:cSld name="Title Content and 2 Content">
    <p:spTree>
      <p:nvGrpSpPr>
        <p:cNvPr id="31" name="Shape 31"/>
        <p:cNvGrpSpPr/>
        <p:nvPr/>
      </p:nvGrpSpPr>
      <p:grpSpPr>
        <a:xfrm>
          <a:off x="0" y="0"/>
          <a:ext cx="0" cy="0"/>
          <a:chOff x="0" y="0"/>
          <a:chExt cx="0" cy="0"/>
        </a:xfrm>
      </p:grpSpPr>
      <p:sp>
        <p:nvSpPr>
          <p:cNvPr id="32" name="Shape 32"/>
          <p:cNvSpPr txBox="1"/>
          <p:nvPr>
            <p:ph type="title"/>
          </p:nvPr>
        </p:nvSpPr>
        <p:spPr>
          <a:xfrm>
            <a:off x="838079" y="365039"/>
            <a:ext cx="10515239" cy="1325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33" name="Shape 33"/>
          <p:cNvSpPr txBox="1"/>
          <p:nvPr>
            <p:ph idx="1" type="body"/>
          </p:nvPr>
        </p:nvSpPr>
        <p:spPr>
          <a:xfrm>
            <a:off x="838079" y="1825559"/>
            <a:ext cx="5131080" cy="435096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34" name="Shape 34"/>
          <p:cNvSpPr txBox="1"/>
          <p:nvPr>
            <p:ph idx="2" type="body"/>
          </p:nvPr>
        </p:nvSpPr>
        <p:spPr>
          <a:xfrm>
            <a:off x="6226200" y="1825559"/>
            <a:ext cx="5131080"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35" name="Shape 35"/>
          <p:cNvSpPr txBox="1"/>
          <p:nvPr>
            <p:ph idx="3" type="body"/>
          </p:nvPr>
        </p:nvSpPr>
        <p:spPr>
          <a:xfrm>
            <a:off x="6226200" y="4098239"/>
            <a:ext cx="5131080"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OverTx">
  <p:cSld name="Title, 2 Content over Content">
    <p:spTree>
      <p:nvGrpSpPr>
        <p:cNvPr id="36" name="Shape 36"/>
        <p:cNvGrpSpPr/>
        <p:nvPr/>
      </p:nvGrpSpPr>
      <p:grpSpPr>
        <a:xfrm>
          <a:off x="0" y="0"/>
          <a:ext cx="0" cy="0"/>
          <a:chOff x="0" y="0"/>
          <a:chExt cx="0" cy="0"/>
        </a:xfrm>
      </p:grpSpPr>
      <p:sp>
        <p:nvSpPr>
          <p:cNvPr id="37" name="Shape 37"/>
          <p:cNvSpPr txBox="1"/>
          <p:nvPr>
            <p:ph type="title"/>
          </p:nvPr>
        </p:nvSpPr>
        <p:spPr>
          <a:xfrm>
            <a:off x="838079" y="365039"/>
            <a:ext cx="10515239" cy="1325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38" name="Shape 38"/>
          <p:cNvSpPr txBox="1"/>
          <p:nvPr>
            <p:ph idx="1" type="body"/>
          </p:nvPr>
        </p:nvSpPr>
        <p:spPr>
          <a:xfrm>
            <a:off x="838079" y="1825559"/>
            <a:ext cx="5131080"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39" name="Shape 39"/>
          <p:cNvSpPr txBox="1"/>
          <p:nvPr>
            <p:ph idx="2" type="body"/>
          </p:nvPr>
        </p:nvSpPr>
        <p:spPr>
          <a:xfrm>
            <a:off x="6226200" y="1825559"/>
            <a:ext cx="5131080"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40" name="Shape 40"/>
          <p:cNvSpPr txBox="1"/>
          <p:nvPr>
            <p:ph idx="3" type="body"/>
          </p:nvPr>
        </p:nvSpPr>
        <p:spPr>
          <a:xfrm>
            <a:off x="838079" y="4098239"/>
            <a:ext cx="10515239"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3.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5" name="Shape 5"/>
        <p:cNvGrpSpPr/>
        <p:nvPr/>
      </p:nvGrpSpPr>
      <p:grpSpPr>
        <a:xfrm>
          <a:off x="0" y="0"/>
          <a:ext cx="0" cy="0"/>
          <a:chOff x="0" y="0"/>
          <a:chExt cx="0" cy="0"/>
        </a:xfrm>
      </p:grpSpPr>
      <p:sp>
        <p:nvSpPr>
          <p:cNvPr id="6" name="Shape 6"/>
          <p:cNvSpPr txBox="1"/>
          <p:nvPr>
            <p:ph type="title"/>
          </p:nvPr>
        </p:nvSpPr>
        <p:spPr>
          <a:xfrm>
            <a:off x="1523879" y="1122479"/>
            <a:ext cx="9143639" cy="2387159"/>
          </a:xfrm>
          <a:prstGeom prst="rect">
            <a:avLst/>
          </a:prstGeom>
          <a:noFill/>
          <a:ln>
            <a:noFill/>
          </a:ln>
        </p:spPr>
        <p:txBody>
          <a:bodyPr anchorCtr="0" anchor="b"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7" name="Shape 7"/>
          <p:cNvSpPr txBox="1"/>
          <p:nvPr>
            <p:ph idx="10" type="dt"/>
          </p:nvPr>
        </p:nvSpPr>
        <p:spPr>
          <a:xfrm>
            <a:off x="838079" y="6356519"/>
            <a:ext cx="2742839" cy="364679"/>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8" name="Shape 8"/>
          <p:cNvSpPr txBox="1"/>
          <p:nvPr>
            <p:ph idx="11" type="ftr"/>
          </p:nvPr>
        </p:nvSpPr>
        <p:spPr>
          <a:xfrm>
            <a:off x="4038480" y="6356519"/>
            <a:ext cx="4114439" cy="364679"/>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9" name="Shape 9"/>
          <p:cNvSpPr txBox="1"/>
          <p:nvPr>
            <p:ph idx="12" type="sldNum"/>
          </p:nvPr>
        </p:nvSpPr>
        <p:spPr>
          <a:xfrm>
            <a:off x="8610479" y="6356519"/>
            <a:ext cx="2742839" cy="364679"/>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10" name="Shape 10"/>
          <p:cNvSpPr txBox="1"/>
          <p:nvPr>
            <p:ph idx="1" type="body"/>
          </p:nvPr>
        </p:nvSpPr>
        <p:spPr>
          <a:xfrm>
            <a:off x="609479" y="1604520"/>
            <a:ext cx="10972440" cy="397728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57" name="Shape 57"/>
        <p:cNvGrpSpPr/>
        <p:nvPr/>
      </p:nvGrpSpPr>
      <p:grpSpPr>
        <a:xfrm>
          <a:off x="0" y="0"/>
          <a:ext cx="0" cy="0"/>
          <a:chOff x="0" y="0"/>
          <a:chExt cx="0" cy="0"/>
        </a:xfrm>
      </p:grpSpPr>
      <p:sp>
        <p:nvSpPr>
          <p:cNvPr id="58" name="Shape 58"/>
          <p:cNvSpPr txBox="1"/>
          <p:nvPr>
            <p:ph type="title"/>
          </p:nvPr>
        </p:nvSpPr>
        <p:spPr>
          <a:xfrm>
            <a:off x="838079" y="365039"/>
            <a:ext cx="10515239" cy="1325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59" name="Shape 59"/>
          <p:cNvSpPr txBox="1"/>
          <p:nvPr>
            <p:ph idx="1" type="body"/>
          </p:nvPr>
        </p:nvSpPr>
        <p:spPr>
          <a:xfrm>
            <a:off x="838079" y="1825559"/>
            <a:ext cx="10515239" cy="435096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60" name="Shape 60"/>
          <p:cNvSpPr txBox="1"/>
          <p:nvPr>
            <p:ph idx="10" type="dt"/>
          </p:nvPr>
        </p:nvSpPr>
        <p:spPr>
          <a:xfrm>
            <a:off x="838079" y="6356519"/>
            <a:ext cx="2742839" cy="364679"/>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61" name="Shape 61"/>
          <p:cNvSpPr txBox="1"/>
          <p:nvPr>
            <p:ph idx="11" type="ftr"/>
          </p:nvPr>
        </p:nvSpPr>
        <p:spPr>
          <a:xfrm>
            <a:off x="4038480" y="6356519"/>
            <a:ext cx="4114439" cy="364679"/>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62" name="Shape 62"/>
          <p:cNvSpPr txBox="1"/>
          <p:nvPr>
            <p:ph idx="12" type="sldNum"/>
          </p:nvPr>
        </p:nvSpPr>
        <p:spPr>
          <a:xfrm>
            <a:off x="8610479" y="6356519"/>
            <a:ext cx="2742839" cy="364679"/>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0.png"/><Relationship Id="rId4" Type="http://schemas.openxmlformats.org/officeDocument/2006/relationships/image" Target="../media/image0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02.png"/><Relationship Id="rId4" Type="http://schemas.openxmlformats.org/officeDocument/2006/relationships/hyperlink" Target="mailto:luis.nabais@findmore.p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0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02.png"/><Relationship Id="rId4" Type="http://schemas.openxmlformats.org/officeDocument/2006/relationships/image" Target="../media/image0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0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0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02.png"/><Relationship Id="rId4" Type="http://schemas.openxmlformats.org/officeDocument/2006/relationships/hyperlink" Target="https://wordpress.org/wordpress-4.7.tar.gz" TargetMode="External"/><Relationship Id="rId5" Type="http://schemas.openxmlformats.org/officeDocument/2006/relationships/hyperlink" Target="https://wordpress.org/wordpress-4.6.1.tar.gz"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0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0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02.png"/><Relationship Id="rId4" Type="http://schemas.openxmlformats.org/officeDocument/2006/relationships/hyperlink" Target="https://wordpress.org/wordpress-4.7.tar.gz" TargetMode="External"/><Relationship Id="rId5" Type="http://schemas.openxmlformats.org/officeDocument/2006/relationships/hyperlink" Target="https://wordpress.org/wordpress-4.6.1.tar.gz"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0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0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0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0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0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0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0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02.png"/><Relationship Id="rId4" Type="http://schemas.openxmlformats.org/officeDocument/2006/relationships/hyperlink" Target="https://docs.docker.com/engine/reference/commandline/" TargetMode="External"/></Relationships>
</file>

<file path=ppt/slides/_rels/slide26.xml.rels><?xml version="1.0" encoding="UTF-8" standalone="yes"?><Relationships xmlns="http://schemas.openxmlformats.org/package/2006/relationships"><Relationship Id="rId11" Type="http://schemas.openxmlformats.org/officeDocument/2006/relationships/hyperlink" Target="https://www.ctl.io/developers/blog/post/dockerfile-add-vs-copy/" TargetMode="External"/><Relationship Id="rId10" Type="http://schemas.openxmlformats.org/officeDocument/2006/relationships/hyperlink" Target="https://www.ctl.io/developers/blog/post/dockerfile-entrypoint-vs-cmd/" TargetMode="External"/><Relationship Id="rId13" Type="http://schemas.openxmlformats.org/officeDocument/2006/relationships/hyperlink" Target="https://github.com/luisnabais/course_docker" TargetMode="External"/><Relationship Id="rId12" Type="http://schemas.openxmlformats.org/officeDocument/2006/relationships/hyperlink" Target="https://docs.docker.com/engine/swarm/" TargetMode="External"/><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02.png"/><Relationship Id="rId4" Type="http://schemas.openxmlformats.org/officeDocument/2006/relationships/hyperlink" Target="https://docs.docker.com/" TargetMode="External"/><Relationship Id="rId9" Type="http://schemas.openxmlformats.org/officeDocument/2006/relationships/hyperlink" Target="https://docs.docker.com/engine/reference/builder/" TargetMode="External"/><Relationship Id="rId5" Type="http://schemas.openxmlformats.org/officeDocument/2006/relationships/hyperlink" Target="https://docs.docker.com/engine/understanding-docker/" TargetMode="External"/><Relationship Id="rId6" Type="http://schemas.openxmlformats.org/officeDocument/2006/relationships/hyperlink" Target="https://docs.docker.com/engine/tutorials/networkingcontainers/" TargetMode="External"/><Relationship Id="rId7" Type="http://schemas.openxmlformats.org/officeDocument/2006/relationships/hyperlink" Target="https://docs.docker.com/engine/tutorials/dockervolumes/" TargetMode="External"/><Relationship Id="rId8" Type="http://schemas.openxmlformats.org/officeDocument/2006/relationships/hyperlink" Target="https://docs.docker.com/engine/reference/builder/"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0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02.png"/><Relationship Id="rId4" Type="http://schemas.openxmlformats.org/officeDocument/2006/relationships/hyperlink" Target="https://github.com/luisnabais/course_docke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02.png"/><Relationship Id="rId4" Type="http://schemas.openxmlformats.org/officeDocument/2006/relationships/image" Target="../media/image0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0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02.png"/><Relationship Id="rId4" Type="http://schemas.openxmlformats.org/officeDocument/2006/relationships/hyperlink" Target="https://docs.docker.com/engine/security/security/"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02.png"/><Relationship Id="rId4" Type="http://schemas.openxmlformats.org/officeDocument/2006/relationships/image" Target="../media/image0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02.png"/><Relationship Id="rId4" Type="http://schemas.openxmlformats.org/officeDocument/2006/relationships/image" Target="../media/image0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02.png"/><Relationship Id="rId4" Type="http://schemas.openxmlformats.org/officeDocument/2006/relationships/hyperlink" Target="https://hub.docker.com/" TargetMode="External"/><Relationship Id="rId5" Type="http://schemas.openxmlformats.org/officeDocument/2006/relationships/hyperlink" Target="https://store.docker.co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112" name="Shape 112"/>
        <p:cNvGrpSpPr/>
        <p:nvPr/>
      </p:nvGrpSpPr>
      <p:grpSpPr>
        <a:xfrm>
          <a:off x="0" y="0"/>
          <a:ext cx="0" cy="0"/>
          <a:chOff x="0" y="0"/>
          <a:chExt cx="0" cy="0"/>
        </a:xfrm>
      </p:grpSpPr>
      <p:sp>
        <p:nvSpPr>
          <p:cNvPr id="113" name="Shape 113"/>
          <p:cNvSpPr txBox="1"/>
          <p:nvPr/>
        </p:nvSpPr>
        <p:spPr>
          <a:xfrm>
            <a:off x="8304479" y="6101280"/>
            <a:ext cx="3657600" cy="640079"/>
          </a:xfrm>
          <a:prstGeom prst="rect">
            <a:avLst/>
          </a:prstGeom>
          <a:noFill/>
          <a:ln>
            <a:noFill/>
          </a:ln>
        </p:spPr>
        <p:txBody>
          <a:bodyPr anchorCtr="0" anchor="t" bIns="45000" lIns="90000" rIns="90000" tIns="45000">
            <a:noAutofit/>
          </a:bodyPr>
          <a:lstStyle/>
          <a:p>
            <a:pPr indent="0" lvl="0" marL="0" marR="0" rtl="0" algn="r">
              <a:spcBef>
                <a:spcPts val="0"/>
              </a:spcBef>
              <a:buSzPct val="25000"/>
              <a:buNone/>
            </a:pPr>
            <a:r>
              <a:rPr b="1" lang="en-US" sz="3200">
                <a:latin typeface="Verdana"/>
                <a:ea typeface="Verdana"/>
                <a:cs typeface="Verdana"/>
                <a:sym typeface="Verdana"/>
              </a:rPr>
              <a:t>Intermediate</a:t>
            </a:r>
          </a:p>
        </p:txBody>
      </p:sp>
      <p:pic>
        <p:nvPicPr>
          <p:cNvPr id="114" name="Shape 114"/>
          <p:cNvPicPr preferRelativeResize="0"/>
          <p:nvPr/>
        </p:nvPicPr>
        <p:blipFill rotWithShape="1">
          <a:blip r:embed="rId4">
            <a:alphaModFix/>
          </a:blip>
          <a:srcRect b="0" l="0" r="0" t="0"/>
          <a:stretch/>
        </p:blipFill>
        <p:spPr>
          <a:xfrm>
            <a:off x="92879" y="4480560"/>
            <a:ext cx="6547679" cy="2217959"/>
          </a:xfrm>
          <a:prstGeom prst="rect">
            <a:avLst/>
          </a:prstGeom>
          <a:noFill/>
          <a:ln>
            <a:noFill/>
          </a:ln>
        </p:spPr>
      </p:pic>
      <p:sp>
        <p:nvSpPr>
          <p:cNvPr id="115" name="Shape 115"/>
          <p:cNvSpPr txBox="1"/>
          <p:nvPr/>
        </p:nvSpPr>
        <p:spPr>
          <a:xfrm>
            <a:off x="160225" y="6393325"/>
            <a:ext cx="2739900" cy="348000"/>
          </a:xfrm>
          <a:prstGeom prst="rect">
            <a:avLst/>
          </a:prstGeom>
          <a:noFill/>
          <a:ln>
            <a:noFill/>
          </a:ln>
        </p:spPr>
        <p:txBody>
          <a:bodyPr anchorCtr="0" anchor="t" bIns="91425" lIns="91425" rIns="91425" tIns="91425">
            <a:noAutofit/>
          </a:bodyPr>
          <a:lstStyle/>
          <a:p>
            <a:pPr lvl="0">
              <a:spcBef>
                <a:spcPts val="0"/>
              </a:spcBef>
              <a:buNone/>
            </a:pPr>
            <a:r>
              <a:rPr lang="en-US"/>
              <a:t>2016-12-14, by Luís Nabais</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164" name="Shape 164"/>
        <p:cNvGrpSpPr/>
        <p:nvPr/>
      </p:nvGrpSpPr>
      <p:grpSpPr>
        <a:xfrm>
          <a:off x="0" y="0"/>
          <a:ext cx="0" cy="0"/>
          <a:chOff x="0" y="0"/>
          <a:chExt cx="0" cy="0"/>
        </a:xfrm>
      </p:grpSpPr>
      <p:sp>
        <p:nvSpPr>
          <p:cNvPr id="165" name="Shape 165"/>
          <p:cNvSpPr txBox="1"/>
          <p:nvPr/>
        </p:nvSpPr>
        <p:spPr>
          <a:xfrm>
            <a:off x="182880" y="183240"/>
            <a:ext cx="11704319" cy="6126480"/>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lang="en-US" sz="2400" strike="noStrike">
                <a:solidFill>
                  <a:srgbClr val="000000"/>
                </a:solidFill>
                <a:latin typeface="Verdana"/>
                <a:ea typeface="Verdana"/>
                <a:cs typeface="Verdana"/>
                <a:sym typeface="Verdana"/>
              </a:rPr>
              <a:t>Docker</a:t>
            </a:r>
            <a:r>
              <a:rPr b="1" lang="en-US" sz="2400">
                <a:latin typeface="Verdana"/>
                <a:ea typeface="Verdana"/>
                <a:cs typeface="Verdana"/>
                <a:sym typeface="Verdana"/>
              </a:rPr>
              <a:t>file</a:t>
            </a: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None/>
            </a:pPr>
            <a:r>
              <a:t/>
            </a:r>
            <a:endParaRPr sz="1800">
              <a:latin typeface="Verdana"/>
              <a:ea typeface="Verdana"/>
              <a:cs typeface="Verdana"/>
              <a:sym typeface="Verdana"/>
            </a:endParaRPr>
          </a:p>
        </p:txBody>
      </p:sp>
      <p:sp>
        <p:nvSpPr>
          <p:cNvPr id="166" name="Shape 166"/>
          <p:cNvSpPr/>
          <p:nvPr/>
        </p:nvSpPr>
        <p:spPr>
          <a:xfrm>
            <a:off x="704100" y="672975"/>
            <a:ext cx="10783800" cy="5636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Clr>
                <a:schemeClr val="dk1"/>
              </a:buClr>
              <a:buFont typeface="Arial"/>
              <a:buNone/>
            </a:pPr>
            <a:r>
              <a:rPr b="1" lang="en-US">
                <a:solidFill>
                  <a:schemeClr val="dk1"/>
                </a:solidFill>
                <a:latin typeface="Verdana"/>
                <a:ea typeface="Verdana"/>
                <a:cs typeface="Verdana"/>
                <a:sym typeface="Verdana"/>
              </a:rPr>
              <a:t>FROM</a:t>
            </a:r>
            <a:r>
              <a:rPr lang="en-US">
                <a:solidFill>
                  <a:schemeClr val="dk1"/>
                </a:solidFill>
                <a:latin typeface="Verdana"/>
                <a:ea typeface="Verdana"/>
                <a:cs typeface="Verdana"/>
                <a:sym typeface="Verdana"/>
              </a:rPr>
              <a:t> alpine:3.4</a:t>
            </a:r>
          </a:p>
          <a:p>
            <a:pPr lvl="0" rtl="0">
              <a:spcBef>
                <a:spcPts val="0"/>
              </a:spcBef>
              <a:buNone/>
            </a:pPr>
            <a:r>
              <a:rPr b="1" lang="en-US">
                <a:solidFill>
                  <a:schemeClr val="dk1"/>
                </a:solidFill>
                <a:latin typeface="Verdana"/>
                <a:ea typeface="Verdana"/>
                <a:cs typeface="Verdana"/>
                <a:sym typeface="Verdana"/>
              </a:rPr>
              <a:t>MAINTAINER</a:t>
            </a:r>
            <a:r>
              <a:rPr lang="en-US">
                <a:solidFill>
                  <a:schemeClr val="dk1"/>
                </a:solidFill>
                <a:latin typeface="Verdana"/>
                <a:ea typeface="Verdana"/>
                <a:cs typeface="Verdana"/>
                <a:sym typeface="Verdana"/>
              </a:rPr>
              <a:t> Luís Nabais &lt;</a:t>
            </a:r>
            <a:r>
              <a:rPr lang="en-US" u="sng">
                <a:solidFill>
                  <a:schemeClr val="hlink"/>
                </a:solidFill>
                <a:latin typeface="Verdana"/>
                <a:ea typeface="Verdana"/>
                <a:cs typeface="Verdana"/>
                <a:sym typeface="Verdana"/>
                <a:hlinkClick r:id="rId4"/>
              </a:rPr>
              <a:t>luis.nabais@findmore.pt</a:t>
            </a:r>
            <a:r>
              <a:rPr lang="en-US">
                <a:solidFill>
                  <a:schemeClr val="dk1"/>
                </a:solidFill>
                <a:latin typeface="Verdana"/>
                <a:ea typeface="Verdana"/>
                <a:cs typeface="Verdana"/>
                <a:sym typeface="Verdana"/>
              </a:rPr>
              <a:t>&gt;</a:t>
            </a:r>
          </a:p>
          <a:p>
            <a:pPr lvl="0" rtl="0">
              <a:spcBef>
                <a:spcPts val="0"/>
              </a:spcBef>
              <a:buNone/>
            </a:pPr>
            <a:r>
              <a:t/>
            </a:r>
            <a:endParaRPr>
              <a:solidFill>
                <a:schemeClr val="dk1"/>
              </a:solidFill>
              <a:latin typeface="Verdana"/>
              <a:ea typeface="Verdana"/>
              <a:cs typeface="Verdana"/>
              <a:sym typeface="Verdana"/>
            </a:endParaRPr>
          </a:p>
          <a:p>
            <a:pPr lvl="0" rtl="0">
              <a:spcBef>
                <a:spcPts val="0"/>
              </a:spcBef>
              <a:buClr>
                <a:schemeClr val="dk1"/>
              </a:buClr>
              <a:buFont typeface="Arial"/>
              <a:buNone/>
            </a:pPr>
            <a:r>
              <a:rPr b="1" lang="en-US">
                <a:solidFill>
                  <a:schemeClr val="dk1"/>
                </a:solidFill>
                <a:latin typeface="Verdana"/>
                <a:ea typeface="Verdana"/>
                <a:cs typeface="Verdana"/>
                <a:sym typeface="Verdana"/>
              </a:rPr>
              <a:t>ENV</a:t>
            </a:r>
            <a:r>
              <a:rPr lang="en-US">
                <a:solidFill>
                  <a:schemeClr val="dk1"/>
                </a:solidFill>
                <a:latin typeface="Verdana"/>
                <a:ea typeface="Verdana"/>
                <a:cs typeface="Verdana"/>
                <a:sym typeface="Verdana"/>
              </a:rPr>
              <a:t> WORDPRESS_VERSION 4.7</a:t>
            </a:r>
          </a:p>
          <a:p>
            <a:pPr lvl="0" rtl="0">
              <a:spcBef>
                <a:spcPts val="0"/>
              </a:spcBef>
              <a:buClr>
                <a:schemeClr val="dk1"/>
              </a:buClr>
              <a:buFont typeface="Arial"/>
              <a:buNone/>
            </a:pPr>
            <a:r>
              <a:t/>
            </a:r>
            <a:endParaRPr>
              <a:solidFill>
                <a:schemeClr val="dk1"/>
              </a:solidFill>
              <a:latin typeface="Verdana"/>
              <a:ea typeface="Verdana"/>
              <a:cs typeface="Verdana"/>
              <a:sym typeface="Verdana"/>
            </a:endParaRPr>
          </a:p>
          <a:p>
            <a:pPr lvl="0" rtl="0">
              <a:spcBef>
                <a:spcPts val="0"/>
              </a:spcBef>
              <a:buClr>
                <a:schemeClr val="dk1"/>
              </a:buClr>
              <a:buFont typeface="Arial"/>
              <a:buNone/>
            </a:pPr>
            <a:r>
              <a:rPr lang="en-US">
                <a:solidFill>
                  <a:schemeClr val="dk1"/>
                </a:solidFill>
                <a:latin typeface="Verdana"/>
                <a:ea typeface="Verdana"/>
                <a:cs typeface="Verdana"/>
                <a:sym typeface="Verdana"/>
              </a:rPr>
              <a:t># Setup apache and php</a:t>
            </a:r>
          </a:p>
          <a:p>
            <a:pPr lvl="0" rtl="0">
              <a:spcBef>
                <a:spcPts val="0"/>
              </a:spcBef>
              <a:buClr>
                <a:schemeClr val="dk1"/>
              </a:buClr>
              <a:buFont typeface="Arial"/>
              <a:buNone/>
            </a:pPr>
            <a:r>
              <a:rPr b="1" lang="en-US">
                <a:solidFill>
                  <a:schemeClr val="dk1"/>
                </a:solidFill>
                <a:latin typeface="Verdana"/>
                <a:ea typeface="Verdana"/>
                <a:cs typeface="Verdana"/>
                <a:sym typeface="Verdana"/>
              </a:rPr>
              <a:t>RUN</a:t>
            </a:r>
            <a:r>
              <a:rPr lang="en-US">
                <a:solidFill>
                  <a:schemeClr val="dk1"/>
                </a:solidFill>
                <a:latin typeface="Verdana"/>
                <a:ea typeface="Verdana"/>
                <a:cs typeface="Verdana"/>
                <a:sym typeface="Verdana"/>
              </a:rPr>
              <a:t> apk --update add apache2 php5-apache2 curl \</a:t>
            </a:r>
          </a:p>
          <a:p>
            <a:pPr lvl="0" rtl="0">
              <a:spcBef>
                <a:spcPts val="0"/>
              </a:spcBef>
              <a:buClr>
                <a:schemeClr val="dk1"/>
              </a:buClr>
              <a:buFont typeface="Arial"/>
              <a:buNone/>
            </a:pPr>
            <a:r>
              <a:rPr lang="en-US">
                <a:solidFill>
                  <a:schemeClr val="dk1"/>
                </a:solidFill>
                <a:latin typeface="Verdana"/>
                <a:ea typeface="Verdana"/>
                <a:cs typeface="Verdana"/>
                <a:sym typeface="Verdana"/>
              </a:rPr>
              <a:t>    php5-json php5-phar php5-openssl php5-mysql php5-curl php5-mcrypt php5-pdo_mysql php5-ctype php5-gd php5-xml php5-dom php5-iconv \</a:t>
            </a:r>
          </a:p>
          <a:p>
            <a:pPr lvl="0" rtl="0">
              <a:spcBef>
                <a:spcPts val="0"/>
              </a:spcBef>
              <a:buClr>
                <a:schemeClr val="dk1"/>
              </a:buClr>
              <a:buFont typeface="Arial"/>
              <a:buNone/>
            </a:pPr>
            <a:r>
              <a:rPr lang="en-US">
                <a:solidFill>
                  <a:schemeClr val="dk1"/>
                </a:solidFill>
                <a:latin typeface="Verdana"/>
                <a:ea typeface="Verdana"/>
                <a:cs typeface="Verdana"/>
                <a:sym typeface="Verdana"/>
              </a:rPr>
              <a:t>    &amp;&amp; rm -f /var/cache/apk/* \</a:t>
            </a:r>
          </a:p>
          <a:p>
            <a:pPr lvl="0" rtl="0">
              <a:spcBef>
                <a:spcPts val="0"/>
              </a:spcBef>
              <a:buClr>
                <a:schemeClr val="dk1"/>
              </a:buClr>
              <a:buFont typeface="Arial"/>
              <a:buNone/>
            </a:pPr>
            <a:r>
              <a:rPr lang="en-US">
                <a:solidFill>
                  <a:schemeClr val="dk1"/>
                </a:solidFill>
                <a:latin typeface="Verdana"/>
                <a:ea typeface="Verdana"/>
                <a:cs typeface="Verdana"/>
                <a:sym typeface="Verdana"/>
              </a:rPr>
              <a:t>    &amp;&amp; mkdir /run/apache2 \</a:t>
            </a:r>
          </a:p>
          <a:p>
            <a:pPr lvl="0" rtl="0">
              <a:spcBef>
                <a:spcPts val="0"/>
              </a:spcBef>
              <a:buClr>
                <a:schemeClr val="dk1"/>
              </a:buClr>
              <a:buFont typeface="Arial"/>
              <a:buNone/>
            </a:pPr>
            <a:r>
              <a:rPr lang="en-US">
                <a:solidFill>
                  <a:schemeClr val="dk1"/>
                </a:solidFill>
                <a:latin typeface="Verdana"/>
                <a:ea typeface="Verdana"/>
                <a:cs typeface="Verdana"/>
                <a:sym typeface="Verdana"/>
              </a:rPr>
              <a:t>    &amp;&amp; sed -i 's/#LoadModule\ rewrite_module/LoadModule\ rewrite_module/' /etc/apache2/httpd.conf \</a:t>
            </a:r>
          </a:p>
          <a:p>
            <a:pPr lvl="0" rtl="0">
              <a:spcBef>
                <a:spcPts val="0"/>
              </a:spcBef>
              <a:buClr>
                <a:schemeClr val="dk1"/>
              </a:buClr>
              <a:buFont typeface="Arial"/>
              <a:buNone/>
            </a:pPr>
            <a:r>
              <a:rPr lang="en-US">
                <a:solidFill>
                  <a:schemeClr val="dk1"/>
                </a:solidFill>
                <a:latin typeface="Verdana"/>
                <a:ea typeface="Verdana"/>
                <a:cs typeface="Verdana"/>
                <a:sym typeface="Verdana"/>
              </a:rPr>
              <a:t>    &amp;&amp; mkdir -p /opt/utils \</a:t>
            </a:r>
          </a:p>
          <a:p>
            <a:pPr lvl="0" rtl="0">
              <a:spcBef>
                <a:spcPts val="0"/>
              </a:spcBef>
              <a:buClr>
                <a:schemeClr val="dk1"/>
              </a:buClr>
              <a:buFont typeface="Arial"/>
              <a:buNone/>
            </a:pPr>
            <a:r>
              <a:rPr lang="en-US">
                <a:solidFill>
                  <a:schemeClr val="dk1"/>
                </a:solidFill>
                <a:latin typeface="Verdana"/>
                <a:ea typeface="Verdana"/>
                <a:cs typeface="Verdana"/>
                <a:sym typeface="Verdana"/>
              </a:rPr>
              <a:t>    &amp;&amp; mkdir -p /app</a:t>
            </a:r>
          </a:p>
          <a:p>
            <a:pPr lvl="0" rtl="0">
              <a:spcBef>
                <a:spcPts val="0"/>
              </a:spcBef>
              <a:buClr>
                <a:schemeClr val="dk1"/>
              </a:buClr>
              <a:buFont typeface="Arial"/>
              <a:buNone/>
            </a:pPr>
            <a:r>
              <a:t/>
            </a:r>
            <a:endParaRPr>
              <a:solidFill>
                <a:schemeClr val="dk1"/>
              </a:solidFill>
              <a:latin typeface="Verdana"/>
              <a:ea typeface="Verdana"/>
              <a:cs typeface="Verdana"/>
              <a:sym typeface="Verdana"/>
            </a:endParaRPr>
          </a:p>
          <a:p>
            <a:pPr lvl="0" rtl="0">
              <a:spcBef>
                <a:spcPts val="0"/>
              </a:spcBef>
              <a:buClr>
                <a:schemeClr val="dk1"/>
              </a:buClr>
              <a:buFont typeface="Arial"/>
              <a:buNone/>
            </a:pPr>
            <a:r>
              <a:rPr b="1" lang="en-US">
                <a:solidFill>
                  <a:schemeClr val="dk1"/>
                </a:solidFill>
                <a:latin typeface="Verdana"/>
                <a:ea typeface="Verdana"/>
                <a:cs typeface="Verdana"/>
                <a:sym typeface="Verdana"/>
              </a:rPr>
              <a:t>EXPOSE</a:t>
            </a:r>
            <a:r>
              <a:rPr lang="en-US">
                <a:solidFill>
                  <a:schemeClr val="dk1"/>
                </a:solidFill>
                <a:latin typeface="Verdana"/>
                <a:ea typeface="Verdana"/>
                <a:cs typeface="Verdana"/>
                <a:sym typeface="Verdana"/>
              </a:rPr>
              <a:t> 80</a:t>
            </a:r>
          </a:p>
          <a:p>
            <a:pPr lvl="0" rtl="0">
              <a:spcBef>
                <a:spcPts val="0"/>
              </a:spcBef>
              <a:buClr>
                <a:schemeClr val="dk1"/>
              </a:buClr>
              <a:buFont typeface="Arial"/>
              <a:buNone/>
            </a:pPr>
            <a:r>
              <a:t/>
            </a:r>
            <a:endParaRPr>
              <a:solidFill>
                <a:schemeClr val="dk1"/>
              </a:solidFill>
              <a:latin typeface="Verdana"/>
              <a:ea typeface="Verdana"/>
              <a:cs typeface="Verdana"/>
              <a:sym typeface="Verdana"/>
            </a:endParaRPr>
          </a:p>
          <a:p>
            <a:pPr lvl="0" rtl="0">
              <a:spcBef>
                <a:spcPts val="0"/>
              </a:spcBef>
              <a:buNone/>
            </a:pPr>
            <a:r>
              <a:rPr b="1" lang="en-US">
                <a:solidFill>
                  <a:schemeClr val="dk1"/>
                </a:solidFill>
                <a:latin typeface="Verdana"/>
                <a:ea typeface="Verdana"/>
                <a:cs typeface="Verdana"/>
                <a:sym typeface="Verdana"/>
              </a:rPr>
              <a:t>ADD</a:t>
            </a:r>
            <a:r>
              <a:rPr lang="en-US">
                <a:solidFill>
                  <a:schemeClr val="dk1"/>
                </a:solidFill>
                <a:latin typeface="Verdana"/>
                <a:ea typeface="Verdana"/>
                <a:cs typeface="Verdana"/>
                <a:sym typeface="Verdana"/>
              </a:rPr>
              <a:t> files/entrypoint.sh /opt/utils/</a:t>
            </a:r>
          </a:p>
          <a:p>
            <a:pPr lvl="0" rtl="0">
              <a:spcBef>
                <a:spcPts val="0"/>
              </a:spcBef>
              <a:buNone/>
            </a:pPr>
            <a:r>
              <a:rPr b="1" lang="en-US">
                <a:solidFill>
                  <a:schemeClr val="dk1"/>
                </a:solidFill>
                <a:latin typeface="Verdana"/>
                <a:ea typeface="Verdana"/>
                <a:cs typeface="Verdana"/>
                <a:sym typeface="Verdana"/>
              </a:rPr>
              <a:t>ADD</a:t>
            </a:r>
            <a:r>
              <a:rPr lang="en-US">
                <a:solidFill>
                  <a:schemeClr val="dk1"/>
                </a:solidFill>
                <a:latin typeface="Verdana"/>
                <a:ea typeface="Verdana"/>
                <a:cs typeface="Verdana"/>
                <a:sym typeface="Verdana"/>
              </a:rPr>
              <a:t> files/info.php /app</a:t>
            </a:r>
          </a:p>
          <a:p>
            <a:pPr lvl="0" rtl="0">
              <a:spcBef>
                <a:spcPts val="0"/>
              </a:spcBef>
              <a:buClr>
                <a:schemeClr val="dk1"/>
              </a:buClr>
              <a:buFont typeface="Arial"/>
              <a:buNone/>
            </a:pPr>
            <a:r>
              <a:rPr b="1" lang="en-US">
                <a:solidFill>
                  <a:schemeClr val="dk1"/>
                </a:solidFill>
                <a:latin typeface="Verdana"/>
                <a:ea typeface="Verdana"/>
                <a:cs typeface="Verdana"/>
                <a:sym typeface="Verdana"/>
              </a:rPr>
              <a:t>ADD</a:t>
            </a:r>
            <a:r>
              <a:rPr lang="en-US">
                <a:solidFill>
                  <a:schemeClr val="dk1"/>
                </a:solidFill>
                <a:latin typeface="Verdana"/>
                <a:ea typeface="Verdana"/>
                <a:cs typeface="Verdana"/>
                <a:sym typeface="Verdana"/>
              </a:rPr>
              <a:t> files/wordpress-${WORDPRESS_VERSION}.tar.gz /app/</a:t>
            </a:r>
          </a:p>
          <a:p>
            <a:pPr lvl="0" rtl="0">
              <a:spcBef>
                <a:spcPts val="0"/>
              </a:spcBef>
              <a:buClr>
                <a:schemeClr val="dk1"/>
              </a:buClr>
              <a:buFont typeface="Arial"/>
              <a:buNone/>
            </a:pPr>
            <a:r>
              <a:t/>
            </a:r>
            <a:endParaRPr>
              <a:solidFill>
                <a:schemeClr val="dk1"/>
              </a:solidFill>
              <a:latin typeface="Verdana"/>
              <a:ea typeface="Verdana"/>
              <a:cs typeface="Verdana"/>
              <a:sym typeface="Verdana"/>
            </a:endParaRPr>
          </a:p>
          <a:p>
            <a:pPr lvl="0" rtl="0">
              <a:spcBef>
                <a:spcPts val="0"/>
              </a:spcBef>
              <a:buClr>
                <a:schemeClr val="dk1"/>
              </a:buClr>
              <a:buFont typeface="Arial"/>
              <a:buNone/>
            </a:pPr>
            <a:r>
              <a:rPr b="1" lang="en-US">
                <a:solidFill>
                  <a:schemeClr val="dk1"/>
                </a:solidFill>
                <a:latin typeface="Verdana"/>
                <a:ea typeface="Verdana"/>
                <a:cs typeface="Verdana"/>
                <a:sym typeface="Verdana"/>
              </a:rPr>
              <a:t>RUN</a:t>
            </a:r>
            <a:r>
              <a:rPr lang="en-US">
                <a:solidFill>
                  <a:schemeClr val="dk1"/>
                </a:solidFill>
                <a:latin typeface="Verdana"/>
                <a:ea typeface="Verdana"/>
                <a:cs typeface="Verdana"/>
                <a:sym typeface="Verdana"/>
              </a:rPr>
              <a:t> chmod +x /opt/utils/start.sh</a:t>
            </a:r>
          </a:p>
          <a:p>
            <a:pPr lvl="0" rtl="0">
              <a:spcBef>
                <a:spcPts val="0"/>
              </a:spcBef>
              <a:buClr>
                <a:schemeClr val="dk1"/>
              </a:buClr>
              <a:buFont typeface="Arial"/>
              <a:buNone/>
            </a:pPr>
            <a:r>
              <a:t/>
            </a:r>
            <a:endParaRPr>
              <a:solidFill>
                <a:schemeClr val="dk1"/>
              </a:solidFill>
              <a:latin typeface="Verdana"/>
              <a:ea typeface="Verdana"/>
              <a:cs typeface="Verdana"/>
              <a:sym typeface="Verdana"/>
            </a:endParaRPr>
          </a:p>
          <a:p>
            <a:pPr lvl="0" rtl="0">
              <a:spcBef>
                <a:spcPts val="0"/>
              </a:spcBef>
              <a:buNone/>
            </a:pPr>
            <a:r>
              <a:rPr b="1" lang="en-US">
                <a:solidFill>
                  <a:schemeClr val="dk1"/>
                </a:solidFill>
                <a:latin typeface="Verdana"/>
                <a:ea typeface="Verdana"/>
                <a:cs typeface="Verdana"/>
                <a:sym typeface="Verdana"/>
              </a:rPr>
              <a:t>ENTRYPOINT</a:t>
            </a:r>
            <a:r>
              <a:rPr lang="en-US">
                <a:solidFill>
                  <a:schemeClr val="dk1"/>
                </a:solidFill>
                <a:latin typeface="Verdana"/>
                <a:ea typeface="Verdana"/>
                <a:cs typeface="Verdana"/>
                <a:sym typeface="Verdana"/>
              </a:rPr>
              <a:t> ["/opt/utils/start.sh"]</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170" name="Shape 170"/>
        <p:cNvGrpSpPr/>
        <p:nvPr/>
      </p:nvGrpSpPr>
      <p:grpSpPr>
        <a:xfrm>
          <a:off x="0" y="0"/>
          <a:ext cx="0" cy="0"/>
          <a:chOff x="0" y="0"/>
          <a:chExt cx="0" cy="0"/>
        </a:xfrm>
      </p:grpSpPr>
      <p:sp>
        <p:nvSpPr>
          <p:cNvPr id="171" name="Shape 171"/>
          <p:cNvSpPr txBox="1"/>
          <p:nvPr/>
        </p:nvSpPr>
        <p:spPr>
          <a:xfrm>
            <a:off x="182880" y="183240"/>
            <a:ext cx="11704319" cy="6126480"/>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lang="en-US" sz="2400">
                <a:latin typeface="Verdana"/>
                <a:ea typeface="Verdana"/>
                <a:cs typeface="Verdana"/>
                <a:sym typeface="Verdana"/>
              </a:rPr>
              <a:t>Networks</a:t>
            </a:r>
          </a:p>
          <a:p>
            <a:pPr indent="0" lvl="0" marL="0" marR="0" rtl="0" algn="l">
              <a:spcBef>
                <a:spcPts val="0"/>
              </a:spcBef>
              <a:buNone/>
            </a:pPr>
            <a:r>
              <a:t/>
            </a:r>
            <a:endParaRPr b="1" sz="1800">
              <a:latin typeface="Verdana"/>
              <a:ea typeface="Verdana"/>
              <a:cs typeface="Verdana"/>
              <a:sym typeface="Verdana"/>
            </a:endParaRPr>
          </a:p>
          <a:p>
            <a:pPr indent="0" lvl="0" marL="0" marR="0" rtl="0" algn="l">
              <a:spcBef>
                <a:spcPts val="0"/>
              </a:spcBef>
              <a:buSzPct val="25000"/>
              <a:buNone/>
            </a:pPr>
            <a:r>
              <a:rPr b="1" lang="en-US" sz="1800">
                <a:latin typeface="Verdana"/>
                <a:ea typeface="Verdana"/>
                <a:cs typeface="Verdana"/>
                <a:sym typeface="Verdana"/>
              </a:rPr>
              <a:t>List Network</a:t>
            </a:r>
          </a:p>
          <a:p>
            <a:pPr indent="0" lvl="0" marL="0" marR="0" rtl="0" algn="l">
              <a:spcBef>
                <a:spcPts val="0"/>
              </a:spcBef>
              <a:buSzPct val="25000"/>
              <a:buNone/>
            </a:pPr>
            <a:r>
              <a:rPr b="0" lang="en-US" sz="1800" strike="noStrike">
                <a:solidFill>
                  <a:srgbClr val="000000"/>
                </a:solidFill>
                <a:latin typeface="Verdana"/>
                <a:ea typeface="Verdana"/>
                <a:cs typeface="Verdana"/>
                <a:sym typeface="Verdana"/>
              </a:rPr>
              <a:t># </a:t>
            </a:r>
            <a:r>
              <a:rPr lang="en-US" sz="1800">
                <a:latin typeface="Verdana"/>
                <a:ea typeface="Verdana"/>
                <a:cs typeface="Verdana"/>
                <a:sym typeface="Verdana"/>
              </a:rPr>
              <a:t>docker network ls</a:t>
            </a:r>
          </a:p>
          <a:p>
            <a:pPr indent="-69850" lvl="0" marL="0" marR="0" rtl="0" algn="l">
              <a:spcBef>
                <a:spcPts val="0"/>
              </a:spcBef>
              <a:buClr>
                <a:schemeClr val="dk1"/>
              </a:buClr>
              <a:buSzPct val="61111"/>
              <a:buFont typeface="Arial"/>
              <a:buNone/>
            </a:pPr>
            <a:r>
              <a:rPr lang="en-US" sz="1800">
                <a:latin typeface="Verdana"/>
                <a:ea typeface="Verdana"/>
                <a:cs typeface="Verdana"/>
                <a:sym typeface="Verdana"/>
              </a:rPr>
              <a:t>NETWORK ID          NAME                DRIVER</a:t>
            </a:r>
          </a:p>
          <a:p>
            <a:pPr indent="-69850" lvl="0" marL="0" marR="0" rtl="0" algn="l">
              <a:spcBef>
                <a:spcPts val="0"/>
              </a:spcBef>
              <a:buClr>
                <a:schemeClr val="dk1"/>
              </a:buClr>
              <a:buSzPct val="61111"/>
              <a:buFont typeface="Arial"/>
              <a:buNone/>
            </a:pPr>
            <a:r>
              <a:rPr lang="en-US" sz="1800">
                <a:latin typeface="Verdana"/>
                <a:ea typeface="Verdana"/>
                <a:cs typeface="Verdana"/>
                <a:sym typeface="Verdana"/>
              </a:rPr>
              <a:t>7fca4eb8c647        bridge              bridge</a:t>
            </a:r>
          </a:p>
          <a:p>
            <a:pPr indent="-69850" lvl="0" marL="0" marR="0" rtl="0" algn="l">
              <a:spcBef>
                <a:spcPts val="0"/>
              </a:spcBef>
              <a:buClr>
                <a:schemeClr val="dk1"/>
              </a:buClr>
              <a:buSzPct val="61111"/>
              <a:buFont typeface="Arial"/>
              <a:buNone/>
            </a:pPr>
            <a:r>
              <a:rPr lang="en-US" sz="1800">
                <a:latin typeface="Verdana"/>
                <a:ea typeface="Verdana"/>
                <a:cs typeface="Verdana"/>
                <a:sym typeface="Verdana"/>
              </a:rPr>
              <a:t>9f904ee27bf5        none                null</a:t>
            </a:r>
          </a:p>
          <a:p>
            <a:pPr indent="-69850" lvl="0" marL="0" marR="0" rtl="0" algn="l">
              <a:spcBef>
                <a:spcPts val="0"/>
              </a:spcBef>
              <a:buSzPct val="61111"/>
              <a:buNone/>
            </a:pPr>
            <a:r>
              <a:rPr lang="en-US" sz="1800">
                <a:latin typeface="Verdana"/>
                <a:ea typeface="Verdana"/>
                <a:cs typeface="Verdana"/>
                <a:sym typeface="Verdana"/>
              </a:rPr>
              <a:t>cf03ee007fb4        host                host</a:t>
            </a:r>
          </a:p>
          <a:p>
            <a:pPr indent="-69850" lvl="0" marL="0" marR="0" rtl="0" algn="l">
              <a:spcBef>
                <a:spcPts val="0"/>
              </a:spcBef>
              <a:buNone/>
            </a:pPr>
            <a:r>
              <a:t/>
            </a:r>
            <a:endParaRPr sz="1800">
              <a:latin typeface="Verdana"/>
              <a:ea typeface="Verdana"/>
              <a:cs typeface="Verdana"/>
              <a:sym typeface="Verdana"/>
            </a:endParaRPr>
          </a:p>
          <a:p>
            <a:pPr indent="-69850" lvl="0" marL="0" marR="0" rtl="0" algn="l">
              <a:spcBef>
                <a:spcPts val="0"/>
              </a:spcBef>
              <a:buSzPct val="61111"/>
              <a:buNone/>
            </a:pPr>
            <a:r>
              <a:rPr lang="en-US" sz="1800">
                <a:latin typeface="Verdana"/>
                <a:ea typeface="Verdana"/>
                <a:cs typeface="Verdana"/>
                <a:sym typeface="Verdana"/>
              </a:rPr>
              <a:t>All containers with no networks specified are connected to the bridge network.</a:t>
            </a:r>
          </a:p>
          <a:p>
            <a:pPr indent="0" lvl="0" marL="0" marR="0" rtl="0" algn="l">
              <a:spcBef>
                <a:spcPts val="0"/>
              </a:spcBef>
              <a:buSzPct val="25000"/>
              <a:buNone/>
            </a:pPr>
            <a:r>
              <a:rPr lang="en-US" sz="1800">
                <a:latin typeface="Verdana"/>
                <a:ea typeface="Verdana"/>
                <a:cs typeface="Verdana"/>
                <a:sym typeface="Verdana"/>
              </a:rPr>
              <a:t>All bridge connections are created on the host.</a:t>
            </a:r>
          </a:p>
          <a:p>
            <a:pPr indent="0" lvl="0" marL="0" marR="0" rtl="0" algn="l">
              <a:spcBef>
                <a:spcPts val="0"/>
              </a:spcBef>
              <a:buNone/>
            </a:pPr>
            <a:r>
              <a:t/>
            </a:r>
            <a:endParaRPr sz="1800">
              <a:latin typeface="Verdana"/>
              <a:ea typeface="Verdana"/>
              <a:cs typeface="Verdana"/>
              <a:sym typeface="Verdana"/>
            </a:endParaRPr>
          </a:p>
          <a:p>
            <a:pPr indent="0" lvl="0" marL="0" marR="0" rtl="0" algn="l">
              <a:spcBef>
                <a:spcPts val="0"/>
              </a:spcBef>
              <a:buNone/>
            </a:pPr>
            <a:r>
              <a:t/>
            </a:r>
            <a:endParaRPr sz="1800">
              <a:latin typeface="Verdana"/>
              <a:ea typeface="Verdana"/>
              <a:cs typeface="Verdana"/>
              <a:sym typeface="Verdana"/>
            </a:endParaRPr>
          </a:p>
          <a:p>
            <a:pPr indent="0" lvl="0" marL="0" marR="0" rtl="0" algn="l">
              <a:spcBef>
                <a:spcPts val="0"/>
              </a:spcBef>
              <a:buSzPct val="25000"/>
              <a:buNone/>
            </a:pPr>
            <a:r>
              <a:rPr b="1" lang="en-US" sz="1800">
                <a:latin typeface="Verdana"/>
                <a:ea typeface="Verdana"/>
                <a:cs typeface="Verdana"/>
                <a:sym typeface="Verdana"/>
              </a:rPr>
              <a:t>Inspect Network</a:t>
            </a:r>
          </a:p>
          <a:p>
            <a:pPr indent="0" lvl="0" marL="0" marR="0" rtl="0" algn="l">
              <a:spcBef>
                <a:spcPts val="0"/>
              </a:spcBef>
              <a:buSzPct val="25000"/>
              <a:buNone/>
            </a:pPr>
            <a:r>
              <a:rPr lang="en-US" sz="1800">
                <a:latin typeface="Verdana"/>
                <a:ea typeface="Verdana"/>
                <a:cs typeface="Verdana"/>
                <a:sym typeface="Verdana"/>
              </a:rPr>
              <a:t># docker network inspect </a:t>
            </a:r>
            <a:r>
              <a:rPr i="1" lang="en-US" sz="1800">
                <a:latin typeface="Verdana"/>
                <a:ea typeface="Verdana"/>
                <a:cs typeface="Verdana"/>
                <a:sym typeface="Verdana"/>
              </a:rPr>
              <a:t>bridge</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175" name="Shape 175"/>
        <p:cNvGrpSpPr/>
        <p:nvPr/>
      </p:nvGrpSpPr>
      <p:grpSpPr>
        <a:xfrm>
          <a:off x="0" y="0"/>
          <a:ext cx="0" cy="0"/>
          <a:chOff x="0" y="0"/>
          <a:chExt cx="0" cy="0"/>
        </a:xfrm>
      </p:grpSpPr>
      <p:sp>
        <p:nvSpPr>
          <p:cNvPr id="176" name="Shape 176"/>
          <p:cNvSpPr txBox="1"/>
          <p:nvPr/>
        </p:nvSpPr>
        <p:spPr>
          <a:xfrm>
            <a:off x="182875" y="183250"/>
            <a:ext cx="11493900" cy="6126599"/>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lang="en-US" sz="2400">
                <a:latin typeface="Verdana"/>
                <a:ea typeface="Verdana"/>
                <a:cs typeface="Verdana"/>
                <a:sym typeface="Verdana"/>
              </a:rPr>
              <a:t>Networks</a:t>
            </a:r>
          </a:p>
          <a:p>
            <a:pPr indent="0" lvl="0" marL="0" marR="0" rtl="0" algn="l">
              <a:spcBef>
                <a:spcPts val="0"/>
              </a:spcBef>
              <a:buNone/>
            </a:pPr>
            <a:r>
              <a:t/>
            </a:r>
            <a:endParaRPr b="1" sz="1800">
              <a:latin typeface="Verdana"/>
              <a:ea typeface="Verdana"/>
              <a:cs typeface="Verdana"/>
              <a:sym typeface="Verdana"/>
            </a:endParaRPr>
          </a:p>
          <a:p>
            <a:pPr indent="0" lvl="0" marL="0" marR="0" rtl="0" algn="l">
              <a:spcBef>
                <a:spcPts val="0"/>
              </a:spcBef>
              <a:buSzPct val="25000"/>
              <a:buNone/>
            </a:pPr>
            <a:r>
              <a:rPr b="1" lang="en-US" sz="1800">
                <a:latin typeface="Verdana"/>
                <a:ea typeface="Verdana"/>
                <a:cs typeface="Verdana"/>
                <a:sym typeface="Verdana"/>
              </a:rPr>
              <a:t>Network drivers</a:t>
            </a:r>
          </a:p>
          <a:p>
            <a:pPr indent="-69850" lvl="0" marL="0" marR="0" rtl="0" algn="l">
              <a:spcBef>
                <a:spcPts val="0"/>
              </a:spcBef>
              <a:buClr>
                <a:schemeClr val="dk1"/>
              </a:buClr>
              <a:buSzPct val="61111"/>
              <a:buFont typeface="Arial"/>
              <a:buNone/>
            </a:pPr>
            <a:r>
              <a:rPr lang="en-US" sz="1800">
                <a:latin typeface="Verdana"/>
                <a:ea typeface="Verdana"/>
                <a:cs typeface="Verdana"/>
                <a:sym typeface="Verdana"/>
              </a:rPr>
              <a:t>The </a:t>
            </a:r>
            <a:r>
              <a:rPr i="1" lang="en-US" sz="1800">
                <a:latin typeface="Verdana"/>
                <a:ea typeface="Verdana"/>
                <a:cs typeface="Verdana"/>
                <a:sym typeface="Verdana"/>
              </a:rPr>
              <a:t>bridge</a:t>
            </a:r>
            <a:r>
              <a:rPr lang="en-US" sz="1800">
                <a:latin typeface="Verdana"/>
                <a:ea typeface="Verdana"/>
                <a:cs typeface="Verdana"/>
                <a:sym typeface="Verdana"/>
              </a:rPr>
              <a:t> driver is the default. It allows port exposure, port binding, and linking containers.</a:t>
            </a:r>
          </a:p>
          <a:p>
            <a:pPr indent="-69850" lvl="0" marL="0" marR="0" rtl="0" algn="l">
              <a:spcBef>
                <a:spcPts val="0"/>
              </a:spcBef>
              <a:buClr>
                <a:schemeClr val="dk1"/>
              </a:buClr>
              <a:buSzPct val="61111"/>
              <a:buFont typeface="Arial"/>
              <a:buNone/>
            </a:pPr>
            <a:r>
              <a:rPr lang="en-US" sz="1800">
                <a:latin typeface="Verdana"/>
                <a:ea typeface="Verdana"/>
                <a:cs typeface="Verdana"/>
                <a:sym typeface="Verdana"/>
              </a:rPr>
              <a:t>The </a:t>
            </a:r>
            <a:r>
              <a:rPr i="1" lang="en-US" sz="1800">
                <a:latin typeface="Verdana"/>
                <a:ea typeface="Verdana"/>
                <a:cs typeface="Verdana"/>
                <a:sym typeface="Verdana"/>
              </a:rPr>
              <a:t>overlay</a:t>
            </a:r>
            <a:r>
              <a:rPr lang="en-US" sz="1800">
                <a:latin typeface="Verdana"/>
                <a:ea typeface="Verdana"/>
                <a:cs typeface="Verdana"/>
                <a:sym typeface="Verdana"/>
              </a:rPr>
              <a:t> driver allows multi-host networking. It’s used in Docker Swarm.</a:t>
            </a:r>
          </a:p>
          <a:p>
            <a:pPr indent="0" lvl="0" marL="0" marR="0" rtl="0" algn="l">
              <a:spcBef>
                <a:spcPts val="0"/>
              </a:spcBef>
              <a:buNone/>
            </a:pPr>
            <a:r>
              <a:t/>
            </a:r>
            <a:endParaRPr b="1" sz="1800">
              <a:latin typeface="Verdana"/>
              <a:ea typeface="Verdana"/>
              <a:cs typeface="Verdana"/>
              <a:sym typeface="Verdana"/>
            </a:endParaRPr>
          </a:p>
          <a:p>
            <a:pPr indent="0" lvl="0" marL="0" marR="0" rtl="0" algn="l">
              <a:spcBef>
                <a:spcPts val="0"/>
              </a:spcBef>
              <a:buSzPct val="25000"/>
              <a:buNone/>
            </a:pPr>
            <a:r>
              <a:rPr b="1" lang="en-US" sz="1800">
                <a:latin typeface="Verdana"/>
                <a:ea typeface="Verdana"/>
                <a:cs typeface="Verdana"/>
                <a:sym typeface="Verdana"/>
              </a:rPr>
              <a:t>User-defined Networks</a:t>
            </a:r>
          </a:p>
          <a:p>
            <a:pPr indent="0" lvl="0" marL="0" marR="0" rtl="0" algn="l">
              <a:spcBef>
                <a:spcPts val="0"/>
              </a:spcBef>
              <a:buSzPct val="25000"/>
              <a:buNone/>
            </a:pPr>
            <a:r>
              <a:rPr lang="en-US" sz="1800">
                <a:latin typeface="Verdana"/>
                <a:ea typeface="Verdana"/>
                <a:cs typeface="Verdana"/>
                <a:sym typeface="Verdana"/>
              </a:rPr>
              <a:t># docker network create --driver bridge --subnet 172.49.0.0/16 &lt;network_name&gt;</a:t>
            </a:r>
          </a:p>
          <a:p>
            <a:pPr indent="0" lvl="0" marL="0" marR="0" rtl="0" algn="l">
              <a:spcBef>
                <a:spcPts val="0"/>
              </a:spcBef>
              <a:buNone/>
            </a:pPr>
            <a:r>
              <a:t/>
            </a:r>
            <a:endParaRPr sz="1800">
              <a:latin typeface="Verdana"/>
              <a:ea typeface="Verdana"/>
              <a:cs typeface="Verdana"/>
              <a:sym typeface="Verdana"/>
            </a:endParaRPr>
          </a:p>
          <a:p>
            <a:pPr indent="0" lvl="0" marL="0" marR="0" rtl="0" algn="l">
              <a:spcBef>
                <a:spcPts val="0"/>
              </a:spcBef>
              <a:buSzPct val="25000"/>
              <a:buNone/>
            </a:pPr>
            <a:r>
              <a:rPr lang="en-US" sz="1800">
                <a:latin typeface="Verdana"/>
                <a:ea typeface="Verdana"/>
                <a:cs typeface="Verdana"/>
                <a:sym typeface="Verdana"/>
              </a:rPr>
              <a:t>As bridge is the default driver, the option is not needed in the command.</a:t>
            </a:r>
          </a:p>
          <a:p>
            <a:pPr indent="0" lvl="0" marL="0" marR="0" rtl="0" algn="l">
              <a:spcBef>
                <a:spcPts val="0"/>
              </a:spcBef>
              <a:buSzPct val="25000"/>
              <a:buNone/>
            </a:pPr>
            <a:r>
              <a:rPr lang="en-US" sz="1800">
                <a:latin typeface="Verdana"/>
                <a:ea typeface="Verdana"/>
                <a:cs typeface="Verdana"/>
                <a:sym typeface="Verdana"/>
              </a:rPr>
              <a:t>The subnet is automatically configured, so no need for it as well.</a:t>
            </a:r>
          </a:p>
          <a:p>
            <a:pPr indent="0" lvl="0" marL="0" marR="0" rtl="0" algn="l">
              <a:spcBef>
                <a:spcPts val="0"/>
              </a:spcBef>
              <a:buNone/>
            </a:pPr>
            <a:r>
              <a:t/>
            </a:r>
            <a:endParaRPr sz="1800">
              <a:latin typeface="Verdana"/>
              <a:ea typeface="Verdana"/>
              <a:cs typeface="Verdana"/>
              <a:sym typeface="Verdana"/>
            </a:endParaRPr>
          </a:p>
          <a:p>
            <a:pPr indent="0" lvl="0" marL="0" marR="0" rtl="0" algn="l">
              <a:spcBef>
                <a:spcPts val="0"/>
              </a:spcBef>
              <a:buSzPct val="25000"/>
              <a:buNone/>
            </a:pPr>
            <a:r>
              <a:rPr lang="en-US" sz="1800">
                <a:latin typeface="Verdana"/>
                <a:ea typeface="Verdana"/>
                <a:cs typeface="Verdana"/>
                <a:sym typeface="Verdana"/>
              </a:rPr>
              <a:t>So the command could just be only:</a:t>
            </a:r>
          </a:p>
          <a:p>
            <a:pPr lvl="0" rtl="0">
              <a:spcBef>
                <a:spcPts val="0"/>
              </a:spcBef>
              <a:buSzPct val="25000"/>
              <a:buNone/>
            </a:pPr>
            <a:r>
              <a:rPr lang="en-US" sz="1800">
                <a:solidFill>
                  <a:schemeClr val="dk1"/>
                </a:solidFill>
                <a:latin typeface="Verdana"/>
                <a:ea typeface="Verdana"/>
                <a:cs typeface="Verdana"/>
                <a:sym typeface="Verdana"/>
              </a:rPr>
              <a:t># docker network create &lt;network_name&gt;</a:t>
            </a:r>
          </a:p>
          <a:p>
            <a:pPr lvl="0" rtl="0">
              <a:spcBef>
                <a:spcPts val="0"/>
              </a:spcBef>
              <a:buNone/>
            </a:pPr>
            <a:r>
              <a:t/>
            </a:r>
            <a:endParaRPr b="1" sz="1800">
              <a:solidFill>
                <a:schemeClr val="dk1"/>
              </a:solidFill>
              <a:latin typeface="Verdana"/>
              <a:ea typeface="Verdana"/>
              <a:cs typeface="Verdana"/>
              <a:sym typeface="Verdana"/>
            </a:endParaRPr>
          </a:p>
          <a:p>
            <a:pPr lvl="0" rtl="0">
              <a:spcBef>
                <a:spcPts val="0"/>
              </a:spcBef>
              <a:buSzPct val="25000"/>
              <a:buNone/>
            </a:pPr>
            <a:r>
              <a:rPr lang="en-US" sz="1800">
                <a:solidFill>
                  <a:schemeClr val="dk1"/>
                </a:solidFill>
                <a:latin typeface="Verdana"/>
                <a:ea typeface="Verdana"/>
                <a:cs typeface="Verdana"/>
                <a:sym typeface="Verdana"/>
              </a:rPr>
              <a:t>List and inspect the networks afterwards.</a:t>
            </a:r>
          </a:p>
          <a:p>
            <a:pPr lvl="0" rtl="0">
              <a:spcBef>
                <a:spcPts val="0"/>
              </a:spcBef>
              <a:buNone/>
            </a:pPr>
            <a:r>
              <a:t/>
            </a:r>
            <a:endParaRPr sz="1800">
              <a:solidFill>
                <a:schemeClr val="dk1"/>
              </a:solidFill>
              <a:latin typeface="Verdana"/>
              <a:ea typeface="Verdana"/>
              <a:cs typeface="Verdana"/>
              <a:sym typeface="Verdana"/>
            </a:endParaRPr>
          </a:p>
          <a:p>
            <a:pPr lvl="0" rtl="0">
              <a:spcBef>
                <a:spcPts val="0"/>
              </a:spcBef>
              <a:buSzPct val="25000"/>
              <a:buNone/>
            </a:pPr>
            <a:r>
              <a:rPr lang="en-US" sz="1800">
                <a:solidFill>
                  <a:schemeClr val="dk1"/>
                </a:solidFill>
                <a:latin typeface="Verdana"/>
                <a:ea typeface="Verdana"/>
                <a:cs typeface="Verdana"/>
                <a:sym typeface="Verdana"/>
              </a:rPr>
              <a:t>When containers are created, can be associated with the networks,</a:t>
            </a:r>
          </a:p>
          <a:p>
            <a:pPr lvl="0" rtl="0">
              <a:spcBef>
                <a:spcPts val="0"/>
              </a:spcBef>
              <a:buClr>
                <a:schemeClr val="dk1"/>
              </a:buClr>
              <a:buSzPct val="25000"/>
              <a:buFont typeface="Arial"/>
              <a:buNone/>
            </a:pPr>
            <a:r>
              <a:rPr lang="en-US" sz="1800">
                <a:solidFill>
                  <a:schemeClr val="dk1"/>
                </a:solidFill>
                <a:latin typeface="Verdana"/>
                <a:ea typeface="Verdana"/>
                <a:cs typeface="Verdana"/>
                <a:sym typeface="Verdana"/>
              </a:rPr>
              <a:t>using the --net flag in the run command.</a:t>
            </a:r>
          </a:p>
        </p:txBody>
      </p:sp>
      <p:pic>
        <p:nvPicPr>
          <p:cNvPr descr="An isolated network" id="177" name="Shape 177"/>
          <p:cNvPicPr preferRelativeResize="0"/>
          <p:nvPr/>
        </p:nvPicPr>
        <p:blipFill>
          <a:blip r:embed="rId4">
            <a:alphaModFix/>
          </a:blip>
          <a:stretch>
            <a:fillRect/>
          </a:stretch>
        </p:blipFill>
        <p:spPr>
          <a:xfrm>
            <a:off x="8158700" y="3233250"/>
            <a:ext cx="3790950" cy="2428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181" name="Shape 181"/>
        <p:cNvGrpSpPr/>
        <p:nvPr/>
      </p:nvGrpSpPr>
      <p:grpSpPr>
        <a:xfrm>
          <a:off x="0" y="0"/>
          <a:ext cx="0" cy="0"/>
          <a:chOff x="0" y="0"/>
          <a:chExt cx="0" cy="0"/>
        </a:xfrm>
      </p:grpSpPr>
      <p:sp>
        <p:nvSpPr>
          <p:cNvPr id="182" name="Shape 182"/>
          <p:cNvSpPr txBox="1"/>
          <p:nvPr/>
        </p:nvSpPr>
        <p:spPr>
          <a:xfrm>
            <a:off x="182880" y="183240"/>
            <a:ext cx="11704319" cy="6126480"/>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lang="en-US" sz="2400">
                <a:latin typeface="Verdana"/>
                <a:ea typeface="Verdana"/>
                <a:cs typeface="Verdana"/>
                <a:sym typeface="Verdana"/>
              </a:rPr>
              <a:t>Data Volumes</a:t>
            </a: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SzPct val="25000"/>
              <a:buNone/>
            </a:pPr>
            <a:r>
              <a:rPr b="1" lang="en-US" sz="1800">
                <a:latin typeface="Verdana"/>
                <a:ea typeface="Verdana"/>
                <a:cs typeface="Verdana"/>
                <a:sym typeface="Verdana"/>
              </a:rPr>
              <a:t>What are volumes?</a:t>
            </a:r>
          </a:p>
          <a:p>
            <a:pPr indent="0" lvl="0" marL="0" marR="0" rtl="0" algn="l">
              <a:spcBef>
                <a:spcPts val="0"/>
              </a:spcBef>
              <a:buSzPct val="25000"/>
              <a:buNone/>
            </a:pPr>
            <a:r>
              <a:rPr lang="en-US" sz="1800">
                <a:latin typeface="Verdana"/>
                <a:ea typeface="Verdana"/>
                <a:cs typeface="Verdana"/>
                <a:sym typeface="Verdana"/>
              </a:rPr>
              <a:t>A volume is a specially-designated directory within one or more containers that bypasses the Union File System. Provide several useful features for persistent or shared data:</a:t>
            </a:r>
          </a:p>
          <a:p>
            <a:pPr indent="-342900" lvl="0" marL="457200" marR="0" rtl="0" algn="l">
              <a:spcBef>
                <a:spcPts val="0"/>
              </a:spcBef>
              <a:buSzPct val="100000"/>
              <a:buFont typeface="Verdana"/>
              <a:buChar char="●"/>
            </a:pPr>
            <a:r>
              <a:rPr lang="en-US" sz="1800">
                <a:latin typeface="Verdana"/>
                <a:ea typeface="Verdana"/>
                <a:cs typeface="Verdana"/>
                <a:sym typeface="Verdana"/>
              </a:rPr>
              <a:t>Can be shared and reused among containers.</a:t>
            </a:r>
          </a:p>
          <a:p>
            <a:pPr indent="-342900" lvl="0" marL="457200" marR="0" rtl="0" algn="l">
              <a:spcBef>
                <a:spcPts val="0"/>
              </a:spcBef>
              <a:buSzPct val="100000"/>
              <a:buFont typeface="Verdana"/>
              <a:buChar char="●"/>
            </a:pPr>
            <a:r>
              <a:rPr lang="en-US" sz="1800">
                <a:latin typeface="Verdana"/>
                <a:ea typeface="Verdana"/>
                <a:cs typeface="Verdana"/>
                <a:sym typeface="Verdana"/>
              </a:rPr>
              <a:t>Changes will not be included when and image is updated.</a:t>
            </a:r>
          </a:p>
          <a:p>
            <a:pPr indent="-342900" lvl="0" marL="457200" marR="0" rtl="0" algn="l">
              <a:spcBef>
                <a:spcPts val="0"/>
              </a:spcBef>
              <a:buSzPct val="100000"/>
              <a:buFont typeface="Verdana"/>
              <a:buChar char="●"/>
            </a:pPr>
            <a:r>
              <a:rPr lang="en-US" sz="1800">
                <a:latin typeface="Verdana"/>
                <a:ea typeface="Verdana"/>
                <a:cs typeface="Verdana"/>
                <a:sym typeface="Verdana"/>
              </a:rPr>
              <a:t>Persist even if the container itself is deleted.</a:t>
            </a:r>
          </a:p>
          <a:p>
            <a:pPr indent="0" lvl="0" marL="0" marR="0" rtl="0" algn="l">
              <a:spcBef>
                <a:spcPts val="0"/>
              </a:spcBef>
              <a:buNone/>
            </a:pPr>
            <a:r>
              <a:t/>
            </a:r>
            <a:endParaRPr sz="1800">
              <a:latin typeface="Verdana"/>
              <a:ea typeface="Verdana"/>
              <a:cs typeface="Verdana"/>
              <a:sym typeface="Verdana"/>
            </a:endParaRPr>
          </a:p>
          <a:p>
            <a:pPr indent="0" lvl="0" marL="0" marR="0" rtl="0" algn="l">
              <a:spcBef>
                <a:spcPts val="0"/>
              </a:spcBef>
              <a:buSzPct val="25000"/>
              <a:buNone/>
            </a:pPr>
            <a:r>
              <a:rPr lang="en-US" sz="1800">
                <a:latin typeface="Verdana"/>
                <a:ea typeface="Verdana"/>
                <a:cs typeface="Verdana"/>
                <a:sym typeface="Verdana"/>
              </a:rPr>
              <a:t>Docker never automatically deletes volumes when you remove a container, nor will it “garbage collect” volumes that are no longer referenced by a container.</a:t>
            </a:r>
          </a:p>
          <a:p>
            <a:pPr indent="0" lvl="0" marL="0" marR="0" rtl="0" algn="l">
              <a:spcBef>
                <a:spcPts val="0"/>
              </a:spcBef>
              <a:buNone/>
            </a:pPr>
            <a:r>
              <a:t/>
            </a:r>
            <a:endParaRPr sz="1800">
              <a:latin typeface="Verdana"/>
              <a:ea typeface="Verdana"/>
              <a:cs typeface="Verdana"/>
              <a:sym typeface="Verdana"/>
            </a:endParaRPr>
          </a:p>
          <a:p>
            <a:pPr indent="0" lvl="0" marL="0" marR="0" rtl="0" algn="l">
              <a:spcBef>
                <a:spcPts val="0"/>
              </a:spcBef>
              <a:buSzPct val="25000"/>
              <a:buNone/>
            </a:pPr>
            <a:r>
              <a:rPr b="1" lang="en-US" sz="1800">
                <a:latin typeface="Verdana"/>
                <a:ea typeface="Verdana"/>
                <a:cs typeface="Verdana"/>
                <a:sym typeface="Verdana"/>
              </a:rPr>
              <a:t>Listing volumes</a:t>
            </a:r>
          </a:p>
          <a:p>
            <a:pPr indent="0" lvl="0" marL="0" marR="0" rtl="0" algn="l">
              <a:spcBef>
                <a:spcPts val="0"/>
              </a:spcBef>
              <a:buSzPct val="25000"/>
              <a:buNone/>
            </a:pPr>
            <a:r>
              <a:rPr lang="en-US" sz="1800">
                <a:latin typeface="Verdana"/>
                <a:ea typeface="Verdana"/>
                <a:cs typeface="Verdana"/>
                <a:sym typeface="Verdana"/>
              </a:rPr>
              <a:t># docker volume ls</a:t>
            </a:r>
          </a:p>
          <a:p>
            <a:pPr indent="0" lvl="0" marL="0" marR="0" rtl="0" algn="l">
              <a:spcBef>
                <a:spcPts val="0"/>
              </a:spcBef>
              <a:buNone/>
            </a:pPr>
            <a:r>
              <a:t/>
            </a:r>
            <a:endParaRPr sz="1800">
              <a:latin typeface="Verdana"/>
              <a:ea typeface="Verdana"/>
              <a:cs typeface="Verdana"/>
              <a:sym typeface="Verdana"/>
            </a:endParaRPr>
          </a:p>
          <a:p>
            <a:pPr indent="0" lvl="0" marL="0" marR="0" rtl="0" algn="l">
              <a:spcBef>
                <a:spcPts val="0"/>
              </a:spcBef>
              <a:buSzPct val="25000"/>
              <a:buNone/>
            </a:pPr>
            <a:r>
              <a:rPr b="1" lang="en-US" sz="1800">
                <a:latin typeface="Verdana"/>
                <a:ea typeface="Verdana"/>
                <a:cs typeface="Verdana"/>
                <a:sym typeface="Verdana"/>
              </a:rPr>
              <a:t>Creating volumes</a:t>
            </a:r>
          </a:p>
          <a:p>
            <a:pPr indent="0" lvl="0" marL="0" marR="0" rtl="0" algn="l">
              <a:spcBef>
                <a:spcPts val="0"/>
              </a:spcBef>
              <a:buSzPct val="25000"/>
              <a:buNone/>
            </a:pPr>
            <a:r>
              <a:rPr lang="en-US" sz="1800">
                <a:latin typeface="Verdana"/>
                <a:ea typeface="Verdana"/>
                <a:cs typeface="Verdana"/>
                <a:sym typeface="Verdana"/>
              </a:rPr>
              <a:t># docker volume create</a:t>
            </a:r>
          </a:p>
          <a:p>
            <a:pPr indent="0" lvl="0" marL="0" marR="0" rtl="0" algn="l">
              <a:spcBef>
                <a:spcPts val="0"/>
              </a:spcBef>
              <a:buSzPct val="25000"/>
              <a:buNone/>
            </a:pPr>
            <a:r>
              <a:rPr lang="en-US" sz="1800">
                <a:latin typeface="Verdana"/>
                <a:ea typeface="Verdana"/>
                <a:cs typeface="Verdana"/>
                <a:sym typeface="Verdana"/>
              </a:rPr>
              <a:t># docker volume create --name &lt;volume_name&gt;</a:t>
            </a:r>
          </a:p>
          <a:p>
            <a:pPr indent="0" lvl="0" marL="0" marR="0" rtl="0" algn="l">
              <a:spcBef>
                <a:spcPts val="0"/>
              </a:spcBef>
              <a:buNone/>
            </a:pPr>
            <a:r>
              <a:t/>
            </a:r>
            <a:endParaRPr sz="1800">
              <a:latin typeface="Verdana"/>
              <a:ea typeface="Verdana"/>
              <a:cs typeface="Verdana"/>
              <a:sym typeface="Verdana"/>
            </a:endParaRPr>
          </a:p>
          <a:p>
            <a:pPr indent="0" lvl="0" marL="0" marR="0" rtl="0" algn="l">
              <a:spcBef>
                <a:spcPts val="0"/>
              </a:spcBef>
              <a:buSzPct val="25000"/>
              <a:buNone/>
            </a:pPr>
            <a:r>
              <a:rPr lang="en-US" sz="1800">
                <a:latin typeface="Verdana"/>
                <a:ea typeface="Verdana"/>
                <a:cs typeface="Verdana"/>
                <a:sym typeface="Verdana"/>
              </a:rPr>
              <a:t>Can be assigned to containers during container creation, using -v flag.</a:t>
            </a:r>
            <a:br>
              <a:rPr lang="en-US" sz="1800">
                <a:latin typeface="Verdana"/>
                <a:ea typeface="Verdana"/>
                <a:cs typeface="Verdana"/>
                <a:sym typeface="Verdana"/>
              </a:rPr>
            </a:br>
            <a:r>
              <a:rPr lang="en-US" sz="1800">
                <a:latin typeface="Verdana"/>
                <a:ea typeface="Verdana"/>
                <a:cs typeface="Verdana"/>
                <a:sym typeface="Verdana"/>
              </a:rPr>
              <a:t>docker run … -v </a:t>
            </a:r>
            <a:r>
              <a:rPr i="1" lang="en-US" sz="1800">
                <a:latin typeface="Verdana"/>
                <a:ea typeface="Verdana"/>
                <a:cs typeface="Verdana"/>
                <a:sym typeface="Verdana"/>
              </a:rPr>
              <a:t>path_or_name</a:t>
            </a:r>
            <a:r>
              <a:rPr lang="en-US" sz="1800">
                <a:latin typeface="Verdana"/>
                <a:ea typeface="Verdana"/>
                <a:cs typeface="Verdana"/>
                <a:sym typeface="Verdana"/>
              </a:rPr>
              <a:t>:</a:t>
            </a:r>
            <a:r>
              <a:rPr i="1" lang="en-US" sz="1800">
                <a:latin typeface="Verdana"/>
                <a:ea typeface="Verdana"/>
                <a:cs typeface="Verdana"/>
                <a:sym typeface="Verdana"/>
              </a:rPr>
              <a:t>container_destination ...</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186" name="Shape 186"/>
        <p:cNvGrpSpPr/>
        <p:nvPr/>
      </p:nvGrpSpPr>
      <p:grpSpPr>
        <a:xfrm>
          <a:off x="0" y="0"/>
          <a:ext cx="0" cy="0"/>
          <a:chOff x="0" y="0"/>
          <a:chExt cx="0" cy="0"/>
        </a:xfrm>
      </p:grpSpPr>
      <p:sp>
        <p:nvSpPr>
          <p:cNvPr id="187" name="Shape 187"/>
          <p:cNvSpPr txBox="1"/>
          <p:nvPr/>
        </p:nvSpPr>
        <p:spPr>
          <a:xfrm>
            <a:off x="182880" y="183240"/>
            <a:ext cx="11704319" cy="6126480"/>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lang="en-US" sz="2400">
                <a:latin typeface="Verdana"/>
                <a:ea typeface="Verdana"/>
                <a:cs typeface="Verdana"/>
                <a:sym typeface="Verdana"/>
              </a:rPr>
              <a:t>Project - Wordpress Blog</a:t>
            </a:r>
          </a:p>
          <a:p>
            <a:pPr indent="0" lvl="0" marL="0" marR="0" rtl="0" algn="l">
              <a:spcBef>
                <a:spcPts val="0"/>
              </a:spcBef>
              <a:buNone/>
            </a:pPr>
            <a:r>
              <a:t/>
            </a:r>
            <a:endParaRPr sz="1800">
              <a:latin typeface="Verdana"/>
              <a:ea typeface="Verdana"/>
              <a:cs typeface="Verdana"/>
              <a:sym typeface="Verdana"/>
            </a:endParaRPr>
          </a:p>
          <a:p>
            <a:pPr indent="0" lvl="0" marL="0" marR="0" rtl="0" algn="l">
              <a:spcBef>
                <a:spcPts val="0"/>
              </a:spcBef>
              <a:buNone/>
            </a:pPr>
            <a:r>
              <a:t/>
            </a:r>
            <a:endParaRPr sz="1800">
              <a:latin typeface="Verdana"/>
              <a:ea typeface="Verdana"/>
              <a:cs typeface="Verdana"/>
              <a:sym typeface="Verdana"/>
            </a:endParaRPr>
          </a:p>
          <a:p>
            <a:pPr indent="0" lvl="0" marL="0" marR="0" rtl="0" algn="l">
              <a:spcBef>
                <a:spcPts val="0"/>
              </a:spcBef>
              <a:buSzPct val="25000"/>
              <a:buNone/>
            </a:pPr>
            <a:r>
              <a:rPr b="1" lang="en-US" sz="1800">
                <a:latin typeface="Verdana"/>
                <a:ea typeface="Verdana"/>
                <a:cs typeface="Verdana"/>
                <a:sym typeface="Verdana"/>
              </a:rPr>
              <a:t>What will we do exactly?</a:t>
            </a:r>
          </a:p>
          <a:p>
            <a:pPr indent="-342900" lvl="0" marL="457200" marR="0" rtl="0" algn="l">
              <a:spcBef>
                <a:spcPts val="0"/>
              </a:spcBef>
              <a:buSzPct val="100000"/>
              <a:buFont typeface="Verdana"/>
              <a:buAutoNum type="arabicPeriod"/>
            </a:pPr>
            <a:r>
              <a:rPr lang="en-US" sz="1800">
                <a:latin typeface="Verdana"/>
                <a:ea typeface="Verdana"/>
                <a:cs typeface="Verdana"/>
                <a:sym typeface="Verdana"/>
              </a:rPr>
              <a:t>Apache Web Server with PHP language support &amp; Wordpress (older version)</a:t>
            </a:r>
          </a:p>
          <a:p>
            <a:pPr indent="-342900" lvl="0" marL="457200" marR="0" rtl="0" algn="l">
              <a:spcBef>
                <a:spcPts val="0"/>
              </a:spcBef>
              <a:buSzPct val="100000"/>
              <a:buFont typeface="Verdana"/>
              <a:buAutoNum type="arabicPeriod"/>
            </a:pPr>
            <a:r>
              <a:rPr lang="en-US" sz="1800">
                <a:latin typeface="Verdana"/>
                <a:ea typeface="Verdana"/>
                <a:cs typeface="Verdana"/>
                <a:sym typeface="Verdana"/>
              </a:rPr>
              <a:t>MySQL/MariaDB database </a:t>
            </a:r>
          </a:p>
          <a:p>
            <a:pPr indent="-342900" lvl="0" marL="457200" marR="0" rtl="0" algn="l">
              <a:spcBef>
                <a:spcPts val="0"/>
              </a:spcBef>
              <a:buSzPct val="100000"/>
              <a:buFont typeface="Verdana"/>
              <a:buAutoNum type="arabicPeriod"/>
            </a:pPr>
            <a:r>
              <a:rPr lang="en-US" sz="1800">
                <a:latin typeface="Verdana"/>
                <a:ea typeface="Verdana"/>
                <a:cs typeface="Verdana"/>
                <a:sym typeface="Verdana"/>
              </a:rPr>
              <a:t>Containers will be connected by the same network</a:t>
            </a:r>
          </a:p>
          <a:p>
            <a:pPr indent="-342900" lvl="0" marL="457200" marR="0" rtl="0" algn="l">
              <a:spcBef>
                <a:spcPts val="0"/>
              </a:spcBef>
              <a:buSzPct val="100000"/>
              <a:buFont typeface="Verdana"/>
              <a:buAutoNum type="arabicPeriod"/>
            </a:pPr>
            <a:r>
              <a:rPr lang="en-US" sz="1800">
                <a:latin typeface="Verdana"/>
                <a:ea typeface="Verdana"/>
                <a:cs typeface="Verdana"/>
                <a:sym typeface="Verdana"/>
              </a:rPr>
              <a:t>Database data will be kept in volume</a:t>
            </a:r>
          </a:p>
          <a:p>
            <a:pPr indent="-342900" lvl="0" marL="457200" marR="0" rtl="0" algn="l">
              <a:spcBef>
                <a:spcPts val="0"/>
              </a:spcBef>
              <a:buSzPct val="100000"/>
              <a:buFont typeface="Verdana"/>
              <a:buAutoNum type="arabicPeriod"/>
            </a:pPr>
            <a:r>
              <a:rPr lang="en-US" sz="1800">
                <a:latin typeface="Verdana"/>
                <a:ea typeface="Verdana"/>
                <a:cs typeface="Verdana"/>
                <a:sym typeface="Verdana"/>
              </a:rPr>
              <a:t>Scale Wordpress, using a Load balancer (PoC)</a:t>
            </a:r>
          </a:p>
          <a:p>
            <a:pPr indent="-342900" lvl="0" marL="457200" marR="0" rtl="0" algn="l">
              <a:spcBef>
                <a:spcPts val="0"/>
              </a:spcBef>
              <a:buSzPct val="100000"/>
              <a:buFont typeface="Verdana"/>
              <a:buAutoNum type="arabicPeriod"/>
            </a:pPr>
            <a:r>
              <a:rPr lang="en-US" sz="1800">
                <a:latin typeface="Verdana"/>
                <a:ea typeface="Verdana"/>
                <a:cs typeface="Verdana"/>
                <a:sym typeface="Verdana"/>
              </a:rPr>
              <a:t>Upgrade Wordpress, using Blue/Green Deployment (PoC)</a:t>
            </a:r>
          </a:p>
          <a:p>
            <a:pPr lvl="0" marR="0" rtl="0" algn="l">
              <a:spcBef>
                <a:spcPts val="0"/>
              </a:spcBef>
              <a:buNone/>
            </a:pPr>
            <a:r>
              <a:t/>
            </a:r>
            <a:endParaRPr b="1" sz="1800">
              <a:latin typeface="Verdana"/>
              <a:ea typeface="Verdana"/>
              <a:cs typeface="Verdana"/>
              <a:sym typeface="Verdana"/>
            </a:endParaRPr>
          </a:p>
          <a:p>
            <a:pPr lvl="0" marR="0" rtl="0" algn="l">
              <a:spcBef>
                <a:spcPts val="0"/>
              </a:spcBef>
              <a:buNone/>
            </a:pPr>
            <a:r>
              <a:rPr b="1" lang="en-US" sz="1800">
                <a:latin typeface="Verdana"/>
                <a:ea typeface="Verdana"/>
                <a:cs typeface="Verdana"/>
                <a:sym typeface="Verdana"/>
              </a:rPr>
              <a:t>NOTE: </a:t>
            </a:r>
            <a:r>
              <a:rPr lang="en-US" sz="1800">
                <a:latin typeface="Verdana"/>
                <a:ea typeface="Verdana"/>
                <a:cs typeface="Verdana"/>
                <a:sym typeface="Verdana"/>
              </a:rPr>
              <a:t>We will create an environment for Development and Testing (QA), not for Staging/Production</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191" name="Shape 191"/>
        <p:cNvGrpSpPr/>
        <p:nvPr/>
      </p:nvGrpSpPr>
      <p:grpSpPr>
        <a:xfrm>
          <a:off x="0" y="0"/>
          <a:ext cx="0" cy="0"/>
          <a:chOff x="0" y="0"/>
          <a:chExt cx="0" cy="0"/>
        </a:xfrm>
      </p:grpSpPr>
      <p:sp>
        <p:nvSpPr>
          <p:cNvPr id="192" name="Shape 192"/>
          <p:cNvSpPr txBox="1"/>
          <p:nvPr/>
        </p:nvSpPr>
        <p:spPr>
          <a:xfrm>
            <a:off x="182880" y="183240"/>
            <a:ext cx="11704200" cy="6126599"/>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lang="en-US" sz="2400">
                <a:latin typeface="Verdana"/>
                <a:ea typeface="Verdana"/>
                <a:cs typeface="Verdana"/>
                <a:sym typeface="Verdana"/>
              </a:rPr>
              <a:t>Project - Wordpress Blog - Requirements</a:t>
            </a:r>
          </a:p>
          <a:p>
            <a:pPr indent="0" lvl="0" marL="0" marR="0" rtl="0" algn="l">
              <a:spcBef>
                <a:spcPts val="0"/>
              </a:spcBef>
              <a:buNone/>
            </a:pPr>
            <a:r>
              <a:t/>
            </a:r>
            <a:endParaRPr sz="1800">
              <a:latin typeface="Verdana"/>
              <a:ea typeface="Verdana"/>
              <a:cs typeface="Verdana"/>
              <a:sym typeface="Verdana"/>
            </a:endParaRPr>
          </a:p>
          <a:p>
            <a:pPr lvl="0" rtl="0">
              <a:spcBef>
                <a:spcPts val="0"/>
              </a:spcBef>
              <a:buNone/>
            </a:pPr>
            <a:r>
              <a:rPr b="1" lang="en-US" sz="1800">
                <a:solidFill>
                  <a:schemeClr val="dk1"/>
                </a:solidFill>
                <a:latin typeface="Verdana"/>
                <a:ea typeface="Verdana"/>
                <a:cs typeface="Verdana"/>
                <a:sym typeface="Verdana"/>
              </a:rPr>
              <a:t>Files needed</a:t>
            </a:r>
          </a:p>
          <a:p>
            <a:pPr lvl="0" rtl="0">
              <a:spcBef>
                <a:spcPts val="0"/>
              </a:spcBef>
              <a:buNone/>
            </a:pPr>
            <a:r>
              <a:rPr lang="en-US" sz="1800">
                <a:solidFill>
                  <a:schemeClr val="dk1"/>
                </a:solidFill>
                <a:latin typeface="Verdana"/>
                <a:ea typeface="Verdana"/>
                <a:cs typeface="Verdana"/>
                <a:sym typeface="Verdana"/>
              </a:rPr>
              <a:t>Wordpress (versions 4.6.1 and 4.7), files .tar.gz, copied to files folder, Downloaded here:</a:t>
            </a:r>
          </a:p>
          <a:p>
            <a:pPr lvl="0" rtl="0">
              <a:spcBef>
                <a:spcPts val="0"/>
              </a:spcBef>
              <a:buNone/>
            </a:pPr>
            <a:r>
              <a:rPr lang="en-US" sz="1800" u="sng">
                <a:solidFill>
                  <a:schemeClr val="hlink"/>
                </a:solidFill>
                <a:latin typeface="Verdana"/>
                <a:ea typeface="Verdana"/>
                <a:cs typeface="Verdana"/>
                <a:sym typeface="Verdana"/>
                <a:hlinkClick r:id="rId4"/>
              </a:rPr>
              <a:t>https://wordpress.org/wordpress-4.7.tar.gz</a:t>
            </a:r>
          </a:p>
          <a:p>
            <a:pPr lvl="0" rtl="0">
              <a:spcBef>
                <a:spcPts val="0"/>
              </a:spcBef>
              <a:buNone/>
            </a:pPr>
            <a:r>
              <a:rPr lang="en-US" sz="1800" u="sng">
                <a:solidFill>
                  <a:schemeClr val="hlink"/>
                </a:solidFill>
                <a:latin typeface="Verdana"/>
                <a:ea typeface="Verdana"/>
                <a:cs typeface="Verdana"/>
                <a:sym typeface="Verdana"/>
                <a:hlinkClick r:id="rId5"/>
              </a:rPr>
              <a:t>https://wordpress.org/wordpress-4.6.1.tar.gz</a:t>
            </a:r>
          </a:p>
          <a:p>
            <a:pPr lvl="0" marR="0" rtl="0" algn="l">
              <a:spcBef>
                <a:spcPts val="0"/>
              </a:spcBef>
              <a:buNone/>
            </a:pPr>
            <a:r>
              <a:t/>
            </a:r>
            <a:endParaRPr b="1" sz="1800">
              <a:latin typeface="Verdana"/>
              <a:ea typeface="Verdana"/>
              <a:cs typeface="Verdana"/>
              <a:sym typeface="Verdana"/>
            </a:endParaRPr>
          </a:p>
          <a:p>
            <a:pPr lvl="0" marR="0" rtl="0" algn="l">
              <a:spcBef>
                <a:spcPts val="0"/>
              </a:spcBef>
              <a:buNone/>
            </a:pPr>
            <a:r>
              <a:rPr b="1" lang="en-US" sz="1800">
                <a:latin typeface="Verdana"/>
                <a:ea typeface="Verdana"/>
                <a:cs typeface="Verdana"/>
                <a:sym typeface="Verdana"/>
              </a:rPr>
              <a:t>Network</a:t>
            </a:r>
          </a:p>
          <a:p>
            <a:pPr lvl="0" marR="0" rtl="0" algn="l">
              <a:spcBef>
                <a:spcPts val="0"/>
              </a:spcBef>
              <a:buNone/>
            </a:pPr>
            <a:r>
              <a:rPr lang="en-US" sz="1800">
                <a:latin typeface="Verdana"/>
                <a:ea typeface="Verdana"/>
                <a:cs typeface="Verdana"/>
                <a:sym typeface="Verdana"/>
              </a:rPr>
              <a:t># docker network create fm-blog</a:t>
            </a:r>
          </a:p>
          <a:p>
            <a:pPr lvl="0" marR="0" rtl="0" algn="l">
              <a:spcBef>
                <a:spcPts val="0"/>
              </a:spcBef>
              <a:buNone/>
            </a:pPr>
            <a:r>
              <a:t/>
            </a:r>
            <a:endParaRPr sz="1800">
              <a:latin typeface="Verdana"/>
              <a:ea typeface="Verdana"/>
              <a:cs typeface="Verdana"/>
              <a:sym typeface="Verdana"/>
            </a:endParaRPr>
          </a:p>
          <a:p>
            <a:pPr lvl="0" marR="0" rtl="0" algn="l">
              <a:spcBef>
                <a:spcPts val="0"/>
              </a:spcBef>
              <a:buNone/>
            </a:pPr>
            <a:r>
              <a:rPr b="1" lang="en-US" sz="1800">
                <a:latin typeface="Verdana"/>
                <a:ea typeface="Verdana"/>
                <a:cs typeface="Verdana"/>
                <a:sym typeface="Verdana"/>
              </a:rPr>
              <a:t>Data volume for the database</a:t>
            </a:r>
          </a:p>
          <a:p>
            <a:pPr lvl="0" marR="0" rtl="0" algn="l">
              <a:spcBef>
                <a:spcPts val="0"/>
              </a:spcBef>
              <a:buNone/>
            </a:pPr>
            <a:r>
              <a:rPr lang="en-US" sz="1800">
                <a:latin typeface="Verdana"/>
                <a:ea typeface="Verdana"/>
                <a:cs typeface="Verdana"/>
                <a:sym typeface="Verdana"/>
              </a:rPr>
              <a:t># docker volume create --name fm-mariadb</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196" name="Shape 196"/>
        <p:cNvGrpSpPr/>
        <p:nvPr/>
      </p:nvGrpSpPr>
      <p:grpSpPr>
        <a:xfrm>
          <a:off x="0" y="0"/>
          <a:ext cx="0" cy="0"/>
          <a:chOff x="0" y="0"/>
          <a:chExt cx="0" cy="0"/>
        </a:xfrm>
      </p:grpSpPr>
      <p:sp>
        <p:nvSpPr>
          <p:cNvPr id="197" name="Shape 197"/>
          <p:cNvSpPr txBox="1"/>
          <p:nvPr/>
        </p:nvSpPr>
        <p:spPr>
          <a:xfrm>
            <a:off x="182875" y="183250"/>
            <a:ext cx="11704200" cy="6100799"/>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lang="en-US" sz="2400">
                <a:latin typeface="Verdana"/>
                <a:ea typeface="Verdana"/>
                <a:cs typeface="Verdana"/>
                <a:sym typeface="Verdana"/>
              </a:rPr>
              <a:t>Project - Wordpress Blog - Database (MariaDB)</a:t>
            </a:r>
          </a:p>
          <a:p>
            <a:pPr lvl="0" marR="0" rtl="0" algn="l">
              <a:spcBef>
                <a:spcPts val="0"/>
              </a:spcBef>
              <a:buNone/>
            </a:pPr>
            <a:r>
              <a:t/>
            </a:r>
            <a:endParaRPr b="1" sz="1800">
              <a:latin typeface="Verdana"/>
              <a:ea typeface="Verdana"/>
              <a:cs typeface="Verdana"/>
              <a:sym typeface="Verdana"/>
            </a:endParaRPr>
          </a:p>
          <a:p>
            <a:pPr lvl="0" marR="0" rtl="0" algn="l">
              <a:spcBef>
                <a:spcPts val="0"/>
              </a:spcBef>
              <a:buNone/>
            </a:pPr>
            <a:r>
              <a:rPr b="1" lang="en-US" sz="1800">
                <a:latin typeface="Verdana"/>
                <a:ea typeface="Verdana"/>
                <a:cs typeface="Verdana"/>
                <a:sym typeface="Verdana"/>
              </a:rPr>
              <a:t>Run the container</a:t>
            </a:r>
          </a:p>
          <a:p>
            <a:pPr lvl="0" marR="0" rtl="0" algn="l">
              <a:spcBef>
                <a:spcPts val="0"/>
              </a:spcBef>
              <a:buClr>
                <a:schemeClr val="dk1"/>
              </a:buClr>
              <a:buSzPct val="61111"/>
              <a:buFont typeface="Arial"/>
              <a:buNone/>
            </a:pPr>
            <a:r>
              <a:rPr lang="en-US" sz="1800">
                <a:latin typeface="Verdana"/>
                <a:ea typeface="Verdana"/>
                <a:cs typeface="Verdana"/>
                <a:sym typeface="Verdana"/>
              </a:rPr>
              <a:t>docker run -d -ti \</a:t>
            </a:r>
          </a:p>
          <a:p>
            <a:pPr lvl="0" marR="0" rtl="0" algn="l">
              <a:spcBef>
                <a:spcPts val="0"/>
              </a:spcBef>
              <a:buClr>
                <a:schemeClr val="dk1"/>
              </a:buClr>
              <a:buSzPct val="61111"/>
              <a:buFont typeface="Arial"/>
              <a:buNone/>
            </a:pPr>
            <a:r>
              <a:rPr lang="en-US" sz="1800">
                <a:latin typeface="Verdana"/>
                <a:ea typeface="Verdana"/>
                <a:cs typeface="Verdana"/>
                <a:sym typeface="Verdana"/>
              </a:rPr>
              <a:t>--name fm-mariadb \</a:t>
            </a:r>
          </a:p>
          <a:p>
            <a:pPr lvl="0" marR="0" rtl="0" algn="l">
              <a:spcBef>
                <a:spcPts val="0"/>
              </a:spcBef>
              <a:buClr>
                <a:schemeClr val="dk1"/>
              </a:buClr>
              <a:buSzPct val="61111"/>
              <a:buFont typeface="Arial"/>
              <a:buNone/>
            </a:pPr>
            <a:r>
              <a:rPr lang="en-US" sz="1800">
                <a:latin typeface="Verdana"/>
                <a:ea typeface="Verdana"/>
                <a:cs typeface="Verdana"/>
                <a:sym typeface="Verdana"/>
              </a:rPr>
              <a:t>--net fm-blog \</a:t>
            </a:r>
          </a:p>
          <a:p>
            <a:pPr lvl="0" marR="0" rtl="0" algn="l">
              <a:spcBef>
                <a:spcPts val="0"/>
              </a:spcBef>
              <a:buClr>
                <a:schemeClr val="dk1"/>
              </a:buClr>
              <a:buSzPct val="61111"/>
              <a:buFont typeface="Arial"/>
              <a:buNone/>
            </a:pPr>
            <a:r>
              <a:rPr lang="en-US" sz="1800">
                <a:latin typeface="Verdana"/>
                <a:ea typeface="Verdana"/>
                <a:cs typeface="Verdana"/>
                <a:sym typeface="Verdana"/>
              </a:rPr>
              <a:t>-v fm-mariadb:/var/lib/mysql \</a:t>
            </a:r>
          </a:p>
          <a:p>
            <a:pPr lvl="0" marR="0" rtl="0" algn="l">
              <a:spcBef>
                <a:spcPts val="0"/>
              </a:spcBef>
              <a:buClr>
                <a:schemeClr val="dk1"/>
              </a:buClr>
              <a:buSzPct val="61111"/>
              <a:buFont typeface="Arial"/>
              <a:buNone/>
            </a:pPr>
            <a:r>
              <a:rPr lang="en-US" sz="1800">
                <a:latin typeface="Verdana"/>
                <a:ea typeface="Verdana"/>
                <a:cs typeface="Verdana"/>
                <a:sym typeface="Verdana"/>
              </a:rPr>
              <a:t>-e MYSQL_ROOT_PASSWORD=findmore \</a:t>
            </a:r>
          </a:p>
          <a:p>
            <a:pPr lvl="0" marR="0" rtl="0" algn="l">
              <a:spcBef>
                <a:spcPts val="0"/>
              </a:spcBef>
              <a:buClr>
                <a:schemeClr val="dk1"/>
              </a:buClr>
              <a:buSzPct val="61111"/>
              <a:buFont typeface="Arial"/>
              <a:buNone/>
            </a:pPr>
            <a:r>
              <a:rPr lang="en-US" sz="1800">
                <a:latin typeface="Verdana"/>
                <a:ea typeface="Verdana"/>
                <a:cs typeface="Verdana"/>
                <a:sym typeface="Verdana"/>
              </a:rPr>
              <a:t>-e MYSQL_DATABASE=wordpress \</a:t>
            </a:r>
          </a:p>
          <a:p>
            <a:pPr lvl="0" marR="0" rtl="0" algn="l">
              <a:spcBef>
                <a:spcPts val="0"/>
              </a:spcBef>
              <a:buClr>
                <a:schemeClr val="dk1"/>
              </a:buClr>
              <a:buSzPct val="61111"/>
              <a:buFont typeface="Arial"/>
              <a:buNone/>
            </a:pPr>
            <a:r>
              <a:rPr lang="en-US" sz="1800">
                <a:latin typeface="Verdana"/>
                <a:ea typeface="Verdana"/>
                <a:cs typeface="Verdana"/>
                <a:sym typeface="Verdana"/>
              </a:rPr>
              <a:t>-e MYSQL_USER=fm_wp_user \</a:t>
            </a:r>
          </a:p>
          <a:p>
            <a:pPr lvl="0" marR="0" rtl="0" algn="l">
              <a:spcBef>
                <a:spcPts val="0"/>
              </a:spcBef>
              <a:buClr>
                <a:schemeClr val="dk1"/>
              </a:buClr>
              <a:buSzPct val="61111"/>
              <a:buFont typeface="Arial"/>
              <a:buNone/>
            </a:pPr>
            <a:r>
              <a:rPr lang="en-US" sz="1800">
                <a:latin typeface="Verdana"/>
                <a:ea typeface="Verdana"/>
                <a:cs typeface="Verdana"/>
                <a:sym typeface="Verdana"/>
              </a:rPr>
              <a:t>-e MYSQL_PASSWORD=fm_wp_pwd \</a:t>
            </a:r>
          </a:p>
          <a:p>
            <a:pPr lvl="0" marR="0" rtl="0" algn="l">
              <a:spcBef>
                <a:spcPts val="0"/>
              </a:spcBef>
              <a:buClr>
                <a:schemeClr val="dk1"/>
              </a:buClr>
              <a:buSzPct val="61111"/>
              <a:buFont typeface="Arial"/>
              <a:buNone/>
            </a:pPr>
            <a:r>
              <a:rPr lang="en-US" sz="1800">
                <a:latin typeface="Verdana"/>
                <a:ea typeface="Verdana"/>
                <a:cs typeface="Verdana"/>
                <a:sym typeface="Verdana"/>
              </a:rPr>
              <a:t>mariadb:10.1.19</a:t>
            </a:r>
          </a:p>
          <a:p>
            <a:pPr lvl="0" marR="0" rtl="0" algn="l">
              <a:spcBef>
                <a:spcPts val="0"/>
              </a:spcBef>
              <a:buNone/>
            </a:pPr>
            <a:r>
              <a:t/>
            </a:r>
            <a:endParaRPr sz="1800">
              <a:latin typeface="Verdana"/>
              <a:ea typeface="Verdana"/>
              <a:cs typeface="Verdana"/>
              <a:sym typeface="Verdana"/>
            </a:endParaRPr>
          </a:p>
          <a:p>
            <a:pPr lvl="0" marR="0" rtl="0" algn="l">
              <a:spcBef>
                <a:spcPts val="0"/>
              </a:spcBef>
              <a:buNone/>
            </a:pPr>
            <a:r>
              <a:rPr lang="en-US" sz="1800">
                <a:latin typeface="Verdana"/>
                <a:ea typeface="Verdana"/>
                <a:cs typeface="Verdana"/>
                <a:sym typeface="Verdana"/>
              </a:rPr>
              <a:t>The image will be downloaded automatically, if it’s not already available locally.</a:t>
            </a:r>
          </a:p>
          <a:p>
            <a:pPr lvl="0" marR="0" rtl="0" algn="l">
              <a:spcBef>
                <a:spcPts val="0"/>
              </a:spcBef>
              <a:buNone/>
            </a:pPr>
            <a:r>
              <a:rPr lang="en-US" sz="1800">
                <a:latin typeface="Verdana"/>
                <a:ea typeface="Verdana"/>
                <a:cs typeface="Verdana"/>
                <a:sym typeface="Verdana"/>
              </a:rPr>
              <a:t>The root password is general, not associated with any project, as MariaDB server can be used for multiple projects/databases.</a:t>
            </a:r>
          </a:p>
          <a:p>
            <a:pPr lvl="0" marR="0" rtl="0" algn="l">
              <a:spcBef>
                <a:spcPts val="0"/>
              </a:spcBef>
              <a:buNone/>
            </a:pPr>
            <a:r>
              <a:rPr lang="en-US" sz="1800">
                <a:latin typeface="Verdana"/>
                <a:ea typeface="Verdana"/>
                <a:cs typeface="Verdana"/>
                <a:sym typeface="Verdana"/>
              </a:rPr>
              <a:t>The other variables are used to create a new database and define a user/password pair associated.</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201" name="Shape 201"/>
        <p:cNvGrpSpPr/>
        <p:nvPr/>
      </p:nvGrpSpPr>
      <p:grpSpPr>
        <a:xfrm>
          <a:off x="0" y="0"/>
          <a:ext cx="0" cy="0"/>
          <a:chOff x="0" y="0"/>
          <a:chExt cx="0" cy="0"/>
        </a:xfrm>
      </p:grpSpPr>
      <p:sp>
        <p:nvSpPr>
          <p:cNvPr id="202" name="Shape 202"/>
          <p:cNvSpPr/>
          <p:nvPr/>
        </p:nvSpPr>
        <p:spPr>
          <a:xfrm>
            <a:off x="182875" y="1268875"/>
            <a:ext cx="11191500" cy="4818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3" name="Shape 203"/>
          <p:cNvSpPr txBox="1"/>
          <p:nvPr/>
        </p:nvSpPr>
        <p:spPr>
          <a:xfrm>
            <a:off x="182875" y="183250"/>
            <a:ext cx="11704200" cy="5964900"/>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lang="en-US" sz="2400">
                <a:latin typeface="Verdana"/>
                <a:ea typeface="Verdana"/>
                <a:cs typeface="Verdana"/>
                <a:sym typeface="Verdana"/>
              </a:rPr>
              <a:t>Project - Wordpress Blog - Web Server</a:t>
            </a:r>
          </a:p>
          <a:p>
            <a:pPr lvl="0" marR="0" rtl="0" algn="l">
              <a:spcBef>
                <a:spcPts val="0"/>
              </a:spcBef>
              <a:buNone/>
            </a:pPr>
            <a:r>
              <a:t/>
            </a:r>
            <a:endParaRPr b="1" sz="1800">
              <a:latin typeface="Verdana"/>
              <a:ea typeface="Verdana"/>
              <a:cs typeface="Verdana"/>
              <a:sym typeface="Verdana"/>
            </a:endParaRPr>
          </a:p>
          <a:p>
            <a:pPr lvl="0" marR="0" rtl="0" algn="l">
              <a:spcBef>
                <a:spcPts val="0"/>
              </a:spcBef>
              <a:buNone/>
            </a:pPr>
            <a:r>
              <a:rPr b="1" lang="en-US" sz="1800">
                <a:latin typeface="Verdana"/>
                <a:ea typeface="Verdana"/>
                <a:cs typeface="Verdana"/>
                <a:sym typeface="Verdana"/>
              </a:rPr>
              <a:t>Dockerfile</a:t>
            </a:r>
          </a:p>
          <a:p>
            <a:pPr lvl="0" marR="0" rtl="0" algn="l">
              <a:spcBef>
                <a:spcPts val="0"/>
              </a:spcBef>
              <a:buNone/>
            </a:pPr>
            <a:r>
              <a:t/>
            </a:r>
            <a:endParaRPr b="1" sz="1800">
              <a:latin typeface="Verdana"/>
              <a:ea typeface="Verdana"/>
              <a:cs typeface="Verdana"/>
              <a:sym typeface="Verdana"/>
            </a:endParaRPr>
          </a:p>
          <a:p>
            <a:pPr lvl="0" marR="0" rtl="0" algn="l">
              <a:spcBef>
                <a:spcPts val="0"/>
              </a:spcBef>
              <a:buNone/>
            </a:pPr>
            <a:r>
              <a:rPr b="1" lang="en-US">
                <a:latin typeface="Verdana"/>
                <a:ea typeface="Verdana"/>
                <a:cs typeface="Verdana"/>
                <a:sym typeface="Verdana"/>
              </a:rPr>
              <a:t>FROM</a:t>
            </a:r>
            <a:r>
              <a:rPr lang="en-US">
                <a:latin typeface="Verdana"/>
                <a:ea typeface="Verdana"/>
                <a:cs typeface="Verdana"/>
                <a:sym typeface="Verdana"/>
              </a:rPr>
              <a:t> alpine:3.4</a:t>
            </a:r>
          </a:p>
          <a:p>
            <a:pPr lvl="0" marR="0" rtl="0" algn="l">
              <a:spcBef>
                <a:spcPts val="0"/>
              </a:spcBef>
              <a:buNone/>
            </a:pPr>
            <a:r>
              <a:rPr b="1" lang="en-US">
                <a:latin typeface="Verdana"/>
                <a:ea typeface="Verdana"/>
                <a:cs typeface="Verdana"/>
                <a:sym typeface="Verdana"/>
              </a:rPr>
              <a:t>MAINTAINER</a:t>
            </a:r>
            <a:r>
              <a:rPr lang="en-US">
                <a:latin typeface="Verdana"/>
                <a:ea typeface="Verdana"/>
                <a:cs typeface="Verdana"/>
                <a:sym typeface="Verdana"/>
              </a:rPr>
              <a:t> Luis Nabais &lt;luis.nabais@findmore.pt&gt;</a:t>
            </a:r>
          </a:p>
          <a:p>
            <a:pPr lvl="0" marR="0" rtl="0" algn="l">
              <a:spcBef>
                <a:spcPts val="0"/>
              </a:spcBef>
              <a:buNone/>
            </a:pPr>
            <a:r>
              <a:t/>
            </a:r>
            <a:endParaRPr>
              <a:latin typeface="Verdana"/>
              <a:ea typeface="Verdana"/>
              <a:cs typeface="Verdana"/>
              <a:sym typeface="Verdana"/>
            </a:endParaRPr>
          </a:p>
          <a:p>
            <a:pPr lvl="0" marR="0" rtl="0" algn="l">
              <a:spcBef>
                <a:spcPts val="0"/>
              </a:spcBef>
              <a:buNone/>
            </a:pPr>
            <a:r>
              <a:rPr b="1" lang="en-US">
                <a:latin typeface="Verdana"/>
                <a:ea typeface="Verdana"/>
                <a:cs typeface="Verdana"/>
                <a:sym typeface="Verdana"/>
              </a:rPr>
              <a:t>ENV</a:t>
            </a:r>
            <a:r>
              <a:rPr lang="en-US">
                <a:latin typeface="Verdana"/>
                <a:ea typeface="Verdana"/>
                <a:cs typeface="Verdana"/>
                <a:sym typeface="Verdana"/>
              </a:rPr>
              <a:t> WORDPRESS_VERSION 4.6.1</a:t>
            </a:r>
          </a:p>
          <a:p>
            <a:pPr lvl="0" marR="0" rtl="0" algn="l">
              <a:spcBef>
                <a:spcPts val="0"/>
              </a:spcBef>
              <a:buNone/>
            </a:pPr>
            <a:r>
              <a:t/>
            </a:r>
            <a:endParaRPr>
              <a:latin typeface="Verdana"/>
              <a:ea typeface="Verdana"/>
              <a:cs typeface="Verdana"/>
              <a:sym typeface="Verdana"/>
            </a:endParaRPr>
          </a:p>
          <a:p>
            <a:pPr lvl="0" marR="0" rtl="0" algn="l">
              <a:spcBef>
                <a:spcPts val="0"/>
              </a:spcBef>
              <a:buNone/>
            </a:pPr>
            <a:r>
              <a:rPr b="1" lang="en-US">
                <a:latin typeface="Verdana"/>
                <a:ea typeface="Verdana"/>
                <a:cs typeface="Verdana"/>
                <a:sym typeface="Verdana"/>
              </a:rPr>
              <a:t>RUN</a:t>
            </a:r>
            <a:r>
              <a:rPr lang="en-US">
                <a:latin typeface="Verdana"/>
                <a:ea typeface="Verdana"/>
                <a:cs typeface="Verdana"/>
                <a:sym typeface="Verdana"/>
              </a:rPr>
              <a:t> apk --update add apache2 php5-apache2 curl \</a:t>
            </a:r>
          </a:p>
          <a:p>
            <a:pPr lvl="0" marR="0" rtl="0" algn="l">
              <a:spcBef>
                <a:spcPts val="0"/>
              </a:spcBef>
              <a:buNone/>
            </a:pPr>
            <a:r>
              <a:rPr lang="en-US">
                <a:latin typeface="Verdana"/>
                <a:ea typeface="Verdana"/>
                <a:cs typeface="Verdana"/>
                <a:sym typeface="Verdana"/>
              </a:rPr>
              <a:t>    php5-json php5-phar php5-openssl php5-mysql php5-curl php5-mcrypt php5-pdo_mysql php5-ctype php5-gd php5-xml php5-dom php5-iconv \</a:t>
            </a:r>
          </a:p>
          <a:p>
            <a:pPr lvl="0" marR="0" rtl="0" algn="l">
              <a:spcBef>
                <a:spcPts val="0"/>
              </a:spcBef>
              <a:buNone/>
            </a:pPr>
            <a:r>
              <a:rPr lang="en-US">
                <a:latin typeface="Verdana"/>
                <a:ea typeface="Verdana"/>
                <a:cs typeface="Verdana"/>
                <a:sym typeface="Verdana"/>
              </a:rPr>
              <a:t>    &amp;&amp; rm -f /var/cache/apk/* \</a:t>
            </a:r>
          </a:p>
          <a:p>
            <a:pPr lvl="0" marR="0" rtl="0" algn="l">
              <a:spcBef>
                <a:spcPts val="0"/>
              </a:spcBef>
              <a:buNone/>
            </a:pPr>
            <a:r>
              <a:rPr lang="en-US">
                <a:latin typeface="Verdana"/>
                <a:ea typeface="Verdana"/>
                <a:cs typeface="Verdana"/>
                <a:sym typeface="Verdana"/>
              </a:rPr>
              <a:t>    &amp;&amp; mkdir /run/apache2 \</a:t>
            </a:r>
          </a:p>
          <a:p>
            <a:pPr lvl="0" marR="0" rtl="0" algn="l">
              <a:spcBef>
                <a:spcPts val="0"/>
              </a:spcBef>
              <a:buNone/>
            </a:pPr>
            <a:r>
              <a:rPr lang="en-US">
                <a:latin typeface="Verdana"/>
                <a:ea typeface="Verdana"/>
                <a:cs typeface="Verdana"/>
                <a:sym typeface="Verdana"/>
              </a:rPr>
              <a:t>    &amp;&amp; sed -i 's/#LoadModule\ rewrite_module/LoadModule\ rewrite_module/' /etc/apache2/httpd.conf \</a:t>
            </a:r>
          </a:p>
          <a:p>
            <a:pPr lvl="0" marR="0" rtl="0" algn="l">
              <a:spcBef>
                <a:spcPts val="0"/>
              </a:spcBef>
              <a:buNone/>
            </a:pPr>
            <a:r>
              <a:rPr lang="en-US">
                <a:latin typeface="Verdana"/>
                <a:ea typeface="Verdana"/>
                <a:cs typeface="Verdana"/>
                <a:sym typeface="Verdana"/>
              </a:rPr>
              <a:t>    &amp;&amp; mkdir -p /opt/utils \</a:t>
            </a:r>
          </a:p>
          <a:p>
            <a:pPr lvl="0" marR="0" rtl="0" algn="l">
              <a:spcBef>
                <a:spcPts val="0"/>
              </a:spcBef>
              <a:buNone/>
            </a:pPr>
            <a:r>
              <a:rPr lang="en-US">
                <a:latin typeface="Verdana"/>
                <a:ea typeface="Verdana"/>
                <a:cs typeface="Verdana"/>
                <a:sym typeface="Verdana"/>
              </a:rPr>
              <a:t>    &amp;&amp; mkdir -p /app</a:t>
            </a:r>
          </a:p>
          <a:p>
            <a:pPr lvl="0" marR="0" rtl="0" algn="l">
              <a:spcBef>
                <a:spcPts val="0"/>
              </a:spcBef>
              <a:buNone/>
            </a:pPr>
            <a:r>
              <a:t/>
            </a:r>
            <a:endParaRPr>
              <a:latin typeface="Verdana"/>
              <a:ea typeface="Verdana"/>
              <a:cs typeface="Verdana"/>
              <a:sym typeface="Verdana"/>
            </a:endParaRPr>
          </a:p>
          <a:p>
            <a:pPr lvl="0" marR="0" rtl="0" algn="l">
              <a:spcBef>
                <a:spcPts val="0"/>
              </a:spcBef>
              <a:buNone/>
            </a:pPr>
            <a:r>
              <a:rPr b="1" lang="en-US">
                <a:latin typeface="Verdana"/>
                <a:ea typeface="Verdana"/>
                <a:cs typeface="Verdana"/>
                <a:sym typeface="Verdana"/>
              </a:rPr>
              <a:t>EXPOSE</a:t>
            </a:r>
            <a:r>
              <a:rPr lang="en-US">
                <a:latin typeface="Verdana"/>
                <a:ea typeface="Verdana"/>
                <a:cs typeface="Verdana"/>
                <a:sym typeface="Verdana"/>
              </a:rPr>
              <a:t> 80</a:t>
            </a:r>
          </a:p>
          <a:p>
            <a:pPr lvl="0" marR="0" rtl="0" algn="l">
              <a:spcBef>
                <a:spcPts val="0"/>
              </a:spcBef>
              <a:buNone/>
            </a:pPr>
            <a:r>
              <a:t/>
            </a:r>
            <a:endParaRPr>
              <a:latin typeface="Verdana"/>
              <a:ea typeface="Verdana"/>
              <a:cs typeface="Verdana"/>
              <a:sym typeface="Verdana"/>
            </a:endParaRPr>
          </a:p>
          <a:p>
            <a:pPr lvl="0" marR="0" rtl="0" algn="l">
              <a:spcBef>
                <a:spcPts val="0"/>
              </a:spcBef>
              <a:buNone/>
            </a:pPr>
            <a:r>
              <a:rPr b="1" lang="en-US">
                <a:latin typeface="Verdana"/>
                <a:ea typeface="Verdana"/>
                <a:cs typeface="Verdana"/>
                <a:sym typeface="Verdana"/>
              </a:rPr>
              <a:t>ADD</a:t>
            </a:r>
            <a:r>
              <a:rPr lang="en-US">
                <a:latin typeface="Verdana"/>
                <a:ea typeface="Verdana"/>
                <a:cs typeface="Verdana"/>
                <a:sym typeface="Verdana"/>
              </a:rPr>
              <a:t> </a:t>
            </a:r>
            <a:r>
              <a:rPr lang="en-US">
                <a:latin typeface="Verdana"/>
                <a:ea typeface="Verdana"/>
                <a:cs typeface="Verdana"/>
                <a:sym typeface="Verdana"/>
              </a:rPr>
              <a:t>entrypoint.sh /opt/utils/</a:t>
            </a:r>
          </a:p>
          <a:p>
            <a:pPr lvl="0" marR="0" rtl="0" algn="l">
              <a:spcBef>
                <a:spcPts val="0"/>
              </a:spcBef>
              <a:buNone/>
            </a:pPr>
            <a:r>
              <a:rPr b="1" lang="en-US">
                <a:latin typeface="Verdana"/>
                <a:ea typeface="Verdana"/>
                <a:cs typeface="Verdana"/>
                <a:sym typeface="Verdana"/>
              </a:rPr>
              <a:t>ADD</a:t>
            </a:r>
            <a:r>
              <a:rPr lang="en-US">
                <a:latin typeface="Verdana"/>
                <a:ea typeface="Verdana"/>
                <a:cs typeface="Verdana"/>
                <a:sym typeface="Verdana"/>
              </a:rPr>
              <a:t> </a:t>
            </a:r>
            <a:r>
              <a:rPr lang="en-US">
                <a:latin typeface="Verdana"/>
                <a:ea typeface="Verdana"/>
                <a:cs typeface="Verdana"/>
                <a:sym typeface="Verdana"/>
              </a:rPr>
              <a:t>wordpress-${WORDPRESS_VERSION}.tar.gz /app/</a:t>
            </a:r>
          </a:p>
          <a:p>
            <a:pPr lvl="0" marR="0" rtl="0" algn="l">
              <a:spcBef>
                <a:spcPts val="0"/>
              </a:spcBef>
              <a:buNone/>
            </a:pPr>
            <a:r>
              <a:t/>
            </a:r>
            <a:endParaRPr>
              <a:latin typeface="Verdana"/>
              <a:ea typeface="Verdana"/>
              <a:cs typeface="Verdana"/>
              <a:sym typeface="Verdana"/>
            </a:endParaRPr>
          </a:p>
          <a:p>
            <a:pPr lvl="0" marR="0" rtl="0" algn="l">
              <a:spcBef>
                <a:spcPts val="0"/>
              </a:spcBef>
              <a:buNone/>
            </a:pPr>
            <a:r>
              <a:rPr b="1" lang="en-US">
                <a:latin typeface="Verdana"/>
                <a:ea typeface="Verdana"/>
                <a:cs typeface="Verdana"/>
                <a:sym typeface="Verdana"/>
              </a:rPr>
              <a:t>RUN</a:t>
            </a:r>
            <a:r>
              <a:rPr lang="en-US">
                <a:latin typeface="Verdana"/>
                <a:ea typeface="Verdana"/>
                <a:cs typeface="Verdana"/>
                <a:sym typeface="Verdana"/>
              </a:rPr>
              <a:t> chmod +x /opt/utils/entrypoint.sh</a:t>
            </a:r>
          </a:p>
          <a:p>
            <a:pPr lvl="0" marR="0" rtl="0" algn="l">
              <a:spcBef>
                <a:spcPts val="0"/>
              </a:spcBef>
              <a:buNone/>
            </a:pPr>
            <a:r>
              <a:rPr b="1" lang="en-US">
                <a:latin typeface="Verdana"/>
                <a:ea typeface="Verdana"/>
                <a:cs typeface="Verdana"/>
                <a:sym typeface="Verdana"/>
              </a:rPr>
              <a:t>ENTRYPOINT</a:t>
            </a:r>
            <a:r>
              <a:rPr lang="en-US">
                <a:latin typeface="Verdana"/>
                <a:ea typeface="Verdana"/>
                <a:cs typeface="Verdana"/>
                <a:sym typeface="Verdana"/>
              </a:rPr>
              <a:t> ["/opt/utils/entrypoint.sh"]</a:t>
            </a:r>
          </a:p>
          <a:p>
            <a:pPr lvl="0" marR="0" rtl="0" algn="l">
              <a:spcBef>
                <a:spcPts val="0"/>
              </a:spcBef>
              <a:buNone/>
            </a:pPr>
            <a:r>
              <a:t/>
            </a:r>
            <a:endParaRPr sz="1800">
              <a:latin typeface="Verdana"/>
              <a:ea typeface="Verdana"/>
              <a:cs typeface="Verdana"/>
              <a:sym typeface="Verdan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207" name="Shape 207"/>
        <p:cNvGrpSpPr/>
        <p:nvPr/>
      </p:nvGrpSpPr>
      <p:grpSpPr>
        <a:xfrm>
          <a:off x="0" y="0"/>
          <a:ext cx="0" cy="0"/>
          <a:chOff x="0" y="0"/>
          <a:chExt cx="0" cy="0"/>
        </a:xfrm>
      </p:grpSpPr>
      <p:sp>
        <p:nvSpPr>
          <p:cNvPr id="208" name="Shape 208"/>
          <p:cNvSpPr txBox="1"/>
          <p:nvPr/>
        </p:nvSpPr>
        <p:spPr>
          <a:xfrm>
            <a:off x="182875" y="183250"/>
            <a:ext cx="11704200" cy="6055500"/>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lang="en-US" sz="2400">
                <a:latin typeface="Verdana"/>
                <a:ea typeface="Verdana"/>
                <a:cs typeface="Verdana"/>
                <a:sym typeface="Verdana"/>
              </a:rPr>
              <a:t>Project - Wordpress Blog - Web Server</a:t>
            </a:r>
          </a:p>
          <a:p>
            <a:pPr lvl="0" marR="0" rtl="0" algn="l">
              <a:spcBef>
                <a:spcPts val="0"/>
              </a:spcBef>
              <a:buNone/>
            </a:pPr>
            <a:r>
              <a:t/>
            </a:r>
            <a:endParaRPr b="1" sz="1800">
              <a:latin typeface="Verdana"/>
              <a:ea typeface="Verdana"/>
              <a:cs typeface="Verdana"/>
              <a:sym typeface="Verdana"/>
            </a:endParaRPr>
          </a:p>
          <a:p>
            <a:pPr lvl="0" marR="0" rtl="0" algn="l">
              <a:spcBef>
                <a:spcPts val="0"/>
              </a:spcBef>
              <a:buNone/>
            </a:pPr>
            <a:r>
              <a:rPr b="1" lang="en-US" sz="1800">
                <a:latin typeface="Verdana"/>
                <a:ea typeface="Verdana"/>
                <a:cs typeface="Verdana"/>
                <a:sym typeface="Verdana"/>
              </a:rPr>
              <a:t>Download Wordpress</a:t>
            </a:r>
          </a:p>
          <a:p>
            <a:pPr lvl="0" marR="0" rtl="0" algn="l">
              <a:spcBef>
                <a:spcPts val="0"/>
              </a:spcBef>
              <a:buNone/>
            </a:pPr>
            <a:r>
              <a:rPr lang="en-US" sz="1800">
                <a:latin typeface="Verdana"/>
                <a:ea typeface="Verdana"/>
                <a:cs typeface="Verdana"/>
                <a:sym typeface="Verdana"/>
              </a:rPr>
              <a:t># wget </a:t>
            </a:r>
            <a:r>
              <a:rPr lang="en-US" sz="1800" u="sng">
                <a:solidFill>
                  <a:schemeClr val="hlink"/>
                </a:solidFill>
                <a:latin typeface="Verdana"/>
                <a:ea typeface="Verdana"/>
                <a:cs typeface="Verdana"/>
                <a:sym typeface="Verdana"/>
                <a:hlinkClick r:id="rId4"/>
              </a:rPr>
              <a:t>https://wordpress.org/wordpress-4.7.tar.gz</a:t>
            </a:r>
          </a:p>
          <a:p>
            <a:pPr lvl="0" marR="0" rtl="0" algn="l">
              <a:spcBef>
                <a:spcPts val="0"/>
              </a:spcBef>
              <a:buNone/>
            </a:pPr>
            <a:r>
              <a:rPr lang="en-US" sz="1800">
                <a:solidFill>
                  <a:schemeClr val="dk1"/>
                </a:solidFill>
                <a:latin typeface="Verdana"/>
                <a:ea typeface="Verdana"/>
                <a:cs typeface="Verdana"/>
                <a:sym typeface="Verdana"/>
              </a:rPr>
              <a:t># wget </a:t>
            </a:r>
            <a:r>
              <a:rPr lang="en-US" sz="1800" u="sng">
                <a:solidFill>
                  <a:schemeClr val="hlink"/>
                </a:solidFill>
                <a:latin typeface="Verdana"/>
                <a:ea typeface="Verdana"/>
                <a:cs typeface="Verdana"/>
                <a:sym typeface="Verdana"/>
                <a:hlinkClick r:id="rId5"/>
              </a:rPr>
              <a:t>https://wordpress.org/wordpress-4.6.1.tar.gz</a:t>
            </a:r>
          </a:p>
          <a:p>
            <a:pPr lvl="0" marR="0" rtl="0" algn="l">
              <a:spcBef>
                <a:spcPts val="0"/>
              </a:spcBef>
              <a:buNone/>
            </a:pPr>
            <a:r>
              <a:t/>
            </a:r>
            <a:endParaRPr sz="1800">
              <a:latin typeface="Verdana"/>
              <a:ea typeface="Verdana"/>
              <a:cs typeface="Verdana"/>
              <a:sym typeface="Verdana"/>
            </a:endParaRPr>
          </a:p>
          <a:p>
            <a:pPr lvl="0" marR="0" rtl="0" algn="l">
              <a:spcBef>
                <a:spcPts val="0"/>
              </a:spcBef>
              <a:buNone/>
            </a:pPr>
            <a:r>
              <a:rPr b="1" lang="en-US" sz="1800">
                <a:latin typeface="Verdana"/>
                <a:ea typeface="Verdana"/>
                <a:cs typeface="Verdana"/>
                <a:sym typeface="Verdana"/>
              </a:rPr>
              <a:t>Build the image using the Dockerfile</a:t>
            </a:r>
          </a:p>
          <a:p>
            <a:pPr lvl="0" marR="0" rtl="0" algn="l">
              <a:spcBef>
                <a:spcPts val="0"/>
              </a:spcBef>
              <a:buNone/>
            </a:pPr>
            <a:r>
              <a:rPr lang="en-US" sz="1800">
                <a:latin typeface="Verdana"/>
                <a:ea typeface="Verdana"/>
                <a:cs typeface="Verdana"/>
                <a:sym typeface="Verdana"/>
              </a:rPr>
              <a:t># docker build -t fm-wordpress:4.6.1 .</a:t>
            </a:r>
          </a:p>
          <a:p>
            <a:pPr lvl="0" marR="0" rtl="0" algn="l">
              <a:spcBef>
                <a:spcPts val="0"/>
              </a:spcBef>
              <a:buNone/>
            </a:pPr>
            <a:r>
              <a:t/>
            </a:r>
            <a:endParaRPr sz="1800">
              <a:latin typeface="Verdana"/>
              <a:ea typeface="Verdana"/>
              <a:cs typeface="Verdana"/>
              <a:sym typeface="Verdana"/>
            </a:endParaRPr>
          </a:p>
          <a:p>
            <a:pPr lvl="0" marR="0" rtl="0" algn="l">
              <a:spcBef>
                <a:spcPts val="0"/>
              </a:spcBef>
              <a:buNone/>
            </a:pPr>
            <a:r>
              <a:rPr b="1" lang="en-US" sz="1800">
                <a:latin typeface="Verdana"/>
                <a:ea typeface="Verdana"/>
                <a:cs typeface="Verdana"/>
                <a:sym typeface="Verdana"/>
              </a:rPr>
              <a:t>Run the image</a:t>
            </a:r>
          </a:p>
          <a:p>
            <a:pPr lvl="0" marR="0" rtl="0" algn="l">
              <a:spcBef>
                <a:spcPts val="0"/>
              </a:spcBef>
              <a:buClr>
                <a:schemeClr val="dk1"/>
              </a:buClr>
              <a:buSzPct val="61111"/>
              <a:buFont typeface="Arial"/>
              <a:buNone/>
            </a:pPr>
            <a:r>
              <a:rPr lang="en-US" sz="1800">
                <a:latin typeface="Verdana"/>
                <a:ea typeface="Verdana"/>
                <a:cs typeface="Verdana"/>
                <a:sym typeface="Verdana"/>
              </a:rPr>
              <a:t># docker run -d -ti \</a:t>
            </a:r>
          </a:p>
          <a:p>
            <a:pPr lvl="0" marR="0" rtl="0" algn="l">
              <a:spcBef>
                <a:spcPts val="0"/>
              </a:spcBef>
              <a:buClr>
                <a:schemeClr val="dk1"/>
              </a:buClr>
              <a:buSzPct val="61111"/>
              <a:buFont typeface="Arial"/>
              <a:buNone/>
            </a:pPr>
            <a:r>
              <a:rPr lang="en-US" sz="1800">
                <a:latin typeface="Verdana"/>
                <a:ea typeface="Verdana"/>
                <a:cs typeface="Verdana"/>
                <a:sym typeface="Verdana"/>
              </a:rPr>
              <a:t>--name fm-wordpress \</a:t>
            </a:r>
          </a:p>
          <a:p>
            <a:pPr lvl="0" marR="0" rtl="0" algn="l">
              <a:spcBef>
                <a:spcPts val="0"/>
              </a:spcBef>
              <a:buClr>
                <a:schemeClr val="dk1"/>
              </a:buClr>
              <a:buSzPct val="61111"/>
              <a:buFont typeface="Arial"/>
              <a:buNone/>
            </a:pPr>
            <a:r>
              <a:rPr lang="en-US" sz="1800">
                <a:latin typeface="Verdana"/>
                <a:ea typeface="Verdana"/>
                <a:cs typeface="Verdana"/>
                <a:sym typeface="Verdana"/>
              </a:rPr>
              <a:t>--net fm-blog \</a:t>
            </a:r>
          </a:p>
          <a:p>
            <a:pPr lvl="0" marR="0" rtl="0" algn="l">
              <a:spcBef>
                <a:spcPts val="0"/>
              </a:spcBef>
              <a:buClr>
                <a:schemeClr val="dk1"/>
              </a:buClr>
              <a:buSzPct val="61111"/>
              <a:buFont typeface="Arial"/>
              <a:buNone/>
            </a:pPr>
            <a:r>
              <a:rPr lang="en-US" sz="1800">
                <a:latin typeface="Verdana"/>
                <a:ea typeface="Verdana"/>
                <a:cs typeface="Verdana"/>
                <a:sym typeface="Verdana"/>
              </a:rPr>
              <a:t>-p 8001:80 \</a:t>
            </a:r>
          </a:p>
          <a:p>
            <a:pPr lvl="0" marR="0" rtl="0" algn="l">
              <a:spcBef>
                <a:spcPts val="0"/>
              </a:spcBef>
              <a:buNone/>
            </a:pPr>
            <a:r>
              <a:rPr lang="en-US" sz="1800">
                <a:latin typeface="Verdana"/>
                <a:ea typeface="Verdana"/>
                <a:cs typeface="Verdana"/>
                <a:sym typeface="Verdana"/>
              </a:rPr>
              <a:t>fm-wordpress:4.6.1</a:t>
            </a:r>
          </a:p>
          <a:p>
            <a:pPr lvl="0" marR="0" rtl="0" algn="l">
              <a:spcBef>
                <a:spcPts val="0"/>
              </a:spcBef>
              <a:buNone/>
            </a:pPr>
            <a:r>
              <a:t/>
            </a:r>
            <a:endParaRPr sz="1800">
              <a:latin typeface="Verdana"/>
              <a:ea typeface="Verdana"/>
              <a:cs typeface="Verdana"/>
              <a:sym typeface="Verdana"/>
            </a:endParaRPr>
          </a:p>
          <a:p>
            <a:pPr lvl="0" rtl="0">
              <a:spcBef>
                <a:spcPts val="0"/>
              </a:spcBef>
              <a:buNone/>
            </a:pPr>
            <a:r>
              <a:rPr b="1" lang="en-US" sz="1800">
                <a:solidFill>
                  <a:schemeClr val="dk1"/>
                </a:solidFill>
                <a:latin typeface="Verdana"/>
                <a:ea typeface="Verdana"/>
                <a:cs typeface="Verdana"/>
                <a:sym typeface="Verdana"/>
              </a:rPr>
              <a:t>Notice:</a:t>
            </a:r>
          </a:p>
          <a:p>
            <a:pPr indent="-342900" lvl="0" marL="457200" rtl="0">
              <a:spcBef>
                <a:spcPts val="0"/>
              </a:spcBef>
              <a:buClr>
                <a:schemeClr val="dk1"/>
              </a:buClr>
              <a:buSzPct val="100000"/>
              <a:buFont typeface="Verdana"/>
              <a:buChar char="●"/>
            </a:pPr>
            <a:r>
              <a:rPr lang="en-US" sz="1800">
                <a:solidFill>
                  <a:schemeClr val="dk1"/>
                </a:solidFill>
                <a:latin typeface="Verdana"/>
                <a:ea typeface="Verdana"/>
                <a:cs typeface="Verdana"/>
                <a:sym typeface="Verdana"/>
              </a:rPr>
              <a:t>Which web page opens</a:t>
            </a:r>
          </a:p>
          <a:p>
            <a:pPr indent="-342900" lvl="0" marL="457200" rtl="0">
              <a:spcBef>
                <a:spcPts val="0"/>
              </a:spcBef>
              <a:buClr>
                <a:schemeClr val="dk1"/>
              </a:buClr>
              <a:buSzPct val="100000"/>
              <a:buFont typeface="Verdana"/>
              <a:buChar char="●"/>
            </a:pPr>
            <a:r>
              <a:rPr lang="en-US" sz="1800">
                <a:solidFill>
                  <a:schemeClr val="dk1"/>
                </a:solidFill>
                <a:latin typeface="Verdana"/>
                <a:ea typeface="Verdana"/>
                <a:cs typeface="Verdana"/>
                <a:sym typeface="Verdana"/>
              </a:rPr>
              <a:t>Is that what we really want?</a:t>
            </a:r>
          </a:p>
          <a:p>
            <a:pPr indent="-342900" lvl="0" marL="457200" rtl="0">
              <a:spcBef>
                <a:spcPts val="0"/>
              </a:spcBef>
              <a:buClr>
                <a:schemeClr val="dk1"/>
              </a:buClr>
              <a:buSzPct val="100000"/>
              <a:buFont typeface="Verdana"/>
              <a:buChar char="●"/>
            </a:pPr>
            <a:r>
              <a:rPr lang="en-US" sz="1800">
                <a:solidFill>
                  <a:schemeClr val="dk1"/>
                </a:solidFill>
                <a:latin typeface="Verdana"/>
                <a:ea typeface="Verdana"/>
                <a:cs typeface="Verdana"/>
                <a:sym typeface="Verdana"/>
              </a:rPr>
              <a:t>What if we need to deploy multiple containers like this one?</a:t>
            </a:r>
          </a:p>
          <a:p>
            <a:pPr indent="-342900" lvl="0" marL="457200" rtl="0">
              <a:spcBef>
                <a:spcPts val="0"/>
              </a:spcBef>
              <a:buClr>
                <a:schemeClr val="dk1"/>
              </a:buClr>
              <a:buSzPct val="100000"/>
              <a:buFont typeface="Verdana"/>
              <a:buChar char="●"/>
            </a:pPr>
            <a:r>
              <a:rPr lang="en-US" sz="1800">
                <a:solidFill>
                  <a:schemeClr val="dk1"/>
                </a:solidFill>
                <a:latin typeface="Verdana"/>
                <a:ea typeface="Verdana"/>
                <a:cs typeface="Verdana"/>
                <a:sym typeface="Verdana"/>
              </a:rPr>
              <a:t>Is there any better solution?</a:t>
            </a:r>
          </a:p>
          <a:p>
            <a:pPr lvl="0" marR="0" rtl="0" algn="l">
              <a:spcBef>
                <a:spcPts val="0"/>
              </a:spcBef>
              <a:buNone/>
            </a:pPr>
            <a:r>
              <a:t/>
            </a:r>
            <a:endParaRPr sz="1800">
              <a:latin typeface="Verdana"/>
              <a:ea typeface="Verdana"/>
              <a:cs typeface="Verdana"/>
              <a:sym typeface="Verdana"/>
            </a:endParaRPr>
          </a:p>
          <a:p>
            <a:pPr lvl="0" marR="0" rtl="0" algn="l">
              <a:spcBef>
                <a:spcPts val="0"/>
              </a:spcBef>
              <a:buNone/>
            </a:pPr>
            <a:r>
              <a:t/>
            </a:r>
            <a:endParaRPr sz="1800">
              <a:latin typeface="Verdana"/>
              <a:ea typeface="Verdana"/>
              <a:cs typeface="Verdana"/>
              <a:sym typeface="Verdan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212" name="Shape 212"/>
        <p:cNvGrpSpPr/>
        <p:nvPr/>
      </p:nvGrpSpPr>
      <p:grpSpPr>
        <a:xfrm>
          <a:off x="0" y="0"/>
          <a:ext cx="0" cy="0"/>
          <a:chOff x="0" y="0"/>
          <a:chExt cx="0" cy="0"/>
        </a:xfrm>
      </p:grpSpPr>
      <p:sp>
        <p:nvSpPr>
          <p:cNvPr id="213" name="Shape 213"/>
          <p:cNvSpPr txBox="1"/>
          <p:nvPr/>
        </p:nvSpPr>
        <p:spPr>
          <a:xfrm>
            <a:off x="182875" y="183250"/>
            <a:ext cx="11704200" cy="6055500"/>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lang="en-US" sz="2400">
                <a:latin typeface="Verdana"/>
                <a:ea typeface="Verdana"/>
                <a:cs typeface="Verdana"/>
                <a:sym typeface="Verdana"/>
              </a:rPr>
              <a:t>Project - Wordpress Blog - Web Server</a:t>
            </a:r>
          </a:p>
          <a:p>
            <a:pPr lvl="0" marR="0" rtl="0" algn="l">
              <a:spcBef>
                <a:spcPts val="0"/>
              </a:spcBef>
              <a:buNone/>
            </a:pPr>
            <a:r>
              <a:t/>
            </a:r>
            <a:endParaRPr sz="1800">
              <a:latin typeface="Verdana"/>
              <a:ea typeface="Verdana"/>
              <a:cs typeface="Verdana"/>
              <a:sym typeface="Verdana"/>
            </a:endParaRPr>
          </a:p>
          <a:p>
            <a:pPr lvl="0" marR="0" rtl="0" algn="l">
              <a:spcBef>
                <a:spcPts val="0"/>
              </a:spcBef>
              <a:buNone/>
            </a:pPr>
            <a:r>
              <a:rPr b="1" lang="en-US" sz="1800">
                <a:latin typeface="Verdana"/>
                <a:ea typeface="Verdana"/>
                <a:cs typeface="Verdana"/>
                <a:sym typeface="Verdana"/>
              </a:rPr>
              <a:t>Run the container</a:t>
            </a:r>
          </a:p>
          <a:p>
            <a:pPr lvl="0" marR="0" rtl="0" algn="l">
              <a:spcBef>
                <a:spcPts val="0"/>
              </a:spcBef>
              <a:buNone/>
            </a:pPr>
            <a:r>
              <a:rPr lang="en-US" sz="1800">
                <a:latin typeface="Verdana"/>
                <a:ea typeface="Verdana"/>
                <a:cs typeface="Verdana"/>
                <a:sym typeface="Verdana"/>
              </a:rPr>
              <a:t># docker run -d -ti \</a:t>
            </a:r>
          </a:p>
          <a:p>
            <a:pPr lvl="0" marR="0" rtl="0" algn="l">
              <a:spcBef>
                <a:spcPts val="0"/>
              </a:spcBef>
              <a:buNone/>
            </a:pPr>
            <a:r>
              <a:rPr lang="en-US" sz="1800">
                <a:latin typeface="Verdana"/>
                <a:ea typeface="Verdana"/>
                <a:cs typeface="Verdana"/>
                <a:sym typeface="Verdana"/>
              </a:rPr>
              <a:t>--name fm-wordpress \</a:t>
            </a:r>
          </a:p>
          <a:p>
            <a:pPr lvl="0" marR="0" rtl="0" algn="l">
              <a:spcBef>
                <a:spcPts val="0"/>
              </a:spcBef>
              <a:buNone/>
            </a:pPr>
            <a:r>
              <a:rPr lang="en-US" sz="1800">
                <a:latin typeface="Verdana"/>
                <a:ea typeface="Verdana"/>
                <a:cs typeface="Verdana"/>
                <a:sym typeface="Verdana"/>
              </a:rPr>
              <a:t>--net fm-blog \</a:t>
            </a:r>
          </a:p>
          <a:p>
            <a:pPr lvl="0" marR="0" rtl="0" algn="l">
              <a:spcBef>
                <a:spcPts val="0"/>
              </a:spcBef>
              <a:buNone/>
            </a:pPr>
            <a:r>
              <a:rPr lang="en-US" sz="1800">
                <a:latin typeface="Verdana"/>
                <a:ea typeface="Verdana"/>
                <a:cs typeface="Verdana"/>
                <a:sym typeface="Verdana"/>
              </a:rPr>
              <a:t>-e WORDPRESS_DB_HOST=fm-mariadb:3306 \</a:t>
            </a:r>
          </a:p>
          <a:p>
            <a:pPr lvl="0" marR="0" rtl="0" algn="l">
              <a:spcBef>
                <a:spcPts val="0"/>
              </a:spcBef>
              <a:buNone/>
            </a:pPr>
            <a:r>
              <a:rPr lang="en-US" sz="1800">
                <a:latin typeface="Verdana"/>
                <a:ea typeface="Verdana"/>
                <a:cs typeface="Verdana"/>
                <a:sym typeface="Verdana"/>
              </a:rPr>
              <a:t>-e WORDPRESS_DB_USER=fm_wp_user \</a:t>
            </a:r>
          </a:p>
          <a:p>
            <a:pPr lvl="0" marR="0" rtl="0" algn="l">
              <a:spcBef>
                <a:spcPts val="0"/>
              </a:spcBef>
              <a:buNone/>
            </a:pPr>
            <a:r>
              <a:rPr lang="en-US" sz="1800">
                <a:latin typeface="Verdana"/>
                <a:ea typeface="Verdana"/>
                <a:cs typeface="Verdana"/>
                <a:sym typeface="Verdana"/>
              </a:rPr>
              <a:t>-e WORDPRESS_DB_PASSWORD=fm_wp_pwd \</a:t>
            </a:r>
          </a:p>
          <a:p>
            <a:pPr lvl="0" marR="0" rtl="0" algn="l">
              <a:spcBef>
                <a:spcPts val="0"/>
              </a:spcBef>
              <a:buNone/>
            </a:pPr>
            <a:r>
              <a:rPr lang="en-US" sz="1800">
                <a:latin typeface="Verdana"/>
                <a:ea typeface="Verdana"/>
                <a:cs typeface="Verdana"/>
                <a:sym typeface="Verdana"/>
              </a:rPr>
              <a:t>-p 8001:80 \</a:t>
            </a:r>
          </a:p>
          <a:p>
            <a:pPr lvl="0" marR="0" rtl="0" algn="l">
              <a:spcBef>
                <a:spcPts val="0"/>
              </a:spcBef>
              <a:buNone/>
            </a:pPr>
            <a:r>
              <a:rPr lang="en-US" sz="1800">
                <a:latin typeface="Verdana"/>
                <a:ea typeface="Verdana"/>
                <a:cs typeface="Verdana"/>
                <a:sym typeface="Verdana"/>
              </a:rPr>
              <a:t>wordpress:4.6.1</a:t>
            </a:r>
          </a:p>
          <a:p>
            <a:pPr lvl="0" marR="0" rtl="0" algn="l">
              <a:spcBef>
                <a:spcPts val="0"/>
              </a:spcBef>
              <a:buNone/>
            </a:pPr>
            <a:r>
              <a:t/>
            </a:r>
            <a:endParaRPr sz="1800">
              <a:latin typeface="Verdana"/>
              <a:ea typeface="Verdana"/>
              <a:cs typeface="Verdana"/>
              <a:sym typeface="Verdana"/>
            </a:endParaRPr>
          </a:p>
          <a:p>
            <a:pPr lvl="0" marR="0" rtl="0" algn="l">
              <a:spcBef>
                <a:spcPts val="0"/>
              </a:spcBef>
              <a:buNone/>
            </a:pPr>
            <a:r>
              <a:rPr lang="en-US" sz="1800">
                <a:latin typeface="Verdana"/>
                <a:ea typeface="Verdana"/>
                <a:cs typeface="Verdana"/>
                <a:sym typeface="Verdana"/>
              </a:rPr>
              <a:t>This will download official Wordpress 4.6.1 image, connect it to the same network as the database and </a:t>
            </a:r>
            <a:r>
              <a:rPr lang="en-US" sz="1800">
                <a:latin typeface="Verdana"/>
                <a:ea typeface="Verdana"/>
                <a:cs typeface="Verdana"/>
                <a:sym typeface="Verdana"/>
              </a:rPr>
              <a:t>automatically apply username, password, host and port for the database.</a:t>
            </a:r>
          </a:p>
          <a:p>
            <a:pPr lvl="0" marR="0" rtl="0" algn="l">
              <a:spcBef>
                <a:spcPts val="0"/>
              </a:spcBef>
              <a:buNone/>
            </a:pPr>
            <a:r>
              <a:t/>
            </a:r>
            <a:endParaRPr sz="1800">
              <a:latin typeface="Verdana"/>
              <a:ea typeface="Verdana"/>
              <a:cs typeface="Verdana"/>
              <a:sym typeface="Verdana"/>
            </a:endParaRPr>
          </a:p>
          <a:p>
            <a:pPr lvl="0" marR="0" rtl="0" algn="l">
              <a:spcBef>
                <a:spcPts val="0"/>
              </a:spcBef>
              <a:buNone/>
            </a:pPr>
            <a:r>
              <a:rPr lang="en-US" sz="1800">
                <a:latin typeface="Verdana"/>
                <a:ea typeface="Verdana"/>
                <a:cs typeface="Verdana"/>
                <a:sym typeface="Verdana"/>
              </a:rPr>
              <a:t>Note: If the database is already created and with the correct data, the blog will be up automatically. If not, it will ask for the data to create the blog for the first time.</a:t>
            </a:r>
          </a:p>
          <a:p>
            <a:pPr lvl="0" marR="0" rtl="0" algn="l">
              <a:spcBef>
                <a:spcPts val="0"/>
              </a:spcBef>
              <a:buNone/>
            </a:pPr>
            <a:r>
              <a:t/>
            </a:r>
            <a:endParaRPr sz="1800">
              <a:latin typeface="Verdana"/>
              <a:ea typeface="Verdana"/>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119" name="Shape 119"/>
        <p:cNvGrpSpPr/>
        <p:nvPr/>
      </p:nvGrpSpPr>
      <p:grpSpPr>
        <a:xfrm>
          <a:off x="0" y="0"/>
          <a:ext cx="0" cy="0"/>
          <a:chOff x="0" y="0"/>
          <a:chExt cx="0" cy="0"/>
        </a:xfrm>
      </p:grpSpPr>
      <p:sp>
        <p:nvSpPr>
          <p:cNvPr id="120" name="Shape 120"/>
          <p:cNvSpPr txBox="1"/>
          <p:nvPr/>
        </p:nvSpPr>
        <p:spPr>
          <a:xfrm>
            <a:off x="182875" y="182874"/>
            <a:ext cx="11795700" cy="5938200"/>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i="0" lang="en-US" sz="2400" u="none" cap="none" strike="noStrike">
                <a:solidFill>
                  <a:srgbClr val="000000"/>
                </a:solidFill>
                <a:latin typeface="Verdana"/>
                <a:ea typeface="Verdana"/>
                <a:cs typeface="Verdana"/>
                <a:sym typeface="Verdana"/>
              </a:rPr>
              <a:t>What </a:t>
            </a:r>
            <a:r>
              <a:rPr b="1" lang="en-US" sz="2400">
                <a:latin typeface="Verdana"/>
                <a:ea typeface="Verdana"/>
                <a:cs typeface="Verdana"/>
                <a:sym typeface="Verdana"/>
              </a:rPr>
              <a:t>did </a:t>
            </a:r>
            <a:r>
              <a:rPr b="1" i="0" lang="en-US" sz="2400" u="none" cap="none" strike="noStrike">
                <a:solidFill>
                  <a:srgbClr val="000000"/>
                </a:solidFill>
                <a:latin typeface="Verdana"/>
                <a:ea typeface="Verdana"/>
                <a:cs typeface="Verdana"/>
                <a:sym typeface="Verdana"/>
              </a:rPr>
              <a:t>we talk about in Fundamentals?</a:t>
            </a: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SzPct val="25000"/>
              <a:buNone/>
            </a:pPr>
            <a:r>
              <a:rPr b="1" lang="en-US" sz="1800" strike="noStrike">
                <a:solidFill>
                  <a:srgbClr val="000000"/>
                </a:solidFill>
                <a:latin typeface="Verdana"/>
                <a:ea typeface="Verdana"/>
                <a:cs typeface="Verdana"/>
                <a:sym typeface="Verdana"/>
              </a:rPr>
              <a:t>Docker</a:t>
            </a:r>
            <a:r>
              <a:rPr b="1" lang="en-US" sz="1800" strike="noStrike">
                <a:solidFill>
                  <a:srgbClr val="000000"/>
                </a:solidFill>
                <a:latin typeface="Verdana"/>
                <a:ea typeface="Verdana"/>
                <a:cs typeface="Verdana"/>
                <a:sym typeface="Verdana"/>
              </a:rPr>
              <a:t> introduction</a:t>
            </a:r>
          </a:p>
          <a:p>
            <a:pPr indent="-342900" lvl="0" marL="457200" marR="0" rtl="0" algn="l">
              <a:spcBef>
                <a:spcPts val="0"/>
              </a:spcBef>
              <a:buClr>
                <a:srgbClr val="000000"/>
              </a:buClr>
              <a:buSzPct val="100000"/>
              <a:buFont typeface="Verdana"/>
              <a:buChar char="●"/>
            </a:pPr>
            <a:r>
              <a:rPr b="0" i="0" lang="en-US" sz="1800" u="none" cap="none" strike="noStrike">
                <a:solidFill>
                  <a:srgbClr val="000000"/>
                </a:solidFill>
                <a:latin typeface="Verdana"/>
                <a:ea typeface="Verdana"/>
                <a:cs typeface="Verdana"/>
                <a:sym typeface="Verdana"/>
              </a:rPr>
              <a:t>What is Docker?</a:t>
            </a:r>
          </a:p>
          <a:p>
            <a:pPr indent="-342900" lvl="0" marL="457200" marR="0" rtl="0" algn="l">
              <a:lnSpc>
                <a:spcPct val="100000"/>
              </a:lnSpc>
              <a:spcBef>
                <a:spcPts val="0"/>
              </a:spcBef>
              <a:spcAft>
                <a:spcPts val="0"/>
              </a:spcAft>
              <a:buClr>
                <a:srgbClr val="000000"/>
              </a:buClr>
              <a:buSzPct val="100000"/>
              <a:buFont typeface="Verdana"/>
              <a:buChar char="●"/>
            </a:pPr>
            <a:r>
              <a:rPr b="0" i="0" lang="en-US" sz="1800" u="none" cap="none" strike="noStrike">
                <a:solidFill>
                  <a:srgbClr val="000000"/>
                </a:solidFill>
                <a:latin typeface="Verdana"/>
                <a:ea typeface="Verdana"/>
                <a:cs typeface="Verdana"/>
                <a:sym typeface="Verdana"/>
              </a:rPr>
              <a:t>Understanding Docker</a:t>
            </a:r>
          </a:p>
          <a:p>
            <a:pPr indent="-342900" lvl="0" marL="457200" marR="0" rtl="0" algn="l">
              <a:lnSpc>
                <a:spcPct val="100000"/>
              </a:lnSpc>
              <a:spcBef>
                <a:spcPts val="0"/>
              </a:spcBef>
              <a:spcAft>
                <a:spcPts val="0"/>
              </a:spcAft>
              <a:buClr>
                <a:srgbClr val="000000"/>
              </a:buClr>
              <a:buSzPct val="100000"/>
              <a:buFont typeface="Verdana"/>
              <a:buChar char="●"/>
            </a:pPr>
            <a:r>
              <a:rPr b="0" i="0" lang="en-US" sz="1800" u="none" cap="none" strike="noStrike">
                <a:solidFill>
                  <a:srgbClr val="000000"/>
                </a:solidFill>
                <a:latin typeface="Verdana"/>
                <a:ea typeface="Verdana"/>
                <a:cs typeface="Verdana"/>
                <a:sym typeface="Verdana"/>
              </a:rPr>
              <a:t>How it compares to virtual machines</a:t>
            </a:r>
          </a:p>
          <a:p>
            <a:pPr indent="0" lvl="0" marL="0" marR="0" rtl="0" algn="l">
              <a:spcBef>
                <a:spcPts val="0"/>
              </a:spcBef>
              <a:buNone/>
            </a:pPr>
            <a:r>
              <a:t/>
            </a:r>
            <a:endParaRPr sz="1800">
              <a:latin typeface="Verdana"/>
              <a:ea typeface="Verdana"/>
              <a:cs typeface="Verdana"/>
              <a:sym typeface="Verdana"/>
            </a:endParaRPr>
          </a:p>
          <a:p>
            <a:pPr indent="0" lvl="0" marL="0" marR="0" rtl="0" algn="l">
              <a:spcBef>
                <a:spcPts val="0"/>
              </a:spcBef>
              <a:buNone/>
            </a:pPr>
            <a:r>
              <a:t/>
            </a:r>
            <a:endParaRPr sz="1800">
              <a:latin typeface="Verdana"/>
              <a:ea typeface="Verdana"/>
              <a:cs typeface="Verdana"/>
              <a:sym typeface="Verdana"/>
            </a:endParaRPr>
          </a:p>
          <a:p>
            <a:pPr indent="0" lvl="0" marL="0" marR="0" rtl="0" algn="l">
              <a:spcBef>
                <a:spcPts val="0"/>
              </a:spcBef>
              <a:buSzPct val="25000"/>
              <a:buNone/>
            </a:pPr>
            <a:r>
              <a:rPr b="1" lang="en-US" sz="1800" strike="noStrike">
                <a:solidFill>
                  <a:srgbClr val="000000"/>
                </a:solidFill>
                <a:latin typeface="Verdana"/>
                <a:ea typeface="Verdana"/>
                <a:cs typeface="Verdana"/>
                <a:sym typeface="Verdana"/>
              </a:rPr>
              <a:t>Practical class/tutorial</a:t>
            </a:r>
          </a:p>
          <a:p>
            <a:pPr indent="-342900" lvl="0" marL="457200" marR="0" rtl="0" algn="l">
              <a:spcBef>
                <a:spcPts val="0"/>
              </a:spcBef>
              <a:buClr>
                <a:srgbClr val="000000"/>
              </a:buClr>
              <a:buSzPct val="100000"/>
              <a:buFont typeface="Verdana"/>
              <a:buChar char="●"/>
            </a:pPr>
            <a:r>
              <a:rPr b="0" i="0" lang="en-US" sz="1800" u="none" cap="none" strike="noStrike">
                <a:solidFill>
                  <a:srgbClr val="000000"/>
                </a:solidFill>
                <a:latin typeface="Verdana"/>
                <a:ea typeface="Verdana"/>
                <a:cs typeface="Verdana"/>
                <a:sym typeface="Verdana"/>
              </a:rPr>
              <a:t>Docker Installation</a:t>
            </a:r>
          </a:p>
          <a:p>
            <a:pPr indent="-342900" lvl="0" marL="457200" marR="0" rtl="0" algn="l">
              <a:spcBef>
                <a:spcPts val="0"/>
              </a:spcBef>
              <a:buClr>
                <a:srgbClr val="000000"/>
              </a:buClr>
              <a:buSzPct val="100000"/>
              <a:buFont typeface="Verdana"/>
              <a:buChar char="●"/>
            </a:pPr>
            <a:r>
              <a:rPr b="0" i="0" lang="en-US" sz="1800" u="none" cap="none" strike="noStrike">
                <a:solidFill>
                  <a:srgbClr val="000000"/>
                </a:solidFill>
                <a:latin typeface="Verdana"/>
                <a:ea typeface="Verdana"/>
                <a:cs typeface="Verdana"/>
                <a:sym typeface="Verdana"/>
              </a:rPr>
              <a:t>Docker Hub</a:t>
            </a:r>
          </a:p>
          <a:p>
            <a:pPr indent="-342900" lvl="0" marL="457200" marR="0" rtl="0" algn="l">
              <a:spcBef>
                <a:spcPts val="0"/>
              </a:spcBef>
              <a:buClr>
                <a:srgbClr val="000000"/>
              </a:buClr>
              <a:buSzPct val="100000"/>
              <a:buFont typeface="Verdana"/>
              <a:buChar char="●"/>
            </a:pPr>
            <a:r>
              <a:rPr b="0" i="0" lang="en-US" sz="1800" u="none" cap="none" strike="noStrike">
                <a:solidFill>
                  <a:srgbClr val="000000"/>
                </a:solidFill>
                <a:latin typeface="Verdana"/>
                <a:ea typeface="Verdana"/>
                <a:cs typeface="Verdana"/>
                <a:sym typeface="Verdana"/>
              </a:rPr>
              <a:t>Creating/downloading an image</a:t>
            </a:r>
          </a:p>
          <a:p>
            <a:pPr indent="-342900" lvl="0" marL="457200" marR="0" rtl="0" algn="l">
              <a:spcBef>
                <a:spcPts val="0"/>
              </a:spcBef>
              <a:buClr>
                <a:srgbClr val="000000"/>
              </a:buClr>
              <a:buSzPct val="100000"/>
              <a:buFont typeface="Verdana"/>
              <a:buChar char="●"/>
            </a:pPr>
            <a:r>
              <a:rPr b="0" i="0" lang="en-US" sz="1800" u="none" cap="none" strike="noStrike">
                <a:solidFill>
                  <a:srgbClr val="000000"/>
                </a:solidFill>
                <a:latin typeface="Verdana"/>
                <a:ea typeface="Verdana"/>
                <a:cs typeface="Verdana"/>
                <a:sym typeface="Verdana"/>
              </a:rPr>
              <a:t>Creating a container</a:t>
            </a:r>
          </a:p>
          <a:p>
            <a:pPr indent="-342900" lvl="0" marL="457200" marR="0" rtl="0" algn="l">
              <a:spcBef>
                <a:spcPts val="0"/>
              </a:spcBef>
              <a:buClr>
                <a:srgbClr val="000000"/>
              </a:buClr>
              <a:buSzPct val="100000"/>
              <a:buFont typeface="Verdana"/>
              <a:buChar char="●"/>
            </a:pPr>
            <a:r>
              <a:rPr b="0" i="0" lang="en-US" sz="1800" u="none" cap="none" strike="noStrike">
                <a:solidFill>
                  <a:srgbClr val="000000"/>
                </a:solidFill>
                <a:latin typeface="Verdana"/>
                <a:ea typeface="Verdana"/>
                <a:cs typeface="Verdana"/>
                <a:sym typeface="Verdana"/>
              </a:rPr>
              <a:t>Updating application in container</a:t>
            </a:r>
          </a:p>
          <a:p>
            <a:pPr indent="-342900" lvl="0" marL="457200" marR="0" rtl="0" algn="l">
              <a:spcBef>
                <a:spcPts val="0"/>
              </a:spcBef>
              <a:buClr>
                <a:srgbClr val="000000"/>
              </a:buClr>
              <a:buSzPct val="100000"/>
              <a:buFont typeface="Verdana"/>
              <a:buChar char="●"/>
            </a:pPr>
            <a:r>
              <a:rPr b="0" i="0" lang="en-US" sz="1800" u="none" cap="none" strike="noStrike">
                <a:solidFill>
                  <a:srgbClr val="000000"/>
                </a:solidFill>
                <a:latin typeface="Verdana"/>
                <a:ea typeface="Verdana"/>
                <a:cs typeface="Verdana"/>
                <a:sym typeface="Verdana"/>
              </a:rPr>
              <a:t>Dockerfile basics</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217" name="Shape 217"/>
        <p:cNvGrpSpPr/>
        <p:nvPr/>
      </p:nvGrpSpPr>
      <p:grpSpPr>
        <a:xfrm>
          <a:off x="0" y="0"/>
          <a:ext cx="0" cy="0"/>
          <a:chOff x="0" y="0"/>
          <a:chExt cx="0" cy="0"/>
        </a:xfrm>
      </p:grpSpPr>
      <p:sp>
        <p:nvSpPr>
          <p:cNvPr id="218" name="Shape 218"/>
          <p:cNvSpPr txBox="1"/>
          <p:nvPr/>
        </p:nvSpPr>
        <p:spPr>
          <a:xfrm>
            <a:off x="182875" y="183250"/>
            <a:ext cx="11704200" cy="6055500"/>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lang="en-US" sz="2400">
                <a:latin typeface="Verdana"/>
                <a:ea typeface="Verdana"/>
                <a:cs typeface="Verdana"/>
                <a:sym typeface="Verdana"/>
              </a:rPr>
              <a:t>Project - Wordpress Blog - Web Server</a:t>
            </a:r>
          </a:p>
          <a:p>
            <a:pPr lvl="0" marR="0" rtl="0" algn="l">
              <a:spcBef>
                <a:spcPts val="0"/>
              </a:spcBef>
              <a:buNone/>
            </a:pPr>
            <a:r>
              <a:t/>
            </a:r>
            <a:endParaRPr sz="1800">
              <a:latin typeface="Verdana"/>
              <a:ea typeface="Verdana"/>
              <a:cs typeface="Verdana"/>
              <a:sym typeface="Verdana"/>
            </a:endParaRPr>
          </a:p>
          <a:p>
            <a:pPr lvl="0" marR="0" rtl="0" algn="l">
              <a:spcBef>
                <a:spcPts val="0"/>
              </a:spcBef>
              <a:buNone/>
            </a:pPr>
            <a:r>
              <a:rPr b="1" lang="en-US" sz="1800">
                <a:latin typeface="Verdana"/>
                <a:ea typeface="Verdana"/>
                <a:cs typeface="Verdana"/>
                <a:sym typeface="Verdana"/>
              </a:rPr>
              <a:t>What if I want to run multiple containers, for High Availability?</a:t>
            </a:r>
          </a:p>
          <a:p>
            <a:pPr lvl="0" marR="0" rtl="0" algn="l">
              <a:spcBef>
                <a:spcPts val="0"/>
              </a:spcBef>
              <a:buNone/>
            </a:pPr>
            <a:r>
              <a:rPr lang="en-US" sz="1800">
                <a:latin typeface="Verdana"/>
                <a:ea typeface="Verdana"/>
                <a:cs typeface="Verdana"/>
                <a:sym typeface="Verdana"/>
              </a:rPr>
              <a:t>Rename the first container, run a new container, with a new name. Use different external ports, with a load balancer to redirect to one or the other (ex: HAProxy or NGINX)</a:t>
            </a:r>
          </a:p>
          <a:p>
            <a:pPr lvl="0" marR="0" rtl="0" algn="l">
              <a:spcBef>
                <a:spcPts val="0"/>
              </a:spcBef>
              <a:buNone/>
            </a:pPr>
            <a:r>
              <a:t/>
            </a:r>
            <a:endParaRPr b="1" sz="1800">
              <a:latin typeface="Verdana"/>
              <a:ea typeface="Verdana"/>
              <a:cs typeface="Verdana"/>
              <a:sym typeface="Verdana"/>
            </a:endParaRPr>
          </a:p>
          <a:p>
            <a:pPr lvl="0" marR="0" rtl="0" algn="l">
              <a:spcBef>
                <a:spcPts val="0"/>
              </a:spcBef>
              <a:buNone/>
            </a:pPr>
            <a:r>
              <a:rPr b="1" lang="en-US" sz="1800">
                <a:latin typeface="Verdana"/>
                <a:ea typeface="Verdana"/>
                <a:cs typeface="Verdana"/>
                <a:sym typeface="Verdana"/>
              </a:rPr>
              <a:t>Rename first node</a:t>
            </a:r>
          </a:p>
          <a:p>
            <a:pPr lvl="0" marR="0" rtl="0" algn="l">
              <a:spcBef>
                <a:spcPts val="0"/>
              </a:spcBef>
              <a:buNone/>
            </a:pPr>
            <a:r>
              <a:rPr lang="en-US" sz="1800">
                <a:latin typeface="Verdana"/>
                <a:ea typeface="Verdana"/>
                <a:cs typeface="Verdana"/>
                <a:sym typeface="Verdana"/>
              </a:rPr>
              <a:t># docker rename fm-wordpress fm-wordpress-1</a:t>
            </a:r>
          </a:p>
          <a:p>
            <a:pPr lvl="0" marR="0" rtl="0" algn="l">
              <a:spcBef>
                <a:spcPts val="0"/>
              </a:spcBef>
              <a:buNone/>
            </a:pPr>
            <a:r>
              <a:t/>
            </a:r>
            <a:endParaRPr sz="1800">
              <a:latin typeface="Verdana"/>
              <a:ea typeface="Verdana"/>
              <a:cs typeface="Verdana"/>
              <a:sym typeface="Verdana"/>
            </a:endParaRPr>
          </a:p>
          <a:p>
            <a:pPr lvl="0" rtl="0">
              <a:spcBef>
                <a:spcPts val="0"/>
              </a:spcBef>
              <a:buClr>
                <a:schemeClr val="dk1"/>
              </a:buClr>
              <a:buSzPct val="61111"/>
              <a:buFont typeface="Arial"/>
              <a:buNone/>
            </a:pPr>
            <a:r>
              <a:rPr b="1" lang="en-US" sz="1800">
                <a:solidFill>
                  <a:schemeClr val="dk1"/>
                </a:solidFill>
                <a:latin typeface="Verdana"/>
                <a:ea typeface="Verdana"/>
                <a:cs typeface="Verdana"/>
                <a:sym typeface="Verdana"/>
              </a:rPr>
              <a:t>Create second node</a:t>
            </a:r>
          </a:p>
          <a:p>
            <a:pPr lvl="0" marR="0" rtl="0" algn="l">
              <a:spcBef>
                <a:spcPts val="0"/>
              </a:spcBef>
              <a:buNone/>
            </a:pPr>
            <a:r>
              <a:rPr lang="en-US" sz="1800">
                <a:latin typeface="Verdana"/>
                <a:ea typeface="Verdana"/>
                <a:cs typeface="Verdana"/>
                <a:sym typeface="Verdana"/>
              </a:rPr>
              <a:t># docker run -d -ti \</a:t>
            </a:r>
          </a:p>
          <a:p>
            <a:pPr lvl="0" marR="0" rtl="0" algn="l">
              <a:spcBef>
                <a:spcPts val="0"/>
              </a:spcBef>
              <a:buNone/>
            </a:pPr>
            <a:r>
              <a:rPr lang="en-US" sz="1800">
                <a:latin typeface="Verdana"/>
                <a:ea typeface="Verdana"/>
                <a:cs typeface="Verdana"/>
                <a:sym typeface="Verdana"/>
              </a:rPr>
              <a:t>--name fm-wordpress-2 \</a:t>
            </a:r>
          </a:p>
          <a:p>
            <a:pPr lvl="0" marR="0" rtl="0" algn="l">
              <a:spcBef>
                <a:spcPts val="0"/>
              </a:spcBef>
              <a:buNone/>
            </a:pPr>
            <a:r>
              <a:rPr lang="en-US" sz="1800">
                <a:latin typeface="Verdana"/>
                <a:ea typeface="Verdana"/>
                <a:cs typeface="Verdana"/>
                <a:sym typeface="Verdana"/>
              </a:rPr>
              <a:t>--net fm-blog \</a:t>
            </a:r>
          </a:p>
          <a:p>
            <a:pPr lvl="0" marR="0" rtl="0" algn="l">
              <a:spcBef>
                <a:spcPts val="0"/>
              </a:spcBef>
              <a:buNone/>
            </a:pPr>
            <a:r>
              <a:rPr lang="en-US" sz="1800">
                <a:latin typeface="Verdana"/>
                <a:ea typeface="Verdana"/>
                <a:cs typeface="Verdana"/>
                <a:sym typeface="Verdana"/>
              </a:rPr>
              <a:t>-e WORDPRESS_DB_HOST=fm-mariadb:3306 \</a:t>
            </a:r>
          </a:p>
          <a:p>
            <a:pPr lvl="0" marR="0" rtl="0" algn="l">
              <a:spcBef>
                <a:spcPts val="0"/>
              </a:spcBef>
              <a:buNone/>
            </a:pPr>
            <a:r>
              <a:rPr lang="en-US" sz="1800">
                <a:latin typeface="Verdana"/>
                <a:ea typeface="Verdana"/>
                <a:cs typeface="Verdana"/>
                <a:sym typeface="Verdana"/>
              </a:rPr>
              <a:t>-e WORDPRESS_DB_USER=fm_wp_user \</a:t>
            </a:r>
          </a:p>
          <a:p>
            <a:pPr lvl="0" marR="0" rtl="0" algn="l">
              <a:spcBef>
                <a:spcPts val="0"/>
              </a:spcBef>
              <a:buNone/>
            </a:pPr>
            <a:r>
              <a:rPr lang="en-US" sz="1800">
                <a:latin typeface="Verdana"/>
                <a:ea typeface="Verdana"/>
                <a:cs typeface="Verdana"/>
                <a:sym typeface="Verdana"/>
              </a:rPr>
              <a:t>-e WORDPRESS_DB_PASSWORD=fm_wp_pwd \</a:t>
            </a:r>
          </a:p>
          <a:p>
            <a:pPr lvl="0" marR="0" rtl="0" algn="l">
              <a:spcBef>
                <a:spcPts val="0"/>
              </a:spcBef>
              <a:buNone/>
            </a:pPr>
            <a:r>
              <a:rPr lang="en-US" sz="1800">
                <a:latin typeface="Verdana"/>
                <a:ea typeface="Verdana"/>
                <a:cs typeface="Verdana"/>
                <a:sym typeface="Verdana"/>
              </a:rPr>
              <a:t>-p 8002:80 \</a:t>
            </a:r>
          </a:p>
          <a:p>
            <a:pPr lvl="0" marR="0" rtl="0" algn="l">
              <a:spcBef>
                <a:spcPts val="0"/>
              </a:spcBef>
              <a:buNone/>
            </a:pPr>
            <a:r>
              <a:rPr lang="en-US" sz="1800">
                <a:latin typeface="Verdana"/>
                <a:ea typeface="Verdana"/>
                <a:cs typeface="Verdana"/>
                <a:sym typeface="Verdana"/>
              </a:rPr>
              <a:t>wordpress:4.6.1</a:t>
            </a:r>
          </a:p>
          <a:p>
            <a:pPr lvl="0" marR="0" rtl="0" algn="l">
              <a:spcBef>
                <a:spcPts val="0"/>
              </a:spcBef>
              <a:buNone/>
            </a:pPr>
            <a:r>
              <a:t/>
            </a:r>
            <a:endParaRPr sz="1800">
              <a:latin typeface="Verdana"/>
              <a:ea typeface="Verdana"/>
              <a:cs typeface="Verdana"/>
              <a:sym typeface="Verdan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222" name="Shape 222"/>
        <p:cNvGrpSpPr/>
        <p:nvPr/>
      </p:nvGrpSpPr>
      <p:grpSpPr>
        <a:xfrm>
          <a:off x="0" y="0"/>
          <a:ext cx="0" cy="0"/>
          <a:chOff x="0" y="0"/>
          <a:chExt cx="0" cy="0"/>
        </a:xfrm>
      </p:grpSpPr>
      <p:sp>
        <p:nvSpPr>
          <p:cNvPr id="223" name="Shape 223"/>
          <p:cNvSpPr txBox="1"/>
          <p:nvPr/>
        </p:nvSpPr>
        <p:spPr>
          <a:xfrm>
            <a:off x="182875" y="183250"/>
            <a:ext cx="11704200" cy="6236700"/>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lang="en-US" sz="2400">
                <a:latin typeface="Verdana"/>
                <a:ea typeface="Verdana"/>
                <a:cs typeface="Verdana"/>
                <a:sym typeface="Verdana"/>
              </a:rPr>
              <a:t>Project - Wordpress Blog - Load Balancer</a:t>
            </a:r>
          </a:p>
          <a:p>
            <a:pPr lvl="0" marR="0" rtl="0" algn="l">
              <a:spcBef>
                <a:spcPts val="0"/>
              </a:spcBef>
              <a:buNone/>
            </a:pPr>
            <a:r>
              <a:t/>
            </a:r>
            <a:endParaRPr sz="1800">
              <a:latin typeface="Verdana"/>
              <a:ea typeface="Verdana"/>
              <a:cs typeface="Verdana"/>
              <a:sym typeface="Verdana"/>
            </a:endParaRPr>
          </a:p>
          <a:p>
            <a:pPr lvl="0" marR="0" rtl="0" algn="l">
              <a:spcBef>
                <a:spcPts val="0"/>
              </a:spcBef>
              <a:buNone/>
            </a:pPr>
            <a:r>
              <a:rPr lang="en-US" sz="1800">
                <a:latin typeface="Verdana"/>
                <a:ea typeface="Verdana"/>
                <a:cs typeface="Verdana"/>
                <a:sym typeface="Verdana"/>
              </a:rPr>
              <a:t>Copy configuration file (from github) to the same folder as Dockerfile. Remember to adapt the IP Address in the backend section.</a:t>
            </a:r>
          </a:p>
          <a:p>
            <a:pPr lvl="0" marR="0" rtl="0" algn="l">
              <a:spcBef>
                <a:spcPts val="0"/>
              </a:spcBef>
              <a:buNone/>
            </a:pPr>
            <a:r>
              <a:t/>
            </a:r>
            <a:endParaRPr sz="1800">
              <a:latin typeface="Verdana"/>
              <a:ea typeface="Verdana"/>
              <a:cs typeface="Verdana"/>
              <a:sym typeface="Verdana"/>
            </a:endParaRPr>
          </a:p>
          <a:p>
            <a:pPr lvl="0" marR="0" rtl="0" algn="l">
              <a:spcBef>
                <a:spcPts val="0"/>
              </a:spcBef>
              <a:buNone/>
            </a:pPr>
            <a:r>
              <a:rPr b="1" lang="en-US" sz="1800">
                <a:latin typeface="Verdana"/>
                <a:ea typeface="Verdana"/>
                <a:cs typeface="Verdana"/>
                <a:sym typeface="Verdana"/>
              </a:rPr>
              <a:t>Run container</a:t>
            </a:r>
          </a:p>
          <a:p>
            <a:pPr lvl="0" marR="0" rtl="0" algn="l">
              <a:spcBef>
                <a:spcPts val="0"/>
              </a:spcBef>
              <a:buNone/>
            </a:pPr>
            <a:r>
              <a:rPr lang="en-US" sz="1800">
                <a:latin typeface="Verdana"/>
                <a:ea typeface="Verdana"/>
                <a:cs typeface="Verdana"/>
                <a:sym typeface="Verdana"/>
              </a:rPr>
              <a:t>docker run -d -ti \</a:t>
            </a:r>
          </a:p>
          <a:p>
            <a:pPr lvl="0" marR="0" rtl="0" algn="l">
              <a:spcBef>
                <a:spcPts val="0"/>
              </a:spcBef>
              <a:buNone/>
            </a:pPr>
            <a:r>
              <a:rPr lang="en-US" sz="1800">
                <a:latin typeface="Verdana"/>
                <a:ea typeface="Verdana"/>
                <a:cs typeface="Verdana"/>
                <a:sym typeface="Verdana"/>
              </a:rPr>
              <a:t>--name fm-lb \</a:t>
            </a:r>
          </a:p>
          <a:p>
            <a:pPr lvl="0" marR="0" rtl="0" algn="l">
              <a:spcBef>
                <a:spcPts val="0"/>
              </a:spcBef>
              <a:buNone/>
            </a:pPr>
            <a:r>
              <a:rPr lang="en-US" sz="1800">
                <a:latin typeface="Verdana"/>
                <a:ea typeface="Verdana"/>
                <a:cs typeface="Verdana"/>
                <a:sym typeface="Verdana"/>
              </a:rPr>
              <a:t>-p 80:80 \</a:t>
            </a:r>
          </a:p>
          <a:p>
            <a:pPr lvl="0" marR="0" rtl="0" algn="l">
              <a:spcBef>
                <a:spcPts val="0"/>
              </a:spcBef>
              <a:buNone/>
            </a:pPr>
            <a:r>
              <a:rPr lang="en-US" sz="1800">
                <a:latin typeface="Verdana"/>
                <a:ea typeface="Verdana"/>
                <a:cs typeface="Verdana"/>
                <a:sym typeface="Verdana"/>
              </a:rPr>
              <a:t>-v full_path_to_local_haproxy.cfg:/usr/local/etc/haproxy/haproxy.cfg:ro \</a:t>
            </a:r>
          </a:p>
          <a:p>
            <a:pPr lvl="0" marR="0" rtl="0" algn="l">
              <a:spcBef>
                <a:spcPts val="0"/>
              </a:spcBef>
              <a:buNone/>
            </a:pPr>
            <a:r>
              <a:rPr lang="en-US" sz="1800">
                <a:latin typeface="Verdana"/>
                <a:ea typeface="Verdana"/>
                <a:cs typeface="Verdana"/>
                <a:sym typeface="Verdana"/>
              </a:rPr>
              <a:t>haproxy:1.7.0</a:t>
            </a:r>
          </a:p>
          <a:p>
            <a:pPr lvl="0" marR="0" rtl="0" algn="l">
              <a:spcBef>
                <a:spcPts val="0"/>
              </a:spcBef>
              <a:buNone/>
            </a:pPr>
            <a:r>
              <a:t/>
            </a:r>
            <a:endParaRPr sz="1800">
              <a:latin typeface="Verdana"/>
              <a:ea typeface="Verdana"/>
              <a:cs typeface="Verdana"/>
              <a:sym typeface="Verdana"/>
            </a:endParaRPr>
          </a:p>
          <a:p>
            <a:pPr lvl="0" marR="0" rtl="0" algn="l">
              <a:spcBef>
                <a:spcPts val="0"/>
              </a:spcBef>
              <a:buNone/>
            </a:pPr>
            <a:r>
              <a:rPr lang="en-US" sz="1800">
                <a:latin typeface="Verdana"/>
                <a:ea typeface="Verdana"/>
                <a:cs typeface="Verdana"/>
                <a:sym typeface="Verdana"/>
              </a:rPr>
              <a:t>Doesn’t need to be in the same network, just to redirect the traffic from port 80 to the hostname and ports used in the web servers.</a:t>
            </a:r>
          </a:p>
          <a:p>
            <a:pPr lvl="0" marR="0" rtl="0" algn="l">
              <a:spcBef>
                <a:spcPts val="0"/>
              </a:spcBef>
              <a:buNone/>
            </a:pPr>
            <a:r>
              <a:t/>
            </a:r>
            <a:endParaRPr sz="1800">
              <a:latin typeface="Verdana"/>
              <a:ea typeface="Verdana"/>
              <a:cs typeface="Verdana"/>
              <a:sym typeface="Verdana"/>
            </a:endParaRPr>
          </a:p>
          <a:p>
            <a:pPr lvl="0" marR="0" rtl="0" algn="l">
              <a:spcBef>
                <a:spcPts val="0"/>
              </a:spcBef>
              <a:buNone/>
            </a:pPr>
            <a:r>
              <a:rPr b="1" lang="en-US" sz="1800">
                <a:latin typeface="Verdana"/>
                <a:ea typeface="Verdana"/>
                <a:cs typeface="Verdana"/>
                <a:sym typeface="Verdana"/>
              </a:rPr>
              <a:t>Test</a:t>
            </a:r>
            <a:r>
              <a:rPr lang="en-US" sz="1800">
                <a:latin typeface="Verdana"/>
                <a:ea typeface="Verdana"/>
                <a:cs typeface="Verdana"/>
                <a:sym typeface="Verdana"/>
              </a:rPr>
              <a:t>: http://docker_host_ip_or_name in browser.</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227" name="Shape 227"/>
        <p:cNvGrpSpPr/>
        <p:nvPr/>
      </p:nvGrpSpPr>
      <p:grpSpPr>
        <a:xfrm>
          <a:off x="0" y="0"/>
          <a:ext cx="0" cy="0"/>
          <a:chOff x="0" y="0"/>
          <a:chExt cx="0" cy="0"/>
        </a:xfrm>
      </p:grpSpPr>
      <p:sp>
        <p:nvSpPr>
          <p:cNvPr id="228" name="Shape 228"/>
          <p:cNvSpPr txBox="1"/>
          <p:nvPr/>
        </p:nvSpPr>
        <p:spPr>
          <a:xfrm>
            <a:off x="182875" y="183250"/>
            <a:ext cx="11704200" cy="6055500"/>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lang="en-US" sz="2400">
                <a:latin typeface="Verdana"/>
                <a:ea typeface="Verdana"/>
                <a:cs typeface="Verdana"/>
                <a:sym typeface="Verdana"/>
              </a:rPr>
              <a:t>Project - Wordpress Blog - Upgrade Wordpress</a:t>
            </a:r>
          </a:p>
          <a:p>
            <a:pPr lvl="0" marR="0" rtl="0" algn="l">
              <a:spcBef>
                <a:spcPts val="0"/>
              </a:spcBef>
              <a:buNone/>
            </a:pPr>
            <a:r>
              <a:t/>
            </a:r>
            <a:endParaRPr sz="1800">
              <a:latin typeface="Verdana"/>
              <a:ea typeface="Verdana"/>
              <a:cs typeface="Verdana"/>
              <a:sym typeface="Verdana"/>
            </a:endParaRPr>
          </a:p>
          <a:p>
            <a:pPr lvl="0" marR="0" rtl="0" algn="l">
              <a:spcBef>
                <a:spcPts val="0"/>
              </a:spcBef>
              <a:buNone/>
            </a:pPr>
            <a:r>
              <a:rPr lang="en-US" sz="1800">
                <a:latin typeface="Verdana"/>
                <a:ea typeface="Verdana"/>
                <a:cs typeface="Verdana"/>
                <a:sym typeface="Verdana"/>
              </a:rPr>
              <a:t>Containers are disposable.</a:t>
            </a:r>
            <a:r>
              <a:rPr lang="en-US" sz="1800">
                <a:latin typeface="Verdana"/>
                <a:ea typeface="Verdana"/>
                <a:cs typeface="Verdana"/>
                <a:sym typeface="Verdana"/>
              </a:rPr>
              <a:t> When upgrading, the idea is to destroy old containers and replace them with new ones, with the new software versions (new images). But if we do that, we will have downtime, from the moment the containers are destroyed until the new ones are created.</a:t>
            </a:r>
            <a:br>
              <a:rPr lang="en-US" sz="1800">
                <a:latin typeface="Verdana"/>
                <a:ea typeface="Verdana"/>
                <a:cs typeface="Verdana"/>
                <a:sym typeface="Verdana"/>
              </a:rPr>
            </a:br>
            <a:r>
              <a:rPr lang="en-US" sz="1800">
                <a:latin typeface="Verdana"/>
                <a:ea typeface="Verdana"/>
                <a:cs typeface="Verdana"/>
                <a:sym typeface="Verdana"/>
              </a:rPr>
              <a:t>That can have undesirable side effects, if issues occur with the new version.</a:t>
            </a:r>
          </a:p>
          <a:p>
            <a:pPr lvl="0" marR="0" rtl="0" algn="l">
              <a:spcBef>
                <a:spcPts val="0"/>
              </a:spcBef>
              <a:buNone/>
            </a:pPr>
            <a:r>
              <a:t/>
            </a:r>
            <a:endParaRPr sz="1800">
              <a:latin typeface="Verdana"/>
              <a:ea typeface="Verdana"/>
              <a:cs typeface="Verdana"/>
              <a:sym typeface="Verdana"/>
            </a:endParaRPr>
          </a:p>
          <a:p>
            <a:pPr lvl="0" marR="0" rtl="0" algn="l">
              <a:spcBef>
                <a:spcPts val="0"/>
              </a:spcBef>
              <a:buNone/>
            </a:pPr>
            <a:r>
              <a:rPr lang="en-US" sz="1800">
                <a:latin typeface="Verdana"/>
                <a:ea typeface="Verdana"/>
                <a:cs typeface="Verdana"/>
                <a:sym typeface="Verdana"/>
              </a:rPr>
              <a:t>So we will use an approach called the </a:t>
            </a:r>
            <a:r>
              <a:rPr lang="en-US" sz="1800" u="sng">
                <a:latin typeface="Verdana"/>
                <a:ea typeface="Verdana"/>
                <a:cs typeface="Verdana"/>
                <a:sym typeface="Verdana"/>
              </a:rPr>
              <a:t>Blue-Green Deployment</a:t>
            </a:r>
            <a:r>
              <a:rPr lang="en-US" sz="1800">
                <a:latin typeface="Verdana"/>
                <a:ea typeface="Verdana"/>
                <a:cs typeface="Verdana"/>
                <a:sym typeface="Verdana"/>
              </a:rPr>
              <a:t>.</a:t>
            </a:r>
          </a:p>
          <a:p>
            <a:pPr lvl="0" marR="0" rtl="0" algn="l">
              <a:spcBef>
                <a:spcPts val="0"/>
              </a:spcBef>
              <a:buNone/>
            </a:pPr>
            <a:r>
              <a:rPr lang="en-US" sz="1800">
                <a:latin typeface="Verdana"/>
                <a:ea typeface="Verdana"/>
                <a:cs typeface="Verdana"/>
                <a:sym typeface="Verdana"/>
              </a:rPr>
              <a:t>We will:</a:t>
            </a:r>
          </a:p>
          <a:p>
            <a:pPr indent="-342900" lvl="0" marL="457200" marR="0" rtl="0" algn="l">
              <a:spcBef>
                <a:spcPts val="0"/>
              </a:spcBef>
              <a:buSzPct val="100000"/>
              <a:buFont typeface="Verdana"/>
              <a:buAutoNum type="arabicPeriod"/>
            </a:pPr>
            <a:r>
              <a:rPr lang="en-US" sz="1800">
                <a:latin typeface="Verdana"/>
                <a:ea typeface="Verdana"/>
                <a:cs typeface="Verdana"/>
                <a:sym typeface="Verdana"/>
              </a:rPr>
              <a:t>Leave the old version running.</a:t>
            </a:r>
          </a:p>
          <a:p>
            <a:pPr indent="-342900" lvl="0" marL="457200" marR="0" rtl="0" algn="l">
              <a:spcBef>
                <a:spcPts val="0"/>
              </a:spcBef>
              <a:buSzPct val="100000"/>
              <a:buFont typeface="Verdana"/>
              <a:buAutoNum type="arabicPeriod"/>
            </a:pPr>
            <a:r>
              <a:rPr lang="en-US" sz="1800">
                <a:latin typeface="Verdana"/>
                <a:ea typeface="Verdana"/>
                <a:cs typeface="Verdana"/>
                <a:sym typeface="Verdana"/>
              </a:rPr>
              <a:t>Create new containers running in parallel, in different ports (ex: 8003).</a:t>
            </a:r>
          </a:p>
          <a:p>
            <a:pPr indent="-342900" lvl="0" marL="457200" marR="0" rtl="0" algn="l">
              <a:spcBef>
                <a:spcPts val="0"/>
              </a:spcBef>
              <a:buSzPct val="100000"/>
              <a:buFont typeface="Verdana"/>
              <a:buAutoNum type="arabicPeriod"/>
            </a:pPr>
            <a:r>
              <a:rPr lang="en-US" sz="1800">
                <a:latin typeface="Verdana"/>
                <a:ea typeface="Verdana"/>
                <a:cs typeface="Verdana"/>
                <a:sym typeface="Verdana"/>
              </a:rPr>
              <a:t>Test if everything is ok in the new containers.</a:t>
            </a:r>
          </a:p>
          <a:p>
            <a:pPr indent="-342900" lvl="0" marL="457200" marR="0" rtl="0" algn="l">
              <a:spcBef>
                <a:spcPts val="0"/>
              </a:spcBef>
              <a:buSzPct val="100000"/>
              <a:buFont typeface="Verdana"/>
              <a:buAutoNum type="arabicPeriod"/>
            </a:pPr>
            <a:r>
              <a:rPr lang="en-US" sz="1800">
                <a:latin typeface="Verdana"/>
                <a:ea typeface="Verdana"/>
                <a:cs typeface="Verdana"/>
                <a:sym typeface="Verdana"/>
              </a:rPr>
              <a:t>Change the load balancer, to point to the new ports.</a:t>
            </a:r>
          </a:p>
          <a:p>
            <a:pPr lvl="0" marR="0" rtl="0" algn="l">
              <a:spcBef>
                <a:spcPts val="0"/>
              </a:spcBef>
              <a:buNone/>
            </a:pPr>
            <a:r>
              <a:t/>
            </a:r>
            <a:endParaRPr sz="1800">
              <a:latin typeface="Verdana"/>
              <a:ea typeface="Verdana"/>
              <a:cs typeface="Verdana"/>
              <a:sym typeface="Verdana"/>
            </a:endParaRPr>
          </a:p>
          <a:p>
            <a:pPr lvl="0" marR="0" rtl="0" algn="l">
              <a:spcBef>
                <a:spcPts val="0"/>
              </a:spcBef>
              <a:buNone/>
            </a:pPr>
            <a:r>
              <a:rPr lang="en-US" sz="1800">
                <a:latin typeface="Verdana"/>
                <a:ea typeface="Verdana"/>
                <a:cs typeface="Verdana"/>
                <a:sym typeface="Verdana"/>
              </a:rPr>
              <a:t>There will be </a:t>
            </a:r>
            <a:r>
              <a:rPr lang="en-US" sz="1800" u="sng">
                <a:latin typeface="Verdana"/>
                <a:ea typeface="Verdana"/>
                <a:cs typeface="Verdana"/>
                <a:sym typeface="Verdana"/>
              </a:rPr>
              <a:t>no downtime</a:t>
            </a:r>
            <a:r>
              <a:rPr lang="en-US" sz="1800">
                <a:latin typeface="Verdana"/>
                <a:ea typeface="Verdana"/>
                <a:cs typeface="Verdana"/>
                <a:sym typeface="Verdana"/>
              </a:rPr>
              <a:t> (many companies don’t know that’s a reality).</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232" name="Shape 232"/>
        <p:cNvGrpSpPr/>
        <p:nvPr/>
      </p:nvGrpSpPr>
      <p:grpSpPr>
        <a:xfrm>
          <a:off x="0" y="0"/>
          <a:ext cx="0" cy="0"/>
          <a:chOff x="0" y="0"/>
          <a:chExt cx="0" cy="0"/>
        </a:xfrm>
      </p:grpSpPr>
      <p:sp>
        <p:nvSpPr>
          <p:cNvPr id="233" name="Shape 233"/>
          <p:cNvSpPr txBox="1"/>
          <p:nvPr/>
        </p:nvSpPr>
        <p:spPr>
          <a:xfrm>
            <a:off x="182875" y="183249"/>
            <a:ext cx="11704200" cy="6226200"/>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lang="en-US" sz="2400">
                <a:latin typeface="Verdana"/>
                <a:ea typeface="Verdana"/>
                <a:cs typeface="Verdana"/>
                <a:sym typeface="Verdana"/>
              </a:rPr>
              <a:t>Project - Wordpress Blog - Upgrade - Blue-Green Deployment</a:t>
            </a:r>
          </a:p>
          <a:p>
            <a:pPr lvl="0" marR="0" rtl="0" algn="l">
              <a:spcBef>
                <a:spcPts val="0"/>
              </a:spcBef>
              <a:buNone/>
            </a:pPr>
            <a:r>
              <a:t/>
            </a:r>
            <a:endParaRPr sz="1800">
              <a:latin typeface="Verdana"/>
              <a:ea typeface="Verdana"/>
              <a:cs typeface="Verdana"/>
              <a:sym typeface="Verdana"/>
            </a:endParaRPr>
          </a:p>
          <a:p>
            <a:pPr lvl="0" marR="0" rtl="0" algn="l">
              <a:spcBef>
                <a:spcPts val="0"/>
              </a:spcBef>
              <a:buNone/>
            </a:pPr>
            <a:r>
              <a:rPr b="1" lang="en-US" sz="1800">
                <a:latin typeface="Verdana"/>
                <a:ea typeface="Verdana"/>
                <a:cs typeface="Verdana"/>
                <a:sym typeface="Verdana"/>
              </a:rPr>
              <a:t>Create new containers</a:t>
            </a:r>
          </a:p>
          <a:p>
            <a:pPr lvl="0" marR="0" rtl="0" algn="l">
              <a:spcBef>
                <a:spcPts val="0"/>
              </a:spcBef>
              <a:buClr>
                <a:schemeClr val="dk1"/>
              </a:buClr>
              <a:buSzPct val="61111"/>
              <a:buFont typeface="Arial"/>
              <a:buNone/>
            </a:pPr>
            <a:r>
              <a:rPr lang="en-US" sz="1800">
                <a:latin typeface="Verdana"/>
                <a:ea typeface="Verdana"/>
                <a:cs typeface="Verdana"/>
                <a:sym typeface="Verdana"/>
              </a:rPr>
              <a:t>docker run -d -ti \</a:t>
            </a:r>
          </a:p>
          <a:p>
            <a:pPr lvl="0" marR="0" rtl="0" algn="l">
              <a:spcBef>
                <a:spcPts val="0"/>
              </a:spcBef>
              <a:buClr>
                <a:schemeClr val="dk1"/>
              </a:buClr>
              <a:buSzPct val="61111"/>
              <a:buFont typeface="Arial"/>
              <a:buNone/>
            </a:pPr>
            <a:r>
              <a:rPr lang="en-US" sz="1800">
                <a:latin typeface="Verdana"/>
                <a:ea typeface="Verdana"/>
                <a:cs typeface="Verdana"/>
                <a:sym typeface="Verdana"/>
              </a:rPr>
              <a:t>--name fm-wordpress-green \</a:t>
            </a:r>
          </a:p>
          <a:p>
            <a:pPr lvl="0" marR="0" rtl="0" algn="l">
              <a:spcBef>
                <a:spcPts val="0"/>
              </a:spcBef>
              <a:buClr>
                <a:schemeClr val="dk1"/>
              </a:buClr>
              <a:buSzPct val="61111"/>
              <a:buFont typeface="Arial"/>
              <a:buNone/>
            </a:pPr>
            <a:r>
              <a:rPr lang="en-US" sz="1800">
                <a:latin typeface="Verdana"/>
                <a:ea typeface="Verdana"/>
                <a:cs typeface="Verdana"/>
                <a:sym typeface="Verdana"/>
              </a:rPr>
              <a:t>--net fm-mariadb \</a:t>
            </a:r>
          </a:p>
          <a:p>
            <a:pPr lvl="0" marR="0" rtl="0" algn="l">
              <a:spcBef>
                <a:spcPts val="0"/>
              </a:spcBef>
              <a:buClr>
                <a:schemeClr val="dk1"/>
              </a:buClr>
              <a:buSzPct val="61111"/>
              <a:buFont typeface="Arial"/>
              <a:buNone/>
            </a:pPr>
            <a:r>
              <a:rPr lang="en-US" sz="1800">
                <a:latin typeface="Verdana"/>
                <a:ea typeface="Verdana"/>
                <a:cs typeface="Verdana"/>
                <a:sym typeface="Verdana"/>
              </a:rPr>
              <a:t>-e WORDPRESS_DB_HOST=fm-mariadb:3306 \</a:t>
            </a:r>
          </a:p>
          <a:p>
            <a:pPr lvl="0" marR="0" rtl="0" algn="l">
              <a:spcBef>
                <a:spcPts val="0"/>
              </a:spcBef>
              <a:buClr>
                <a:schemeClr val="dk1"/>
              </a:buClr>
              <a:buSzPct val="61111"/>
              <a:buFont typeface="Arial"/>
              <a:buNone/>
            </a:pPr>
            <a:r>
              <a:rPr lang="en-US" sz="1800">
                <a:latin typeface="Verdana"/>
                <a:ea typeface="Verdana"/>
                <a:cs typeface="Verdana"/>
                <a:sym typeface="Verdana"/>
              </a:rPr>
              <a:t>-e WORDPRESS_DB_USER=fm_wp_user \</a:t>
            </a:r>
          </a:p>
          <a:p>
            <a:pPr lvl="0" marR="0" rtl="0" algn="l">
              <a:spcBef>
                <a:spcPts val="0"/>
              </a:spcBef>
              <a:buClr>
                <a:schemeClr val="dk1"/>
              </a:buClr>
              <a:buSzPct val="61111"/>
              <a:buFont typeface="Arial"/>
              <a:buNone/>
            </a:pPr>
            <a:r>
              <a:rPr lang="en-US" sz="1800">
                <a:latin typeface="Verdana"/>
                <a:ea typeface="Verdana"/>
                <a:cs typeface="Verdana"/>
                <a:sym typeface="Verdana"/>
              </a:rPr>
              <a:t>-e WORDPRESS_DB_PASSWORD=fm_wp_pwd \</a:t>
            </a:r>
          </a:p>
          <a:p>
            <a:pPr lvl="0" marR="0" rtl="0" algn="l">
              <a:spcBef>
                <a:spcPts val="0"/>
              </a:spcBef>
              <a:buClr>
                <a:schemeClr val="dk1"/>
              </a:buClr>
              <a:buSzPct val="61111"/>
              <a:buFont typeface="Arial"/>
              <a:buNone/>
            </a:pPr>
            <a:r>
              <a:rPr lang="en-US" sz="1800">
                <a:latin typeface="Verdana"/>
                <a:ea typeface="Verdana"/>
                <a:cs typeface="Verdana"/>
                <a:sym typeface="Verdana"/>
              </a:rPr>
              <a:t>-p 8003:80 \</a:t>
            </a:r>
          </a:p>
          <a:p>
            <a:pPr lvl="0" marR="0" rtl="0" algn="l">
              <a:spcBef>
                <a:spcPts val="0"/>
              </a:spcBef>
              <a:buClr>
                <a:schemeClr val="dk1"/>
              </a:buClr>
              <a:buSzPct val="61111"/>
              <a:buFont typeface="Arial"/>
              <a:buNone/>
            </a:pPr>
            <a:r>
              <a:rPr lang="en-US" sz="1800">
                <a:latin typeface="Verdana"/>
                <a:ea typeface="Verdana"/>
                <a:cs typeface="Verdana"/>
                <a:sym typeface="Verdana"/>
              </a:rPr>
              <a:t>wordpress:4.7</a:t>
            </a:r>
          </a:p>
          <a:p>
            <a:pPr lvl="0" marR="0" rtl="0" algn="l">
              <a:spcBef>
                <a:spcPts val="0"/>
              </a:spcBef>
              <a:buClr>
                <a:schemeClr val="dk1"/>
              </a:buClr>
              <a:buFont typeface="Arial"/>
              <a:buNone/>
            </a:pPr>
            <a:r>
              <a:t/>
            </a:r>
            <a:endParaRPr sz="1800">
              <a:latin typeface="Verdana"/>
              <a:ea typeface="Verdana"/>
              <a:cs typeface="Verdana"/>
              <a:sym typeface="Verdana"/>
            </a:endParaRPr>
          </a:p>
          <a:p>
            <a:pPr lvl="0" marR="0" rtl="0" algn="l">
              <a:spcBef>
                <a:spcPts val="0"/>
              </a:spcBef>
              <a:buNone/>
            </a:pPr>
            <a:r>
              <a:rPr b="1" lang="en-US" sz="1800">
                <a:latin typeface="Verdana"/>
                <a:ea typeface="Verdana"/>
                <a:cs typeface="Verdana"/>
                <a:sym typeface="Verdana"/>
              </a:rPr>
              <a:t>Test container</a:t>
            </a:r>
          </a:p>
          <a:p>
            <a:pPr lvl="0" marR="0" rtl="0" algn="l">
              <a:spcBef>
                <a:spcPts val="0"/>
              </a:spcBef>
              <a:buNone/>
            </a:pPr>
            <a:r>
              <a:rPr lang="en-US" sz="1800">
                <a:latin typeface="Verdana"/>
                <a:ea typeface="Verdana"/>
                <a:cs typeface="Verdana"/>
                <a:sym typeface="Verdana"/>
              </a:rPr>
              <a:t>Open browser, browse the page, admin, etc, and test if everything is OK</a:t>
            </a:r>
          </a:p>
          <a:p>
            <a:pPr lvl="0" marR="0" rtl="0" algn="l">
              <a:spcBef>
                <a:spcPts val="0"/>
              </a:spcBef>
              <a:buNone/>
            </a:pPr>
            <a:r>
              <a:t/>
            </a:r>
            <a:endParaRPr sz="1800">
              <a:latin typeface="Verdana"/>
              <a:ea typeface="Verdana"/>
              <a:cs typeface="Verdana"/>
              <a:sym typeface="Verdana"/>
            </a:endParaRPr>
          </a:p>
          <a:p>
            <a:pPr lvl="0" marR="0" rtl="0" algn="l">
              <a:spcBef>
                <a:spcPts val="0"/>
              </a:spcBef>
              <a:buNone/>
            </a:pPr>
            <a:r>
              <a:rPr b="1" lang="en-US" sz="1800">
                <a:latin typeface="Verdana"/>
                <a:ea typeface="Verdana"/>
                <a:cs typeface="Verdana"/>
                <a:sym typeface="Verdana"/>
              </a:rPr>
              <a:t>Change the load balancer, to point to the new ports</a:t>
            </a:r>
          </a:p>
          <a:p>
            <a:pPr lvl="0" marR="0" rtl="0" algn="l">
              <a:spcBef>
                <a:spcPts val="0"/>
              </a:spcBef>
              <a:buNone/>
            </a:pPr>
            <a:r>
              <a:rPr lang="en-US" sz="1800">
                <a:latin typeface="Verdana"/>
                <a:ea typeface="Verdana"/>
                <a:cs typeface="Verdana"/>
                <a:sym typeface="Verdana"/>
              </a:rPr>
              <a:t># sed -i 's/8001/8003/g' haproxy.cfg</a:t>
            </a:r>
          </a:p>
          <a:p>
            <a:pPr lvl="0" marR="0" rtl="0" algn="l">
              <a:spcBef>
                <a:spcPts val="0"/>
              </a:spcBef>
              <a:buNone/>
            </a:pPr>
            <a:r>
              <a:rPr lang="en-US" sz="1800">
                <a:latin typeface="Verdana"/>
                <a:ea typeface="Verdana"/>
                <a:cs typeface="Verdana"/>
                <a:sym typeface="Verdana"/>
              </a:rPr>
              <a:t># docker restart fm-lb (it will be so fast, any request in the mean time won’t even time out)</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237" name="Shape 237"/>
        <p:cNvGrpSpPr/>
        <p:nvPr/>
      </p:nvGrpSpPr>
      <p:grpSpPr>
        <a:xfrm>
          <a:off x="0" y="0"/>
          <a:ext cx="0" cy="0"/>
          <a:chOff x="0" y="0"/>
          <a:chExt cx="0" cy="0"/>
        </a:xfrm>
      </p:grpSpPr>
      <p:sp>
        <p:nvSpPr>
          <p:cNvPr id="238" name="Shape 238"/>
          <p:cNvSpPr txBox="1"/>
          <p:nvPr/>
        </p:nvSpPr>
        <p:spPr>
          <a:xfrm>
            <a:off x="182875" y="183250"/>
            <a:ext cx="11704200" cy="6055500"/>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lang="en-US" sz="2400">
                <a:latin typeface="Verdana"/>
                <a:ea typeface="Verdana"/>
                <a:cs typeface="Verdana"/>
                <a:sym typeface="Verdana"/>
              </a:rPr>
              <a:t>Automation - It’s DevOps time</a:t>
            </a:r>
          </a:p>
          <a:p>
            <a:pPr lvl="0" marR="0" rtl="0" algn="l">
              <a:spcBef>
                <a:spcPts val="0"/>
              </a:spcBef>
              <a:buNone/>
            </a:pPr>
            <a:r>
              <a:t/>
            </a:r>
            <a:endParaRPr b="1" sz="2000">
              <a:latin typeface="Verdana"/>
              <a:ea typeface="Verdana"/>
              <a:cs typeface="Verdana"/>
              <a:sym typeface="Verdana"/>
            </a:endParaRPr>
          </a:p>
          <a:p>
            <a:pPr lvl="0">
              <a:spcBef>
                <a:spcPts val="0"/>
              </a:spcBef>
              <a:buNone/>
            </a:pPr>
            <a:r>
              <a:rPr b="1" lang="en-US" sz="1800">
                <a:solidFill>
                  <a:schemeClr val="dk1"/>
                </a:solidFill>
                <a:latin typeface="Verdana"/>
                <a:ea typeface="Verdana"/>
                <a:cs typeface="Verdana"/>
                <a:sym typeface="Verdana"/>
              </a:rPr>
              <a:t>Scripting</a:t>
            </a:r>
          </a:p>
          <a:p>
            <a:pPr lvl="0">
              <a:spcBef>
                <a:spcPts val="0"/>
              </a:spcBef>
              <a:buNone/>
            </a:pPr>
            <a:r>
              <a:rPr lang="en-US" sz="1800">
                <a:solidFill>
                  <a:schemeClr val="dk1"/>
                </a:solidFill>
                <a:latin typeface="Verdana"/>
                <a:ea typeface="Verdana"/>
                <a:cs typeface="Verdana"/>
                <a:sym typeface="Verdana"/>
              </a:rPr>
              <a:t>Shell Scripting, Python, or other languages, can be used to automate Docker.</a:t>
            </a:r>
          </a:p>
          <a:p>
            <a:pPr lvl="0" rtl="0">
              <a:spcBef>
                <a:spcPts val="0"/>
              </a:spcBef>
              <a:buNone/>
            </a:pPr>
            <a:r>
              <a:rPr lang="en-US" sz="1800">
                <a:solidFill>
                  <a:schemeClr val="dk1"/>
                </a:solidFill>
                <a:latin typeface="Verdana"/>
                <a:ea typeface="Verdana"/>
                <a:cs typeface="Verdana"/>
                <a:sym typeface="Verdana"/>
              </a:rPr>
              <a:t>Scripts to build, run, restart, with command line arguments, variables, or simply checkers/validators in crontab can be used to check status and act on the results.</a:t>
            </a:r>
          </a:p>
          <a:p>
            <a:pPr lvl="0" rtl="0">
              <a:spcBef>
                <a:spcPts val="0"/>
              </a:spcBef>
              <a:buNone/>
            </a:pPr>
            <a:r>
              <a:t/>
            </a:r>
            <a:endParaRPr sz="1800">
              <a:solidFill>
                <a:schemeClr val="dk1"/>
              </a:solidFill>
              <a:latin typeface="Verdana"/>
              <a:ea typeface="Verdana"/>
              <a:cs typeface="Verdana"/>
              <a:sym typeface="Verdana"/>
            </a:endParaRPr>
          </a:p>
          <a:p>
            <a:pPr lvl="0">
              <a:spcBef>
                <a:spcPts val="0"/>
              </a:spcBef>
              <a:buNone/>
            </a:pPr>
            <a:r>
              <a:rPr b="1" lang="en-US" sz="1800">
                <a:solidFill>
                  <a:schemeClr val="dk1"/>
                </a:solidFill>
                <a:latin typeface="Verdana"/>
                <a:ea typeface="Verdana"/>
                <a:cs typeface="Verdana"/>
                <a:sym typeface="Verdana"/>
              </a:rPr>
              <a:t>CI/CD</a:t>
            </a:r>
          </a:p>
          <a:p>
            <a:pPr lvl="0" rtl="0">
              <a:spcBef>
                <a:spcPts val="0"/>
              </a:spcBef>
              <a:buNone/>
            </a:pPr>
            <a:r>
              <a:rPr lang="en-US" sz="1800">
                <a:solidFill>
                  <a:schemeClr val="dk1"/>
                </a:solidFill>
                <a:latin typeface="Verdana"/>
                <a:ea typeface="Verdana"/>
                <a:cs typeface="Verdana"/>
                <a:sym typeface="Verdana"/>
              </a:rPr>
              <a:t>Jenkins can be used to compile code and then build images and deploy software on them. This is usually the choice in corporate environments. It works with the principles of Continuous Integration and Continuous Delivery, among others.</a:t>
            </a:r>
          </a:p>
          <a:p>
            <a:pPr lvl="0" rtl="0">
              <a:spcBef>
                <a:spcPts val="0"/>
              </a:spcBef>
              <a:buNone/>
            </a:pPr>
            <a:r>
              <a:t/>
            </a:r>
            <a:endParaRPr sz="1800">
              <a:solidFill>
                <a:schemeClr val="dk1"/>
              </a:solidFill>
              <a:latin typeface="Verdana"/>
              <a:ea typeface="Verdana"/>
              <a:cs typeface="Verdana"/>
              <a:sym typeface="Verdana"/>
            </a:endParaRPr>
          </a:p>
          <a:p>
            <a:pPr lvl="0">
              <a:spcBef>
                <a:spcPts val="0"/>
              </a:spcBef>
              <a:buNone/>
            </a:pPr>
            <a:r>
              <a:rPr b="1" lang="en-US" sz="1800">
                <a:solidFill>
                  <a:schemeClr val="dk1"/>
                </a:solidFill>
                <a:latin typeface="Verdana"/>
                <a:ea typeface="Verdana"/>
                <a:cs typeface="Verdana"/>
                <a:sym typeface="Verdana"/>
              </a:rPr>
              <a:t>Ansible</a:t>
            </a:r>
          </a:p>
          <a:p>
            <a:pPr lvl="0" rtl="0">
              <a:spcBef>
                <a:spcPts val="0"/>
              </a:spcBef>
              <a:buNone/>
            </a:pPr>
            <a:r>
              <a:rPr lang="en-US" sz="1800">
                <a:solidFill>
                  <a:schemeClr val="dk1"/>
                </a:solidFill>
                <a:latin typeface="Verdana"/>
                <a:ea typeface="Verdana"/>
                <a:cs typeface="Verdana"/>
                <a:sym typeface="Verdana"/>
              </a:rPr>
              <a:t>Ansible is a configuration management tool like Puppet, Chef or Salt, but with some differences. It’s more usable with Docker than the ones referred.</a:t>
            </a:r>
          </a:p>
          <a:p>
            <a:pPr lvl="0" rtl="0">
              <a:spcBef>
                <a:spcPts val="0"/>
              </a:spcBef>
              <a:buNone/>
            </a:pPr>
            <a:r>
              <a:t/>
            </a:r>
            <a:endParaRPr sz="1800">
              <a:solidFill>
                <a:schemeClr val="dk1"/>
              </a:solidFill>
              <a:latin typeface="Verdana"/>
              <a:ea typeface="Verdana"/>
              <a:cs typeface="Verdana"/>
              <a:sym typeface="Verdana"/>
            </a:endParaRPr>
          </a:p>
          <a:p>
            <a:pPr lvl="0">
              <a:spcBef>
                <a:spcPts val="0"/>
              </a:spcBef>
              <a:buNone/>
            </a:pPr>
            <a:r>
              <a:rPr b="1" lang="en-US" sz="1800">
                <a:solidFill>
                  <a:schemeClr val="dk1"/>
                </a:solidFill>
                <a:latin typeface="Verdana"/>
                <a:ea typeface="Verdana"/>
                <a:cs typeface="Verdana"/>
                <a:sym typeface="Verdana"/>
              </a:rPr>
              <a:t>Docker Compose</a:t>
            </a:r>
          </a:p>
          <a:p>
            <a:pPr lvl="0" rtl="0">
              <a:spcBef>
                <a:spcPts val="0"/>
              </a:spcBef>
              <a:buNone/>
            </a:pPr>
            <a:r>
              <a:rPr lang="en-US" sz="1800">
                <a:solidFill>
                  <a:schemeClr val="dk1"/>
                </a:solidFill>
                <a:latin typeface="Verdana"/>
                <a:ea typeface="Verdana"/>
                <a:cs typeface="Verdana"/>
                <a:sym typeface="Verdana"/>
              </a:rPr>
              <a:t>It’s an official Docker tool. With a .yml file, much like a Dockerfile, a full integrated group of containers can be built. Right now is going through huge changes, with it’s best functionality now in Experimental state.</a:t>
            </a:r>
            <a:br>
              <a:rPr lang="en-US" sz="1800">
                <a:solidFill>
                  <a:schemeClr val="dk1"/>
                </a:solidFill>
                <a:latin typeface="Verdana"/>
                <a:ea typeface="Verdana"/>
                <a:cs typeface="Verdana"/>
                <a:sym typeface="Verdana"/>
              </a:rPr>
            </a:br>
            <a:r>
              <a:rPr lang="en-US" sz="1800">
                <a:solidFill>
                  <a:schemeClr val="dk1"/>
                </a:solidFill>
                <a:latin typeface="Verdana"/>
                <a:ea typeface="Verdana"/>
                <a:cs typeface="Verdana"/>
                <a:sym typeface="Verdana"/>
              </a:rPr>
              <a:t>It will be fully integrated with Docker Swarm soon.</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242" name="Shape 242"/>
        <p:cNvGrpSpPr/>
        <p:nvPr/>
      </p:nvGrpSpPr>
      <p:grpSpPr>
        <a:xfrm>
          <a:off x="0" y="0"/>
          <a:ext cx="0" cy="0"/>
          <a:chOff x="0" y="0"/>
          <a:chExt cx="0" cy="0"/>
        </a:xfrm>
      </p:grpSpPr>
      <p:sp>
        <p:nvSpPr>
          <p:cNvPr id="243" name="Shape 243"/>
          <p:cNvSpPr txBox="1"/>
          <p:nvPr/>
        </p:nvSpPr>
        <p:spPr>
          <a:xfrm>
            <a:off x="182875" y="183250"/>
            <a:ext cx="11704200" cy="6055500"/>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lang="en-US" sz="2400">
                <a:latin typeface="Verdana"/>
                <a:ea typeface="Verdana"/>
                <a:cs typeface="Verdana"/>
                <a:sym typeface="Verdana"/>
              </a:rPr>
              <a:t>Misc</a:t>
            </a:r>
          </a:p>
          <a:p>
            <a:pPr lvl="0" marR="0" rtl="0" algn="l">
              <a:spcBef>
                <a:spcPts val="0"/>
              </a:spcBef>
              <a:buNone/>
            </a:pPr>
            <a:r>
              <a:t/>
            </a:r>
            <a:endParaRPr sz="1800">
              <a:latin typeface="Verdana"/>
              <a:ea typeface="Verdana"/>
              <a:cs typeface="Verdana"/>
              <a:sym typeface="Verdana"/>
            </a:endParaRPr>
          </a:p>
          <a:p>
            <a:pPr lvl="0" marR="0" rtl="0" algn="l">
              <a:spcBef>
                <a:spcPts val="0"/>
              </a:spcBef>
              <a:buNone/>
            </a:pPr>
            <a:r>
              <a:rPr b="1" lang="en-US" sz="1800">
                <a:latin typeface="Verdana"/>
                <a:ea typeface="Verdana"/>
                <a:cs typeface="Verdana"/>
                <a:sym typeface="Verdana"/>
              </a:rPr>
              <a:t>Other Docker commands</a:t>
            </a:r>
          </a:p>
          <a:p>
            <a:pPr lvl="0" marR="0" rtl="0" algn="l">
              <a:spcBef>
                <a:spcPts val="0"/>
              </a:spcBef>
              <a:buNone/>
            </a:pPr>
            <a:r>
              <a:rPr b="1" lang="en-US" sz="1800">
                <a:latin typeface="Verdana"/>
                <a:ea typeface="Verdana"/>
                <a:cs typeface="Verdana"/>
                <a:sym typeface="Verdana"/>
              </a:rPr>
              <a:t>Update</a:t>
            </a:r>
          </a:p>
          <a:p>
            <a:pPr lvl="0" rtl="0">
              <a:spcBef>
                <a:spcPts val="0"/>
              </a:spcBef>
              <a:buClr>
                <a:schemeClr val="dk1"/>
              </a:buClr>
              <a:buSzPct val="61111"/>
              <a:buFont typeface="Arial"/>
              <a:buNone/>
            </a:pPr>
            <a:r>
              <a:rPr lang="en-US" sz="1800">
                <a:solidFill>
                  <a:schemeClr val="dk1"/>
                </a:solidFill>
                <a:latin typeface="Verdana"/>
                <a:ea typeface="Verdana"/>
                <a:cs typeface="Verdana"/>
                <a:sym typeface="Verdana"/>
              </a:rPr>
              <a:t># docker update --restart always </a:t>
            </a:r>
          </a:p>
          <a:p>
            <a:pPr lvl="0" marR="0" rtl="0" algn="l">
              <a:spcBef>
                <a:spcPts val="0"/>
              </a:spcBef>
              <a:buClr>
                <a:schemeClr val="dk1"/>
              </a:buClr>
              <a:buSzPct val="61111"/>
              <a:buFont typeface="Arial"/>
              <a:buNone/>
            </a:pPr>
            <a:r>
              <a:rPr lang="en-US" sz="1800">
                <a:latin typeface="Verdana"/>
                <a:ea typeface="Verdana"/>
                <a:cs typeface="Verdana"/>
                <a:sym typeface="Verdana"/>
              </a:rPr>
              <a:t># docker update --cpu-shares 512 </a:t>
            </a:r>
            <a:r>
              <a:rPr i="1" lang="en-US" sz="1800">
                <a:solidFill>
                  <a:schemeClr val="dk1"/>
                </a:solidFill>
                <a:latin typeface="Verdana"/>
                <a:ea typeface="Verdana"/>
                <a:cs typeface="Verdana"/>
                <a:sym typeface="Verdana"/>
              </a:rPr>
              <a:t>container_name</a:t>
            </a:r>
          </a:p>
          <a:p>
            <a:pPr lvl="0">
              <a:spcBef>
                <a:spcPts val="0"/>
              </a:spcBef>
              <a:buClr>
                <a:schemeClr val="dk1"/>
              </a:buClr>
              <a:buSzPct val="61111"/>
              <a:buFont typeface="Arial"/>
              <a:buNone/>
            </a:pPr>
            <a:r>
              <a:rPr lang="en-US" sz="1800">
                <a:solidFill>
                  <a:schemeClr val="dk1"/>
                </a:solidFill>
                <a:latin typeface="Verdana"/>
                <a:ea typeface="Verdana"/>
                <a:cs typeface="Verdana"/>
                <a:sym typeface="Verdana"/>
              </a:rPr>
              <a:t># docker update -m 300M </a:t>
            </a:r>
            <a:r>
              <a:rPr i="1" lang="en-US" sz="1800">
                <a:solidFill>
                  <a:schemeClr val="dk1"/>
                </a:solidFill>
                <a:latin typeface="Verdana"/>
                <a:ea typeface="Verdana"/>
                <a:cs typeface="Verdana"/>
                <a:sym typeface="Verdana"/>
              </a:rPr>
              <a:t>container_name</a:t>
            </a:r>
          </a:p>
          <a:p>
            <a:pPr lvl="0">
              <a:spcBef>
                <a:spcPts val="0"/>
              </a:spcBef>
              <a:buClr>
                <a:schemeClr val="dk1"/>
              </a:buClr>
              <a:buFont typeface="Arial"/>
              <a:buNone/>
            </a:pPr>
            <a:r>
              <a:t/>
            </a:r>
            <a:endParaRPr sz="1800">
              <a:solidFill>
                <a:schemeClr val="dk1"/>
              </a:solidFill>
              <a:latin typeface="Verdana"/>
              <a:ea typeface="Verdana"/>
              <a:cs typeface="Verdana"/>
              <a:sym typeface="Verdana"/>
            </a:endParaRPr>
          </a:p>
          <a:p>
            <a:pPr lvl="0">
              <a:spcBef>
                <a:spcPts val="0"/>
              </a:spcBef>
              <a:buClr>
                <a:schemeClr val="dk1"/>
              </a:buClr>
              <a:buSzPct val="61111"/>
              <a:buFont typeface="Arial"/>
              <a:buNone/>
            </a:pPr>
            <a:r>
              <a:rPr b="1" lang="en-US" sz="1800">
                <a:solidFill>
                  <a:schemeClr val="dk1"/>
                </a:solidFill>
                <a:latin typeface="Verdana"/>
                <a:ea typeface="Verdana"/>
                <a:cs typeface="Verdana"/>
                <a:sym typeface="Verdana"/>
              </a:rPr>
              <a:t>Stats</a:t>
            </a:r>
          </a:p>
          <a:p>
            <a:pPr lvl="0" rtl="0">
              <a:spcBef>
                <a:spcPts val="0"/>
              </a:spcBef>
              <a:buClr>
                <a:schemeClr val="dk1"/>
              </a:buClr>
              <a:buSzPct val="61111"/>
              <a:buFont typeface="Arial"/>
              <a:buNone/>
            </a:pPr>
            <a:r>
              <a:rPr lang="en-US" sz="1800">
                <a:solidFill>
                  <a:schemeClr val="dk1"/>
                </a:solidFill>
                <a:latin typeface="Verdana"/>
                <a:ea typeface="Verdana"/>
                <a:cs typeface="Verdana"/>
                <a:sym typeface="Verdana"/>
              </a:rPr>
              <a:t># docker stats </a:t>
            </a:r>
            <a:r>
              <a:rPr i="1" lang="en-US" sz="1800">
                <a:solidFill>
                  <a:schemeClr val="dk1"/>
                </a:solidFill>
                <a:latin typeface="Verdana"/>
                <a:ea typeface="Verdana"/>
                <a:cs typeface="Verdana"/>
                <a:sym typeface="Verdana"/>
              </a:rPr>
              <a:t>container_name</a:t>
            </a:r>
          </a:p>
          <a:p>
            <a:pPr lvl="0" rtl="0">
              <a:spcBef>
                <a:spcPts val="0"/>
              </a:spcBef>
              <a:buClr>
                <a:schemeClr val="dk1"/>
              </a:buClr>
              <a:buFont typeface="Arial"/>
              <a:buNone/>
            </a:pPr>
            <a:r>
              <a:t/>
            </a:r>
            <a:endParaRPr sz="1800">
              <a:solidFill>
                <a:schemeClr val="dk1"/>
              </a:solidFill>
              <a:latin typeface="Verdana"/>
              <a:ea typeface="Verdana"/>
              <a:cs typeface="Verdana"/>
              <a:sym typeface="Verdana"/>
            </a:endParaRPr>
          </a:p>
          <a:p>
            <a:pPr lvl="0" rtl="0">
              <a:spcBef>
                <a:spcPts val="0"/>
              </a:spcBef>
              <a:buClr>
                <a:schemeClr val="dk1"/>
              </a:buClr>
              <a:buFont typeface="Arial"/>
              <a:buNone/>
            </a:pPr>
            <a:r>
              <a:t/>
            </a:r>
            <a:endParaRPr sz="1800">
              <a:solidFill>
                <a:schemeClr val="dk1"/>
              </a:solidFill>
              <a:latin typeface="Verdana"/>
              <a:ea typeface="Verdana"/>
              <a:cs typeface="Verdana"/>
              <a:sym typeface="Verdana"/>
            </a:endParaRPr>
          </a:p>
          <a:p>
            <a:pPr lvl="0" rtl="0">
              <a:spcBef>
                <a:spcPts val="0"/>
              </a:spcBef>
              <a:buClr>
                <a:schemeClr val="dk1"/>
              </a:buClr>
              <a:buFont typeface="Arial"/>
              <a:buNone/>
            </a:pPr>
            <a:r>
              <a:t/>
            </a:r>
            <a:endParaRPr sz="1800">
              <a:solidFill>
                <a:schemeClr val="dk1"/>
              </a:solidFill>
              <a:latin typeface="Verdana"/>
              <a:ea typeface="Verdana"/>
              <a:cs typeface="Verdana"/>
              <a:sym typeface="Verdana"/>
            </a:endParaRPr>
          </a:p>
          <a:p>
            <a:pPr lvl="0" rtl="0">
              <a:spcBef>
                <a:spcPts val="0"/>
              </a:spcBef>
              <a:buClr>
                <a:schemeClr val="dk1"/>
              </a:buClr>
              <a:buFont typeface="Arial"/>
              <a:buNone/>
            </a:pPr>
            <a:r>
              <a:t/>
            </a:r>
            <a:endParaRPr sz="1800">
              <a:solidFill>
                <a:schemeClr val="dk1"/>
              </a:solidFill>
              <a:latin typeface="Verdana"/>
              <a:ea typeface="Verdana"/>
              <a:cs typeface="Verdana"/>
              <a:sym typeface="Verdana"/>
            </a:endParaRPr>
          </a:p>
          <a:p>
            <a:pPr lvl="0" marR="0" rtl="0" algn="l">
              <a:spcBef>
                <a:spcPts val="0"/>
              </a:spcBef>
              <a:buClr>
                <a:schemeClr val="dk1"/>
              </a:buClr>
              <a:buFont typeface="Arial"/>
              <a:buNone/>
            </a:pPr>
            <a:r>
              <a:t/>
            </a:r>
            <a:endParaRPr sz="1800">
              <a:latin typeface="Verdana"/>
              <a:ea typeface="Verdana"/>
              <a:cs typeface="Verdana"/>
              <a:sym typeface="Verdana"/>
            </a:endParaRPr>
          </a:p>
          <a:p>
            <a:pPr lvl="0" marR="0" rtl="0" algn="l">
              <a:spcBef>
                <a:spcPts val="0"/>
              </a:spcBef>
              <a:buNone/>
            </a:pPr>
            <a:r>
              <a:rPr b="1" lang="en-US" sz="1800">
                <a:latin typeface="Verdana"/>
                <a:ea typeface="Verdana"/>
                <a:cs typeface="Verdana"/>
                <a:sym typeface="Verdana"/>
              </a:rPr>
              <a:t>Command line reference</a:t>
            </a:r>
            <a:br>
              <a:rPr lang="en-US" sz="1800">
                <a:latin typeface="Verdana"/>
                <a:ea typeface="Verdana"/>
                <a:cs typeface="Verdana"/>
                <a:sym typeface="Verdana"/>
              </a:rPr>
            </a:br>
            <a:r>
              <a:rPr lang="en-US" sz="1800" u="sng">
                <a:solidFill>
                  <a:schemeClr val="hlink"/>
                </a:solidFill>
                <a:latin typeface="Verdana"/>
                <a:ea typeface="Verdana"/>
                <a:cs typeface="Verdana"/>
                <a:sym typeface="Verdana"/>
                <a:hlinkClick r:id="rId4"/>
              </a:rPr>
              <a:t>https://docs.docker.com/engine/reference/commandline/</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247" name="Shape 247"/>
        <p:cNvGrpSpPr/>
        <p:nvPr/>
      </p:nvGrpSpPr>
      <p:grpSpPr>
        <a:xfrm>
          <a:off x="0" y="0"/>
          <a:ext cx="0" cy="0"/>
          <a:chOff x="0" y="0"/>
          <a:chExt cx="0" cy="0"/>
        </a:xfrm>
      </p:grpSpPr>
      <p:sp>
        <p:nvSpPr>
          <p:cNvPr id="248" name="Shape 248"/>
          <p:cNvSpPr txBox="1"/>
          <p:nvPr/>
        </p:nvSpPr>
        <p:spPr>
          <a:xfrm>
            <a:off x="182875" y="183250"/>
            <a:ext cx="11704200" cy="6281999"/>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lang="en-US" sz="2400" strike="noStrike">
                <a:solidFill>
                  <a:srgbClr val="000000"/>
                </a:solidFill>
                <a:latin typeface="Verdana"/>
                <a:ea typeface="Verdana"/>
                <a:cs typeface="Verdana"/>
                <a:sym typeface="Verdana"/>
              </a:rPr>
              <a:t>Where can I get more information?</a:t>
            </a: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SzPct val="25000"/>
              <a:buNone/>
            </a:pPr>
            <a:r>
              <a:rPr b="1" lang="en-US" sz="1800" strike="noStrike">
                <a:solidFill>
                  <a:srgbClr val="000000"/>
                </a:solidFill>
                <a:latin typeface="Verdana"/>
                <a:ea typeface="Verdana"/>
                <a:cs typeface="Verdana"/>
                <a:sym typeface="Verdana"/>
              </a:rPr>
              <a:t>Docker Documentation</a:t>
            </a:r>
            <a:r>
              <a:rPr b="0" lang="en-US" sz="1800" strike="noStrike">
                <a:solidFill>
                  <a:srgbClr val="000000"/>
                </a:solidFill>
                <a:latin typeface="Verdana"/>
                <a:ea typeface="Verdana"/>
                <a:cs typeface="Verdana"/>
                <a:sym typeface="Verdana"/>
              </a:rPr>
              <a:t>: </a:t>
            </a:r>
            <a:r>
              <a:rPr b="0" lang="en-US" sz="1800" u="sng" strike="noStrike">
                <a:solidFill>
                  <a:schemeClr val="hlink"/>
                </a:solidFill>
                <a:latin typeface="Verdana"/>
                <a:ea typeface="Verdana"/>
                <a:cs typeface="Verdana"/>
                <a:sym typeface="Verdana"/>
                <a:hlinkClick r:id="rId4"/>
              </a:rPr>
              <a:t>https://docs.docker.com</a:t>
            </a:r>
          </a:p>
          <a:p>
            <a:pPr indent="0" lvl="0" marL="0" marR="0" rtl="0" algn="l">
              <a:spcBef>
                <a:spcPts val="0"/>
              </a:spcBef>
              <a:buSzPct val="25000"/>
              <a:buNone/>
            </a:pPr>
            <a:r>
              <a:rPr b="1" lang="en-US" sz="1800" strike="noStrike">
                <a:solidFill>
                  <a:srgbClr val="000000"/>
                </a:solidFill>
                <a:latin typeface="Verdana"/>
                <a:ea typeface="Verdana"/>
                <a:cs typeface="Verdana"/>
                <a:sym typeface="Verdana"/>
              </a:rPr>
              <a:t>Understanding Docker</a:t>
            </a:r>
            <a:r>
              <a:rPr b="0" lang="en-US" sz="1800" strike="noStrike">
                <a:solidFill>
                  <a:srgbClr val="000000"/>
                </a:solidFill>
                <a:latin typeface="Verdana"/>
                <a:ea typeface="Verdana"/>
                <a:cs typeface="Verdana"/>
                <a:sym typeface="Verdana"/>
              </a:rPr>
              <a:t>: </a:t>
            </a:r>
            <a:r>
              <a:rPr b="0" lang="en-US" sz="1800" u="sng" strike="noStrike">
                <a:solidFill>
                  <a:schemeClr val="hlink"/>
                </a:solidFill>
                <a:latin typeface="Verdana"/>
                <a:ea typeface="Verdana"/>
                <a:cs typeface="Verdana"/>
                <a:sym typeface="Verdana"/>
                <a:hlinkClick r:id="rId5"/>
              </a:rPr>
              <a:t>https://docs.docker.com/engine/understanding-docker/</a:t>
            </a:r>
          </a:p>
          <a:p>
            <a:pPr indent="0" lvl="0" marL="0" marR="0" rtl="0" algn="l">
              <a:spcBef>
                <a:spcPts val="0"/>
              </a:spcBef>
              <a:buSzPct val="25000"/>
              <a:buNone/>
            </a:pPr>
            <a:r>
              <a:rPr b="1" lang="en-US" sz="1800">
                <a:latin typeface="Verdana"/>
                <a:ea typeface="Verdana"/>
                <a:cs typeface="Verdana"/>
                <a:sym typeface="Verdana"/>
              </a:rPr>
              <a:t>Networks</a:t>
            </a:r>
            <a:r>
              <a:rPr lang="en-US" sz="1800">
                <a:latin typeface="Verdana"/>
                <a:ea typeface="Verdana"/>
                <a:cs typeface="Verdana"/>
                <a:sym typeface="Verdana"/>
              </a:rPr>
              <a:t>: </a:t>
            </a:r>
            <a:r>
              <a:rPr lang="en-US" sz="1800" u="sng">
                <a:solidFill>
                  <a:schemeClr val="hlink"/>
                </a:solidFill>
                <a:latin typeface="Verdana"/>
                <a:ea typeface="Verdana"/>
                <a:cs typeface="Verdana"/>
                <a:sym typeface="Verdana"/>
                <a:hlinkClick r:id="rId6"/>
              </a:rPr>
              <a:t>https://docs.docker.com/engine/tutorials/networkingcontainers/</a:t>
            </a:r>
            <a:br>
              <a:rPr lang="en-US" sz="1800">
                <a:latin typeface="Verdana"/>
                <a:ea typeface="Verdana"/>
                <a:cs typeface="Verdana"/>
                <a:sym typeface="Verdana"/>
              </a:rPr>
            </a:br>
            <a:r>
              <a:rPr b="1" lang="en-US" sz="1800">
                <a:latin typeface="Verdana"/>
                <a:ea typeface="Verdana"/>
                <a:cs typeface="Verdana"/>
                <a:sym typeface="Verdana"/>
              </a:rPr>
              <a:t>Volumes</a:t>
            </a:r>
            <a:r>
              <a:rPr lang="en-US" sz="1800">
                <a:latin typeface="Verdana"/>
                <a:ea typeface="Verdana"/>
                <a:cs typeface="Verdana"/>
                <a:sym typeface="Verdana"/>
              </a:rPr>
              <a:t>: </a:t>
            </a:r>
            <a:r>
              <a:rPr lang="en-US" sz="1800" u="sng">
                <a:solidFill>
                  <a:schemeClr val="hlink"/>
                </a:solidFill>
                <a:latin typeface="Verdana"/>
                <a:ea typeface="Verdana"/>
                <a:cs typeface="Verdana"/>
                <a:sym typeface="Verdana"/>
                <a:hlinkClick r:id="rId7"/>
              </a:rPr>
              <a:t>https://docs.docker.com/engine/tutorials/dockervolumes/</a:t>
            </a:r>
          </a:p>
          <a:p>
            <a:pPr indent="0" lvl="0" marL="0" marR="0" rtl="0" algn="l">
              <a:spcBef>
                <a:spcPts val="0"/>
              </a:spcBef>
              <a:buNone/>
            </a:pPr>
            <a:r>
              <a:t/>
            </a:r>
            <a:endParaRPr sz="1800">
              <a:latin typeface="Verdana"/>
              <a:ea typeface="Verdana"/>
              <a:cs typeface="Verdana"/>
              <a:sym typeface="Verdana"/>
            </a:endParaRPr>
          </a:p>
          <a:p>
            <a:pPr indent="0" lvl="0" marL="0" marR="0" rtl="0" algn="l">
              <a:spcBef>
                <a:spcPts val="0"/>
              </a:spcBef>
              <a:buNone/>
            </a:pPr>
            <a:r>
              <a:t/>
            </a:r>
            <a:endParaRPr sz="1800">
              <a:latin typeface="Verdana"/>
              <a:ea typeface="Verdana"/>
              <a:cs typeface="Verdana"/>
              <a:sym typeface="Verdana"/>
            </a:endParaRPr>
          </a:p>
          <a:p>
            <a:pPr indent="0" lvl="0" marL="0" marR="0" rtl="0" algn="l">
              <a:spcBef>
                <a:spcPts val="0"/>
              </a:spcBef>
              <a:buSzPct val="25000"/>
              <a:buNone/>
            </a:pPr>
            <a:r>
              <a:rPr b="1" lang="en-US" sz="1800" strike="noStrike">
                <a:solidFill>
                  <a:srgbClr val="000000"/>
                </a:solidFill>
                <a:latin typeface="Verdana"/>
                <a:ea typeface="Verdana"/>
                <a:cs typeface="Verdana"/>
                <a:sym typeface="Verdana"/>
              </a:rPr>
              <a:t>Dockerfile</a:t>
            </a:r>
          </a:p>
          <a:p>
            <a:pPr indent="0" lvl="0" marL="0" marR="0" rtl="0" algn="l">
              <a:spcBef>
                <a:spcPts val="0"/>
              </a:spcBef>
              <a:buSzPct val="25000"/>
              <a:buNone/>
            </a:pPr>
            <a:r>
              <a:rPr b="0" lang="en-US" sz="1800" strike="noStrike">
                <a:solidFill>
                  <a:srgbClr val="000000"/>
                </a:solidFill>
                <a:latin typeface="Verdana"/>
                <a:ea typeface="Verdana"/>
                <a:cs typeface="Verdana"/>
                <a:sym typeface="Verdana"/>
              </a:rPr>
              <a:t>Dockerfile reference: </a:t>
            </a:r>
            <a:r>
              <a:rPr b="0" lang="en-US" sz="1800" u="sng" strike="noStrike">
                <a:solidFill>
                  <a:schemeClr val="hlink"/>
                </a:solidFill>
                <a:latin typeface="Verdana"/>
                <a:ea typeface="Verdana"/>
                <a:cs typeface="Verdana"/>
                <a:sym typeface="Verdana"/>
                <a:hlinkClick r:id="rId8"/>
              </a:rPr>
              <a:t>https://docs.docker.com/engine/reference/builder/</a:t>
            </a:r>
          </a:p>
          <a:p>
            <a:pPr indent="0" lvl="0" marL="0" marR="0" rtl="0" algn="l">
              <a:spcBef>
                <a:spcPts val="0"/>
              </a:spcBef>
              <a:buSzPct val="25000"/>
              <a:buNone/>
            </a:pPr>
            <a:r>
              <a:rPr b="0" lang="en-US" sz="1800" strike="noStrike">
                <a:solidFill>
                  <a:srgbClr val="000000"/>
                </a:solidFill>
                <a:latin typeface="Verdana"/>
                <a:ea typeface="Verdana"/>
                <a:cs typeface="Verdana"/>
                <a:sym typeface="Verdana"/>
              </a:rPr>
              <a:t>CentOS Dockerfile examples: </a:t>
            </a:r>
            <a:r>
              <a:rPr b="0" lang="en-US" sz="1800" u="sng" strike="noStrike">
                <a:solidFill>
                  <a:schemeClr val="hlink"/>
                </a:solidFill>
                <a:latin typeface="Verdana"/>
                <a:ea typeface="Verdana"/>
                <a:cs typeface="Verdana"/>
                <a:sym typeface="Verdana"/>
                <a:hlinkClick r:id="rId9"/>
              </a:rPr>
              <a:t>https://docs.docker.com/engine/reference/builder/</a:t>
            </a: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SzPct val="25000"/>
              <a:buNone/>
            </a:pPr>
            <a:r>
              <a:rPr b="0" lang="en-US" sz="1800" strike="noStrike">
                <a:solidFill>
                  <a:srgbClr val="000000"/>
                </a:solidFill>
                <a:latin typeface="Verdana"/>
                <a:ea typeface="Verdana"/>
                <a:cs typeface="Verdana"/>
                <a:sym typeface="Verdana"/>
              </a:rPr>
              <a:t>ENTRYPOINT vs ADD: </a:t>
            </a:r>
            <a:r>
              <a:rPr b="0" lang="en-US" sz="1800" u="sng" strike="noStrike">
                <a:solidFill>
                  <a:schemeClr val="hlink"/>
                </a:solidFill>
                <a:latin typeface="Verdana"/>
                <a:ea typeface="Verdana"/>
                <a:cs typeface="Verdana"/>
                <a:sym typeface="Verdana"/>
                <a:hlinkClick r:id="rId10"/>
              </a:rPr>
              <a:t>https://www.ctl.io/developers/blog/post/dockerfile-entrypoint-vs-cmd/</a:t>
            </a:r>
          </a:p>
          <a:p>
            <a:pPr indent="0" lvl="0" marL="0" marR="0" rtl="0" algn="l">
              <a:spcBef>
                <a:spcPts val="0"/>
              </a:spcBef>
              <a:buSzPct val="25000"/>
              <a:buNone/>
            </a:pPr>
            <a:r>
              <a:rPr b="0" lang="en-US" sz="1800" strike="noStrike">
                <a:solidFill>
                  <a:srgbClr val="000000"/>
                </a:solidFill>
                <a:latin typeface="Verdana"/>
                <a:ea typeface="Verdana"/>
                <a:cs typeface="Verdana"/>
                <a:sym typeface="Verdana"/>
              </a:rPr>
              <a:t>ADD vs COPY: </a:t>
            </a:r>
            <a:r>
              <a:rPr b="0" lang="en-US" sz="1800" u="sng" strike="noStrike">
                <a:solidFill>
                  <a:schemeClr val="hlink"/>
                </a:solidFill>
                <a:latin typeface="Verdana"/>
                <a:ea typeface="Verdana"/>
                <a:cs typeface="Verdana"/>
                <a:sym typeface="Verdana"/>
                <a:hlinkClick r:id="rId11"/>
              </a:rPr>
              <a:t>https://www.ctl.io/developers/blog/post/dockerfile-add-vs-copy/</a:t>
            </a: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SzPct val="25000"/>
              <a:buNone/>
            </a:pPr>
            <a:r>
              <a:rPr b="1" lang="en-US" sz="1800" strike="noStrike">
                <a:solidFill>
                  <a:srgbClr val="000000"/>
                </a:solidFill>
                <a:latin typeface="Verdana"/>
                <a:ea typeface="Verdana"/>
                <a:cs typeface="Verdana"/>
                <a:sym typeface="Verdana"/>
              </a:rPr>
              <a:t>Docker Swarm mode</a:t>
            </a:r>
          </a:p>
          <a:p>
            <a:pPr indent="0" lvl="0" marL="0" marR="0" rtl="0" algn="l">
              <a:spcBef>
                <a:spcPts val="0"/>
              </a:spcBef>
              <a:buSzPct val="25000"/>
              <a:buNone/>
            </a:pPr>
            <a:r>
              <a:rPr b="0" lang="en-US" sz="1800" u="sng" strike="noStrike">
                <a:solidFill>
                  <a:schemeClr val="hlink"/>
                </a:solidFill>
                <a:latin typeface="Verdana"/>
                <a:ea typeface="Verdana"/>
                <a:cs typeface="Verdana"/>
                <a:sym typeface="Verdana"/>
                <a:hlinkClick r:id="rId12"/>
              </a:rPr>
              <a:t>https://docs.docker.com/engine/swarm/</a:t>
            </a:r>
          </a:p>
          <a:p>
            <a:pPr indent="0" lvl="0" marL="0" marR="0" rtl="0" algn="l">
              <a:spcBef>
                <a:spcPts val="0"/>
              </a:spcBef>
              <a:buNone/>
            </a:pPr>
            <a:r>
              <a:t/>
            </a:r>
            <a:endParaRPr sz="1800">
              <a:latin typeface="Verdana"/>
              <a:ea typeface="Verdana"/>
              <a:cs typeface="Verdana"/>
              <a:sym typeface="Verdana"/>
            </a:endParaRPr>
          </a:p>
          <a:p>
            <a:pPr indent="0" lvl="0" marL="0" marR="0" rtl="0" algn="l">
              <a:spcBef>
                <a:spcPts val="0"/>
              </a:spcBef>
              <a:buSzPct val="25000"/>
              <a:buNone/>
            </a:pPr>
            <a:r>
              <a:rPr b="1" lang="en-US" sz="1800">
                <a:latin typeface="Verdana"/>
                <a:ea typeface="Verdana"/>
                <a:cs typeface="Verdana"/>
                <a:sym typeface="Verdana"/>
              </a:rPr>
              <a:t>GitHub</a:t>
            </a:r>
          </a:p>
          <a:p>
            <a:pPr indent="0" lvl="0" marL="0" marR="0" rtl="0" algn="l">
              <a:spcBef>
                <a:spcPts val="0"/>
              </a:spcBef>
              <a:buSzPct val="25000"/>
              <a:buNone/>
            </a:pPr>
            <a:r>
              <a:rPr lang="en-US" sz="1800" u="sng">
                <a:solidFill>
                  <a:schemeClr val="hlink"/>
                </a:solidFill>
                <a:latin typeface="Verdana"/>
                <a:ea typeface="Verdana"/>
                <a:cs typeface="Verdana"/>
                <a:sym typeface="Verdana"/>
                <a:hlinkClick r:id="rId13"/>
              </a:rPr>
              <a:t>https://github.com/luisnabais/course_docker</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252" name="Shape 252"/>
        <p:cNvGrpSpPr/>
        <p:nvPr/>
      </p:nvGrpSpPr>
      <p:grpSpPr>
        <a:xfrm>
          <a:off x="0" y="0"/>
          <a:ext cx="0" cy="0"/>
          <a:chOff x="0" y="0"/>
          <a:chExt cx="0" cy="0"/>
        </a:xfrm>
      </p:grpSpPr>
      <p:sp>
        <p:nvSpPr>
          <p:cNvPr id="253" name="Shape 253"/>
          <p:cNvSpPr txBox="1"/>
          <p:nvPr/>
        </p:nvSpPr>
        <p:spPr>
          <a:xfrm>
            <a:off x="274319" y="1554479"/>
            <a:ext cx="11612879" cy="567359"/>
          </a:xfrm>
          <a:prstGeom prst="rect">
            <a:avLst/>
          </a:prstGeom>
          <a:noFill/>
          <a:ln>
            <a:noFill/>
          </a:ln>
        </p:spPr>
        <p:txBody>
          <a:bodyPr anchorCtr="0" anchor="t" bIns="45000" lIns="90000" rIns="90000" tIns="45000">
            <a:noAutofit/>
          </a:bodyPr>
          <a:lstStyle/>
          <a:p>
            <a:pPr indent="0" lvl="0" marL="0" marR="0" rtl="0" algn="ctr">
              <a:spcBef>
                <a:spcPts val="0"/>
              </a:spcBef>
              <a:buSzPct val="25000"/>
              <a:buNone/>
            </a:pPr>
            <a:r>
              <a:rPr b="1" lang="en-US" sz="3200" strike="noStrike">
                <a:solidFill>
                  <a:srgbClr val="000000"/>
                </a:solidFill>
                <a:latin typeface="Verdana"/>
                <a:ea typeface="Verdana"/>
                <a:cs typeface="Verdana"/>
                <a:sym typeface="Verdana"/>
              </a:rPr>
              <a:t>Thank you</a:t>
            </a:r>
          </a:p>
          <a:p>
            <a:pPr indent="0" lvl="0" marL="0" marR="0" rtl="0" algn="ctr">
              <a:spcBef>
                <a:spcPts val="0"/>
              </a:spcBef>
              <a:buNone/>
            </a:pPr>
            <a:r>
              <a:t/>
            </a:r>
            <a:endParaRPr b="1" sz="3200">
              <a:latin typeface="Verdana"/>
              <a:ea typeface="Verdana"/>
              <a:cs typeface="Verdana"/>
              <a:sym typeface="Verdana"/>
            </a:endParaRPr>
          </a:p>
          <a:p>
            <a:pPr indent="0" lvl="0" marL="0" marR="0" rtl="0" algn="ctr">
              <a:spcBef>
                <a:spcPts val="0"/>
              </a:spcBef>
              <a:buNone/>
            </a:pPr>
            <a:r>
              <a:t/>
            </a:r>
            <a:endParaRPr b="1" sz="3200">
              <a:latin typeface="Verdana"/>
              <a:ea typeface="Verdana"/>
              <a:cs typeface="Verdana"/>
              <a:sym typeface="Verdana"/>
            </a:endParaRPr>
          </a:p>
          <a:p>
            <a:pPr indent="0" lvl="0" marL="0" marR="0" rtl="0" algn="ctr">
              <a:spcBef>
                <a:spcPts val="0"/>
              </a:spcBef>
              <a:buNone/>
            </a:pPr>
            <a:r>
              <a:t/>
            </a:r>
            <a:endParaRPr b="1" sz="3200">
              <a:latin typeface="Verdana"/>
              <a:ea typeface="Verdana"/>
              <a:cs typeface="Verdana"/>
              <a:sym typeface="Verdana"/>
            </a:endParaRPr>
          </a:p>
          <a:p>
            <a:pPr indent="0" lvl="0" marL="0" marR="0" rtl="0" algn="ctr">
              <a:spcBef>
                <a:spcPts val="0"/>
              </a:spcBef>
              <a:buNone/>
            </a:pPr>
            <a:r>
              <a:rPr b="1" lang="en-US">
                <a:latin typeface="Verdana"/>
                <a:ea typeface="Verdana"/>
                <a:cs typeface="Verdana"/>
                <a:sym typeface="Verdana"/>
              </a:rPr>
              <a:t>(PS: See you in Class 3: Docker Swarm?)</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124" name="Shape 124"/>
        <p:cNvGrpSpPr/>
        <p:nvPr/>
      </p:nvGrpSpPr>
      <p:grpSpPr>
        <a:xfrm>
          <a:off x="0" y="0"/>
          <a:ext cx="0" cy="0"/>
          <a:chOff x="0" y="0"/>
          <a:chExt cx="0" cy="0"/>
        </a:xfrm>
      </p:grpSpPr>
      <p:sp>
        <p:nvSpPr>
          <p:cNvPr id="125" name="Shape 125"/>
          <p:cNvSpPr txBox="1"/>
          <p:nvPr/>
        </p:nvSpPr>
        <p:spPr>
          <a:xfrm>
            <a:off x="182875" y="182875"/>
            <a:ext cx="11795700" cy="6237000"/>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i="0" lang="en-US" sz="2400" u="none" cap="none" strike="noStrike">
                <a:solidFill>
                  <a:srgbClr val="000000"/>
                </a:solidFill>
                <a:latin typeface="Verdana"/>
                <a:ea typeface="Verdana"/>
                <a:cs typeface="Verdana"/>
                <a:sym typeface="Verdana"/>
              </a:rPr>
              <a:t>What will we talk about?</a:t>
            </a: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SzPct val="25000"/>
              <a:buNone/>
            </a:pPr>
            <a:r>
              <a:rPr b="1" lang="en-US" sz="1800">
                <a:latin typeface="Verdana"/>
                <a:ea typeface="Verdana"/>
                <a:cs typeface="Verdana"/>
                <a:sym typeface="Verdana"/>
              </a:rPr>
              <a:t>Presentation</a:t>
            </a:r>
          </a:p>
          <a:p>
            <a:pPr indent="-342900" lvl="0" marL="457200" rtl="0">
              <a:spcBef>
                <a:spcPts val="0"/>
              </a:spcBef>
              <a:buClr>
                <a:schemeClr val="dk1"/>
              </a:buClr>
              <a:buSzPct val="100000"/>
              <a:buFont typeface="Verdana"/>
              <a:buChar char="●"/>
            </a:pPr>
            <a:r>
              <a:rPr lang="en-US" sz="1800">
                <a:solidFill>
                  <a:schemeClr val="dk1"/>
                </a:solidFill>
                <a:latin typeface="Verdana"/>
                <a:ea typeface="Verdana"/>
                <a:cs typeface="Verdana"/>
                <a:sym typeface="Verdana"/>
              </a:rPr>
              <a:t>Microservices</a:t>
            </a:r>
          </a:p>
          <a:p>
            <a:pPr indent="-342900" lvl="0" marL="457200" rtl="0">
              <a:spcBef>
                <a:spcPts val="0"/>
              </a:spcBef>
              <a:buClr>
                <a:schemeClr val="dk1"/>
              </a:buClr>
              <a:buSzPct val="100000"/>
              <a:buFont typeface="Verdana"/>
              <a:buChar char="●"/>
            </a:pPr>
            <a:r>
              <a:rPr lang="en-US" sz="1800">
                <a:solidFill>
                  <a:schemeClr val="dk1"/>
                </a:solidFill>
                <a:latin typeface="Verdana"/>
                <a:ea typeface="Verdana"/>
                <a:cs typeface="Verdana"/>
                <a:sym typeface="Verdana"/>
              </a:rPr>
              <a:t>Docker Workflow</a:t>
            </a:r>
          </a:p>
          <a:p>
            <a:pPr indent="-342900" lvl="0" marL="457200" rtl="0">
              <a:spcBef>
                <a:spcPts val="0"/>
              </a:spcBef>
              <a:buClr>
                <a:schemeClr val="dk1"/>
              </a:buClr>
              <a:buSzPct val="100000"/>
              <a:buFont typeface="Verdana"/>
              <a:buChar char="●"/>
            </a:pPr>
            <a:r>
              <a:rPr lang="en-US" sz="1800">
                <a:solidFill>
                  <a:schemeClr val="dk1"/>
                </a:solidFill>
                <a:latin typeface="Verdana"/>
                <a:ea typeface="Verdana"/>
                <a:cs typeface="Verdana"/>
                <a:sym typeface="Verdana"/>
              </a:rPr>
              <a:t>Docker Registry (Hub/Store, custom registry)</a:t>
            </a:r>
          </a:p>
          <a:p>
            <a:pPr indent="-342900" lvl="0" marL="457200" rtl="0">
              <a:spcBef>
                <a:spcPts val="0"/>
              </a:spcBef>
              <a:buClr>
                <a:schemeClr val="dk1"/>
              </a:buClr>
              <a:buSzPct val="100000"/>
              <a:buFont typeface="Verdana"/>
              <a:buChar char="●"/>
            </a:pPr>
            <a:r>
              <a:rPr lang="en-US" sz="1800">
                <a:solidFill>
                  <a:schemeClr val="dk1"/>
                </a:solidFill>
                <a:latin typeface="Verdana"/>
                <a:ea typeface="Verdana"/>
                <a:cs typeface="Verdana"/>
                <a:sym typeface="Verdana"/>
              </a:rPr>
              <a:t>Networks</a:t>
            </a:r>
          </a:p>
          <a:p>
            <a:pPr indent="-342900" lvl="0" marL="457200" rtl="0">
              <a:spcBef>
                <a:spcPts val="0"/>
              </a:spcBef>
              <a:buClr>
                <a:schemeClr val="dk1"/>
              </a:buClr>
              <a:buSzPct val="100000"/>
              <a:buFont typeface="Verdana"/>
              <a:buChar char="●"/>
            </a:pPr>
            <a:r>
              <a:rPr lang="en-US" sz="1800">
                <a:solidFill>
                  <a:schemeClr val="dk1"/>
                </a:solidFill>
                <a:latin typeface="Verdana"/>
                <a:ea typeface="Verdana"/>
                <a:cs typeface="Verdana"/>
                <a:sym typeface="Verdana"/>
              </a:rPr>
              <a:t>Volumes</a:t>
            </a:r>
          </a:p>
          <a:p>
            <a:pPr lvl="0" rtl="0">
              <a:spcBef>
                <a:spcPts val="0"/>
              </a:spcBef>
              <a:buNone/>
            </a:pPr>
            <a:r>
              <a:t/>
            </a:r>
            <a:endParaRPr sz="1800">
              <a:latin typeface="Verdana"/>
              <a:ea typeface="Verdana"/>
              <a:cs typeface="Verdana"/>
              <a:sym typeface="Verdana"/>
            </a:endParaRPr>
          </a:p>
          <a:p>
            <a:pPr lvl="0" rtl="0">
              <a:spcBef>
                <a:spcPts val="0"/>
              </a:spcBef>
              <a:buNone/>
            </a:pPr>
            <a:r>
              <a:rPr b="1" lang="en-US" sz="1800">
                <a:solidFill>
                  <a:schemeClr val="dk1"/>
                </a:solidFill>
                <a:latin typeface="Verdana"/>
                <a:ea typeface="Verdana"/>
                <a:cs typeface="Verdana"/>
                <a:sym typeface="Verdana"/>
              </a:rPr>
              <a:t>Practical class/tutorial - Blog (Wordpress)</a:t>
            </a:r>
          </a:p>
          <a:p>
            <a:pPr indent="-342900" lvl="0" marL="457200" rtl="0">
              <a:spcBef>
                <a:spcPts val="0"/>
              </a:spcBef>
              <a:buClr>
                <a:schemeClr val="dk1"/>
              </a:buClr>
              <a:buSzPct val="100000"/>
              <a:buFont typeface="Verdana"/>
              <a:buAutoNum type="arabicPeriod"/>
            </a:pPr>
            <a:r>
              <a:rPr lang="en-US" sz="1800">
                <a:solidFill>
                  <a:schemeClr val="dk1"/>
                </a:solidFill>
                <a:latin typeface="Verdana"/>
                <a:ea typeface="Verdana"/>
                <a:cs typeface="Verdana"/>
                <a:sym typeface="Verdana"/>
              </a:rPr>
              <a:t>MySQL/MariaDB database</a:t>
            </a:r>
          </a:p>
          <a:p>
            <a:pPr indent="-342900" lvl="0" marL="457200" rtl="0">
              <a:spcBef>
                <a:spcPts val="0"/>
              </a:spcBef>
              <a:buClr>
                <a:schemeClr val="dk1"/>
              </a:buClr>
              <a:buSzPct val="100000"/>
              <a:buFont typeface="Verdana"/>
              <a:buAutoNum type="arabicPeriod"/>
            </a:pPr>
            <a:r>
              <a:rPr lang="en-US" sz="1800">
                <a:solidFill>
                  <a:schemeClr val="dk1"/>
                </a:solidFill>
                <a:latin typeface="Verdana"/>
                <a:ea typeface="Verdana"/>
                <a:cs typeface="Verdana"/>
                <a:sym typeface="Verdana"/>
              </a:rPr>
              <a:t>Apache Web Server with PHP language support &amp; Wordpress</a:t>
            </a:r>
          </a:p>
          <a:p>
            <a:pPr indent="-342900" lvl="0" marL="457200" rtl="0">
              <a:spcBef>
                <a:spcPts val="0"/>
              </a:spcBef>
              <a:buClr>
                <a:schemeClr val="dk1"/>
              </a:buClr>
              <a:buSzPct val="100000"/>
              <a:buFont typeface="Verdana"/>
              <a:buAutoNum type="arabicPeriod"/>
            </a:pPr>
            <a:r>
              <a:rPr lang="en-US" sz="1800">
                <a:solidFill>
                  <a:schemeClr val="dk1"/>
                </a:solidFill>
                <a:latin typeface="Verdana"/>
                <a:ea typeface="Verdana"/>
                <a:cs typeface="Verdana"/>
                <a:sym typeface="Verdana"/>
              </a:rPr>
              <a:t>Scale Wordpress, using a Load balancer (PoC)</a:t>
            </a:r>
          </a:p>
          <a:p>
            <a:pPr indent="-342900" lvl="0" marL="457200" rtl="0">
              <a:spcBef>
                <a:spcPts val="0"/>
              </a:spcBef>
              <a:buClr>
                <a:schemeClr val="dk1"/>
              </a:buClr>
              <a:buSzPct val="100000"/>
              <a:buFont typeface="Verdana"/>
              <a:buAutoNum type="arabicPeriod"/>
            </a:pPr>
            <a:r>
              <a:rPr lang="en-US" sz="1800">
                <a:solidFill>
                  <a:schemeClr val="dk1"/>
                </a:solidFill>
                <a:latin typeface="Verdana"/>
                <a:ea typeface="Verdana"/>
                <a:cs typeface="Verdana"/>
                <a:sym typeface="Verdana"/>
              </a:rPr>
              <a:t>Upgrade Wordpress, using Blue/Green Deployment (PoC)</a:t>
            </a:r>
          </a:p>
          <a:p>
            <a:pPr lvl="0" rtl="0">
              <a:spcBef>
                <a:spcPts val="0"/>
              </a:spcBef>
              <a:buNone/>
            </a:pPr>
            <a:r>
              <a:t/>
            </a:r>
            <a:endParaRPr sz="1800">
              <a:solidFill>
                <a:schemeClr val="dk1"/>
              </a:solidFill>
              <a:latin typeface="Verdana"/>
              <a:ea typeface="Verdana"/>
              <a:cs typeface="Verdana"/>
              <a:sym typeface="Verdana"/>
            </a:endParaRPr>
          </a:p>
          <a:p>
            <a:pPr lvl="0" rtl="0">
              <a:spcBef>
                <a:spcPts val="0"/>
              </a:spcBef>
              <a:buNone/>
            </a:pPr>
            <a:r>
              <a:rPr b="1" lang="en-US" sz="1800">
                <a:solidFill>
                  <a:schemeClr val="dk1"/>
                </a:solidFill>
                <a:latin typeface="Verdana"/>
                <a:ea typeface="Verdana"/>
                <a:cs typeface="Verdana"/>
                <a:sym typeface="Verdana"/>
              </a:rPr>
              <a:t>Extras</a:t>
            </a:r>
          </a:p>
          <a:p>
            <a:pPr indent="-342900" lvl="0" marL="457200" rtl="0">
              <a:spcBef>
                <a:spcPts val="0"/>
              </a:spcBef>
              <a:buClr>
                <a:schemeClr val="dk1"/>
              </a:buClr>
              <a:buSzPct val="100000"/>
              <a:buFont typeface="Verdana"/>
              <a:buChar char="●"/>
            </a:pPr>
            <a:r>
              <a:rPr lang="en-US" sz="1800">
                <a:solidFill>
                  <a:schemeClr val="dk1"/>
                </a:solidFill>
                <a:latin typeface="Verdana"/>
                <a:ea typeface="Verdana"/>
                <a:cs typeface="Verdana"/>
                <a:sym typeface="Verdana"/>
              </a:rPr>
              <a:t>Automation basics (Scripting, Docker Compose, CI/CD, Ansible, DevOps)</a:t>
            </a:r>
          </a:p>
          <a:p>
            <a:pPr lvl="0" rtl="0">
              <a:spcBef>
                <a:spcPts val="0"/>
              </a:spcBef>
              <a:buNone/>
            </a:pPr>
            <a:r>
              <a:t/>
            </a:r>
            <a:endParaRPr sz="1800">
              <a:solidFill>
                <a:schemeClr val="dk1"/>
              </a:solidFill>
              <a:latin typeface="Verdana"/>
              <a:ea typeface="Verdana"/>
              <a:cs typeface="Verdana"/>
              <a:sym typeface="Verdana"/>
            </a:endParaRPr>
          </a:p>
          <a:p>
            <a:pPr lvl="0" rtl="0">
              <a:spcBef>
                <a:spcPts val="0"/>
              </a:spcBef>
              <a:buNone/>
            </a:pPr>
            <a:r>
              <a:t/>
            </a:r>
            <a:endParaRPr sz="1800">
              <a:solidFill>
                <a:schemeClr val="dk1"/>
              </a:solidFill>
              <a:latin typeface="Verdana"/>
              <a:ea typeface="Verdana"/>
              <a:cs typeface="Verdana"/>
              <a:sym typeface="Verdana"/>
            </a:endParaRPr>
          </a:p>
          <a:p>
            <a:pPr lvl="0" rtl="0">
              <a:spcBef>
                <a:spcPts val="0"/>
              </a:spcBef>
              <a:buNone/>
            </a:pPr>
            <a:r>
              <a:rPr b="1" lang="en-US" sz="1800">
                <a:solidFill>
                  <a:schemeClr val="dk1"/>
                </a:solidFill>
                <a:latin typeface="Verdana"/>
                <a:ea typeface="Verdana"/>
                <a:cs typeface="Verdana"/>
                <a:sym typeface="Verdana"/>
              </a:rPr>
              <a:t>NOTE</a:t>
            </a:r>
            <a:r>
              <a:rPr lang="en-US" sz="1800">
                <a:solidFill>
                  <a:schemeClr val="dk1"/>
                </a:solidFill>
                <a:latin typeface="Verdana"/>
                <a:ea typeface="Verdana"/>
                <a:cs typeface="Verdana"/>
                <a:sym typeface="Verdana"/>
              </a:rPr>
              <a:t>: All resources are available at </a:t>
            </a:r>
            <a:r>
              <a:rPr lang="en-US" sz="1800" u="sng">
                <a:solidFill>
                  <a:schemeClr val="hlink"/>
                </a:solidFill>
                <a:latin typeface="Verdana"/>
                <a:ea typeface="Verdana"/>
                <a:cs typeface="Verdana"/>
                <a:sym typeface="Verdana"/>
                <a:hlinkClick r:id="rId4"/>
              </a:rPr>
              <a:t>https://github.com/luisnabais/course_docker</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129" name="Shape 129"/>
        <p:cNvGrpSpPr/>
        <p:nvPr/>
      </p:nvGrpSpPr>
      <p:grpSpPr>
        <a:xfrm>
          <a:off x="0" y="0"/>
          <a:ext cx="0" cy="0"/>
          <a:chOff x="0" y="0"/>
          <a:chExt cx="0" cy="0"/>
        </a:xfrm>
      </p:grpSpPr>
      <p:sp>
        <p:nvSpPr>
          <p:cNvPr id="130" name="Shape 130"/>
          <p:cNvSpPr txBox="1"/>
          <p:nvPr/>
        </p:nvSpPr>
        <p:spPr>
          <a:xfrm>
            <a:off x="182875" y="182870"/>
            <a:ext cx="11795700" cy="6034200"/>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lang="en-US" sz="2400">
                <a:latin typeface="Verdana"/>
                <a:ea typeface="Verdana"/>
                <a:cs typeface="Verdana"/>
                <a:sym typeface="Verdana"/>
              </a:rPr>
              <a:t>Monoliths vs </a:t>
            </a:r>
            <a:r>
              <a:rPr b="1" lang="en-US" sz="2400">
                <a:solidFill>
                  <a:schemeClr val="dk1"/>
                </a:solidFill>
                <a:latin typeface="Verdana"/>
                <a:ea typeface="Verdana"/>
                <a:cs typeface="Verdana"/>
                <a:sym typeface="Verdana"/>
              </a:rPr>
              <a:t>Microservices</a:t>
            </a: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None/>
            </a:pPr>
            <a:r>
              <a:t/>
            </a:r>
            <a:endParaRPr b="0" sz="1800" strike="noStrike">
              <a:solidFill>
                <a:srgbClr val="000000"/>
              </a:solidFill>
              <a:latin typeface="Verdana"/>
              <a:ea typeface="Verdana"/>
              <a:cs typeface="Verdana"/>
              <a:sym typeface="Verdana"/>
            </a:endParaRPr>
          </a:p>
        </p:txBody>
      </p:sp>
      <p:pic>
        <p:nvPicPr>
          <p:cNvPr descr="Monolith vs Microservices.png" id="131" name="Shape 131"/>
          <p:cNvPicPr preferRelativeResize="0"/>
          <p:nvPr/>
        </p:nvPicPr>
        <p:blipFill rotWithShape="1">
          <a:blip r:embed="rId4">
            <a:alphaModFix/>
          </a:blip>
          <a:srcRect b="21484" l="5010" r="4866" t="2918"/>
          <a:stretch/>
        </p:blipFill>
        <p:spPr>
          <a:xfrm>
            <a:off x="1466400" y="516337"/>
            <a:ext cx="9259200" cy="5825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135" name="Shape 135"/>
        <p:cNvGrpSpPr/>
        <p:nvPr/>
      </p:nvGrpSpPr>
      <p:grpSpPr>
        <a:xfrm>
          <a:off x="0" y="0"/>
          <a:ext cx="0" cy="0"/>
          <a:chOff x="0" y="0"/>
          <a:chExt cx="0" cy="0"/>
        </a:xfrm>
      </p:grpSpPr>
      <p:sp>
        <p:nvSpPr>
          <p:cNvPr id="136" name="Shape 136"/>
          <p:cNvSpPr txBox="1"/>
          <p:nvPr/>
        </p:nvSpPr>
        <p:spPr>
          <a:xfrm>
            <a:off x="182875" y="182873"/>
            <a:ext cx="11795700" cy="6018300"/>
          </a:xfrm>
          <a:prstGeom prst="rect">
            <a:avLst/>
          </a:prstGeom>
          <a:noFill/>
          <a:ln>
            <a:noFill/>
          </a:ln>
        </p:spPr>
        <p:txBody>
          <a:bodyPr anchorCtr="0" anchor="t" bIns="45000" lIns="90000" rIns="90000" tIns="45000">
            <a:noAutofit/>
          </a:bodyPr>
          <a:lstStyle/>
          <a:p>
            <a:pPr lvl="0" rtl="0">
              <a:spcBef>
                <a:spcPts val="0"/>
              </a:spcBef>
              <a:buClr>
                <a:schemeClr val="dk1"/>
              </a:buClr>
              <a:buSzPct val="25000"/>
              <a:buFont typeface="Arial"/>
              <a:buNone/>
            </a:pPr>
            <a:r>
              <a:rPr b="1" lang="en-US" sz="2400">
                <a:solidFill>
                  <a:schemeClr val="dk1"/>
                </a:solidFill>
                <a:latin typeface="Verdana"/>
                <a:ea typeface="Verdana"/>
                <a:cs typeface="Verdana"/>
                <a:sym typeface="Verdana"/>
              </a:rPr>
              <a:t>Monoliths vs Microservices</a:t>
            </a: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None/>
            </a:pPr>
            <a:r>
              <a:t/>
            </a:r>
            <a:endParaRPr b="1" sz="1800">
              <a:latin typeface="Verdana"/>
              <a:ea typeface="Verdana"/>
              <a:cs typeface="Verdana"/>
              <a:sym typeface="Verdana"/>
            </a:endParaRPr>
          </a:p>
        </p:txBody>
      </p:sp>
      <p:graphicFrame>
        <p:nvGraphicFramePr>
          <p:cNvPr id="137" name="Shape 137"/>
          <p:cNvGraphicFramePr/>
          <p:nvPr/>
        </p:nvGraphicFramePr>
        <p:xfrm>
          <a:off x="1301037" y="1549762"/>
          <a:ext cx="3000000" cy="3000000"/>
        </p:xfrm>
        <a:graphic>
          <a:graphicData uri="http://schemas.openxmlformats.org/drawingml/2006/table">
            <a:tbl>
              <a:tblPr>
                <a:noFill/>
                <a:tableStyleId>{26064C0A-906A-447C-9007-10C3C800CA92}</a:tableStyleId>
              </a:tblPr>
              <a:tblGrid>
                <a:gridCol w="872600"/>
                <a:gridCol w="4175725"/>
                <a:gridCol w="4541600"/>
              </a:tblGrid>
              <a:tr h="401225">
                <a:tc>
                  <a:txBody>
                    <a:bodyPr>
                      <a:noAutofit/>
                    </a:bodyPr>
                    <a:lstStyle/>
                    <a:p>
                      <a:pPr lvl="0" rtl="0">
                        <a:spcBef>
                          <a:spcPts val="0"/>
                        </a:spcBef>
                        <a:buNone/>
                      </a:pPr>
                      <a:r>
                        <a:t/>
                      </a:r>
                      <a:endParaRPr b="1"/>
                    </a:p>
                  </a:txBody>
                  <a:tcPr marT="91425" marB="91425" marR="91425" marL="91425"/>
                </a:tc>
                <a:tc>
                  <a:txBody>
                    <a:bodyPr>
                      <a:noAutofit/>
                    </a:bodyPr>
                    <a:lstStyle/>
                    <a:p>
                      <a:pPr lvl="0" rtl="0">
                        <a:spcBef>
                          <a:spcPts val="0"/>
                        </a:spcBef>
                        <a:buNone/>
                      </a:pPr>
                      <a:r>
                        <a:rPr b="1" lang="en-US" sz="1800"/>
                        <a:t>Monoliths</a:t>
                      </a:r>
                    </a:p>
                  </a:txBody>
                  <a:tcPr marT="91425" marB="91425" marR="91425" marL="91425"/>
                </a:tc>
                <a:tc>
                  <a:txBody>
                    <a:bodyPr>
                      <a:noAutofit/>
                    </a:bodyPr>
                    <a:lstStyle/>
                    <a:p>
                      <a:pPr lvl="0" rtl="0">
                        <a:spcBef>
                          <a:spcPts val="0"/>
                        </a:spcBef>
                        <a:buNone/>
                      </a:pPr>
                      <a:r>
                        <a:rPr b="1" lang="en-US" sz="1800"/>
                        <a:t>Microservices</a:t>
                      </a:r>
                    </a:p>
                  </a:txBody>
                  <a:tcPr marT="91425" marB="91425" marR="91425" marL="91425"/>
                </a:tc>
              </a:tr>
              <a:tr h="849875">
                <a:tc>
                  <a:txBody>
                    <a:bodyPr>
                      <a:noAutofit/>
                    </a:bodyPr>
                    <a:lstStyle/>
                    <a:p>
                      <a:pPr lvl="0" rtl="0">
                        <a:spcBef>
                          <a:spcPts val="0"/>
                        </a:spcBef>
                        <a:buNone/>
                      </a:pPr>
                      <a:r>
                        <a:rPr b="1" lang="en-US"/>
                        <a:t>Pros</a:t>
                      </a:r>
                    </a:p>
                  </a:txBody>
                  <a:tcPr marT="91425" marB="91425" marR="91425" marL="91425"/>
                </a:tc>
                <a:tc>
                  <a:txBody>
                    <a:bodyPr>
                      <a:noAutofit/>
                    </a:bodyPr>
                    <a:lstStyle/>
                    <a:p>
                      <a:pPr indent="-228600" lvl="0" marL="457200" rtl="0">
                        <a:spcBef>
                          <a:spcPts val="0"/>
                        </a:spcBef>
                        <a:buChar char="●"/>
                      </a:pPr>
                      <a:r>
                        <a:rPr lang="en-US"/>
                        <a:t>Faster initial development</a:t>
                      </a:r>
                    </a:p>
                    <a:p>
                      <a:pPr indent="-228600" lvl="0" marL="457200" rtl="0">
                        <a:spcBef>
                          <a:spcPts val="0"/>
                        </a:spcBef>
                        <a:buChar char="●"/>
                      </a:pPr>
                      <a:r>
                        <a:rPr lang="en-US"/>
                        <a:t>Easier integration</a:t>
                      </a:r>
                    </a:p>
                    <a:p>
                      <a:pPr indent="-228600" lvl="0" marL="457200" rtl="0">
                        <a:spcBef>
                          <a:spcPts val="0"/>
                        </a:spcBef>
                        <a:buChar char="●"/>
                      </a:pPr>
                      <a:r>
                        <a:rPr lang="en-US"/>
                        <a:t>Easier local deployment</a:t>
                      </a:r>
                    </a:p>
                  </a:txBody>
                  <a:tcPr marT="91425" marB="91425" marR="91425" marL="91425"/>
                </a:tc>
                <a:tc>
                  <a:txBody>
                    <a:bodyPr>
                      <a:noAutofit/>
                    </a:bodyPr>
                    <a:lstStyle/>
                    <a:p>
                      <a:pPr indent="-228600" lvl="0" marL="457200" rtl="0">
                        <a:spcBef>
                          <a:spcPts val="0"/>
                        </a:spcBef>
                        <a:buChar char="●"/>
                      </a:pPr>
                      <a:r>
                        <a:rPr lang="en-US"/>
                        <a:t>Easier to develop, understand, upgrade and maintain</a:t>
                      </a:r>
                    </a:p>
                    <a:p>
                      <a:pPr indent="-228600" lvl="0" marL="457200" rtl="0">
                        <a:spcBef>
                          <a:spcPts val="0"/>
                        </a:spcBef>
                        <a:buChar char="●"/>
                      </a:pPr>
                      <a:r>
                        <a:rPr lang="en-US"/>
                        <a:t>Starts faster</a:t>
                      </a:r>
                    </a:p>
                    <a:p>
                      <a:pPr indent="-228600" lvl="0" marL="457200" rtl="0">
                        <a:spcBef>
                          <a:spcPts val="0"/>
                        </a:spcBef>
                        <a:buChar char="●"/>
                      </a:pPr>
                      <a:r>
                        <a:rPr lang="en-US"/>
                        <a:t>Scales individually</a:t>
                      </a:r>
                    </a:p>
                    <a:p>
                      <a:pPr indent="-228600" lvl="0" marL="457200" rtl="0">
                        <a:spcBef>
                          <a:spcPts val="0"/>
                        </a:spcBef>
                        <a:buChar char="●"/>
                      </a:pPr>
                      <a:r>
                        <a:rPr lang="en-US"/>
                        <a:t>Easier fault isolation (ex: cpu/memory leaks)</a:t>
                      </a:r>
                    </a:p>
                    <a:p>
                      <a:pPr indent="-228600" lvl="0" marL="457200" rtl="0">
                        <a:spcBef>
                          <a:spcPts val="0"/>
                        </a:spcBef>
                        <a:buChar char="●"/>
                      </a:pPr>
                      <a:r>
                        <a:rPr lang="en-US"/>
                        <a:t>Not stuck with any stack</a:t>
                      </a:r>
                    </a:p>
                  </a:txBody>
                  <a:tcPr marT="91425" marB="91425" marR="91425" marL="91425"/>
                </a:tc>
              </a:tr>
              <a:tr h="1111475">
                <a:tc>
                  <a:txBody>
                    <a:bodyPr>
                      <a:noAutofit/>
                    </a:bodyPr>
                    <a:lstStyle/>
                    <a:p>
                      <a:pPr lvl="0">
                        <a:spcBef>
                          <a:spcPts val="0"/>
                        </a:spcBef>
                        <a:buNone/>
                      </a:pPr>
                      <a:r>
                        <a:rPr b="1" lang="en-US"/>
                        <a:t>Cons</a:t>
                      </a:r>
                    </a:p>
                  </a:txBody>
                  <a:tcPr marT="91425" marB="91425" marR="91425" marL="91425"/>
                </a:tc>
                <a:tc>
                  <a:txBody>
                    <a:bodyPr>
                      <a:noAutofit/>
                    </a:bodyPr>
                    <a:lstStyle/>
                    <a:p>
                      <a:pPr indent="-228600" lvl="0" marL="457200" rtl="0">
                        <a:spcBef>
                          <a:spcPts val="0"/>
                        </a:spcBef>
                        <a:buChar char="●"/>
                      </a:pPr>
                      <a:r>
                        <a:rPr lang="en-US"/>
                        <a:t>Stuck with same technology stack</a:t>
                      </a:r>
                    </a:p>
                    <a:p>
                      <a:pPr indent="-228600" lvl="0" marL="457200" rtl="0">
                        <a:spcBef>
                          <a:spcPts val="0"/>
                        </a:spcBef>
                        <a:buChar char="●"/>
                      </a:pPr>
                      <a:r>
                        <a:rPr lang="en-US">
                          <a:solidFill>
                            <a:schemeClr val="dk1"/>
                          </a:solidFill>
                        </a:rPr>
                        <a:t>Difficult to share with other developers</a:t>
                      </a:r>
                    </a:p>
                    <a:p>
                      <a:pPr indent="-228600" lvl="0" marL="457200" rtl="0">
                        <a:spcBef>
                          <a:spcPts val="0"/>
                        </a:spcBef>
                        <a:buChar char="●"/>
                      </a:pPr>
                      <a:r>
                        <a:rPr lang="en-US"/>
                        <a:t>Difficult to scale</a:t>
                      </a:r>
                    </a:p>
                    <a:p>
                      <a:pPr indent="-228600" lvl="0" marL="457200" rtl="0">
                        <a:spcBef>
                          <a:spcPts val="0"/>
                        </a:spcBef>
                        <a:buChar char="●"/>
                      </a:pPr>
                      <a:r>
                        <a:rPr lang="en-US"/>
                        <a:t>Difficult to deploy to other environments</a:t>
                      </a:r>
                    </a:p>
                  </a:txBody>
                  <a:tcPr marT="91425" marB="91425" marR="91425" marL="91425"/>
                </a:tc>
                <a:tc>
                  <a:txBody>
                    <a:bodyPr>
                      <a:noAutofit/>
                    </a:bodyPr>
                    <a:lstStyle/>
                    <a:p>
                      <a:pPr indent="-228600" lvl="0" marL="457200">
                        <a:spcBef>
                          <a:spcPts val="0"/>
                        </a:spcBef>
                        <a:buChar char="●"/>
                      </a:pPr>
                      <a:r>
                        <a:rPr lang="en-US"/>
                        <a:t>Slower initial development</a:t>
                      </a: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141" name="Shape 141"/>
        <p:cNvGrpSpPr/>
        <p:nvPr/>
      </p:nvGrpSpPr>
      <p:grpSpPr>
        <a:xfrm>
          <a:off x="0" y="0"/>
          <a:ext cx="0" cy="0"/>
          <a:chOff x="0" y="0"/>
          <a:chExt cx="0" cy="0"/>
        </a:xfrm>
      </p:grpSpPr>
      <p:sp>
        <p:nvSpPr>
          <p:cNvPr id="142" name="Shape 142"/>
          <p:cNvSpPr txBox="1"/>
          <p:nvPr/>
        </p:nvSpPr>
        <p:spPr>
          <a:xfrm>
            <a:off x="182875" y="182875"/>
            <a:ext cx="11795700" cy="6370800"/>
          </a:xfrm>
          <a:prstGeom prst="rect">
            <a:avLst/>
          </a:prstGeom>
          <a:noFill/>
          <a:ln>
            <a:noFill/>
          </a:ln>
        </p:spPr>
        <p:txBody>
          <a:bodyPr anchorCtr="0" anchor="t" bIns="45000" lIns="90000" rIns="90000" tIns="45000">
            <a:noAutofit/>
          </a:bodyPr>
          <a:lstStyle/>
          <a:p>
            <a:pPr lvl="0" rtl="0">
              <a:spcBef>
                <a:spcPts val="0"/>
              </a:spcBef>
              <a:buSzPct val="25000"/>
              <a:buNone/>
            </a:pPr>
            <a:r>
              <a:rPr b="1" lang="en-US" sz="2400">
                <a:solidFill>
                  <a:schemeClr val="dk1"/>
                </a:solidFill>
                <a:latin typeface="Verdana"/>
                <a:ea typeface="Verdana"/>
                <a:cs typeface="Verdana"/>
                <a:sym typeface="Verdana"/>
              </a:rPr>
              <a:t>Monoliths vs Microservices</a:t>
            </a:r>
          </a:p>
          <a:p>
            <a:pPr lvl="0" rtl="0">
              <a:spcBef>
                <a:spcPts val="0"/>
              </a:spcBef>
              <a:buNone/>
            </a:pPr>
            <a:r>
              <a:t/>
            </a:r>
            <a:endParaRPr b="1" sz="2400">
              <a:solidFill>
                <a:schemeClr val="dk1"/>
              </a:solidFill>
              <a:latin typeface="Verdana"/>
              <a:ea typeface="Verdana"/>
              <a:cs typeface="Verdana"/>
              <a:sym typeface="Verdana"/>
            </a:endParaRPr>
          </a:p>
          <a:p>
            <a:pPr lvl="0" rtl="0">
              <a:spcBef>
                <a:spcPts val="0"/>
              </a:spcBef>
              <a:buSzPct val="25000"/>
              <a:buNone/>
            </a:pPr>
            <a:r>
              <a:rPr b="1" lang="en-US" sz="1800">
                <a:solidFill>
                  <a:schemeClr val="dk1"/>
                </a:solidFill>
                <a:latin typeface="Verdana"/>
                <a:ea typeface="Verdana"/>
                <a:cs typeface="Verdana"/>
                <a:sym typeface="Verdana"/>
              </a:rPr>
              <a:t>What if I really want a Monolith Application?</a:t>
            </a:r>
          </a:p>
          <a:p>
            <a:pPr lvl="0" rtl="0">
              <a:spcBef>
                <a:spcPts val="0"/>
              </a:spcBef>
              <a:buSzPct val="25000"/>
              <a:buNone/>
            </a:pPr>
            <a:r>
              <a:rPr lang="en-US" sz="1800">
                <a:solidFill>
                  <a:schemeClr val="dk1"/>
                </a:solidFill>
                <a:latin typeface="Verdana"/>
                <a:ea typeface="Verdana"/>
                <a:cs typeface="Verdana"/>
                <a:sym typeface="Verdana"/>
              </a:rPr>
              <a:t>Although Microservices’s main rule is </a:t>
            </a:r>
            <a:r>
              <a:rPr i="1" lang="en-US" sz="1800">
                <a:solidFill>
                  <a:schemeClr val="dk1"/>
                </a:solidFill>
              </a:rPr>
              <a:t>One container per process</a:t>
            </a:r>
            <a:r>
              <a:rPr lang="en-US" sz="1800">
                <a:solidFill>
                  <a:schemeClr val="dk1"/>
                </a:solidFill>
              </a:rPr>
              <a:t>, </a:t>
            </a:r>
            <a:r>
              <a:rPr lang="en-US" sz="1800">
                <a:solidFill>
                  <a:schemeClr val="dk1"/>
                </a:solidFill>
                <a:latin typeface="Verdana"/>
                <a:ea typeface="Verdana"/>
                <a:cs typeface="Verdana"/>
                <a:sym typeface="Verdana"/>
              </a:rPr>
              <a:t>sometimes a Monolith Application is the only way.</a:t>
            </a:r>
          </a:p>
          <a:p>
            <a:pPr lvl="0" rtl="0">
              <a:spcBef>
                <a:spcPts val="0"/>
              </a:spcBef>
              <a:buNone/>
            </a:pPr>
            <a:r>
              <a:t/>
            </a:r>
            <a:endParaRPr sz="1800">
              <a:solidFill>
                <a:schemeClr val="dk1"/>
              </a:solidFill>
              <a:latin typeface="Verdana"/>
              <a:ea typeface="Verdana"/>
              <a:cs typeface="Verdana"/>
              <a:sym typeface="Verdana"/>
            </a:endParaRPr>
          </a:p>
          <a:p>
            <a:pPr lvl="0" rtl="0">
              <a:spcBef>
                <a:spcPts val="0"/>
              </a:spcBef>
              <a:buSzPct val="25000"/>
              <a:buNone/>
            </a:pPr>
            <a:r>
              <a:rPr b="1" lang="en-US" sz="1800">
                <a:solidFill>
                  <a:schemeClr val="dk1"/>
                </a:solidFill>
                <a:latin typeface="Verdana"/>
                <a:ea typeface="Verdana"/>
                <a:cs typeface="Verdana"/>
                <a:sym typeface="Verdana"/>
              </a:rPr>
              <a:t>How do I create a Monolith Application?</a:t>
            </a:r>
          </a:p>
          <a:p>
            <a:pPr lvl="0" rtl="0">
              <a:spcBef>
                <a:spcPts val="0"/>
              </a:spcBef>
              <a:buSzPct val="25000"/>
              <a:buNone/>
            </a:pPr>
            <a:r>
              <a:rPr lang="en-US" sz="1800">
                <a:solidFill>
                  <a:schemeClr val="dk1"/>
                </a:solidFill>
                <a:latin typeface="Verdana"/>
                <a:ea typeface="Verdana"/>
                <a:cs typeface="Verdana"/>
                <a:sym typeface="Verdana"/>
              </a:rPr>
              <a:t>With a process control tool such as Supervisord. Docker only needs to manage Supervisord process, which by itself keeps the processes running and allows start/stop/restart.</a:t>
            </a:r>
          </a:p>
          <a:p>
            <a:pPr lvl="0" rtl="0">
              <a:spcBef>
                <a:spcPts val="0"/>
              </a:spcBef>
              <a:buNone/>
            </a:pPr>
            <a:r>
              <a:t/>
            </a:r>
            <a:endParaRPr b="1" sz="1800">
              <a:solidFill>
                <a:schemeClr val="dk1"/>
              </a:solidFill>
              <a:latin typeface="Verdana"/>
              <a:ea typeface="Verdana"/>
              <a:cs typeface="Verdana"/>
              <a:sym typeface="Verdana"/>
            </a:endParaRPr>
          </a:p>
          <a:p>
            <a:pPr lvl="0" rtl="0">
              <a:spcBef>
                <a:spcPts val="0"/>
              </a:spcBef>
              <a:buSzPct val="25000"/>
              <a:buNone/>
            </a:pPr>
            <a:r>
              <a:rPr b="1" lang="en-US" sz="1800">
                <a:solidFill>
                  <a:schemeClr val="dk1"/>
                </a:solidFill>
                <a:latin typeface="Verdana"/>
                <a:ea typeface="Verdana"/>
                <a:cs typeface="Verdana"/>
                <a:sym typeface="Verdana"/>
              </a:rPr>
              <a:t>Can’t I just use Systemd?</a:t>
            </a:r>
          </a:p>
          <a:p>
            <a:pPr lvl="0" rtl="0">
              <a:spcBef>
                <a:spcPts val="0"/>
              </a:spcBef>
              <a:buSzPct val="25000"/>
              <a:buNone/>
            </a:pPr>
            <a:r>
              <a:rPr lang="en-US" sz="1800" u="sng">
                <a:solidFill>
                  <a:schemeClr val="dk1"/>
                </a:solidFill>
                <a:latin typeface="Verdana"/>
                <a:ea typeface="Verdana"/>
                <a:cs typeface="Verdana"/>
                <a:sym typeface="Verdana"/>
              </a:rPr>
              <a:t>Docker is not a VM</a:t>
            </a:r>
            <a:r>
              <a:rPr lang="en-US" sz="1800">
                <a:solidFill>
                  <a:schemeClr val="dk1"/>
                </a:solidFill>
                <a:latin typeface="Verdana"/>
                <a:ea typeface="Verdana"/>
                <a:cs typeface="Verdana"/>
                <a:sym typeface="Verdana"/>
              </a:rPr>
              <a:t>. Can’t have it’s own modules, doesn’t need init as PID 1, doesn’t have syslogd, cron, etc.</a:t>
            </a:r>
          </a:p>
          <a:p>
            <a:pPr lvl="0" rtl="0">
              <a:spcBef>
                <a:spcPts val="0"/>
              </a:spcBef>
              <a:buSzPct val="25000"/>
              <a:buNone/>
            </a:pPr>
            <a:r>
              <a:rPr lang="en-US" sz="1800">
                <a:solidFill>
                  <a:schemeClr val="dk1"/>
                </a:solidFill>
                <a:latin typeface="Verdana"/>
                <a:ea typeface="Verdana"/>
                <a:cs typeface="Verdana"/>
                <a:sym typeface="Verdana"/>
              </a:rPr>
              <a:t>Docker uses the host’s kernel (or docker machine’s, if it’s not a Linux Host), it’s processes are visible on the host machine. It’s a glorified chroot, which uses the host’s systemd, Kernel Namespaces and Control Groups.</a:t>
            </a:r>
          </a:p>
          <a:p>
            <a:pPr lvl="0" rtl="0">
              <a:spcBef>
                <a:spcPts val="0"/>
              </a:spcBef>
              <a:buSzPct val="25000"/>
              <a:buNone/>
            </a:pPr>
            <a:r>
              <a:rPr lang="en-US" sz="1800">
                <a:solidFill>
                  <a:schemeClr val="dk1"/>
                </a:solidFill>
                <a:latin typeface="Verdana"/>
                <a:ea typeface="Verdana"/>
                <a:cs typeface="Verdana"/>
                <a:sym typeface="Verdana"/>
              </a:rPr>
              <a:t>That’s why docker processes run in the foreground, not in the background, such as daemons. If a process is started in the background, the container will be stopped.</a:t>
            </a:r>
          </a:p>
          <a:p>
            <a:pPr lvl="0" rtl="0">
              <a:spcBef>
                <a:spcPts val="0"/>
              </a:spcBef>
              <a:buSzPct val="25000"/>
              <a:buNone/>
            </a:pPr>
            <a:br>
              <a:rPr lang="en-US" sz="1800">
                <a:solidFill>
                  <a:schemeClr val="dk1"/>
                </a:solidFill>
                <a:latin typeface="Verdana"/>
                <a:ea typeface="Verdana"/>
                <a:cs typeface="Verdana"/>
                <a:sym typeface="Verdana"/>
              </a:rPr>
            </a:br>
            <a:r>
              <a:rPr lang="en-US" sz="1800">
                <a:solidFill>
                  <a:schemeClr val="dk1"/>
                </a:solidFill>
                <a:latin typeface="Verdana"/>
                <a:ea typeface="Verdana"/>
                <a:cs typeface="Verdana"/>
                <a:sym typeface="Verdana"/>
              </a:rPr>
              <a:t>But please, if possible, use only Microservices.</a:t>
            </a:r>
            <a:br>
              <a:rPr lang="en-US" sz="1800">
                <a:solidFill>
                  <a:schemeClr val="dk1"/>
                </a:solidFill>
                <a:latin typeface="Verdana"/>
                <a:ea typeface="Verdana"/>
                <a:cs typeface="Verdana"/>
                <a:sym typeface="Verdana"/>
              </a:rPr>
            </a:br>
          </a:p>
          <a:p>
            <a:pPr lvl="0" rtl="0">
              <a:spcBef>
                <a:spcPts val="0"/>
              </a:spcBef>
              <a:buSzPct val="25000"/>
              <a:buNone/>
            </a:pPr>
            <a:r>
              <a:rPr lang="en-US" sz="1800">
                <a:solidFill>
                  <a:schemeClr val="dk1"/>
                </a:solidFill>
                <a:latin typeface="Verdana"/>
                <a:ea typeface="Verdana"/>
                <a:cs typeface="Verdana"/>
                <a:sym typeface="Verdana"/>
              </a:rPr>
              <a:t>Check more details at </a:t>
            </a:r>
            <a:r>
              <a:rPr lang="en-US" sz="1800" u="sng">
                <a:solidFill>
                  <a:schemeClr val="hlink"/>
                </a:solidFill>
                <a:latin typeface="Verdana"/>
                <a:ea typeface="Verdana"/>
                <a:cs typeface="Verdana"/>
                <a:sym typeface="Verdana"/>
                <a:hlinkClick r:id="rId4"/>
              </a:rPr>
              <a:t>https://docs.docker.com/engine/security/security/</a:t>
            </a:r>
            <a:r>
              <a:rPr lang="en-US" sz="1800">
                <a:solidFill>
                  <a:schemeClr val="dk1"/>
                </a:solidFill>
                <a:latin typeface="Verdana"/>
                <a:ea typeface="Verdana"/>
                <a:cs typeface="Verdana"/>
                <a:sym typeface="Verdana"/>
              </a:rPr>
              <a:t>.</a:t>
            </a:r>
          </a:p>
          <a:p>
            <a:pPr lvl="0" rtl="0">
              <a:spcBef>
                <a:spcPts val="0"/>
              </a:spcBef>
              <a:buNone/>
            </a:pPr>
            <a:r>
              <a:t/>
            </a:r>
            <a:endParaRPr sz="1800">
              <a:solidFill>
                <a:schemeClr val="dk1"/>
              </a:solidFill>
              <a:latin typeface="Verdana"/>
              <a:ea typeface="Verdana"/>
              <a:cs typeface="Verdana"/>
              <a:sym typeface="Verdana"/>
            </a:endParaRPr>
          </a:p>
          <a:p>
            <a:pPr lvl="0" rtl="0">
              <a:spcBef>
                <a:spcPts val="0"/>
              </a:spcBef>
              <a:buNone/>
            </a:pPr>
            <a:r>
              <a:t/>
            </a:r>
            <a:endParaRPr sz="1800">
              <a:solidFill>
                <a:schemeClr val="dk1"/>
              </a:solidFill>
              <a:latin typeface="Verdana"/>
              <a:ea typeface="Verdana"/>
              <a:cs typeface="Verdana"/>
              <a:sym typeface="Verdana"/>
            </a:endParaRPr>
          </a:p>
          <a:p>
            <a:pPr lvl="0" rtl="0">
              <a:spcBef>
                <a:spcPts val="0"/>
              </a:spcBef>
              <a:buNone/>
            </a:pPr>
            <a:r>
              <a:t/>
            </a:r>
            <a:endParaRPr sz="1800">
              <a:solidFill>
                <a:schemeClr val="dk1"/>
              </a:solidFill>
              <a:latin typeface="Verdana"/>
              <a:ea typeface="Verdana"/>
              <a:cs typeface="Verdana"/>
              <a:sym typeface="Verdana"/>
            </a:endParaRPr>
          </a:p>
          <a:p>
            <a:pPr lvl="0" rtl="0">
              <a:spcBef>
                <a:spcPts val="0"/>
              </a:spcBef>
              <a:buNone/>
            </a:pPr>
            <a:r>
              <a:t/>
            </a:r>
            <a:endParaRPr sz="1800">
              <a:solidFill>
                <a:schemeClr val="dk1"/>
              </a:solidFill>
              <a:latin typeface="Verdana"/>
              <a:ea typeface="Verdana"/>
              <a:cs typeface="Verdana"/>
              <a:sym typeface="Verdana"/>
            </a:endParaRPr>
          </a:p>
          <a:p>
            <a:pPr lvl="0" rtl="0">
              <a:spcBef>
                <a:spcPts val="0"/>
              </a:spcBef>
              <a:buNone/>
            </a:pPr>
            <a:r>
              <a:t/>
            </a:r>
            <a:endParaRPr sz="1800">
              <a:solidFill>
                <a:schemeClr val="dk1"/>
              </a:solidFill>
              <a:latin typeface="Verdana"/>
              <a:ea typeface="Verdana"/>
              <a:cs typeface="Verdana"/>
              <a:sym typeface="Verdana"/>
            </a:endParaRPr>
          </a:p>
          <a:p>
            <a:pPr lvl="0" rtl="0">
              <a:spcBef>
                <a:spcPts val="0"/>
              </a:spcBef>
              <a:buNone/>
            </a:pPr>
            <a:r>
              <a:t/>
            </a:r>
            <a:endParaRPr sz="1800">
              <a:solidFill>
                <a:schemeClr val="dk1"/>
              </a:solidFill>
              <a:latin typeface="Verdana"/>
              <a:ea typeface="Verdana"/>
              <a:cs typeface="Verdana"/>
              <a:sym typeface="Verdana"/>
            </a:endParaRPr>
          </a:p>
          <a:p>
            <a:pPr lvl="0" rtl="0">
              <a:spcBef>
                <a:spcPts val="0"/>
              </a:spcBef>
              <a:buNone/>
            </a:pPr>
            <a:r>
              <a:t/>
            </a:r>
            <a:endParaRPr sz="1800">
              <a:solidFill>
                <a:schemeClr val="dk1"/>
              </a:solidFill>
              <a:latin typeface="Verdana"/>
              <a:ea typeface="Verdana"/>
              <a:cs typeface="Verdana"/>
              <a:sym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146" name="Shape 146"/>
        <p:cNvGrpSpPr/>
        <p:nvPr/>
      </p:nvGrpSpPr>
      <p:grpSpPr>
        <a:xfrm>
          <a:off x="0" y="0"/>
          <a:ext cx="0" cy="0"/>
          <a:chOff x="0" y="0"/>
          <a:chExt cx="0" cy="0"/>
        </a:xfrm>
      </p:grpSpPr>
      <p:sp>
        <p:nvSpPr>
          <p:cNvPr id="147" name="Shape 147"/>
          <p:cNvSpPr txBox="1"/>
          <p:nvPr/>
        </p:nvSpPr>
        <p:spPr>
          <a:xfrm>
            <a:off x="182875" y="182870"/>
            <a:ext cx="11795700" cy="6034200"/>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lang="en-US" sz="2400">
                <a:latin typeface="Verdana"/>
                <a:ea typeface="Verdana"/>
                <a:cs typeface="Verdana"/>
                <a:sym typeface="Verdana"/>
              </a:rPr>
              <a:t>Docker Workflow</a:t>
            </a: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None/>
            </a:pPr>
            <a:r>
              <a:t/>
            </a:r>
            <a:endParaRPr b="0" sz="1800" strike="noStrike">
              <a:solidFill>
                <a:srgbClr val="000000"/>
              </a:solidFill>
              <a:latin typeface="Verdana"/>
              <a:ea typeface="Verdana"/>
              <a:cs typeface="Verdana"/>
              <a:sym typeface="Verdana"/>
            </a:endParaRPr>
          </a:p>
        </p:txBody>
      </p:sp>
      <p:pic>
        <p:nvPicPr>
          <p:cNvPr id="148" name="Shape 148"/>
          <p:cNvPicPr preferRelativeResize="0"/>
          <p:nvPr/>
        </p:nvPicPr>
        <p:blipFill>
          <a:blip r:embed="rId4">
            <a:alphaModFix/>
          </a:blip>
          <a:stretch>
            <a:fillRect/>
          </a:stretch>
        </p:blipFill>
        <p:spPr>
          <a:xfrm>
            <a:off x="1495425" y="819150"/>
            <a:ext cx="9201150" cy="5219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152" name="Shape 152"/>
        <p:cNvGrpSpPr/>
        <p:nvPr/>
      </p:nvGrpSpPr>
      <p:grpSpPr>
        <a:xfrm>
          <a:off x="0" y="0"/>
          <a:ext cx="0" cy="0"/>
          <a:chOff x="0" y="0"/>
          <a:chExt cx="0" cy="0"/>
        </a:xfrm>
      </p:grpSpPr>
      <p:sp>
        <p:nvSpPr>
          <p:cNvPr id="153" name="Shape 153"/>
          <p:cNvSpPr txBox="1"/>
          <p:nvPr/>
        </p:nvSpPr>
        <p:spPr>
          <a:xfrm>
            <a:off x="182875" y="182870"/>
            <a:ext cx="11795700" cy="6034200"/>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lang="en-US" sz="2400">
                <a:latin typeface="Verdana"/>
                <a:ea typeface="Verdana"/>
                <a:cs typeface="Verdana"/>
                <a:sym typeface="Verdana"/>
              </a:rPr>
              <a:t>Docker Workflow</a:t>
            </a: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None/>
            </a:pPr>
            <a:r>
              <a:t/>
            </a:r>
            <a:endParaRPr b="0" sz="1800" strike="noStrike">
              <a:solidFill>
                <a:srgbClr val="000000"/>
              </a:solidFill>
              <a:latin typeface="Verdana"/>
              <a:ea typeface="Verdana"/>
              <a:cs typeface="Verdana"/>
              <a:sym typeface="Verdana"/>
            </a:endParaRPr>
          </a:p>
        </p:txBody>
      </p:sp>
      <p:pic>
        <p:nvPicPr>
          <p:cNvPr id="154" name="Shape 154"/>
          <p:cNvPicPr preferRelativeResize="0"/>
          <p:nvPr/>
        </p:nvPicPr>
        <p:blipFill rotWithShape="1">
          <a:blip r:embed="rId4">
            <a:alphaModFix/>
          </a:blip>
          <a:srcRect b="0" l="0" r="0" t="6759"/>
          <a:stretch/>
        </p:blipFill>
        <p:spPr>
          <a:xfrm>
            <a:off x="548350" y="641374"/>
            <a:ext cx="11095299" cy="5816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158" name="Shape 158"/>
        <p:cNvGrpSpPr/>
        <p:nvPr/>
      </p:nvGrpSpPr>
      <p:grpSpPr>
        <a:xfrm>
          <a:off x="0" y="0"/>
          <a:ext cx="0" cy="0"/>
          <a:chOff x="0" y="0"/>
          <a:chExt cx="0" cy="0"/>
        </a:xfrm>
      </p:grpSpPr>
      <p:sp>
        <p:nvSpPr>
          <p:cNvPr id="159" name="Shape 159"/>
          <p:cNvSpPr txBox="1"/>
          <p:nvPr/>
        </p:nvSpPr>
        <p:spPr>
          <a:xfrm>
            <a:off x="182875" y="183250"/>
            <a:ext cx="11704200" cy="6478500"/>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lang="en-US" sz="2400" strike="noStrike">
                <a:solidFill>
                  <a:srgbClr val="000000"/>
                </a:solidFill>
                <a:latin typeface="Verdana"/>
                <a:ea typeface="Verdana"/>
                <a:cs typeface="Verdana"/>
                <a:sym typeface="Verdana"/>
              </a:rPr>
              <a:t>Docker </a:t>
            </a:r>
            <a:r>
              <a:rPr b="1" lang="en-US" sz="2400">
                <a:latin typeface="Verdana"/>
                <a:ea typeface="Verdana"/>
                <a:cs typeface="Verdana"/>
                <a:sym typeface="Verdana"/>
              </a:rPr>
              <a:t>Registry</a:t>
            </a: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lvl="0" rtl="0">
              <a:spcBef>
                <a:spcPts val="0"/>
              </a:spcBef>
              <a:buClr>
                <a:schemeClr val="dk1"/>
              </a:buClr>
              <a:buSzPct val="25000"/>
              <a:buFont typeface="Arial"/>
              <a:buNone/>
            </a:pPr>
            <a:r>
              <a:rPr b="1" lang="en-US" sz="1800">
                <a:solidFill>
                  <a:schemeClr val="dk1"/>
                </a:solidFill>
                <a:latin typeface="Verdana"/>
                <a:ea typeface="Verdana"/>
                <a:cs typeface="Verdana"/>
                <a:sym typeface="Verdana"/>
              </a:rPr>
              <a:t>Docker Hub</a:t>
            </a:r>
          </a:p>
          <a:p>
            <a:pPr indent="0" lvl="0" marL="0" marR="0" rtl="0" algn="l">
              <a:spcBef>
                <a:spcPts val="0"/>
              </a:spcBef>
              <a:buSzPct val="25000"/>
              <a:buNone/>
            </a:pPr>
            <a:r>
              <a:rPr b="0" lang="en-US" sz="1800" strike="noStrike">
                <a:solidFill>
                  <a:srgbClr val="000000"/>
                </a:solidFill>
                <a:latin typeface="Verdana"/>
                <a:ea typeface="Verdana"/>
                <a:cs typeface="Verdana"/>
                <a:sym typeface="Verdana"/>
              </a:rPr>
              <a:t>Docker Hub (</a:t>
            </a:r>
            <a:r>
              <a:rPr lang="en-US" sz="1800" u="sng">
                <a:solidFill>
                  <a:schemeClr val="hlink"/>
                </a:solidFill>
                <a:latin typeface="Verdana"/>
                <a:ea typeface="Verdana"/>
                <a:cs typeface="Verdana"/>
                <a:sym typeface="Verdana"/>
                <a:hlinkClick r:id="rId4"/>
              </a:rPr>
              <a:t>https://hub.docker.com</a:t>
            </a:r>
            <a:r>
              <a:rPr lang="en-US" sz="1800">
                <a:latin typeface="Verdana"/>
                <a:ea typeface="Verdana"/>
                <a:cs typeface="Verdana"/>
                <a:sym typeface="Verdana"/>
              </a:rPr>
              <a:t>) </a:t>
            </a:r>
            <a:r>
              <a:rPr b="0" lang="en-US" sz="1800" strike="noStrike">
                <a:solidFill>
                  <a:srgbClr val="000000"/>
                </a:solidFill>
                <a:latin typeface="Verdana"/>
                <a:ea typeface="Verdana"/>
                <a:cs typeface="Verdana"/>
                <a:sym typeface="Verdana"/>
              </a:rPr>
              <a:t>i</a:t>
            </a:r>
            <a:r>
              <a:rPr lang="en-US" sz="1800">
                <a:latin typeface="Verdana"/>
                <a:ea typeface="Verdana"/>
                <a:cs typeface="Verdana"/>
                <a:sym typeface="Verdana"/>
              </a:rPr>
              <a:t>s soon to be rebranded to Docker Store (</a:t>
            </a:r>
            <a:r>
              <a:rPr lang="en-US" sz="1800" u="sng">
                <a:solidFill>
                  <a:schemeClr val="hlink"/>
                </a:solidFill>
                <a:latin typeface="Verdana"/>
                <a:ea typeface="Verdana"/>
                <a:cs typeface="Verdana"/>
                <a:sym typeface="Verdana"/>
                <a:hlinkClick r:id="rId5"/>
              </a:rPr>
              <a:t>https://store.docker.com</a:t>
            </a:r>
            <a:r>
              <a:rPr lang="en-US" sz="1800">
                <a:latin typeface="Verdana"/>
                <a:ea typeface="Verdana"/>
                <a:cs typeface="Verdana"/>
                <a:sym typeface="Verdana"/>
              </a:rPr>
              <a:t>). It allows 1 free private image per user.</a:t>
            </a: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SzPct val="25000"/>
              <a:buNone/>
            </a:pPr>
            <a:r>
              <a:rPr b="1" lang="en-US" sz="1800">
                <a:latin typeface="Verdana"/>
                <a:ea typeface="Verdana"/>
                <a:cs typeface="Verdana"/>
                <a:sym typeface="Verdana"/>
              </a:rPr>
              <a:t>Custom Docker Registry</a:t>
            </a:r>
          </a:p>
          <a:p>
            <a:pPr indent="0" lvl="0" marL="0" marR="0" rtl="0" algn="l">
              <a:spcBef>
                <a:spcPts val="0"/>
              </a:spcBef>
              <a:buSzPct val="25000"/>
              <a:buNone/>
            </a:pPr>
            <a:r>
              <a:rPr lang="en-US" sz="1800">
                <a:solidFill>
                  <a:schemeClr val="dk1"/>
                </a:solidFill>
                <a:latin typeface="Verdana"/>
                <a:ea typeface="Verdana"/>
                <a:cs typeface="Verdana"/>
                <a:sym typeface="Verdana"/>
              </a:rPr>
              <a:t>Allows much easier deployment, as it allows sharing images in a network.</a:t>
            </a:r>
          </a:p>
          <a:p>
            <a:pPr indent="0" lvl="0" marL="0" marR="0" rtl="0" algn="l">
              <a:spcBef>
                <a:spcPts val="0"/>
              </a:spcBef>
              <a:buSzPct val="25000"/>
              <a:buNone/>
            </a:pPr>
            <a:r>
              <a:rPr lang="en-US" sz="1800">
                <a:latin typeface="Verdana"/>
                <a:ea typeface="Verdana"/>
                <a:cs typeface="Verdana"/>
                <a:sym typeface="Verdana"/>
              </a:rPr>
              <a:t>The easiest way to create a Registry is to use the registry container, like this:</a:t>
            </a:r>
          </a:p>
          <a:p>
            <a:pPr indent="0" lvl="0" marL="0" marR="0" rtl="0" algn="l">
              <a:spcBef>
                <a:spcPts val="0"/>
              </a:spcBef>
              <a:buNone/>
            </a:pPr>
            <a:r>
              <a:t/>
            </a:r>
            <a:endParaRPr sz="1800">
              <a:latin typeface="Verdana"/>
              <a:ea typeface="Verdana"/>
              <a:cs typeface="Verdana"/>
              <a:sym typeface="Verdana"/>
            </a:endParaRPr>
          </a:p>
          <a:p>
            <a:pPr indent="0" lvl="0" marL="0" marR="0" rtl="0" algn="l">
              <a:spcBef>
                <a:spcPts val="0"/>
              </a:spcBef>
              <a:buSzPct val="25000"/>
              <a:buNone/>
            </a:pPr>
            <a:r>
              <a:rPr lang="en-US" sz="1800">
                <a:latin typeface="Verdana"/>
                <a:ea typeface="Verdana"/>
                <a:cs typeface="Verdana"/>
                <a:sym typeface="Verdana"/>
              </a:rPr>
              <a:t># docker pull registry:2.5.1 (check versions at the link above)</a:t>
            </a:r>
          </a:p>
          <a:p>
            <a:pPr indent="0" lvl="0" marL="0" marR="0" rtl="0" algn="l">
              <a:spcBef>
                <a:spcPts val="0"/>
              </a:spcBef>
              <a:buSzPct val="25000"/>
              <a:buNone/>
            </a:pPr>
            <a:r>
              <a:rPr lang="en-US" sz="1800">
                <a:latin typeface="Verdana"/>
                <a:ea typeface="Verdana"/>
                <a:cs typeface="Verdana"/>
                <a:sym typeface="Verdana"/>
              </a:rPr>
              <a:t># docker run -d --name fm-registry -p 5000:5000 registry:2.5.1</a:t>
            </a:r>
          </a:p>
          <a:p>
            <a:pPr indent="0" lvl="0" marL="0" marR="0" rtl="0" algn="l">
              <a:spcBef>
                <a:spcPts val="0"/>
              </a:spcBef>
              <a:buNone/>
            </a:pPr>
            <a:r>
              <a:t/>
            </a:r>
            <a:endParaRPr sz="1800">
              <a:latin typeface="Verdana"/>
              <a:ea typeface="Verdana"/>
              <a:cs typeface="Verdana"/>
              <a:sym typeface="Verdana"/>
            </a:endParaRPr>
          </a:p>
          <a:p>
            <a:pPr indent="0" lvl="0" marL="0" marR="0" rtl="0" algn="l">
              <a:spcBef>
                <a:spcPts val="0"/>
              </a:spcBef>
              <a:buSzPct val="25000"/>
              <a:buNone/>
            </a:pPr>
            <a:r>
              <a:rPr b="1" lang="en-US" sz="1800">
                <a:latin typeface="Verdana"/>
                <a:ea typeface="Verdana"/>
                <a:cs typeface="Verdana"/>
                <a:sym typeface="Verdana"/>
              </a:rPr>
              <a:t>Push image to custom registry</a:t>
            </a:r>
          </a:p>
          <a:p>
            <a:pPr indent="-69850" lvl="0" marL="0" marR="0" rtl="0" algn="l">
              <a:spcBef>
                <a:spcPts val="0"/>
              </a:spcBef>
              <a:buClr>
                <a:schemeClr val="dk1"/>
              </a:buClr>
              <a:buSzPct val="61111"/>
              <a:buFont typeface="Arial"/>
              <a:buNone/>
            </a:pPr>
            <a:r>
              <a:rPr lang="en-US" sz="1800">
                <a:latin typeface="Verdana"/>
                <a:ea typeface="Verdana"/>
                <a:cs typeface="Verdana"/>
                <a:sym typeface="Verdana"/>
              </a:rPr>
              <a:t># docker pull mariadb:10.1.19</a:t>
            </a:r>
          </a:p>
          <a:p>
            <a:pPr indent="-69850" lvl="0" marL="0" marR="0" rtl="0" algn="l">
              <a:spcBef>
                <a:spcPts val="0"/>
              </a:spcBef>
              <a:buSzPct val="61111"/>
              <a:buNone/>
            </a:pPr>
            <a:r>
              <a:rPr lang="en-US" sz="1800">
                <a:latin typeface="Verdana"/>
                <a:ea typeface="Verdana"/>
                <a:cs typeface="Verdana"/>
                <a:sym typeface="Verdana"/>
              </a:rPr>
              <a:t># docker tag mariadb:10.1.19 localhost:5000/mariadb:10.1.19</a:t>
            </a:r>
          </a:p>
          <a:p>
            <a:pPr indent="-69850" lvl="0" marL="0" marR="0" rtl="0" algn="l">
              <a:spcBef>
                <a:spcPts val="0"/>
              </a:spcBef>
              <a:buSzPct val="61111"/>
              <a:buNone/>
            </a:pPr>
            <a:r>
              <a:rPr lang="en-US" sz="1800">
                <a:latin typeface="Verdana"/>
                <a:ea typeface="Verdana"/>
                <a:cs typeface="Verdana"/>
                <a:sym typeface="Verdana"/>
              </a:rPr>
              <a:t># docker push localhost:5000/mariadb:10.1.19</a:t>
            </a:r>
          </a:p>
          <a:p>
            <a:pPr indent="-69850" lvl="0" marL="0" marR="0" rtl="0" algn="l">
              <a:spcBef>
                <a:spcPts val="0"/>
              </a:spcBef>
              <a:buNone/>
            </a:pPr>
            <a:r>
              <a:t/>
            </a:r>
            <a:endParaRPr sz="1800">
              <a:latin typeface="Verdana"/>
              <a:ea typeface="Verdana"/>
              <a:cs typeface="Verdana"/>
              <a:sym typeface="Verdana"/>
            </a:endParaRPr>
          </a:p>
          <a:p>
            <a:pPr indent="-69850" lvl="0" marL="0" marR="0" rtl="0" algn="l">
              <a:spcBef>
                <a:spcPts val="0"/>
              </a:spcBef>
              <a:buClr>
                <a:schemeClr val="dk1"/>
              </a:buClr>
              <a:buSzPct val="61111"/>
              <a:buFont typeface="Arial"/>
              <a:buNone/>
            </a:pPr>
            <a:r>
              <a:rPr b="1" lang="en-US" sz="1800">
                <a:latin typeface="Verdana"/>
                <a:ea typeface="Verdana"/>
                <a:cs typeface="Verdana"/>
                <a:sym typeface="Verdana"/>
              </a:rPr>
              <a:t>Pull from custom registry</a:t>
            </a:r>
          </a:p>
          <a:p>
            <a:pPr indent="0" lvl="0" marL="0" marR="0" rtl="0" algn="l">
              <a:spcBef>
                <a:spcPts val="0"/>
              </a:spcBef>
              <a:buSzPct val="25000"/>
              <a:buNone/>
            </a:pPr>
            <a:r>
              <a:rPr lang="en-US" sz="1800">
                <a:latin typeface="Verdana"/>
                <a:ea typeface="Verdana"/>
                <a:cs typeface="Verdana"/>
                <a:sym typeface="Verdana"/>
              </a:rPr>
              <a:t># docker pull </a:t>
            </a:r>
            <a:r>
              <a:rPr lang="en-US" sz="1800">
                <a:solidFill>
                  <a:schemeClr val="dk1"/>
                </a:solidFill>
                <a:latin typeface="Verdana"/>
                <a:ea typeface="Verdana"/>
                <a:cs typeface="Verdana"/>
                <a:sym typeface="Verdana"/>
              </a:rPr>
              <a:t>&lt;hostname/IP&gt;:5000/mariadb:10.1.19</a:t>
            </a:r>
          </a:p>
          <a:p>
            <a:pPr indent="0" lvl="0" marL="0" marR="0" rtl="0" algn="l">
              <a:spcBef>
                <a:spcPts val="0"/>
              </a:spcBef>
              <a:buNone/>
            </a:pPr>
            <a:r>
              <a:t/>
            </a:r>
            <a:endParaRPr sz="1800">
              <a:latin typeface="Verdana"/>
              <a:ea typeface="Verdana"/>
              <a:cs typeface="Verdana"/>
              <a:sym typeface="Verdana"/>
            </a:endParaRPr>
          </a:p>
        </p:txBody>
      </p:sp>
      <p:sp>
        <p:nvSpPr>
          <p:cNvPr id="160" name="Shape 160"/>
          <p:cNvSpPr/>
          <p:nvPr/>
        </p:nvSpPr>
        <p:spPr>
          <a:xfrm>
            <a:off x="8748775" y="4310275"/>
            <a:ext cx="2273100" cy="1858800"/>
          </a:xfrm>
          <a:prstGeom prst="octagon">
            <a:avLst>
              <a:gd fmla="val 29289" name="adj"/>
            </a:avLst>
          </a:prstGeom>
          <a:solidFill>
            <a:srgbClr val="E06666"/>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a:t>Unfortunately, Docker Registry doesn’t yet allow image deleting.</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