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5AECC3D-2ACE-4F0A-8B75-9B61A747FE83}">
  <a:tblStyle styleId="{A5AECC3D-2ACE-4F0A-8B75-9B61A747FE8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4" name="Shape 17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0" name="Shape 18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0" name="Shape 19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0" name="Shape 20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6" name="Shape 20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1" name="Shape 21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6" name="Shape 21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1" name="Shape 22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6" name="Shape 22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1" name="Shape 23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6" name="Shape 23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1" name="Shape 24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6" name="Shape 24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1" name="Shape 25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3" name="Shape 12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8" name="Shape 12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a:p>
            <a:pPr lvl="0">
              <a:spcBef>
                <a:spcPts val="0"/>
              </a:spcBef>
              <a:buNone/>
            </a:pPr>
            <a:r>
              <a:t/>
            </a:r>
            <a:endParaRPr/>
          </a:p>
        </p:txBody>
      </p:sp>
      <p:sp>
        <p:nvSpPr>
          <p:cNvPr id="145" name="Shape 14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151" name="Shape 15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 name="Shape 11"/>
        <p:cNvGrpSpPr/>
        <p:nvPr/>
      </p:nvGrpSpPr>
      <p:grpSpPr>
        <a:xfrm>
          <a:off x="0" y="0"/>
          <a:ext cx="0" cy="0"/>
          <a:chOff x="0" y="0"/>
          <a:chExt cx="0" cy="0"/>
        </a:xfrm>
      </p:grpSpPr>
      <p:sp>
        <p:nvSpPr>
          <p:cNvPr id="12" name="Shape 1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1" name="Shape 41"/>
        <p:cNvGrpSpPr/>
        <p:nvPr/>
      </p:nvGrpSpPr>
      <p:grpSpPr>
        <a:xfrm>
          <a:off x="0" y="0"/>
          <a:ext cx="0" cy="0"/>
          <a:chOff x="0" y="0"/>
          <a:chExt cx="0" cy="0"/>
        </a:xfrm>
      </p:grpSpPr>
      <p:sp>
        <p:nvSpPr>
          <p:cNvPr id="42" name="Shape 4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3" name="Shape 43"/>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4" name="Shape 44"/>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5" name="Shape 45"/>
        <p:cNvGrpSpPr/>
        <p:nvPr/>
      </p:nvGrpSpPr>
      <p:grpSpPr>
        <a:xfrm>
          <a:off x="0" y="0"/>
          <a:ext cx="0" cy="0"/>
          <a:chOff x="0" y="0"/>
          <a:chExt cx="0" cy="0"/>
        </a:xfrm>
      </p:grpSpPr>
      <p:sp>
        <p:nvSpPr>
          <p:cNvPr id="46" name="Shape 4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1" name="Shape 51"/>
        <p:cNvGrpSpPr/>
        <p:nvPr/>
      </p:nvGrpSpPr>
      <p:grpSpPr>
        <a:xfrm>
          <a:off x="0" y="0"/>
          <a:ext cx="0" cy="0"/>
          <a:chOff x="0" y="0"/>
          <a:chExt cx="0" cy="0"/>
        </a:xfrm>
      </p:grpSpPr>
      <p:sp>
        <p:nvSpPr>
          <p:cNvPr id="52" name="Shape 5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3" name="Shape 53"/>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5" name="Shape 55"/>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7" name="Shape 107"/>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5" name="Shape 15"/>
        <p:cNvGrpSpPr/>
        <p:nvPr/>
      </p:nvGrpSpPr>
      <p:grpSpPr>
        <a:xfrm>
          <a:off x="0" y="0"/>
          <a:ext cx="0" cy="0"/>
          <a:chOff x="0" y="0"/>
          <a:chExt cx="0" cy="0"/>
        </a:xfrm>
      </p:grpSpPr>
      <p:sp>
        <p:nvSpPr>
          <p:cNvPr id="16" name="Shape 1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8" name="Shape 18"/>
        <p:cNvGrpSpPr/>
        <p:nvPr/>
      </p:nvGrpSpPr>
      <p:grpSpPr>
        <a:xfrm>
          <a:off x="0" y="0"/>
          <a:ext cx="0" cy="0"/>
          <a:chOff x="0" y="0"/>
          <a:chExt cx="0" cy="0"/>
        </a:xfrm>
      </p:grpSpPr>
      <p:sp>
        <p:nvSpPr>
          <p:cNvPr id="19" name="Shape 1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 name="Shape 21"/>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4" name="Shape 24"/>
        <p:cNvGrpSpPr/>
        <p:nvPr/>
      </p:nvGrpSpPr>
      <p:grpSpPr>
        <a:xfrm>
          <a:off x="0" y="0"/>
          <a:ext cx="0" cy="0"/>
          <a:chOff x="0" y="0"/>
          <a:chExt cx="0" cy="0"/>
        </a:xfrm>
      </p:grpSpPr>
      <p:sp>
        <p:nvSpPr>
          <p:cNvPr id="25" name="Shape 25"/>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6" name="Shape 26"/>
        <p:cNvGrpSpPr/>
        <p:nvPr/>
      </p:nvGrpSpPr>
      <p:grpSpPr>
        <a:xfrm>
          <a:off x="0" y="0"/>
          <a:ext cx="0" cy="0"/>
          <a:chOff x="0" y="0"/>
          <a:chExt cx="0" cy="0"/>
        </a:xfrm>
      </p:grpSpPr>
      <p:sp>
        <p:nvSpPr>
          <p:cNvPr id="27" name="Shape 2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0" name="Shape 30"/>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1" name="Shape 31"/>
        <p:cNvGrpSpPr/>
        <p:nvPr/>
      </p:nvGrpSpPr>
      <p:grpSpPr>
        <a:xfrm>
          <a:off x="0" y="0"/>
          <a:ext cx="0" cy="0"/>
          <a:chOff x="0" y="0"/>
          <a:chExt cx="0" cy="0"/>
        </a:xfrm>
      </p:grpSpPr>
      <p:sp>
        <p:nvSpPr>
          <p:cNvPr id="32" name="Shape 3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6" name="Shape 36"/>
        <p:cNvGrpSpPr/>
        <p:nvPr/>
      </p:nvGrpSpPr>
      <p:grpSpPr>
        <a:xfrm>
          <a:off x="0" y="0"/>
          <a:ext cx="0" cy="0"/>
          <a:chOff x="0" y="0"/>
          <a:chExt cx="0" cy="0"/>
        </a:xfrm>
      </p:grpSpPr>
      <p:sp>
        <p:nvSpPr>
          <p:cNvPr id="37" name="Shape 3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0" name="Shape 40"/>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523879" y="1122479"/>
            <a:ext cx="9143639" cy="2387159"/>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0" name="Shape 10"/>
          <p:cNvSpPr txBox="1"/>
          <p:nvPr>
            <p:ph idx="1" type="body"/>
          </p:nvPr>
        </p:nvSpPr>
        <p:spPr>
          <a:xfrm>
            <a:off x="609479" y="1604520"/>
            <a:ext cx="10972440" cy="3977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9" name="Shape 5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hyperlink" Target="mailto:luis.nabais@findmore.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2.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02.png"/><Relationship Id="rId4" Type="http://schemas.openxmlformats.org/officeDocument/2006/relationships/hyperlink" Target="https://docs.docker.com/engine/reference/commandline/" TargetMode="External"/></Relationships>
</file>

<file path=ppt/slides/_rels/slide26.xml.rels><?xml version="1.0" encoding="UTF-8" standalone="yes"?><Relationships xmlns="http://schemas.openxmlformats.org/package/2006/relationships"><Relationship Id="rId11" Type="http://schemas.openxmlformats.org/officeDocument/2006/relationships/hyperlink" Target="https://www.ctl.io/developers/blog/post/dockerfile-add-vs-copy/" TargetMode="External"/><Relationship Id="rId10" Type="http://schemas.openxmlformats.org/officeDocument/2006/relationships/hyperlink" Target="https://www.ctl.io/developers/blog/post/dockerfile-entrypoint-vs-cmd/" TargetMode="External"/><Relationship Id="rId13" Type="http://schemas.openxmlformats.org/officeDocument/2006/relationships/hyperlink" Target="http://www.slideshare.net/jpetazzo/anatomy-of-a-container-namespaces-cgroups-some-filesystem-magic-linuxcon" TargetMode="External"/><Relationship Id="rId12" Type="http://schemas.openxmlformats.org/officeDocument/2006/relationships/hyperlink" Target="https://docs.docker.com/engine/swarm/"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02.png"/><Relationship Id="rId4" Type="http://schemas.openxmlformats.org/officeDocument/2006/relationships/hyperlink" Target="https://docs.docker.com/" TargetMode="External"/><Relationship Id="rId9" Type="http://schemas.openxmlformats.org/officeDocument/2006/relationships/hyperlink" Target="https://docs.docker.com/engine/reference/builder/" TargetMode="External"/><Relationship Id="rId14" Type="http://schemas.openxmlformats.org/officeDocument/2006/relationships/hyperlink" Target="https://github.com/luisnabais/course_docker" TargetMode="External"/><Relationship Id="rId5" Type="http://schemas.openxmlformats.org/officeDocument/2006/relationships/hyperlink" Target="https://docs.docker.com/engine/understanding-docker/" TargetMode="External"/><Relationship Id="rId6" Type="http://schemas.openxmlformats.org/officeDocument/2006/relationships/hyperlink" Target="https://docs.docker.com/engine/tutorials/networkingcontainers/" TargetMode="External"/><Relationship Id="rId7" Type="http://schemas.openxmlformats.org/officeDocument/2006/relationships/hyperlink" Target="https://docs.docker.com/engine/tutorials/dockervolumes/" TargetMode="External"/><Relationship Id="rId8" Type="http://schemas.openxmlformats.org/officeDocument/2006/relationships/hyperlink" Target="https://docs.docker.com/engine/reference/build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hyperlink" Target="https://github.com/luisnabais/course_dock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hyperlink" Target="https://docs.docker.com/engine/security/secur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hyperlink" Target="https://hub.docker.com/" TargetMode="External"/><Relationship Id="rId5" Type="http://schemas.openxmlformats.org/officeDocument/2006/relationships/hyperlink" Target="https://store.dock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Shape 113"/>
          <p:cNvSpPr txBox="1"/>
          <p:nvPr/>
        </p:nvSpPr>
        <p:spPr>
          <a:xfrm>
            <a:off x="8304479" y="6101280"/>
            <a:ext cx="3657600" cy="640079"/>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1" lang="en-US" sz="3200">
                <a:latin typeface="Verdana"/>
                <a:ea typeface="Verdana"/>
                <a:cs typeface="Verdana"/>
                <a:sym typeface="Verdana"/>
              </a:rPr>
              <a:t>Intermediate</a:t>
            </a:r>
          </a:p>
        </p:txBody>
      </p:sp>
      <p:pic>
        <p:nvPicPr>
          <p:cNvPr id="114" name="Shape 114"/>
          <p:cNvPicPr preferRelativeResize="0"/>
          <p:nvPr/>
        </p:nvPicPr>
        <p:blipFill rotWithShape="1">
          <a:blip r:embed="rId4">
            <a:alphaModFix/>
          </a:blip>
          <a:srcRect b="0" l="0" r="0" t="0"/>
          <a:stretch/>
        </p:blipFill>
        <p:spPr>
          <a:xfrm>
            <a:off x="92879" y="4480560"/>
            <a:ext cx="6547679" cy="2217959"/>
          </a:xfrm>
          <a:prstGeom prst="rect">
            <a:avLst/>
          </a:prstGeom>
          <a:noFill/>
          <a:ln>
            <a:noFill/>
          </a:ln>
        </p:spPr>
      </p:pic>
      <p:sp>
        <p:nvSpPr>
          <p:cNvPr id="115" name="Shape 115"/>
          <p:cNvSpPr txBox="1"/>
          <p:nvPr/>
        </p:nvSpPr>
        <p:spPr>
          <a:xfrm>
            <a:off x="160225" y="6393325"/>
            <a:ext cx="2739900" cy="348000"/>
          </a:xfrm>
          <a:prstGeom prst="rect">
            <a:avLst/>
          </a:prstGeom>
          <a:noFill/>
          <a:ln>
            <a:noFill/>
          </a:ln>
        </p:spPr>
        <p:txBody>
          <a:bodyPr anchorCtr="0" anchor="t" bIns="91425" lIns="91425" rIns="91425" tIns="91425">
            <a:noAutofit/>
          </a:bodyPr>
          <a:lstStyle/>
          <a:p>
            <a:pPr lvl="0">
              <a:spcBef>
                <a:spcPts val="0"/>
              </a:spcBef>
              <a:buNone/>
            </a:pPr>
            <a:r>
              <a:rPr lang="en-US"/>
              <a:t>2016-12-14, by Luís Nabais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4" name="Shape 164"/>
        <p:cNvGrpSpPr/>
        <p:nvPr/>
      </p:nvGrpSpPr>
      <p:grpSpPr>
        <a:xfrm>
          <a:off x="0" y="0"/>
          <a:ext cx="0" cy="0"/>
          <a:chOff x="0" y="0"/>
          <a:chExt cx="0" cy="0"/>
        </a:xfrm>
      </p:grpSpPr>
      <p:sp>
        <p:nvSpPr>
          <p:cNvPr id="165" name="Shape 165"/>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a:t>
            </a:r>
            <a:r>
              <a:rPr b="1" lang="en-US" sz="2400">
                <a:latin typeface="Verdana"/>
                <a:ea typeface="Verdana"/>
                <a:cs typeface="Verdana"/>
                <a:sym typeface="Verdana"/>
              </a:rPr>
              <a:t>file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p:txBody>
      </p:sp>
      <p:sp>
        <p:nvSpPr>
          <p:cNvPr id="166" name="Shape 166"/>
          <p:cNvSpPr/>
          <p:nvPr/>
        </p:nvSpPr>
        <p:spPr>
          <a:xfrm>
            <a:off x="704100" y="672975"/>
            <a:ext cx="10783800" cy="563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lang="en-US">
                <a:solidFill>
                  <a:schemeClr val="dk1"/>
                </a:solidFill>
                <a:latin typeface="Verdana"/>
                <a:ea typeface="Verdana"/>
                <a:cs typeface="Verdana"/>
                <a:sym typeface="Verdana"/>
              </a:rPr>
              <a:t>FROM</a:t>
            </a:r>
            <a:r>
              <a:rPr lang="en-US">
                <a:solidFill>
                  <a:schemeClr val="dk1"/>
                </a:solidFill>
                <a:latin typeface="Verdana"/>
                <a:ea typeface="Verdana"/>
                <a:cs typeface="Verdana"/>
                <a:sym typeface="Verdana"/>
              </a:rPr>
              <a:t> alpine:3.4</a:t>
            </a:r>
          </a:p>
          <a:p>
            <a:pPr lvl="0" rtl="0">
              <a:spcBef>
                <a:spcPts val="0"/>
              </a:spcBef>
              <a:buNone/>
            </a:pPr>
            <a:r>
              <a:rPr b="1" lang="en-US">
                <a:solidFill>
                  <a:schemeClr val="dk1"/>
                </a:solidFill>
                <a:latin typeface="Verdana"/>
                <a:ea typeface="Verdana"/>
                <a:cs typeface="Verdana"/>
                <a:sym typeface="Verdana"/>
              </a:rPr>
              <a:t>MAINTAINER</a:t>
            </a:r>
            <a:r>
              <a:rPr lang="en-US">
                <a:solidFill>
                  <a:schemeClr val="dk1"/>
                </a:solidFill>
                <a:latin typeface="Verdana"/>
                <a:ea typeface="Verdana"/>
                <a:cs typeface="Verdana"/>
                <a:sym typeface="Verdana"/>
              </a:rPr>
              <a:t> Luís Nabais &lt;</a:t>
            </a:r>
            <a:r>
              <a:rPr lang="en-US" u="sng">
                <a:solidFill>
                  <a:schemeClr val="hlink"/>
                </a:solidFill>
                <a:latin typeface="Verdana"/>
                <a:ea typeface="Verdana"/>
                <a:cs typeface="Verdana"/>
                <a:sym typeface="Verdana"/>
                <a:hlinkClick r:id="rId4"/>
              </a:rPr>
              <a:t>luis.nabais@findmore.pt</a:t>
            </a:r>
            <a:r>
              <a:rPr lang="en-US">
                <a:solidFill>
                  <a:schemeClr val="dk1"/>
                </a:solidFill>
                <a:latin typeface="Verdana"/>
                <a:ea typeface="Verdana"/>
                <a:cs typeface="Verdana"/>
                <a:sym typeface="Verdana"/>
              </a:rPr>
              <a:t>&gt;</a:t>
            </a:r>
          </a:p>
          <a:p>
            <a:pPr lvl="0" rtl="0">
              <a:spcBef>
                <a:spcPts val="0"/>
              </a:spcBef>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ENV</a:t>
            </a:r>
            <a:r>
              <a:rPr lang="en-US">
                <a:solidFill>
                  <a:schemeClr val="dk1"/>
                </a:solidFill>
                <a:latin typeface="Verdana"/>
                <a:ea typeface="Verdana"/>
                <a:cs typeface="Verdana"/>
                <a:sym typeface="Verdana"/>
              </a:rPr>
              <a:t> WORDPRESS_VERSION 4.7</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lang="en-US">
                <a:solidFill>
                  <a:schemeClr val="dk1"/>
                </a:solidFill>
                <a:latin typeface="Verdana"/>
                <a:ea typeface="Verdana"/>
                <a:cs typeface="Verdana"/>
                <a:sym typeface="Verdana"/>
              </a:rPr>
              <a:t># Setup apache and php</a:t>
            </a: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apk --update add apache2 php5-apache2 curl \</a:t>
            </a:r>
          </a:p>
          <a:p>
            <a:pPr lvl="0" rtl="0">
              <a:spcBef>
                <a:spcPts val="0"/>
              </a:spcBef>
              <a:buClr>
                <a:schemeClr val="dk1"/>
              </a:buClr>
              <a:buFont typeface="Arial"/>
              <a:buNone/>
            </a:pPr>
            <a:r>
              <a:rPr lang="en-US">
                <a:solidFill>
                  <a:schemeClr val="dk1"/>
                </a:solidFill>
                <a:latin typeface="Verdana"/>
                <a:ea typeface="Verdana"/>
                <a:cs typeface="Verdana"/>
                <a:sym typeface="Verdana"/>
              </a:rPr>
              <a:t>    php5-json php5-phar php5-openssl php5-mysql php5-curl php5-mcrypt php5-pdo_mysql php5-ctype php5-gd php5-xml php5-dom php5-iconv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rm -f /var/cache/apk/*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/run/apache2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sed -i 's/#LoadModule\ rewrite_module/LoadModule\ rewrite_module/' /etc/apache2/httpd.conf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/opt/utils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EXPOSE</a:t>
            </a:r>
            <a:r>
              <a:rPr lang="en-US">
                <a:solidFill>
                  <a:schemeClr val="dk1"/>
                </a:solidFill>
                <a:latin typeface="Verdana"/>
                <a:ea typeface="Verdana"/>
                <a:cs typeface="Verdana"/>
                <a:sym typeface="Verdana"/>
              </a:rPr>
              <a:t> 80</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files/start.sh /opt/utils/</a:t>
            </a: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files/info.php /app</a:t>
            </a:r>
          </a:p>
          <a:p>
            <a:pPr lvl="0" rtl="0">
              <a:spcBef>
                <a:spcPts val="0"/>
              </a:spcBef>
              <a:buClr>
                <a:schemeClr val="dk1"/>
              </a:buClr>
              <a:buFont typeface="Arial"/>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files/wordpress-${WORDPRESS_VERSION}.tar.gz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chmod +x /opt/utils/start.sh</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ENTRYPOINT</a:t>
            </a:r>
            <a:r>
              <a:rPr lang="en-US">
                <a:solidFill>
                  <a:schemeClr val="dk1"/>
                </a:solidFill>
                <a:latin typeface="Verdana"/>
                <a:ea typeface="Verdana"/>
                <a:cs typeface="Verdana"/>
                <a:sym typeface="Verdana"/>
              </a:rPr>
              <a:t> ["/opt/utils/start.sh"]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0" name="Shape 170"/>
        <p:cNvGrpSpPr/>
        <p:nvPr/>
      </p:nvGrpSpPr>
      <p:grpSpPr>
        <a:xfrm>
          <a:off x="0" y="0"/>
          <a:ext cx="0" cy="0"/>
          <a:chOff x="0" y="0"/>
          <a:chExt cx="0" cy="0"/>
        </a:xfrm>
      </p:grpSpPr>
      <p:sp>
        <p:nvSpPr>
          <p:cNvPr id="171" name="Shape 171"/>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 Network</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a:t>
            </a:r>
            <a:r>
              <a:rPr lang="en-US" sz="1800">
                <a:latin typeface="Verdana"/>
                <a:ea typeface="Verdana"/>
                <a:cs typeface="Verdana"/>
                <a:sym typeface="Verdana"/>
              </a:rPr>
              <a:t>docker network ls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NETWORK ID          NAME                DRIVER</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7fca4eb8c647        bridge              bridge</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9f904ee27bf5        none                null</a:t>
            </a:r>
          </a:p>
          <a:p>
            <a:pPr indent="-69850" lvl="0" marL="0" marR="0" rtl="0" algn="l">
              <a:spcBef>
                <a:spcPts val="0"/>
              </a:spcBef>
              <a:buSzPct val="61111"/>
              <a:buNone/>
            </a:pPr>
            <a:r>
              <a:rPr lang="en-US" sz="1800">
                <a:latin typeface="Verdana"/>
                <a:ea typeface="Verdana"/>
                <a:cs typeface="Verdana"/>
                <a:sym typeface="Verdana"/>
              </a:rPr>
              <a:t>cf03ee007fb4        host                host</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SzPct val="61111"/>
              <a:buNone/>
            </a:pPr>
            <a:r>
              <a:rPr lang="en-US" sz="1800">
                <a:latin typeface="Verdana"/>
                <a:ea typeface="Verdana"/>
                <a:cs typeface="Verdana"/>
                <a:sym typeface="Verdana"/>
              </a:rPr>
              <a:t>All containers with no networks specified are connected to the bridge network.</a:t>
            </a:r>
          </a:p>
          <a:p>
            <a:pPr indent="0" lvl="0" marL="0" marR="0" rtl="0" algn="l">
              <a:spcBef>
                <a:spcPts val="0"/>
              </a:spcBef>
              <a:buSzPct val="25000"/>
              <a:buNone/>
            </a:pPr>
            <a:r>
              <a:rPr lang="en-US" sz="1800">
                <a:latin typeface="Verdana"/>
                <a:ea typeface="Verdana"/>
                <a:cs typeface="Verdana"/>
                <a:sym typeface="Verdana"/>
              </a:rPr>
              <a:t>All bridge connections are created on the host.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Inspect Network</a:t>
            </a:r>
          </a:p>
          <a:p>
            <a:pPr indent="0" lvl="0" marL="0" marR="0" rtl="0" algn="l">
              <a:spcBef>
                <a:spcPts val="0"/>
              </a:spcBef>
              <a:buSzPct val="25000"/>
              <a:buNone/>
            </a:pPr>
            <a:r>
              <a:rPr lang="en-US" sz="1800">
                <a:latin typeface="Verdana"/>
                <a:ea typeface="Verdana"/>
                <a:cs typeface="Verdana"/>
                <a:sym typeface="Verdana"/>
              </a:rPr>
              <a:t># docker network inspect </a:t>
            </a:r>
            <a:r>
              <a:rPr i="1" lang="en-US" sz="1800">
                <a:latin typeface="Verdana"/>
                <a:ea typeface="Verdana"/>
                <a:cs typeface="Verdana"/>
                <a:sym typeface="Verdana"/>
              </a:rPr>
              <a:t>bridge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5" name="Shape 175"/>
        <p:cNvGrpSpPr/>
        <p:nvPr/>
      </p:nvGrpSpPr>
      <p:grpSpPr>
        <a:xfrm>
          <a:off x="0" y="0"/>
          <a:ext cx="0" cy="0"/>
          <a:chOff x="0" y="0"/>
          <a:chExt cx="0" cy="0"/>
        </a:xfrm>
      </p:grpSpPr>
      <p:sp>
        <p:nvSpPr>
          <p:cNvPr id="176" name="Shape 176"/>
          <p:cNvSpPr txBox="1"/>
          <p:nvPr/>
        </p:nvSpPr>
        <p:spPr>
          <a:xfrm>
            <a:off x="182875" y="183250"/>
            <a:ext cx="114939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Network drivers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The </a:t>
            </a:r>
            <a:r>
              <a:rPr i="1" lang="en-US" sz="1800">
                <a:latin typeface="Verdana"/>
                <a:ea typeface="Verdana"/>
                <a:cs typeface="Verdana"/>
                <a:sym typeface="Verdana"/>
              </a:rPr>
              <a:t>bridge</a:t>
            </a:r>
            <a:r>
              <a:rPr lang="en-US" sz="1800">
                <a:latin typeface="Verdana"/>
                <a:ea typeface="Verdana"/>
                <a:cs typeface="Verdana"/>
                <a:sym typeface="Verdana"/>
              </a:rPr>
              <a:t> driver is the default. It allows port exposure, port binding, and linking containers.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The </a:t>
            </a:r>
            <a:r>
              <a:rPr i="1" lang="en-US" sz="1800">
                <a:latin typeface="Verdana"/>
                <a:ea typeface="Verdana"/>
                <a:cs typeface="Verdana"/>
                <a:sym typeface="Verdana"/>
              </a:rPr>
              <a:t>overlay</a:t>
            </a:r>
            <a:r>
              <a:rPr lang="en-US" sz="1800">
                <a:latin typeface="Verdana"/>
                <a:ea typeface="Verdana"/>
                <a:cs typeface="Verdana"/>
                <a:sym typeface="Verdana"/>
              </a:rPr>
              <a:t> driver allows multi-host networking. It’s used in Docker Swarm.</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User-defined Networks</a:t>
            </a:r>
          </a:p>
          <a:p>
            <a:pPr indent="0" lvl="0" marL="0" marR="0" rtl="0" algn="l">
              <a:spcBef>
                <a:spcPts val="0"/>
              </a:spcBef>
              <a:buSzPct val="25000"/>
              <a:buNone/>
            </a:pPr>
            <a:r>
              <a:rPr lang="en-US" sz="1800">
                <a:latin typeface="Verdana"/>
                <a:ea typeface="Verdana"/>
                <a:cs typeface="Verdana"/>
                <a:sym typeface="Verdana"/>
              </a:rPr>
              <a:t># docker network create --driver bridge --subnet 172.49.0.0/16 &lt;network_name&gt;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As bridge is the default driver, the option is not needed in the command.</a:t>
            </a:r>
          </a:p>
          <a:p>
            <a:pPr indent="0" lvl="0" marL="0" marR="0" rtl="0" algn="l">
              <a:spcBef>
                <a:spcPts val="0"/>
              </a:spcBef>
              <a:buSzPct val="25000"/>
              <a:buNone/>
            </a:pPr>
            <a:r>
              <a:rPr lang="en-US" sz="1800">
                <a:latin typeface="Verdana"/>
                <a:ea typeface="Verdana"/>
                <a:cs typeface="Verdana"/>
                <a:sym typeface="Verdana"/>
              </a:rPr>
              <a:t>The subnet is automatically configured, so no need for it as well.</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So the command could just be only:</a:t>
            </a:r>
          </a:p>
          <a:p>
            <a:pPr lvl="0" rtl="0">
              <a:spcBef>
                <a:spcPts val="0"/>
              </a:spcBef>
              <a:buSzPct val="25000"/>
              <a:buNone/>
            </a:pPr>
            <a:r>
              <a:rPr lang="en-US" sz="1800">
                <a:solidFill>
                  <a:schemeClr val="dk1"/>
                </a:solidFill>
                <a:latin typeface="Verdana"/>
                <a:ea typeface="Verdana"/>
                <a:cs typeface="Verdana"/>
                <a:sym typeface="Verdana"/>
              </a:rPr>
              <a:t># docker network create &lt;network_name&gt;</a:t>
            </a: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List and inspect the networks afterwards.</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When containers are created, can be associated with the networks,</a:t>
            </a:r>
          </a:p>
          <a:p>
            <a:pPr lvl="0" rtl="0">
              <a:spcBef>
                <a:spcPts val="0"/>
              </a:spcBef>
              <a:buClr>
                <a:schemeClr val="dk1"/>
              </a:buClr>
              <a:buSzPct val="25000"/>
              <a:buFont typeface="Arial"/>
              <a:buNone/>
            </a:pPr>
            <a:r>
              <a:rPr lang="en-US" sz="1800">
                <a:solidFill>
                  <a:schemeClr val="dk1"/>
                </a:solidFill>
                <a:latin typeface="Verdana"/>
                <a:ea typeface="Verdana"/>
                <a:cs typeface="Verdana"/>
                <a:sym typeface="Verdana"/>
              </a:rPr>
              <a:t>using the --net flag in the run command.</a:t>
            </a:r>
          </a:p>
        </p:txBody>
      </p:sp>
      <p:pic>
        <p:nvPicPr>
          <p:cNvPr descr="An isolated network" id="177" name="Shape 177"/>
          <p:cNvPicPr preferRelativeResize="0"/>
          <p:nvPr/>
        </p:nvPicPr>
        <p:blipFill>
          <a:blip r:embed="rId4">
            <a:alphaModFix/>
          </a:blip>
          <a:stretch>
            <a:fillRect/>
          </a:stretch>
        </p:blipFill>
        <p:spPr>
          <a:xfrm>
            <a:off x="8158700" y="3233250"/>
            <a:ext cx="379095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1" name="Shape 181"/>
        <p:cNvGrpSpPr/>
        <p:nvPr/>
      </p:nvGrpSpPr>
      <p:grpSpPr>
        <a:xfrm>
          <a:off x="0" y="0"/>
          <a:ext cx="0" cy="0"/>
          <a:chOff x="0" y="0"/>
          <a:chExt cx="0" cy="0"/>
        </a:xfrm>
      </p:grpSpPr>
      <p:sp>
        <p:nvSpPr>
          <p:cNvPr id="182" name="Shape 182"/>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Data Volumes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are volumes?</a:t>
            </a:r>
          </a:p>
          <a:p>
            <a:pPr indent="0" lvl="0" marL="0" marR="0" rtl="0" algn="l">
              <a:spcBef>
                <a:spcPts val="0"/>
              </a:spcBef>
              <a:buSzPct val="25000"/>
              <a:buNone/>
            </a:pPr>
            <a:r>
              <a:rPr lang="en-US" sz="1800">
                <a:latin typeface="Verdana"/>
                <a:ea typeface="Verdana"/>
                <a:cs typeface="Verdana"/>
                <a:sym typeface="Verdana"/>
              </a:rPr>
              <a:t>A volume is a specially-designated directory within one or more containers that bypasses the Union File System. Provide several useful features for persistent or shared data:</a:t>
            </a:r>
          </a:p>
          <a:p>
            <a:pPr indent="-342900" lvl="0" marL="457200" marR="0" rtl="0" algn="l">
              <a:spcBef>
                <a:spcPts val="0"/>
              </a:spcBef>
              <a:buSzPct val="100000"/>
              <a:buFont typeface="Verdana"/>
              <a:buChar char="●"/>
            </a:pPr>
            <a:r>
              <a:rPr lang="en-US" sz="1800">
                <a:latin typeface="Verdana"/>
                <a:ea typeface="Verdana"/>
                <a:cs typeface="Verdana"/>
                <a:sym typeface="Verdana"/>
              </a:rPr>
              <a:t>Can be shared and reused among containers.</a:t>
            </a:r>
          </a:p>
          <a:p>
            <a:pPr indent="-342900" lvl="0" marL="457200" marR="0" rtl="0" algn="l">
              <a:spcBef>
                <a:spcPts val="0"/>
              </a:spcBef>
              <a:buSzPct val="100000"/>
              <a:buFont typeface="Verdana"/>
              <a:buChar char="●"/>
            </a:pPr>
            <a:r>
              <a:rPr lang="en-US" sz="1800">
                <a:latin typeface="Verdana"/>
                <a:ea typeface="Verdana"/>
                <a:cs typeface="Verdana"/>
                <a:sym typeface="Verdana"/>
              </a:rPr>
              <a:t>Changes will not be included when and image is updated.</a:t>
            </a:r>
          </a:p>
          <a:p>
            <a:pPr indent="-342900" lvl="0" marL="457200" marR="0" rtl="0" algn="l">
              <a:spcBef>
                <a:spcPts val="0"/>
              </a:spcBef>
              <a:buSzPct val="100000"/>
              <a:buFont typeface="Verdana"/>
              <a:buChar char="●"/>
            </a:pPr>
            <a:r>
              <a:rPr lang="en-US" sz="1800">
                <a:latin typeface="Verdana"/>
                <a:ea typeface="Verdana"/>
                <a:cs typeface="Verdana"/>
                <a:sym typeface="Verdana"/>
              </a:rPr>
              <a:t>Persist even if the container itself is deleted.</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Docker never automatically deletes volumes when you remove a container, nor will it “garbage collect” volumes that are no longer referenced by a container.</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Listing volumes</a:t>
            </a:r>
          </a:p>
          <a:p>
            <a:pPr indent="0" lvl="0" marL="0" marR="0" rtl="0" algn="l">
              <a:spcBef>
                <a:spcPts val="0"/>
              </a:spcBef>
              <a:buSzPct val="25000"/>
              <a:buNone/>
            </a:pPr>
            <a:r>
              <a:rPr lang="en-US" sz="1800">
                <a:latin typeface="Verdana"/>
                <a:ea typeface="Verdana"/>
                <a:cs typeface="Verdana"/>
                <a:sym typeface="Verdana"/>
              </a:rPr>
              <a:t># docker volume ls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Creating volumes</a:t>
            </a:r>
          </a:p>
          <a:p>
            <a:pPr indent="0" lvl="0" marL="0" marR="0" rtl="0" algn="l">
              <a:spcBef>
                <a:spcPts val="0"/>
              </a:spcBef>
              <a:buSzPct val="25000"/>
              <a:buNone/>
            </a:pPr>
            <a:r>
              <a:rPr lang="en-US" sz="1800">
                <a:latin typeface="Verdana"/>
                <a:ea typeface="Verdana"/>
                <a:cs typeface="Verdana"/>
                <a:sym typeface="Verdana"/>
              </a:rPr>
              <a:t># docker volume create</a:t>
            </a:r>
          </a:p>
          <a:p>
            <a:pPr indent="0" lvl="0" marL="0" marR="0" rtl="0" algn="l">
              <a:spcBef>
                <a:spcPts val="0"/>
              </a:spcBef>
              <a:buSzPct val="25000"/>
              <a:buNone/>
            </a:pPr>
            <a:r>
              <a:rPr lang="en-US" sz="1800">
                <a:latin typeface="Verdana"/>
                <a:ea typeface="Verdana"/>
                <a:cs typeface="Verdana"/>
                <a:sym typeface="Verdana"/>
              </a:rPr>
              <a:t># docker volume create --name &lt;volume_name&gt;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Can be assigned to containers during container creation, using -v flag.</a:t>
            </a:r>
            <a:br>
              <a:rPr lang="en-US" sz="1800">
                <a:latin typeface="Verdana"/>
                <a:ea typeface="Verdana"/>
                <a:cs typeface="Verdana"/>
                <a:sym typeface="Verdana"/>
              </a:rPr>
            </a:br>
            <a:r>
              <a:rPr lang="en-US" sz="1800">
                <a:latin typeface="Verdana"/>
                <a:ea typeface="Verdana"/>
                <a:cs typeface="Verdana"/>
                <a:sym typeface="Verdana"/>
              </a:rPr>
              <a:t>docker run … -v </a:t>
            </a:r>
            <a:r>
              <a:rPr i="1" lang="en-US" sz="1800">
                <a:latin typeface="Verdana"/>
                <a:ea typeface="Verdana"/>
                <a:cs typeface="Verdana"/>
                <a:sym typeface="Verdana"/>
              </a:rPr>
              <a:t>path_or_name</a:t>
            </a:r>
            <a:r>
              <a:rPr lang="en-US" sz="1800">
                <a:latin typeface="Verdana"/>
                <a:ea typeface="Verdana"/>
                <a:cs typeface="Verdana"/>
                <a:sym typeface="Verdana"/>
              </a:rPr>
              <a:t>:</a:t>
            </a:r>
            <a:r>
              <a:rPr i="1" lang="en-US" sz="1800">
                <a:latin typeface="Verdana"/>
                <a:ea typeface="Verdana"/>
                <a:cs typeface="Verdana"/>
                <a:sym typeface="Verdana"/>
              </a:rPr>
              <a:t>container_destination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6" name="Shape 186"/>
        <p:cNvGrpSpPr/>
        <p:nvPr/>
      </p:nvGrpSpPr>
      <p:grpSpPr>
        <a:xfrm>
          <a:off x="0" y="0"/>
          <a:ext cx="0" cy="0"/>
          <a:chOff x="0" y="0"/>
          <a:chExt cx="0" cy="0"/>
        </a:xfrm>
      </p:grpSpPr>
      <p:sp>
        <p:nvSpPr>
          <p:cNvPr id="187" name="Shape 187"/>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will we do exactly?</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Apache Web Server with PHP language support &amp; Wordpress (older version)</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MySQL/MariaDB database </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Containers will be connected by the same network</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Database data will be kept in volume</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Scale Wordpress, using a Load balancer (PoC)</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Upgrade Wordpress, using Blue/Green Deployment (PoC)</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NOTE: </a:t>
            </a:r>
            <a:r>
              <a:rPr lang="en-US" sz="1800">
                <a:latin typeface="Verdana"/>
                <a:ea typeface="Verdana"/>
                <a:cs typeface="Verdana"/>
                <a:sym typeface="Verdana"/>
              </a:rPr>
              <a:t>We will create an environment for Development and Testing (QA), not for Staging/Production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1" name="Shape 191"/>
        <p:cNvGrpSpPr/>
        <p:nvPr/>
      </p:nvGrpSpPr>
      <p:grpSpPr>
        <a:xfrm>
          <a:off x="0" y="0"/>
          <a:ext cx="0" cy="0"/>
          <a:chOff x="0" y="0"/>
          <a:chExt cx="0" cy="0"/>
        </a:xfrm>
      </p:grpSpPr>
      <p:sp>
        <p:nvSpPr>
          <p:cNvPr id="192" name="Shape 192"/>
          <p:cNvSpPr txBox="1"/>
          <p:nvPr/>
        </p:nvSpPr>
        <p:spPr>
          <a:xfrm>
            <a:off x="182880" y="183240"/>
            <a:ext cx="117042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Requirements</a:t>
            </a:r>
          </a:p>
          <a:p>
            <a:pPr indent="0" lvl="0" mar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Files needed</a:t>
            </a:r>
          </a:p>
          <a:p>
            <a:pPr lvl="0" rtl="0">
              <a:spcBef>
                <a:spcPts val="0"/>
              </a:spcBef>
              <a:buNone/>
            </a:pPr>
            <a:r>
              <a:rPr lang="en-US" sz="1800">
                <a:solidFill>
                  <a:schemeClr val="dk1"/>
                </a:solidFill>
                <a:latin typeface="Verdana"/>
                <a:ea typeface="Verdana"/>
                <a:cs typeface="Verdana"/>
                <a:sym typeface="Verdana"/>
              </a:rPr>
              <a:t>Wordpress (versions 4.6.1 and 4.7), files .tar.gz, copied to files folder, Downloaded here:</a:t>
            </a:r>
          </a:p>
          <a:p>
            <a:pPr lvl="0" rtl="0">
              <a:spcBef>
                <a:spcPts val="0"/>
              </a:spcBef>
              <a:buNone/>
            </a:pPr>
            <a:r>
              <a:rPr lang="en-US" sz="1800" u="sng">
                <a:solidFill>
                  <a:schemeClr val="hlink"/>
                </a:solidFill>
                <a:latin typeface="Verdana"/>
                <a:ea typeface="Verdana"/>
                <a:cs typeface="Verdana"/>
                <a:sym typeface="Verdana"/>
                <a:hlinkClick r:id="rId4"/>
              </a:rPr>
              <a:t>https://wordpress.org/wordpress-4.7.tar.gz</a:t>
            </a:r>
          </a:p>
          <a:p>
            <a:pPr lvl="0" rtl="0">
              <a:spcBef>
                <a:spcPts val="0"/>
              </a:spcBef>
              <a:buNone/>
            </a:pP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Network</a:t>
            </a:r>
          </a:p>
          <a:p>
            <a:pPr lvl="0" marR="0" rtl="0" algn="l">
              <a:spcBef>
                <a:spcPts val="0"/>
              </a:spcBef>
              <a:buNone/>
            </a:pPr>
            <a:r>
              <a:rPr lang="en-US" sz="1800">
                <a:latin typeface="Verdana"/>
                <a:ea typeface="Verdana"/>
                <a:cs typeface="Verdana"/>
                <a:sym typeface="Verdana"/>
              </a:rPr>
              <a:t># docker network create fm-blog</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Data volume for the database</a:t>
            </a:r>
          </a:p>
          <a:p>
            <a:pPr lvl="0" marR="0" rtl="0" algn="l">
              <a:spcBef>
                <a:spcPts val="0"/>
              </a:spcBef>
              <a:buNone/>
            </a:pPr>
            <a:r>
              <a:rPr lang="en-US" sz="1800">
                <a:latin typeface="Verdana"/>
                <a:ea typeface="Verdana"/>
                <a:cs typeface="Verdana"/>
                <a:sym typeface="Verdana"/>
              </a:rPr>
              <a:t># docker volume create --name fm-mariadb</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6" name="Shape 196"/>
        <p:cNvGrpSpPr/>
        <p:nvPr/>
      </p:nvGrpSpPr>
      <p:grpSpPr>
        <a:xfrm>
          <a:off x="0" y="0"/>
          <a:ext cx="0" cy="0"/>
          <a:chOff x="0" y="0"/>
          <a:chExt cx="0" cy="0"/>
        </a:xfrm>
      </p:grpSpPr>
      <p:sp>
        <p:nvSpPr>
          <p:cNvPr id="197" name="Shape 197"/>
          <p:cNvSpPr txBox="1"/>
          <p:nvPr/>
        </p:nvSpPr>
        <p:spPr>
          <a:xfrm>
            <a:off x="182875" y="183250"/>
            <a:ext cx="11704200" cy="61007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Database (MariaDB)</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Clr>
                <a:schemeClr val="dk1"/>
              </a:buClr>
              <a:buSzPct val="61111"/>
              <a:buFont typeface="Arial"/>
              <a:buNone/>
            </a:pPr>
            <a:r>
              <a:rPr lang="en-US" sz="1800">
                <a:latin typeface="Verdana"/>
                <a:ea typeface="Verdana"/>
                <a:cs typeface="Verdana"/>
                <a:sym typeface="Verdana"/>
              </a:rPr>
              <a:t>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fm-mariadb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-v fm-mariadb:/var/lib/mysql \</a:t>
            </a:r>
          </a:p>
          <a:p>
            <a:pPr lvl="0" marR="0" rtl="0" algn="l">
              <a:spcBef>
                <a:spcPts val="0"/>
              </a:spcBef>
              <a:buClr>
                <a:schemeClr val="dk1"/>
              </a:buClr>
              <a:buSzPct val="61111"/>
              <a:buFont typeface="Arial"/>
              <a:buNone/>
            </a:pPr>
            <a:r>
              <a:rPr lang="en-US" sz="1800">
                <a:latin typeface="Verdana"/>
                <a:ea typeface="Verdana"/>
                <a:cs typeface="Verdana"/>
                <a:sym typeface="Verdana"/>
              </a:rPr>
              <a:t>-e MYSQL_ROOT_PASSWORD=findmore \</a:t>
            </a:r>
          </a:p>
          <a:p>
            <a:pPr lvl="0" marR="0" rtl="0" algn="l">
              <a:spcBef>
                <a:spcPts val="0"/>
              </a:spcBef>
              <a:buClr>
                <a:schemeClr val="dk1"/>
              </a:buClr>
              <a:buSzPct val="61111"/>
              <a:buFont typeface="Arial"/>
              <a:buNone/>
            </a:pPr>
            <a:r>
              <a:rPr lang="en-US" sz="1800">
                <a:latin typeface="Verdana"/>
                <a:ea typeface="Verdana"/>
                <a:cs typeface="Verdana"/>
                <a:sym typeface="Verdana"/>
              </a:rPr>
              <a:t>-e MYSQL_DATABASE=wordpress \</a:t>
            </a:r>
          </a:p>
          <a:p>
            <a:pPr lvl="0" marR="0" rtl="0" algn="l">
              <a:spcBef>
                <a:spcPts val="0"/>
              </a:spcBef>
              <a:buClr>
                <a:schemeClr val="dk1"/>
              </a:buClr>
              <a:buSzPct val="61111"/>
              <a:buFont typeface="Arial"/>
              <a:buNone/>
            </a:pPr>
            <a:r>
              <a:rPr lang="en-US" sz="1800">
                <a:latin typeface="Verdana"/>
                <a:ea typeface="Verdana"/>
                <a:cs typeface="Verdana"/>
                <a:sym typeface="Verdana"/>
              </a:rPr>
              <a:t>-e MYSQL_USER=fm_wp_user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MYSQL_PASSWORD=fm_wp_pwd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mariadb:10.1.19</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 image will be downloaded automatically, if it’s not already available locally.</a:t>
            </a:r>
          </a:p>
          <a:p>
            <a:pPr lvl="0" marR="0" rtl="0" algn="l">
              <a:spcBef>
                <a:spcPts val="0"/>
              </a:spcBef>
              <a:buNone/>
            </a:pPr>
            <a:r>
              <a:rPr lang="en-US" sz="1800">
                <a:latin typeface="Verdana"/>
                <a:ea typeface="Verdana"/>
                <a:cs typeface="Verdana"/>
                <a:sym typeface="Verdana"/>
              </a:rPr>
              <a:t>The root password is general, not associated with any project, as MariaDB server can be used for multiple projects/databases.</a:t>
            </a:r>
          </a:p>
          <a:p>
            <a:pPr lvl="0" marR="0" rtl="0" algn="l">
              <a:spcBef>
                <a:spcPts val="0"/>
              </a:spcBef>
              <a:buNone/>
            </a:pPr>
            <a:r>
              <a:rPr lang="en-US" sz="1800">
                <a:latin typeface="Verdana"/>
                <a:ea typeface="Verdana"/>
                <a:cs typeface="Verdana"/>
                <a:sym typeface="Verdana"/>
              </a:rPr>
              <a:t>The other variables are used to create a new database and define a user/password pair associated.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1" name="Shape 201"/>
        <p:cNvGrpSpPr/>
        <p:nvPr/>
      </p:nvGrpSpPr>
      <p:grpSpPr>
        <a:xfrm>
          <a:off x="0" y="0"/>
          <a:ext cx="0" cy="0"/>
          <a:chOff x="0" y="0"/>
          <a:chExt cx="0" cy="0"/>
        </a:xfrm>
      </p:grpSpPr>
      <p:sp>
        <p:nvSpPr>
          <p:cNvPr id="202" name="Shape 202"/>
          <p:cNvSpPr/>
          <p:nvPr/>
        </p:nvSpPr>
        <p:spPr>
          <a:xfrm>
            <a:off x="182875" y="1268875"/>
            <a:ext cx="11191500" cy="481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182875" y="183250"/>
            <a:ext cx="11704200" cy="59649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Dockerfile</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FROM</a:t>
            </a:r>
            <a:r>
              <a:rPr lang="en-US">
                <a:latin typeface="Verdana"/>
                <a:ea typeface="Verdana"/>
                <a:cs typeface="Verdana"/>
                <a:sym typeface="Verdana"/>
              </a:rPr>
              <a:t> alpine:3.4</a:t>
            </a:r>
          </a:p>
          <a:p>
            <a:pPr lvl="0" marR="0" rtl="0" algn="l">
              <a:spcBef>
                <a:spcPts val="0"/>
              </a:spcBef>
              <a:buNone/>
            </a:pPr>
            <a:r>
              <a:rPr b="1" lang="en-US">
                <a:latin typeface="Verdana"/>
                <a:ea typeface="Verdana"/>
                <a:cs typeface="Verdana"/>
                <a:sym typeface="Verdana"/>
              </a:rPr>
              <a:t>MAINTAINER</a:t>
            </a:r>
            <a:r>
              <a:rPr lang="en-US">
                <a:latin typeface="Verdana"/>
                <a:ea typeface="Verdana"/>
                <a:cs typeface="Verdana"/>
                <a:sym typeface="Verdana"/>
              </a:rPr>
              <a:t> Luis Nabais &lt;luis.nabais@findmore.pt&gt;</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ENV</a:t>
            </a:r>
            <a:r>
              <a:rPr lang="en-US">
                <a:latin typeface="Verdana"/>
                <a:ea typeface="Verdana"/>
                <a:cs typeface="Verdana"/>
                <a:sym typeface="Verdana"/>
              </a:rPr>
              <a:t> WORDPRESS_VERSION 4.6.1</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apk --update add apache2 php5-apache2 curl \</a:t>
            </a:r>
          </a:p>
          <a:p>
            <a:pPr lvl="0" marR="0" rtl="0" algn="l">
              <a:spcBef>
                <a:spcPts val="0"/>
              </a:spcBef>
              <a:buNone/>
            </a:pPr>
            <a:r>
              <a:rPr lang="en-US">
                <a:latin typeface="Verdana"/>
                <a:ea typeface="Verdana"/>
                <a:cs typeface="Verdana"/>
                <a:sym typeface="Verdana"/>
              </a:rPr>
              <a:t>    php5-json php5-phar php5-openssl php5-mysql php5-curl php5-mcrypt php5-pdo_mysql php5-ctype php5-gd php5-xml php5-dom php5-iconv \</a:t>
            </a:r>
          </a:p>
          <a:p>
            <a:pPr lvl="0" marR="0" rtl="0" algn="l">
              <a:spcBef>
                <a:spcPts val="0"/>
              </a:spcBef>
              <a:buNone/>
            </a:pPr>
            <a:r>
              <a:rPr lang="en-US">
                <a:latin typeface="Verdana"/>
                <a:ea typeface="Verdana"/>
                <a:cs typeface="Verdana"/>
                <a:sym typeface="Verdana"/>
              </a:rPr>
              <a:t>    &amp;&amp; rm -f /var/cache/apk/* \</a:t>
            </a:r>
          </a:p>
          <a:p>
            <a:pPr lvl="0" marR="0" rtl="0" algn="l">
              <a:spcBef>
                <a:spcPts val="0"/>
              </a:spcBef>
              <a:buNone/>
            </a:pPr>
            <a:r>
              <a:rPr lang="en-US">
                <a:latin typeface="Verdana"/>
                <a:ea typeface="Verdana"/>
                <a:cs typeface="Verdana"/>
                <a:sym typeface="Verdana"/>
              </a:rPr>
              <a:t>    &amp;&amp; mkdir /run/apache2 \</a:t>
            </a:r>
          </a:p>
          <a:p>
            <a:pPr lvl="0" marR="0" rtl="0" algn="l">
              <a:spcBef>
                <a:spcPts val="0"/>
              </a:spcBef>
              <a:buNone/>
            </a:pPr>
            <a:r>
              <a:rPr lang="en-US">
                <a:latin typeface="Verdana"/>
                <a:ea typeface="Verdana"/>
                <a:cs typeface="Verdana"/>
                <a:sym typeface="Verdana"/>
              </a:rPr>
              <a:t>    &amp;&amp; sed -i 's/#LoadModule\ rewrite_module/LoadModule\ rewrite_module/' /etc/apache2/httpd.conf \</a:t>
            </a:r>
          </a:p>
          <a:p>
            <a:pPr lvl="0" marR="0" rtl="0" algn="l">
              <a:spcBef>
                <a:spcPts val="0"/>
              </a:spcBef>
              <a:buNone/>
            </a:pPr>
            <a:r>
              <a:rPr lang="en-US">
                <a:latin typeface="Verdana"/>
                <a:ea typeface="Verdana"/>
                <a:cs typeface="Verdana"/>
                <a:sym typeface="Verdana"/>
              </a:rPr>
              <a:t>    &amp;&amp; mkdir -p /opt/utils \</a:t>
            </a:r>
          </a:p>
          <a:p>
            <a:pPr lvl="0" marR="0" rtl="0" algn="l">
              <a:spcBef>
                <a:spcPts val="0"/>
              </a:spcBef>
              <a:buNone/>
            </a:pPr>
            <a:r>
              <a:rPr lang="en-US">
                <a:latin typeface="Verdana"/>
                <a:ea typeface="Verdana"/>
                <a:cs typeface="Verdana"/>
                <a:sym typeface="Verdana"/>
              </a:rPr>
              <a:t>    &amp;&amp; mkdir -p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EXPOSE</a:t>
            </a:r>
            <a:r>
              <a:rPr lang="en-US">
                <a:latin typeface="Verdana"/>
                <a:ea typeface="Verdana"/>
                <a:cs typeface="Verdana"/>
                <a:sym typeface="Verdana"/>
              </a:rPr>
              <a:t> 80</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start</a:t>
            </a:r>
            <a:r>
              <a:rPr lang="en-US">
                <a:latin typeface="Verdana"/>
                <a:ea typeface="Verdana"/>
                <a:cs typeface="Verdana"/>
                <a:sym typeface="Verdana"/>
              </a:rPr>
              <a:t>.sh /opt/utils/</a:t>
            </a: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a:t>
            </a:r>
            <a:r>
              <a:rPr lang="en-US">
                <a:latin typeface="Verdana"/>
                <a:ea typeface="Verdana"/>
                <a:cs typeface="Verdana"/>
                <a:sym typeface="Verdana"/>
              </a:rPr>
              <a:t>wordpress-${WORDPRESS_VERSION}.tar.gz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chmod +x /opt/utils/</a:t>
            </a:r>
            <a:r>
              <a:rPr lang="en-US">
                <a:solidFill>
                  <a:schemeClr val="dk1"/>
                </a:solidFill>
                <a:latin typeface="Verdana"/>
                <a:ea typeface="Verdana"/>
                <a:cs typeface="Verdana"/>
                <a:sym typeface="Verdana"/>
              </a:rPr>
              <a:t>start</a:t>
            </a:r>
            <a:r>
              <a:rPr lang="en-US">
                <a:latin typeface="Verdana"/>
                <a:ea typeface="Verdana"/>
                <a:cs typeface="Verdana"/>
                <a:sym typeface="Verdana"/>
              </a:rPr>
              <a:t>.sh</a:t>
            </a:r>
          </a:p>
          <a:p>
            <a:pPr lvl="0" marR="0" rtl="0" algn="l">
              <a:spcBef>
                <a:spcPts val="0"/>
              </a:spcBef>
              <a:buNone/>
            </a:pPr>
            <a:r>
              <a:rPr b="1" lang="en-US">
                <a:latin typeface="Verdana"/>
                <a:ea typeface="Verdana"/>
                <a:cs typeface="Verdana"/>
                <a:sym typeface="Verdana"/>
              </a:rPr>
              <a:t>ENTRYPOINT</a:t>
            </a:r>
            <a:r>
              <a:rPr lang="en-US">
                <a:latin typeface="Verdana"/>
                <a:ea typeface="Verdana"/>
                <a:cs typeface="Verdana"/>
                <a:sym typeface="Verdana"/>
              </a:rPr>
              <a:t> ["/opt/utils/</a:t>
            </a:r>
            <a:r>
              <a:rPr lang="en-US">
                <a:solidFill>
                  <a:schemeClr val="dk1"/>
                </a:solidFill>
                <a:latin typeface="Verdana"/>
                <a:ea typeface="Verdana"/>
                <a:cs typeface="Verdana"/>
                <a:sym typeface="Verdana"/>
              </a:rPr>
              <a:t>start</a:t>
            </a:r>
            <a:r>
              <a:rPr lang="en-US">
                <a:latin typeface="Verdana"/>
                <a:ea typeface="Verdana"/>
                <a:cs typeface="Verdana"/>
                <a:sym typeface="Verdana"/>
              </a:rPr>
              <a:t>.sh"]</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7" name="Shape 207"/>
        <p:cNvGrpSpPr/>
        <p:nvPr/>
      </p:nvGrpSpPr>
      <p:grpSpPr>
        <a:xfrm>
          <a:off x="0" y="0"/>
          <a:ext cx="0" cy="0"/>
          <a:chOff x="0" y="0"/>
          <a:chExt cx="0" cy="0"/>
        </a:xfrm>
      </p:grpSpPr>
      <p:sp>
        <p:nvSpPr>
          <p:cNvPr id="208" name="Shape 20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Download Wordpress</a:t>
            </a:r>
          </a:p>
          <a:p>
            <a:pPr lvl="0" marR="0" rtl="0" algn="l">
              <a:spcBef>
                <a:spcPts val="0"/>
              </a:spcBef>
              <a:buNone/>
            </a:pPr>
            <a:r>
              <a:rPr lang="en-US" sz="1800">
                <a:latin typeface="Verdana"/>
                <a:ea typeface="Verdana"/>
                <a:cs typeface="Verdana"/>
                <a:sym typeface="Verdana"/>
              </a:rPr>
              <a:t># wget </a:t>
            </a:r>
            <a:r>
              <a:rPr lang="en-US" sz="1800" u="sng">
                <a:solidFill>
                  <a:schemeClr val="hlink"/>
                </a:solidFill>
                <a:latin typeface="Verdana"/>
                <a:ea typeface="Verdana"/>
                <a:cs typeface="Verdana"/>
                <a:sym typeface="Verdana"/>
                <a:hlinkClick r:id="rId4"/>
              </a:rPr>
              <a:t>https://wordpress.org/wordpress-4.7.tar.gz</a:t>
            </a:r>
          </a:p>
          <a:p>
            <a:pPr lvl="0" marR="0" rtl="0" algn="l">
              <a:spcBef>
                <a:spcPts val="0"/>
              </a:spcBef>
              <a:buNone/>
            </a:pPr>
            <a:r>
              <a:rPr lang="en-US" sz="1800">
                <a:solidFill>
                  <a:schemeClr val="dk1"/>
                </a:solidFill>
                <a:latin typeface="Verdana"/>
                <a:ea typeface="Verdana"/>
                <a:cs typeface="Verdana"/>
                <a:sym typeface="Verdana"/>
              </a:rPr>
              <a:t># wget </a:t>
            </a: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Build the image using the Dockerfile</a:t>
            </a:r>
          </a:p>
          <a:p>
            <a:pPr lvl="0" marR="0" rtl="0" algn="l">
              <a:spcBef>
                <a:spcPts val="0"/>
              </a:spcBef>
              <a:buNone/>
            </a:pPr>
            <a:r>
              <a:rPr lang="en-US" sz="1800">
                <a:latin typeface="Verdana"/>
                <a:ea typeface="Verdana"/>
                <a:cs typeface="Verdana"/>
                <a:sym typeface="Verdana"/>
              </a:rPr>
              <a:t># docker build -t fm-wordpress:4.6.1 .</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image</a:t>
            </a:r>
          </a:p>
          <a:p>
            <a:pPr lvl="0" marR="0" rtl="0" algn="l">
              <a:spcBef>
                <a:spcPts val="0"/>
              </a:spcBef>
              <a:buClr>
                <a:schemeClr val="dk1"/>
              </a:buClr>
              <a:buSzPct val="61111"/>
              <a:buFont typeface="Arial"/>
              <a:buNone/>
            </a:pPr>
            <a:r>
              <a:rPr lang="en-US" sz="1800">
                <a:latin typeface="Verdana"/>
                <a:ea typeface="Verdana"/>
                <a:cs typeface="Verdana"/>
                <a:sym typeface="Verdana"/>
              </a:rPr>
              <a:t># 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-p 8001:80 \</a:t>
            </a:r>
          </a:p>
          <a:p>
            <a:pPr lvl="0" marR="0" rtl="0" algn="l">
              <a:spcBef>
                <a:spcPts val="0"/>
              </a:spcBef>
              <a:buNone/>
            </a:pPr>
            <a:r>
              <a:rPr lang="en-US" sz="1800">
                <a:latin typeface="Verdana"/>
                <a:ea typeface="Verdana"/>
                <a:cs typeface="Verdana"/>
                <a:sym typeface="Verdana"/>
              </a:rPr>
              <a:t>fm-wordpress:4.6.1</a:t>
            </a:r>
          </a:p>
          <a:p>
            <a:pPr lv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Notice: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Which web page opens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that what we really want?</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What if we need to deploy multiple containers like this one?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there any better solution?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2" name="Shape 212"/>
        <p:cNvGrpSpPr/>
        <p:nvPr/>
      </p:nvGrpSpPr>
      <p:grpSpPr>
        <a:xfrm>
          <a:off x="0" y="0"/>
          <a:ext cx="0" cy="0"/>
          <a:chOff x="0" y="0"/>
          <a:chExt cx="0" cy="0"/>
        </a:xfrm>
      </p:grpSpPr>
      <p:sp>
        <p:nvSpPr>
          <p:cNvPr id="213" name="Shape 213"/>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None/>
            </a:pPr>
            <a:r>
              <a:rPr lang="en-US" sz="1800">
                <a:latin typeface="Verdana"/>
                <a:ea typeface="Verdana"/>
                <a:cs typeface="Verdana"/>
                <a:sym typeface="Verdana"/>
              </a:rPr>
              <a:t># docker run -d -ti \</a:t>
            </a:r>
          </a:p>
          <a:p>
            <a:pPr lvl="0" marR="0" rtl="0" algn="l">
              <a:spcBef>
                <a:spcPts val="0"/>
              </a:spcBef>
              <a:buNone/>
            </a:pPr>
            <a:r>
              <a:rPr lang="en-US" sz="1800">
                <a:latin typeface="Verdana"/>
                <a:ea typeface="Verdana"/>
                <a:cs typeface="Verdana"/>
                <a:sym typeface="Verdana"/>
              </a:rPr>
              <a:t>--name fm-wordpress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8001:80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This will download official Wordpress 4.6.1 image, connect it to the same network as the database and </a:t>
            </a:r>
            <a:r>
              <a:rPr lang="en-US" sz="1800">
                <a:latin typeface="Verdana"/>
                <a:ea typeface="Verdana"/>
                <a:cs typeface="Verdana"/>
                <a:sym typeface="Verdana"/>
              </a:rPr>
              <a:t>automatically apply username, password, host and port for the database.</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Note: If the database is already created and with the correct data, the blog will be up automatically. If not, it will ask for the data to create the blog for the first time.</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9" name="Shape 119"/>
        <p:cNvGrpSpPr/>
        <p:nvPr/>
      </p:nvGrpSpPr>
      <p:grpSpPr>
        <a:xfrm>
          <a:off x="0" y="0"/>
          <a:ext cx="0" cy="0"/>
          <a:chOff x="0" y="0"/>
          <a:chExt cx="0" cy="0"/>
        </a:xfrm>
      </p:grpSpPr>
      <p:sp>
        <p:nvSpPr>
          <p:cNvPr id="120" name="Shape 120"/>
          <p:cNvSpPr txBox="1"/>
          <p:nvPr/>
        </p:nvSpPr>
        <p:spPr>
          <a:xfrm>
            <a:off x="182875" y="182874"/>
            <a:ext cx="11795700" cy="5938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a:t>
            </a:r>
            <a:r>
              <a:rPr b="1" lang="en-US" sz="2400">
                <a:latin typeface="Verdana"/>
                <a:ea typeface="Verdana"/>
                <a:cs typeface="Verdana"/>
                <a:sym typeface="Verdana"/>
              </a:rPr>
              <a:t>did </a:t>
            </a:r>
            <a:r>
              <a:rPr b="1" i="0" lang="en-US" sz="2400" u="none" cap="none" strike="noStrike">
                <a:solidFill>
                  <a:srgbClr val="000000"/>
                </a:solidFill>
                <a:latin typeface="Verdana"/>
                <a:ea typeface="Verdana"/>
                <a:cs typeface="Verdana"/>
                <a:sym typeface="Verdana"/>
              </a:rPr>
              <a:t>we talk about in Fundamentals?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a:t>
            </a:r>
            <a:r>
              <a:rPr b="1" lang="en-US" sz="1800" strike="noStrike">
                <a:solidFill>
                  <a:srgbClr val="000000"/>
                </a:solidFill>
                <a:latin typeface="Verdana"/>
                <a:ea typeface="Verdana"/>
                <a:cs typeface="Verdana"/>
                <a:sym typeface="Verdana"/>
              </a:rPr>
              <a:t> introduction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What is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Understanding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How it compares to virtual machines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Practical class/tutorial</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Installation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Hub</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Creating/downloading an image</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 a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Updating application in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Dockerfile basics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7" name="Shape 217"/>
        <p:cNvGrpSpPr/>
        <p:nvPr/>
      </p:nvGrpSpPr>
      <p:grpSpPr>
        <a:xfrm>
          <a:off x="0" y="0"/>
          <a:ext cx="0" cy="0"/>
          <a:chOff x="0" y="0"/>
          <a:chExt cx="0" cy="0"/>
        </a:xfrm>
      </p:grpSpPr>
      <p:sp>
        <p:nvSpPr>
          <p:cNvPr id="218" name="Shape 21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What if I want to run multiple containers, for High Availability?</a:t>
            </a:r>
          </a:p>
          <a:p>
            <a:pPr lvl="0" marR="0" rtl="0" algn="l">
              <a:spcBef>
                <a:spcPts val="0"/>
              </a:spcBef>
              <a:buNone/>
            </a:pPr>
            <a:r>
              <a:rPr lang="en-US" sz="1800">
                <a:latin typeface="Verdana"/>
                <a:ea typeface="Verdana"/>
                <a:cs typeface="Verdana"/>
                <a:sym typeface="Verdana"/>
              </a:rPr>
              <a:t>Rename the first container, run a new container, with a new name. Use different external ports, with a load balancer to redirect to one or the other (ex: HAProxy or NGINX)</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Rename first node</a:t>
            </a:r>
          </a:p>
          <a:p>
            <a:pPr lvl="0" marR="0" rtl="0" algn="l">
              <a:spcBef>
                <a:spcPts val="0"/>
              </a:spcBef>
              <a:buNone/>
            </a:pPr>
            <a:r>
              <a:rPr lang="en-US" sz="1800">
                <a:latin typeface="Verdana"/>
                <a:ea typeface="Verdana"/>
                <a:cs typeface="Verdana"/>
                <a:sym typeface="Verdana"/>
              </a:rPr>
              <a:t># docker rename fm-wordpress fm-wordpress-1</a:t>
            </a:r>
          </a:p>
          <a:p>
            <a:pPr lv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Create second node</a:t>
            </a:r>
          </a:p>
          <a:p>
            <a:pPr lvl="0" marR="0" rtl="0" algn="l">
              <a:spcBef>
                <a:spcPts val="0"/>
              </a:spcBef>
              <a:buNone/>
            </a:pPr>
            <a:r>
              <a:rPr lang="en-US" sz="1800">
                <a:latin typeface="Verdana"/>
                <a:ea typeface="Verdana"/>
                <a:cs typeface="Verdana"/>
                <a:sym typeface="Verdana"/>
              </a:rPr>
              <a:t># docker run -d -ti \</a:t>
            </a:r>
          </a:p>
          <a:p>
            <a:pPr lvl="0" marR="0" rtl="0" algn="l">
              <a:spcBef>
                <a:spcPts val="0"/>
              </a:spcBef>
              <a:buNone/>
            </a:pPr>
            <a:r>
              <a:rPr lang="en-US" sz="1800">
                <a:latin typeface="Verdana"/>
                <a:ea typeface="Verdana"/>
                <a:cs typeface="Verdana"/>
                <a:sym typeface="Verdana"/>
              </a:rPr>
              <a:t>--name fm-wordpress-2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8002:80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2" name="Shape 222"/>
        <p:cNvGrpSpPr/>
        <p:nvPr/>
      </p:nvGrpSpPr>
      <p:grpSpPr>
        <a:xfrm>
          <a:off x="0" y="0"/>
          <a:ext cx="0" cy="0"/>
          <a:chOff x="0" y="0"/>
          <a:chExt cx="0" cy="0"/>
        </a:xfrm>
      </p:grpSpPr>
      <p:sp>
        <p:nvSpPr>
          <p:cNvPr id="223" name="Shape 223"/>
          <p:cNvSpPr txBox="1"/>
          <p:nvPr/>
        </p:nvSpPr>
        <p:spPr>
          <a:xfrm>
            <a:off x="182875" y="183250"/>
            <a:ext cx="11704200" cy="62367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Load Balancer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Copy configuration file (from github) to the same folder as Dockerfile. Remember to adapt the IP Address in the backend section.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container</a:t>
            </a:r>
          </a:p>
          <a:p>
            <a:pPr lvl="0" marR="0" rtl="0" algn="l">
              <a:spcBef>
                <a:spcPts val="0"/>
              </a:spcBef>
              <a:buNone/>
            </a:pPr>
            <a:r>
              <a:rPr lang="en-US" sz="1800">
                <a:latin typeface="Verdana"/>
                <a:ea typeface="Verdana"/>
                <a:cs typeface="Verdana"/>
                <a:sym typeface="Verdana"/>
              </a:rPr>
              <a:t>docker run -d -ti \</a:t>
            </a:r>
          </a:p>
          <a:p>
            <a:pPr lvl="0" marR="0" rtl="0" algn="l">
              <a:spcBef>
                <a:spcPts val="0"/>
              </a:spcBef>
              <a:buNone/>
            </a:pPr>
            <a:r>
              <a:rPr lang="en-US" sz="1800">
                <a:latin typeface="Verdana"/>
                <a:ea typeface="Verdana"/>
                <a:cs typeface="Verdana"/>
                <a:sym typeface="Verdana"/>
              </a:rPr>
              <a:t>--name fm-lb \</a:t>
            </a:r>
          </a:p>
          <a:p>
            <a:pPr lvl="0" marR="0" rtl="0" algn="l">
              <a:spcBef>
                <a:spcPts val="0"/>
              </a:spcBef>
              <a:buNone/>
            </a:pPr>
            <a:r>
              <a:rPr lang="en-US" sz="1800">
                <a:latin typeface="Verdana"/>
                <a:ea typeface="Verdana"/>
                <a:cs typeface="Verdana"/>
                <a:sym typeface="Verdana"/>
              </a:rPr>
              <a:t>-p 80:80 \</a:t>
            </a:r>
          </a:p>
          <a:p>
            <a:pPr lvl="0" marR="0" rtl="0" algn="l">
              <a:spcBef>
                <a:spcPts val="0"/>
              </a:spcBef>
              <a:buNone/>
            </a:pPr>
            <a:r>
              <a:rPr lang="en-US" sz="1800">
                <a:latin typeface="Verdana"/>
                <a:ea typeface="Verdana"/>
                <a:cs typeface="Verdana"/>
                <a:sym typeface="Verdana"/>
              </a:rPr>
              <a:t>-v full_path_to_local_haproxy.cfg:/usr/local/etc/haproxy/haproxy.cfg:ro \</a:t>
            </a:r>
          </a:p>
          <a:p>
            <a:pPr lvl="0" marR="0" rtl="0" algn="l">
              <a:spcBef>
                <a:spcPts val="0"/>
              </a:spcBef>
              <a:buNone/>
            </a:pPr>
            <a:r>
              <a:rPr lang="en-US" sz="1800">
                <a:latin typeface="Verdana"/>
                <a:ea typeface="Verdana"/>
                <a:cs typeface="Verdana"/>
                <a:sym typeface="Verdana"/>
              </a:rPr>
              <a:t>haproxy:1.7.0</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Doesn’t need to be in the same network, just to redirect the traffic from port 80 to the hostname and ports used in the web servers.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a:t>
            </a:r>
            <a:r>
              <a:rPr lang="en-US" sz="1800">
                <a:latin typeface="Verdana"/>
                <a:ea typeface="Verdana"/>
                <a:cs typeface="Verdana"/>
                <a:sym typeface="Verdana"/>
              </a:rPr>
              <a:t>: http://docker_host_ip_or_name in browser.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7" name="Shape 227"/>
        <p:cNvGrpSpPr/>
        <p:nvPr/>
      </p:nvGrpSpPr>
      <p:grpSpPr>
        <a:xfrm>
          <a:off x="0" y="0"/>
          <a:ext cx="0" cy="0"/>
          <a:chOff x="0" y="0"/>
          <a:chExt cx="0" cy="0"/>
        </a:xfrm>
      </p:grpSpPr>
      <p:sp>
        <p:nvSpPr>
          <p:cNvPr id="228" name="Shape 22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Wordpress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Containers are disposable.</a:t>
            </a:r>
            <a:r>
              <a:rPr lang="en-US" sz="1800">
                <a:latin typeface="Verdana"/>
                <a:ea typeface="Verdana"/>
                <a:cs typeface="Verdana"/>
                <a:sym typeface="Verdana"/>
              </a:rPr>
              <a:t> When upgrading, the idea is to destroy old containers and replace them with new ones, with the new software versions (new images). But if we do that, we will have downtime, from the moment the containers are destroyed until the new ones are created.</a:t>
            </a:r>
            <a:br>
              <a:rPr lang="en-US" sz="1800">
                <a:latin typeface="Verdana"/>
                <a:ea typeface="Verdana"/>
                <a:cs typeface="Verdana"/>
                <a:sym typeface="Verdana"/>
              </a:rPr>
            </a:br>
            <a:r>
              <a:rPr lang="en-US" sz="1800">
                <a:latin typeface="Verdana"/>
                <a:ea typeface="Verdana"/>
                <a:cs typeface="Verdana"/>
                <a:sym typeface="Verdana"/>
              </a:rPr>
              <a:t>That can have undesirable side effects, if issues occur with the new version.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So we will use an approach called the </a:t>
            </a:r>
            <a:r>
              <a:rPr lang="en-US" sz="1800" u="sng">
                <a:latin typeface="Verdana"/>
                <a:ea typeface="Verdana"/>
                <a:cs typeface="Verdana"/>
                <a:sym typeface="Verdana"/>
              </a:rPr>
              <a:t>Blue-Green Deployment</a:t>
            </a:r>
            <a:r>
              <a:rPr lang="en-US" sz="1800">
                <a:latin typeface="Verdana"/>
                <a:ea typeface="Verdana"/>
                <a:cs typeface="Verdana"/>
                <a:sym typeface="Verdana"/>
              </a:rPr>
              <a:t>.</a:t>
            </a:r>
          </a:p>
          <a:p>
            <a:pPr lvl="0" marR="0" rtl="0" algn="l">
              <a:spcBef>
                <a:spcPts val="0"/>
              </a:spcBef>
              <a:buNone/>
            </a:pPr>
            <a:r>
              <a:rPr lang="en-US" sz="1800">
                <a:latin typeface="Verdana"/>
                <a:ea typeface="Verdana"/>
                <a:cs typeface="Verdana"/>
                <a:sym typeface="Verdana"/>
              </a:rPr>
              <a:t>We will:</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Leave the old version running.</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Create new containers running in parallel, in different ports (ex: 8003).</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Test if everything is ok in the new containers.</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Change the load balancer, to point to the new ports.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There will be </a:t>
            </a:r>
            <a:r>
              <a:rPr lang="en-US" sz="1800" u="sng">
                <a:latin typeface="Verdana"/>
                <a:ea typeface="Verdana"/>
                <a:cs typeface="Verdana"/>
                <a:sym typeface="Verdana"/>
              </a:rPr>
              <a:t>no downtime</a:t>
            </a:r>
            <a:r>
              <a:rPr lang="en-US" sz="1800">
                <a:latin typeface="Verdana"/>
                <a:ea typeface="Verdana"/>
                <a:cs typeface="Verdana"/>
                <a:sym typeface="Verdana"/>
              </a:rPr>
              <a:t> (many companies don’t know that’s a reality).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2" name="Shape 232"/>
        <p:cNvGrpSpPr/>
        <p:nvPr/>
      </p:nvGrpSpPr>
      <p:grpSpPr>
        <a:xfrm>
          <a:off x="0" y="0"/>
          <a:ext cx="0" cy="0"/>
          <a:chOff x="0" y="0"/>
          <a:chExt cx="0" cy="0"/>
        </a:xfrm>
      </p:grpSpPr>
      <p:sp>
        <p:nvSpPr>
          <p:cNvPr id="233" name="Shape 233"/>
          <p:cNvSpPr txBox="1"/>
          <p:nvPr/>
        </p:nvSpPr>
        <p:spPr>
          <a:xfrm>
            <a:off x="182875" y="183249"/>
            <a:ext cx="11704200" cy="6226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 Blue-Green Deployment</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Create new containers</a:t>
            </a:r>
          </a:p>
          <a:p>
            <a:pPr lvl="0" marR="0" rtl="0" algn="l">
              <a:spcBef>
                <a:spcPts val="0"/>
              </a:spcBef>
              <a:buClr>
                <a:schemeClr val="dk1"/>
              </a:buClr>
              <a:buSzPct val="61111"/>
              <a:buFont typeface="Arial"/>
              <a:buNone/>
            </a:pPr>
            <a:r>
              <a:rPr lang="en-US" sz="1800">
                <a:latin typeface="Verdana"/>
                <a:ea typeface="Verdana"/>
                <a:cs typeface="Verdana"/>
                <a:sym typeface="Verdana"/>
              </a:rPr>
              <a:t>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fm-wordpress-green \</a:t>
            </a:r>
          </a:p>
          <a:p>
            <a:pPr lvl="0" marR="0" rtl="0" algn="l">
              <a:spcBef>
                <a:spcPts val="0"/>
              </a:spcBef>
              <a:buClr>
                <a:schemeClr val="dk1"/>
              </a:buClr>
              <a:buSzPct val="61111"/>
              <a:buFont typeface="Arial"/>
              <a:buNone/>
            </a:pPr>
            <a:r>
              <a:rPr lang="en-US" sz="1800">
                <a:latin typeface="Verdana"/>
                <a:ea typeface="Verdana"/>
                <a:cs typeface="Verdana"/>
                <a:sym typeface="Verdana"/>
              </a:rPr>
              <a:t>--net fm-mariadb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WORDPRESS_DB_HOST=fm-mariadb:3306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-p 8003:80 \</a:t>
            </a:r>
          </a:p>
          <a:p>
            <a:pPr lvl="0" marR="0" rtl="0" algn="l">
              <a:spcBef>
                <a:spcPts val="0"/>
              </a:spcBef>
              <a:buClr>
                <a:schemeClr val="dk1"/>
              </a:buClr>
              <a:buSzPct val="61111"/>
              <a:buFont typeface="Arial"/>
              <a:buNone/>
            </a:pPr>
            <a:r>
              <a:rPr lang="en-US" sz="1800">
                <a:latin typeface="Verdana"/>
                <a:ea typeface="Verdana"/>
                <a:cs typeface="Verdana"/>
                <a:sym typeface="Verdana"/>
              </a:rPr>
              <a:t>wordpress:4.7</a:t>
            </a:r>
          </a:p>
          <a:p>
            <a:pPr lvl="0" marR="0" rtl="0" algn="l">
              <a:spcBef>
                <a:spcPts val="0"/>
              </a:spcBef>
              <a:buClr>
                <a:schemeClr val="dk1"/>
              </a:buClr>
              <a:buFont typeface="Arial"/>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 container</a:t>
            </a:r>
          </a:p>
          <a:p>
            <a:pPr lvl="0" marR="0" rtl="0" algn="l">
              <a:spcBef>
                <a:spcPts val="0"/>
              </a:spcBef>
              <a:buNone/>
            </a:pPr>
            <a:r>
              <a:rPr lang="en-US" sz="1800">
                <a:latin typeface="Verdana"/>
                <a:ea typeface="Verdana"/>
                <a:cs typeface="Verdana"/>
                <a:sym typeface="Verdana"/>
              </a:rPr>
              <a:t>Open browser, browse the page, admin, etc, and test if everything is OK</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Change the load balancer, to point to the new ports</a:t>
            </a:r>
          </a:p>
          <a:p>
            <a:pPr lvl="0" marR="0" rtl="0" algn="l">
              <a:spcBef>
                <a:spcPts val="0"/>
              </a:spcBef>
              <a:buNone/>
            </a:pPr>
            <a:r>
              <a:rPr lang="en-US" sz="1800">
                <a:latin typeface="Verdana"/>
                <a:ea typeface="Verdana"/>
                <a:cs typeface="Verdana"/>
                <a:sym typeface="Verdana"/>
              </a:rPr>
              <a:t># sed -i 's/8001/8003/g' haproxy.cfg</a:t>
            </a:r>
          </a:p>
          <a:p>
            <a:pPr lvl="0" marR="0" rtl="0" algn="l">
              <a:spcBef>
                <a:spcPts val="0"/>
              </a:spcBef>
              <a:buNone/>
            </a:pPr>
            <a:r>
              <a:rPr lang="en-US" sz="1800">
                <a:latin typeface="Verdana"/>
                <a:ea typeface="Verdana"/>
                <a:cs typeface="Verdana"/>
                <a:sym typeface="Verdana"/>
              </a:rPr>
              <a:t># docker restart fm-lb (it will be so fast, any request in the mean time won’t even timeout)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7" name="Shape 237"/>
        <p:cNvGrpSpPr/>
        <p:nvPr/>
      </p:nvGrpSpPr>
      <p:grpSpPr>
        <a:xfrm>
          <a:off x="0" y="0"/>
          <a:ext cx="0" cy="0"/>
          <a:chOff x="0" y="0"/>
          <a:chExt cx="0" cy="0"/>
        </a:xfrm>
      </p:grpSpPr>
      <p:sp>
        <p:nvSpPr>
          <p:cNvPr id="238" name="Shape 23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Automation - It’s DevOps time</a:t>
            </a:r>
          </a:p>
          <a:p>
            <a:pPr lvl="0" marR="0" rtl="0" algn="l">
              <a:spcBef>
                <a:spcPts val="0"/>
              </a:spcBef>
              <a:buNone/>
            </a:pPr>
            <a:r>
              <a:t/>
            </a:r>
            <a:endParaRPr b="1" sz="2000">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Scripting</a:t>
            </a:r>
          </a:p>
          <a:p>
            <a:pPr lvl="0">
              <a:spcBef>
                <a:spcPts val="0"/>
              </a:spcBef>
              <a:buNone/>
            </a:pPr>
            <a:r>
              <a:rPr lang="en-US" sz="1800">
                <a:solidFill>
                  <a:schemeClr val="dk1"/>
                </a:solidFill>
                <a:latin typeface="Verdana"/>
                <a:ea typeface="Verdana"/>
                <a:cs typeface="Verdana"/>
                <a:sym typeface="Verdana"/>
              </a:rPr>
              <a:t>Shell Scripting, Python, or other languages, can be used to automate Docker.</a:t>
            </a:r>
          </a:p>
          <a:p>
            <a:pPr lvl="0" rtl="0">
              <a:spcBef>
                <a:spcPts val="0"/>
              </a:spcBef>
              <a:buNone/>
            </a:pPr>
            <a:r>
              <a:rPr lang="en-US" sz="1800">
                <a:solidFill>
                  <a:schemeClr val="dk1"/>
                </a:solidFill>
                <a:latin typeface="Verdana"/>
                <a:ea typeface="Verdana"/>
                <a:cs typeface="Verdana"/>
                <a:sym typeface="Verdana"/>
              </a:rPr>
              <a:t>Scripts to build, run, restart, with command line arguments, variables, or simply checkers/validators in crontab can be used to check status and act on the results.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CI/CD</a:t>
            </a:r>
          </a:p>
          <a:p>
            <a:pPr lvl="0" rtl="0">
              <a:spcBef>
                <a:spcPts val="0"/>
              </a:spcBef>
              <a:buNone/>
            </a:pPr>
            <a:r>
              <a:rPr lang="en-US" sz="1800">
                <a:solidFill>
                  <a:schemeClr val="dk1"/>
                </a:solidFill>
                <a:latin typeface="Verdana"/>
                <a:ea typeface="Verdana"/>
                <a:cs typeface="Verdana"/>
                <a:sym typeface="Verdana"/>
              </a:rPr>
              <a:t>Jenkins can be used to compile code and then build images and deploy software on them. This is usually the choice in corporate environments. It works with the principles of Continuous Integration and Continuous Delivery, among others.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Ansible</a:t>
            </a:r>
          </a:p>
          <a:p>
            <a:pPr lvl="0" rtl="0">
              <a:spcBef>
                <a:spcPts val="0"/>
              </a:spcBef>
              <a:buNone/>
            </a:pPr>
            <a:r>
              <a:rPr lang="en-US" sz="1800">
                <a:solidFill>
                  <a:schemeClr val="dk1"/>
                </a:solidFill>
                <a:latin typeface="Verdana"/>
                <a:ea typeface="Verdana"/>
                <a:cs typeface="Verdana"/>
                <a:sym typeface="Verdana"/>
              </a:rPr>
              <a:t>Ansible is a configuration management tool like Puppet, Chef or Salt, but with some differences. It’s more usable with Docker than the ones referred.</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Docker Compose</a:t>
            </a:r>
          </a:p>
          <a:p>
            <a:pPr lvl="0" rtl="0">
              <a:spcBef>
                <a:spcPts val="0"/>
              </a:spcBef>
              <a:buNone/>
            </a:pPr>
            <a:r>
              <a:rPr lang="en-US" sz="1800">
                <a:solidFill>
                  <a:schemeClr val="dk1"/>
                </a:solidFill>
                <a:latin typeface="Verdana"/>
                <a:ea typeface="Verdana"/>
                <a:cs typeface="Verdana"/>
                <a:sym typeface="Verdana"/>
              </a:rPr>
              <a:t>It’s an official Docker tool. With a .yml file, much like a Dockerfile, a full integrated group of containers can be built. Right now is going through huge changes, with it’s best functionality now in Experimental state.</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It will be fully integrated with Docker Swarm soon.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2" name="Shape 242"/>
        <p:cNvGrpSpPr/>
        <p:nvPr/>
      </p:nvGrpSpPr>
      <p:grpSpPr>
        <a:xfrm>
          <a:off x="0" y="0"/>
          <a:ext cx="0" cy="0"/>
          <a:chOff x="0" y="0"/>
          <a:chExt cx="0" cy="0"/>
        </a:xfrm>
      </p:grpSpPr>
      <p:sp>
        <p:nvSpPr>
          <p:cNvPr id="243" name="Shape 243"/>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Misc</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Other Docker commands</a:t>
            </a:r>
          </a:p>
          <a:p>
            <a:pPr lvl="0" marR="0" rtl="0" algn="l">
              <a:spcBef>
                <a:spcPts val="0"/>
              </a:spcBef>
              <a:buNone/>
            </a:pPr>
            <a:r>
              <a:rPr b="1" lang="en-US" sz="1800">
                <a:latin typeface="Verdana"/>
                <a:ea typeface="Verdana"/>
                <a:cs typeface="Verdana"/>
                <a:sym typeface="Verdana"/>
              </a:rPr>
              <a:t>Update</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update --restart always </a:t>
            </a:r>
          </a:p>
          <a:p>
            <a:pPr lvl="0" marR="0" rtl="0" algn="l">
              <a:spcBef>
                <a:spcPts val="0"/>
              </a:spcBef>
              <a:buClr>
                <a:schemeClr val="dk1"/>
              </a:buClr>
              <a:buSzPct val="61111"/>
              <a:buFont typeface="Arial"/>
              <a:buNone/>
            </a:pPr>
            <a:r>
              <a:rPr lang="en-US" sz="1800">
                <a:latin typeface="Verdana"/>
                <a:ea typeface="Verdana"/>
                <a:cs typeface="Verdana"/>
                <a:sym typeface="Verdana"/>
              </a:rPr>
              <a:t># docker update --cpu-shares 512 </a:t>
            </a:r>
            <a:r>
              <a:rPr i="1" lang="en-US" sz="1800">
                <a:solidFill>
                  <a:schemeClr val="dk1"/>
                </a:solidFill>
                <a:latin typeface="Verdana"/>
                <a:ea typeface="Verdana"/>
                <a:cs typeface="Verdana"/>
                <a:sym typeface="Verdana"/>
              </a:rPr>
              <a:t>container_name</a:t>
            </a:r>
          </a:p>
          <a:p>
            <a:pPr lv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update -m 300M </a:t>
            </a:r>
            <a:r>
              <a:rPr i="1" lang="en-US" sz="1800">
                <a:solidFill>
                  <a:schemeClr val="dk1"/>
                </a:solidFill>
                <a:latin typeface="Verdana"/>
                <a:ea typeface="Verdana"/>
                <a:cs typeface="Verdana"/>
                <a:sym typeface="Verdana"/>
              </a:rPr>
              <a:t>container_name</a:t>
            </a:r>
          </a:p>
          <a:p>
            <a:pPr lvl="0">
              <a:spcBef>
                <a:spcPts val="0"/>
              </a:spcBef>
              <a:buClr>
                <a:schemeClr val="dk1"/>
              </a:buClr>
              <a:buFont typeface="Arial"/>
              <a:buNone/>
            </a:pPr>
            <a:r>
              <a:t/>
            </a:r>
            <a:endParaRPr sz="1800">
              <a:solidFill>
                <a:schemeClr val="dk1"/>
              </a:solidFill>
              <a:latin typeface="Verdana"/>
              <a:ea typeface="Verdana"/>
              <a:cs typeface="Verdana"/>
              <a:sym typeface="Verdana"/>
            </a:endParaRPr>
          </a:p>
          <a:p>
            <a:pPr lvl="0">
              <a:spcBef>
                <a:spcPts val="0"/>
              </a:spcBef>
              <a:buClr>
                <a:schemeClr val="dk1"/>
              </a:buClr>
              <a:buSzPct val="61111"/>
              <a:buFont typeface="Arial"/>
              <a:buNone/>
            </a:pPr>
            <a:r>
              <a:rPr b="1" lang="en-US" sz="1800">
                <a:solidFill>
                  <a:schemeClr val="dk1"/>
                </a:solidFill>
                <a:latin typeface="Verdana"/>
                <a:ea typeface="Verdana"/>
                <a:cs typeface="Verdana"/>
                <a:sym typeface="Verdana"/>
              </a:rPr>
              <a:t>Stats</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stats </a:t>
            </a:r>
            <a:r>
              <a:rPr i="1" lang="en-US" sz="1800">
                <a:solidFill>
                  <a:schemeClr val="dk1"/>
                </a:solidFill>
                <a:latin typeface="Verdana"/>
                <a:ea typeface="Verdana"/>
                <a:cs typeface="Verdana"/>
                <a:sym typeface="Verdana"/>
              </a:rPr>
              <a:t>container_name</a:t>
            </a: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marR="0" rtl="0" algn="l">
              <a:spcBef>
                <a:spcPts val="0"/>
              </a:spcBef>
              <a:buClr>
                <a:schemeClr val="dk1"/>
              </a:buClr>
              <a:buFont typeface="Arial"/>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Command line reference</a:t>
            </a:r>
            <a:br>
              <a:rPr lang="en-US" sz="1800">
                <a:latin typeface="Verdana"/>
                <a:ea typeface="Verdana"/>
                <a:cs typeface="Verdana"/>
                <a:sym typeface="Verdana"/>
              </a:rPr>
            </a:br>
            <a:r>
              <a:rPr lang="en-US" sz="1800" u="sng">
                <a:solidFill>
                  <a:schemeClr val="hlink"/>
                </a:solidFill>
                <a:latin typeface="Verdana"/>
                <a:ea typeface="Verdana"/>
                <a:cs typeface="Verdana"/>
                <a:sym typeface="Verdana"/>
                <a:hlinkClick r:id="rId4"/>
              </a:rPr>
              <a:t>https://docs.docker.com/engine/reference/commandline/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7" name="Shape 247"/>
        <p:cNvGrpSpPr/>
        <p:nvPr/>
      </p:nvGrpSpPr>
      <p:grpSpPr>
        <a:xfrm>
          <a:off x="0" y="0"/>
          <a:ext cx="0" cy="0"/>
          <a:chOff x="0" y="0"/>
          <a:chExt cx="0" cy="0"/>
        </a:xfrm>
      </p:grpSpPr>
      <p:sp>
        <p:nvSpPr>
          <p:cNvPr id="248" name="Shape 248"/>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Where can I get more information?</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Documentation</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4"/>
              </a:rPr>
              <a:t>https://docs.docker.com</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Understanding Docker</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5"/>
              </a:rPr>
              <a:t>https://docs.docker.com/engine/understanding-docker/</a:t>
            </a:r>
          </a:p>
          <a:p>
            <a:pPr indent="0" lvl="0" marL="0" marR="0" rtl="0" algn="l">
              <a:spcBef>
                <a:spcPts val="0"/>
              </a:spcBef>
              <a:buSzPct val="25000"/>
              <a:buNone/>
            </a:pPr>
            <a:r>
              <a:rPr b="1" lang="en-US" sz="1800">
                <a:latin typeface="Verdana"/>
                <a:ea typeface="Verdana"/>
                <a:cs typeface="Verdana"/>
                <a:sym typeface="Verdana"/>
              </a:rPr>
              <a:t>Networks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6"/>
              </a:rPr>
              <a:t>https://docs.docker.com/engine/tutorials/networkingcontainers/</a:t>
            </a:r>
            <a:br>
              <a:rPr lang="en-US" sz="1800">
                <a:latin typeface="Verdana"/>
                <a:ea typeface="Verdana"/>
                <a:cs typeface="Verdana"/>
                <a:sym typeface="Verdana"/>
              </a:rPr>
            </a:br>
            <a:r>
              <a:rPr b="1" lang="en-US" sz="1800">
                <a:latin typeface="Verdana"/>
                <a:ea typeface="Verdana"/>
                <a:cs typeface="Verdana"/>
                <a:sym typeface="Verdana"/>
              </a:rPr>
              <a:t>Volumes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7"/>
              </a:rPr>
              <a:t>https://docs.docker.com/engine/tutorials/dockervolumes/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Dockerfile reference: </a:t>
            </a:r>
            <a:r>
              <a:rPr b="0" lang="en-US" sz="1800" u="sng" strike="noStrike">
                <a:solidFill>
                  <a:schemeClr val="hlink"/>
                </a:solidFill>
                <a:latin typeface="Verdana"/>
                <a:ea typeface="Verdana"/>
                <a:cs typeface="Verdana"/>
                <a:sym typeface="Verdana"/>
                <a:hlinkClick r:id="rId8"/>
              </a:rPr>
              <a:t>https://docs.docker.com/engine/reference/builder/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CentOS Dockerfile examples: </a:t>
            </a:r>
            <a:r>
              <a:rPr b="0" lang="en-US" sz="1800" u="sng" strike="noStrike">
                <a:solidFill>
                  <a:schemeClr val="hlink"/>
                </a:solidFill>
                <a:latin typeface="Verdana"/>
                <a:ea typeface="Verdana"/>
                <a:cs typeface="Verdana"/>
                <a:sym typeface="Verdana"/>
                <a:hlinkClick r:id="rId9"/>
              </a:rPr>
              <a:t>https://docs.docker.com/engine/reference/builder/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ENTRYPOINT vs ADD: </a:t>
            </a:r>
            <a:r>
              <a:rPr b="0" lang="en-US" sz="1800" u="sng" strike="noStrike">
                <a:solidFill>
                  <a:schemeClr val="hlink"/>
                </a:solidFill>
                <a:latin typeface="Verdana"/>
                <a:ea typeface="Verdana"/>
                <a:cs typeface="Verdana"/>
                <a:sym typeface="Verdana"/>
                <a:hlinkClick r:id="rId10"/>
              </a:rPr>
              <a:t>https://www.ctl.io/developers/blog/post/dockerfile-entrypoint-vs-cmd/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ADD vs COPY: </a:t>
            </a:r>
            <a:r>
              <a:rPr b="0" lang="en-US" sz="1800" u="sng" strike="noStrike">
                <a:solidFill>
                  <a:schemeClr val="hlink"/>
                </a:solidFill>
                <a:latin typeface="Verdana"/>
                <a:ea typeface="Verdana"/>
                <a:cs typeface="Verdana"/>
                <a:sym typeface="Verdana"/>
                <a:hlinkClick r:id="rId11"/>
              </a:rPr>
              <a:t>https://www.ctl.io/developers/blog/post/dockerfile-add-vs-copy/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Swarm mode</a:t>
            </a:r>
          </a:p>
          <a:p>
            <a:pPr indent="0" lvl="0" marL="0" marR="0" rtl="0" algn="l">
              <a:spcBef>
                <a:spcPts val="0"/>
              </a:spcBef>
              <a:buSzPct val="25000"/>
              <a:buNone/>
            </a:pPr>
            <a:r>
              <a:rPr b="0" lang="en-US" sz="1800" u="sng" strike="noStrike">
                <a:solidFill>
                  <a:schemeClr val="hlink"/>
                </a:solidFill>
                <a:latin typeface="Verdana"/>
                <a:ea typeface="Verdana"/>
                <a:cs typeface="Verdana"/>
                <a:sym typeface="Verdana"/>
                <a:hlinkClick r:id="rId12"/>
              </a:rPr>
              <a:t>https://docs.docker.com/engine/swarm/</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Anatomy of a Container</a:t>
            </a:r>
          </a:p>
          <a:p>
            <a:pPr indent="0" lvl="0" marL="0" marR="0" rtl="0" algn="l">
              <a:spcBef>
                <a:spcPts val="0"/>
              </a:spcBef>
              <a:buSzPct val="25000"/>
              <a:buNone/>
            </a:pPr>
            <a:r>
              <a:rPr lang="en-US" sz="1800" u="sng">
                <a:solidFill>
                  <a:schemeClr val="hlink"/>
                </a:solidFill>
                <a:latin typeface="Verdana"/>
                <a:ea typeface="Verdana"/>
                <a:cs typeface="Verdana"/>
                <a:sym typeface="Verdana"/>
                <a:hlinkClick r:id="rId13"/>
              </a:rPr>
              <a:t>http://www.slideshare.net/jpetazzo/anatomy-of-a-container-namespaces-cgroups-some-filesystem-magic-linuxcon</a:t>
            </a:r>
          </a:p>
          <a:p>
            <a:pPr indent="0" lvl="0" mar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GitHub</a:t>
            </a:r>
          </a:p>
          <a:p>
            <a:pPr lvl="0" rtl="0">
              <a:spcBef>
                <a:spcPts val="0"/>
              </a:spcBef>
              <a:buClr>
                <a:schemeClr val="dk1"/>
              </a:buClr>
              <a:buSzPct val="25000"/>
              <a:buFont typeface="Arial"/>
              <a:buNone/>
            </a:pPr>
            <a:r>
              <a:rPr lang="en-US" sz="1800" u="sng">
                <a:solidFill>
                  <a:schemeClr val="hlink"/>
                </a:solidFill>
                <a:latin typeface="Verdana"/>
                <a:ea typeface="Verdana"/>
                <a:cs typeface="Verdana"/>
                <a:sym typeface="Verdana"/>
                <a:hlinkClick r:id="rId14"/>
              </a:rPr>
              <a:t>https://github.com/luisnabais/course_docker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52" name="Shape 252"/>
        <p:cNvGrpSpPr/>
        <p:nvPr/>
      </p:nvGrpSpPr>
      <p:grpSpPr>
        <a:xfrm>
          <a:off x="0" y="0"/>
          <a:ext cx="0" cy="0"/>
          <a:chOff x="0" y="0"/>
          <a:chExt cx="0" cy="0"/>
        </a:xfrm>
      </p:grpSpPr>
      <p:sp>
        <p:nvSpPr>
          <p:cNvPr id="253" name="Shape 253"/>
          <p:cNvSpPr txBox="1"/>
          <p:nvPr/>
        </p:nvSpPr>
        <p:spPr>
          <a:xfrm>
            <a:off x="274319" y="1554479"/>
            <a:ext cx="11612879" cy="567359"/>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1" lang="en-US" sz="3200" strike="noStrike">
                <a:solidFill>
                  <a:srgbClr val="000000"/>
                </a:solidFill>
                <a:latin typeface="Verdana"/>
                <a:ea typeface="Verdana"/>
                <a:cs typeface="Verdana"/>
                <a:sym typeface="Verdana"/>
              </a:rPr>
              <a:t>Thank you</a:t>
            </a: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rPr b="1" lang="en-US">
                <a:latin typeface="Verdana"/>
                <a:ea typeface="Verdana"/>
                <a:cs typeface="Verdana"/>
                <a:sym typeface="Verdana"/>
              </a:rPr>
              <a:t>(PS: See you in Class 3: Docker Swarm?)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4" name="Shape 124"/>
        <p:cNvGrpSpPr/>
        <p:nvPr/>
      </p:nvGrpSpPr>
      <p:grpSpPr>
        <a:xfrm>
          <a:off x="0" y="0"/>
          <a:ext cx="0" cy="0"/>
          <a:chOff x="0" y="0"/>
          <a:chExt cx="0" cy="0"/>
        </a:xfrm>
      </p:grpSpPr>
      <p:sp>
        <p:nvSpPr>
          <p:cNvPr id="125" name="Shape 125"/>
          <p:cNvSpPr txBox="1"/>
          <p:nvPr/>
        </p:nvSpPr>
        <p:spPr>
          <a:xfrm>
            <a:off x="182875" y="182875"/>
            <a:ext cx="11795700" cy="62370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will we talk about?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Presentation</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Microservices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Workflow</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Registry (Hub/Store, custom registry)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Networks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Volumes</a:t>
            </a:r>
          </a:p>
          <a:p>
            <a:pPr lvl="0" rtl="0">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Practical class/tutorial - Blog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MySQL/MariaDB database</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Apache Web Server with PHP language support &amp;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Scale Wordpress, using a Load balancer (PoC)</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Upgrade Wordpress, using Blue/Green Deployment (PoC)</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Extras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Automation basics (Scripting, Docker Compose, CI/CD, Ansible, DevOps)</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NOTE</a:t>
            </a:r>
            <a:r>
              <a:rPr lang="en-US" sz="1800">
                <a:solidFill>
                  <a:schemeClr val="dk1"/>
                </a:solidFill>
                <a:latin typeface="Verdana"/>
                <a:ea typeface="Verdana"/>
                <a:cs typeface="Verdana"/>
                <a:sym typeface="Verdana"/>
              </a:rPr>
              <a:t>: All resources are available at </a:t>
            </a:r>
            <a:r>
              <a:rPr lang="en-US" sz="1800" u="sng">
                <a:solidFill>
                  <a:schemeClr val="hlink"/>
                </a:solidFill>
                <a:latin typeface="Verdana"/>
                <a:ea typeface="Verdana"/>
                <a:cs typeface="Verdana"/>
                <a:sym typeface="Verdana"/>
                <a:hlinkClick r:id="rId4"/>
              </a:rPr>
              <a:t>https://github.com/luisnabais/course_docker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Shape 130"/>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Monoliths vs </a:t>
            </a:r>
            <a:r>
              <a:rPr b="1" lang="en-US" sz="2400">
                <a:solidFill>
                  <a:schemeClr val="dk1"/>
                </a:solidFill>
                <a:latin typeface="Verdana"/>
                <a:ea typeface="Verdana"/>
                <a:cs typeface="Verdana"/>
                <a:sym typeface="Verdana"/>
              </a:rPr>
              <a:t>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descr="Monolith vs Microservices.png" id="131" name="Shape 131"/>
          <p:cNvPicPr preferRelativeResize="0"/>
          <p:nvPr/>
        </p:nvPicPr>
        <p:blipFill rotWithShape="1">
          <a:blip r:embed="rId4">
            <a:alphaModFix/>
          </a:blip>
          <a:srcRect b="21484" l="5010" r="4866" t="2918"/>
          <a:stretch/>
        </p:blipFill>
        <p:spPr>
          <a:xfrm>
            <a:off x="1466400" y="516337"/>
            <a:ext cx="9259200" cy="582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35" name="Shape 135"/>
        <p:cNvGrpSpPr/>
        <p:nvPr/>
      </p:nvGrpSpPr>
      <p:grpSpPr>
        <a:xfrm>
          <a:off x="0" y="0"/>
          <a:ext cx="0" cy="0"/>
          <a:chOff x="0" y="0"/>
          <a:chExt cx="0" cy="0"/>
        </a:xfrm>
      </p:grpSpPr>
      <p:sp>
        <p:nvSpPr>
          <p:cNvPr id="136" name="Shape 136"/>
          <p:cNvSpPr txBox="1"/>
          <p:nvPr/>
        </p:nvSpPr>
        <p:spPr>
          <a:xfrm>
            <a:off x="182875" y="182873"/>
            <a:ext cx="11795700" cy="60183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2400">
                <a:solidFill>
                  <a:schemeClr val="dk1"/>
                </a:solidFill>
                <a:latin typeface="Verdana"/>
                <a:ea typeface="Verdana"/>
                <a:cs typeface="Verdana"/>
                <a:sym typeface="Verdana"/>
              </a:rPr>
              <a:t>Monoliths vs 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1" sz="1800">
              <a:latin typeface="Verdana"/>
              <a:ea typeface="Verdana"/>
              <a:cs typeface="Verdana"/>
              <a:sym typeface="Verdana"/>
            </a:endParaRPr>
          </a:p>
        </p:txBody>
      </p:sp>
      <p:graphicFrame>
        <p:nvGraphicFramePr>
          <p:cNvPr id="137" name="Shape 137"/>
          <p:cNvGraphicFramePr/>
          <p:nvPr/>
        </p:nvGraphicFramePr>
        <p:xfrm>
          <a:off x="1301037" y="1549762"/>
          <a:ext cx="3000000" cy="3000000"/>
        </p:xfrm>
        <a:graphic>
          <a:graphicData uri="http://schemas.openxmlformats.org/drawingml/2006/table">
            <a:tbl>
              <a:tblPr>
                <a:noFill/>
                <a:tableStyleId>{A5AECC3D-2ACE-4F0A-8B75-9B61A747FE83}</a:tableStyleId>
              </a:tblPr>
              <a:tblGrid>
                <a:gridCol w="872600"/>
                <a:gridCol w="4175725"/>
                <a:gridCol w="4541600"/>
              </a:tblGrid>
              <a:tr h="401225">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US" sz="1800"/>
                        <a:t>Monoliths</a:t>
                      </a:r>
                    </a:p>
                  </a:txBody>
                  <a:tcPr marT="91425" marB="91425" marR="91425" marL="91425"/>
                </a:tc>
                <a:tc>
                  <a:txBody>
                    <a:bodyPr>
                      <a:noAutofit/>
                    </a:bodyPr>
                    <a:lstStyle/>
                    <a:p>
                      <a:pPr lvl="0" rtl="0">
                        <a:spcBef>
                          <a:spcPts val="0"/>
                        </a:spcBef>
                        <a:buNone/>
                      </a:pPr>
                      <a:r>
                        <a:rPr b="1" lang="en-US" sz="1800"/>
                        <a:t>Microservices</a:t>
                      </a:r>
                    </a:p>
                  </a:txBody>
                  <a:tcPr marT="91425" marB="91425" marR="91425" marL="91425"/>
                </a:tc>
              </a:tr>
              <a:tr h="849875">
                <a:tc>
                  <a:txBody>
                    <a:bodyPr>
                      <a:noAutofit/>
                    </a:bodyPr>
                    <a:lstStyle/>
                    <a:p>
                      <a:pPr lvl="0" rtl="0">
                        <a:spcBef>
                          <a:spcPts val="0"/>
                        </a:spcBef>
                        <a:buNone/>
                      </a:pPr>
                      <a:r>
                        <a:rPr b="1" lang="en-US"/>
                        <a:t>Pros</a:t>
                      </a:r>
                    </a:p>
                  </a:txBody>
                  <a:tcPr marT="91425" marB="91425" marR="91425" marL="91425"/>
                </a:tc>
                <a:tc>
                  <a:txBody>
                    <a:bodyPr>
                      <a:noAutofit/>
                    </a:bodyPr>
                    <a:lstStyle/>
                    <a:p>
                      <a:pPr indent="-228600" lvl="0" marL="457200" rtl="0">
                        <a:spcBef>
                          <a:spcPts val="0"/>
                        </a:spcBef>
                        <a:buChar char="●"/>
                      </a:pPr>
                      <a:r>
                        <a:rPr lang="en-US"/>
                        <a:t>Faster initial development</a:t>
                      </a:r>
                    </a:p>
                    <a:p>
                      <a:pPr indent="-228600" lvl="0" marL="457200" rtl="0">
                        <a:spcBef>
                          <a:spcPts val="0"/>
                        </a:spcBef>
                        <a:buChar char="●"/>
                      </a:pPr>
                      <a:r>
                        <a:rPr lang="en-US"/>
                        <a:t>Easier integration</a:t>
                      </a:r>
                    </a:p>
                    <a:p>
                      <a:pPr indent="-228600" lvl="0" marL="457200" rtl="0">
                        <a:spcBef>
                          <a:spcPts val="0"/>
                        </a:spcBef>
                        <a:buChar char="●"/>
                      </a:pPr>
                      <a:r>
                        <a:rPr lang="en-US"/>
                        <a:t>Easier local deployment</a:t>
                      </a:r>
                    </a:p>
                  </a:txBody>
                  <a:tcPr marT="91425" marB="91425" marR="91425" marL="91425"/>
                </a:tc>
                <a:tc>
                  <a:txBody>
                    <a:bodyPr>
                      <a:noAutofit/>
                    </a:bodyPr>
                    <a:lstStyle/>
                    <a:p>
                      <a:pPr indent="-228600" lvl="0" marL="457200" rtl="0">
                        <a:spcBef>
                          <a:spcPts val="0"/>
                        </a:spcBef>
                        <a:buChar char="●"/>
                      </a:pPr>
                      <a:r>
                        <a:rPr lang="en-US"/>
                        <a:t>Easier to develop, understand, upgrade and maintain</a:t>
                      </a:r>
                    </a:p>
                    <a:p>
                      <a:pPr indent="-228600" lvl="0" marL="457200" rtl="0">
                        <a:spcBef>
                          <a:spcPts val="0"/>
                        </a:spcBef>
                        <a:buChar char="●"/>
                      </a:pPr>
                      <a:r>
                        <a:rPr lang="en-US"/>
                        <a:t>Starts faster</a:t>
                      </a:r>
                    </a:p>
                    <a:p>
                      <a:pPr indent="-228600" lvl="0" marL="457200" rtl="0">
                        <a:spcBef>
                          <a:spcPts val="0"/>
                        </a:spcBef>
                        <a:buChar char="●"/>
                      </a:pPr>
                      <a:r>
                        <a:rPr lang="en-US"/>
                        <a:t>Scales individually</a:t>
                      </a:r>
                    </a:p>
                    <a:p>
                      <a:pPr indent="-228600" lvl="0" marL="457200" rtl="0">
                        <a:spcBef>
                          <a:spcPts val="0"/>
                        </a:spcBef>
                        <a:buChar char="●"/>
                      </a:pPr>
                      <a:r>
                        <a:rPr lang="en-US"/>
                        <a:t>Easier fault isolation (ex: cpu/memory leaks)</a:t>
                      </a:r>
                    </a:p>
                    <a:p>
                      <a:pPr indent="-228600" lvl="0" marL="457200" rtl="0">
                        <a:spcBef>
                          <a:spcPts val="0"/>
                        </a:spcBef>
                        <a:buChar char="●"/>
                      </a:pPr>
                      <a:r>
                        <a:rPr lang="en-US"/>
                        <a:t>Not stuck with any stack</a:t>
                      </a:r>
                    </a:p>
                  </a:txBody>
                  <a:tcPr marT="91425" marB="91425" marR="91425" marL="91425"/>
                </a:tc>
              </a:tr>
              <a:tr h="1111475">
                <a:tc>
                  <a:txBody>
                    <a:bodyPr>
                      <a:noAutofit/>
                    </a:bodyPr>
                    <a:lstStyle/>
                    <a:p>
                      <a:pPr lvl="0">
                        <a:spcBef>
                          <a:spcPts val="0"/>
                        </a:spcBef>
                        <a:buNone/>
                      </a:pPr>
                      <a:r>
                        <a:rPr b="1" lang="en-US"/>
                        <a:t>Cons</a:t>
                      </a:r>
                    </a:p>
                  </a:txBody>
                  <a:tcPr marT="91425" marB="91425" marR="91425" marL="91425"/>
                </a:tc>
                <a:tc>
                  <a:txBody>
                    <a:bodyPr>
                      <a:noAutofit/>
                    </a:bodyPr>
                    <a:lstStyle/>
                    <a:p>
                      <a:pPr indent="-228600" lvl="0" marL="457200" rtl="0">
                        <a:spcBef>
                          <a:spcPts val="0"/>
                        </a:spcBef>
                        <a:buChar char="●"/>
                      </a:pPr>
                      <a:r>
                        <a:rPr lang="en-US"/>
                        <a:t>Stuck with same technology stack</a:t>
                      </a:r>
                    </a:p>
                    <a:p>
                      <a:pPr indent="-228600" lvl="0" marL="457200" rtl="0">
                        <a:spcBef>
                          <a:spcPts val="0"/>
                        </a:spcBef>
                        <a:buChar char="●"/>
                      </a:pPr>
                      <a:r>
                        <a:rPr lang="en-US">
                          <a:solidFill>
                            <a:schemeClr val="dk1"/>
                          </a:solidFill>
                        </a:rPr>
                        <a:t>Difficult to share with other developers</a:t>
                      </a:r>
                    </a:p>
                    <a:p>
                      <a:pPr indent="-228600" lvl="0" marL="457200" rtl="0">
                        <a:spcBef>
                          <a:spcPts val="0"/>
                        </a:spcBef>
                        <a:buChar char="●"/>
                      </a:pPr>
                      <a:r>
                        <a:rPr lang="en-US"/>
                        <a:t>Difficult to scale</a:t>
                      </a:r>
                    </a:p>
                    <a:p>
                      <a:pPr indent="-228600" lvl="0" marL="457200" rtl="0">
                        <a:spcBef>
                          <a:spcPts val="0"/>
                        </a:spcBef>
                        <a:buChar char="●"/>
                      </a:pPr>
                      <a:r>
                        <a:rPr lang="en-US"/>
                        <a:t>Difficult to deploy to other environments</a:t>
                      </a:r>
                    </a:p>
                  </a:txBody>
                  <a:tcPr marT="91425" marB="91425" marR="91425" marL="91425"/>
                </a:tc>
                <a:tc>
                  <a:txBody>
                    <a:bodyPr>
                      <a:noAutofit/>
                    </a:bodyPr>
                    <a:lstStyle/>
                    <a:p>
                      <a:pPr indent="-228600" lvl="0" marL="457200">
                        <a:spcBef>
                          <a:spcPts val="0"/>
                        </a:spcBef>
                        <a:buChar char="●"/>
                      </a:pPr>
                      <a:r>
                        <a:rPr lang="en-US"/>
                        <a:t>Slower initial development</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1" name="Shape 141"/>
        <p:cNvGrpSpPr/>
        <p:nvPr/>
      </p:nvGrpSpPr>
      <p:grpSpPr>
        <a:xfrm>
          <a:off x="0" y="0"/>
          <a:ext cx="0" cy="0"/>
          <a:chOff x="0" y="0"/>
          <a:chExt cx="0" cy="0"/>
        </a:xfrm>
      </p:grpSpPr>
      <p:sp>
        <p:nvSpPr>
          <p:cNvPr id="142" name="Shape 142"/>
          <p:cNvSpPr txBox="1"/>
          <p:nvPr/>
        </p:nvSpPr>
        <p:spPr>
          <a:xfrm>
            <a:off x="182875" y="182875"/>
            <a:ext cx="11795700" cy="6370800"/>
          </a:xfrm>
          <a:prstGeom prst="rect">
            <a:avLst/>
          </a:prstGeom>
          <a:noFill/>
          <a:ln>
            <a:noFill/>
          </a:ln>
        </p:spPr>
        <p:txBody>
          <a:bodyPr anchorCtr="0" anchor="t" bIns="45000" lIns="90000" rIns="90000" tIns="45000">
            <a:noAutofit/>
          </a:bodyPr>
          <a:lstStyle/>
          <a:p>
            <a:pPr lvl="0" rtl="0">
              <a:spcBef>
                <a:spcPts val="0"/>
              </a:spcBef>
              <a:buSzPct val="25000"/>
              <a:buNone/>
            </a:pPr>
            <a:r>
              <a:rPr b="1" lang="en-US" sz="2400">
                <a:solidFill>
                  <a:schemeClr val="dk1"/>
                </a:solidFill>
                <a:latin typeface="Verdana"/>
                <a:ea typeface="Verdana"/>
                <a:cs typeface="Verdana"/>
                <a:sym typeface="Verdana"/>
              </a:rPr>
              <a:t>Monoliths vs Microservices</a:t>
            </a:r>
          </a:p>
          <a:p>
            <a:pPr lvl="0" rtl="0">
              <a:spcBef>
                <a:spcPts val="0"/>
              </a:spcBef>
              <a:buNone/>
            </a:pPr>
            <a:r>
              <a:t/>
            </a:r>
            <a:endParaRPr b="1" sz="24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What if I really want a Monolith Application?</a:t>
            </a:r>
          </a:p>
          <a:p>
            <a:pPr lvl="0" rtl="0">
              <a:spcBef>
                <a:spcPts val="0"/>
              </a:spcBef>
              <a:buSzPct val="25000"/>
              <a:buNone/>
            </a:pPr>
            <a:r>
              <a:rPr lang="en-US" sz="1800">
                <a:solidFill>
                  <a:schemeClr val="dk1"/>
                </a:solidFill>
                <a:latin typeface="Verdana"/>
                <a:ea typeface="Verdana"/>
                <a:cs typeface="Verdana"/>
                <a:sym typeface="Verdana"/>
              </a:rPr>
              <a:t>Although Microservices’s main rule is </a:t>
            </a:r>
            <a:r>
              <a:rPr i="1" lang="en-US" sz="1800">
                <a:solidFill>
                  <a:schemeClr val="dk1"/>
                </a:solidFill>
              </a:rPr>
              <a:t>One container per process</a:t>
            </a:r>
            <a:r>
              <a:rPr lang="en-US" sz="1800">
                <a:solidFill>
                  <a:schemeClr val="dk1"/>
                </a:solidFill>
              </a:rPr>
              <a:t>, </a:t>
            </a:r>
            <a:r>
              <a:rPr lang="en-US" sz="1800">
                <a:solidFill>
                  <a:schemeClr val="dk1"/>
                </a:solidFill>
                <a:latin typeface="Verdana"/>
                <a:ea typeface="Verdana"/>
                <a:cs typeface="Verdana"/>
                <a:sym typeface="Verdana"/>
              </a:rPr>
              <a:t>sometimes a Monolith Application is the only way.</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How do I create a Monolith Application?</a:t>
            </a:r>
          </a:p>
          <a:p>
            <a:pPr lvl="0" rtl="0">
              <a:spcBef>
                <a:spcPts val="0"/>
              </a:spcBef>
              <a:buSzPct val="25000"/>
              <a:buNone/>
            </a:pPr>
            <a:r>
              <a:rPr lang="en-US" sz="1800">
                <a:solidFill>
                  <a:schemeClr val="dk1"/>
                </a:solidFill>
                <a:latin typeface="Verdana"/>
                <a:ea typeface="Verdana"/>
                <a:cs typeface="Verdana"/>
                <a:sym typeface="Verdana"/>
              </a:rPr>
              <a:t>With a process control tool such as Supervisord. Docker only needs to manage Supervisord process, which by itself keeps the processes running and allows start/stop/restart.</a:t>
            </a: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Can’t I just use Systemd?</a:t>
            </a:r>
          </a:p>
          <a:p>
            <a:pPr lvl="0" rtl="0">
              <a:spcBef>
                <a:spcPts val="0"/>
              </a:spcBef>
              <a:buSzPct val="25000"/>
              <a:buNone/>
            </a:pPr>
            <a:r>
              <a:rPr lang="en-US" sz="1800" u="sng">
                <a:solidFill>
                  <a:schemeClr val="dk1"/>
                </a:solidFill>
                <a:latin typeface="Verdana"/>
                <a:ea typeface="Verdana"/>
                <a:cs typeface="Verdana"/>
                <a:sym typeface="Verdana"/>
              </a:rPr>
              <a:t>Docker is not a VM</a:t>
            </a:r>
            <a:r>
              <a:rPr lang="en-US" sz="1800">
                <a:solidFill>
                  <a:schemeClr val="dk1"/>
                </a:solidFill>
                <a:latin typeface="Verdana"/>
                <a:ea typeface="Verdana"/>
                <a:cs typeface="Verdana"/>
                <a:sym typeface="Verdana"/>
              </a:rPr>
              <a:t>. Can’t have it’s own modules, doesn’t need init as PID 1, doesn’t have syslogd, cron, etc.</a:t>
            </a:r>
          </a:p>
          <a:p>
            <a:pPr lvl="0" rtl="0">
              <a:spcBef>
                <a:spcPts val="0"/>
              </a:spcBef>
              <a:buSzPct val="25000"/>
              <a:buNone/>
            </a:pPr>
            <a:r>
              <a:rPr lang="en-US" sz="1800">
                <a:solidFill>
                  <a:schemeClr val="dk1"/>
                </a:solidFill>
                <a:latin typeface="Verdana"/>
                <a:ea typeface="Verdana"/>
                <a:cs typeface="Verdana"/>
                <a:sym typeface="Verdana"/>
              </a:rPr>
              <a:t>Docker uses the host’s kernel (or docker machine’s, if it’s not a Linux Host), it’s processes are visible on the host machine. It’s a glorified chroot, which uses the host’s systemd, Kernel Namespaces (what you can see. Ex: pid, net, mnt, uts, ipc) and Control Groups (how much you can see. Ex: CPU/RAM limits).</a:t>
            </a:r>
          </a:p>
          <a:p>
            <a:pPr lvl="0" rtl="0">
              <a:spcBef>
                <a:spcPts val="0"/>
              </a:spcBef>
              <a:buSzPct val="25000"/>
              <a:buNone/>
            </a:pPr>
            <a:r>
              <a:rPr lang="en-US" sz="1800">
                <a:solidFill>
                  <a:schemeClr val="dk1"/>
                </a:solidFill>
                <a:latin typeface="Verdana"/>
                <a:ea typeface="Verdana"/>
                <a:cs typeface="Verdana"/>
                <a:sym typeface="Verdana"/>
              </a:rPr>
              <a:t>That’s why docker processes run in the foreground, not in the background, such as daemons. If a process is started in the background, the container will be stopped.</a:t>
            </a:r>
          </a:p>
          <a:p>
            <a:pPr lvl="0" rtl="0">
              <a:spcBef>
                <a:spcPts val="0"/>
              </a:spcBef>
              <a:buSzPct val="25000"/>
              <a:buNone/>
            </a:pP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But please, if possible, use only Microservices.</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Check more details at </a:t>
            </a:r>
            <a:r>
              <a:rPr lang="en-US" sz="1800" u="sng">
                <a:solidFill>
                  <a:schemeClr val="hlink"/>
                </a:solidFill>
                <a:latin typeface="Verdana"/>
                <a:ea typeface="Verdana"/>
                <a:cs typeface="Verdana"/>
                <a:sym typeface="Verdana"/>
                <a:hlinkClick r:id="rId4"/>
              </a:rPr>
              <a:t>https://docs.docker.com/engine/security/security/</a:t>
            </a:r>
            <a:r>
              <a:rPr lang="en-US" sz="1800">
                <a:solidFill>
                  <a:schemeClr val="dk1"/>
                </a:solidFill>
                <a:latin typeface="Verdana"/>
                <a:ea typeface="Verdana"/>
                <a:cs typeface="Verdana"/>
                <a:sym typeface="Verdana"/>
              </a:rPr>
              <a:t>.</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Shape 147"/>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48" name="Shape 148"/>
          <p:cNvPicPr preferRelativeResize="0"/>
          <p:nvPr/>
        </p:nvPicPr>
        <p:blipFill>
          <a:blip r:embed="rId4">
            <a:alphaModFix/>
          </a:blip>
          <a:stretch>
            <a:fillRect/>
          </a:stretch>
        </p:blipFill>
        <p:spPr>
          <a:xfrm>
            <a:off x="1495425" y="819150"/>
            <a:ext cx="9201150" cy="521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2" name="Shape 152"/>
        <p:cNvGrpSpPr/>
        <p:nvPr/>
      </p:nvGrpSpPr>
      <p:grpSpPr>
        <a:xfrm>
          <a:off x="0" y="0"/>
          <a:ext cx="0" cy="0"/>
          <a:chOff x="0" y="0"/>
          <a:chExt cx="0" cy="0"/>
        </a:xfrm>
      </p:grpSpPr>
      <p:sp>
        <p:nvSpPr>
          <p:cNvPr id="153" name="Shape 153"/>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54" name="Shape 154"/>
          <p:cNvPicPr preferRelativeResize="0"/>
          <p:nvPr/>
        </p:nvPicPr>
        <p:blipFill rotWithShape="1">
          <a:blip r:embed="rId4">
            <a:alphaModFix/>
          </a:blip>
          <a:srcRect b="0" l="0" r="0" t="6759"/>
          <a:stretch/>
        </p:blipFill>
        <p:spPr>
          <a:xfrm>
            <a:off x="548350" y="641374"/>
            <a:ext cx="11095299" cy="58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8" name="Shape 158"/>
        <p:cNvGrpSpPr/>
        <p:nvPr/>
      </p:nvGrpSpPr>
      <p:grpSpPr>
        <a:xfrm>
          <a:off x="0" y="0"/>
          <a:ext cx="0" cy="0"/>
          <a:chOff x="0" y="0"/>
          <a:chExt cx="0" cy="0"/>
        </a:xfrm>
      </p:grpSpPr>
      <p:sp>
        <p:nvSpPr>
          <p:cNvPr id="159" name="Shape 159"/>
          <p:cNvSpPr txBox="1"/>
          <p:nvPr/>
        </p:nvSpPr>
        <p:spPr>
          <a:xfrm>
            <a:off x="182875" y="183250"/>
            <a:ext cx="11704200" cy="6478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a:t>
            </a:r>
            <a:r>
              <a:rPr b="1" lang="en-US" sz="2400">
                <a:latin typeface="Verdana"/>
                <a:ea typeface="Verdana"/>
                <a:cs typeface="Verdana"/>
                <a:sym typeface="Verdana"/>
              </a:rPr>
              <a:t>Registry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Docker Hub</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Hub (</a:t>
            </a:r>
            <a:r>
              <a:rPr lang="en-US" sz="1800" u="sng">
                <a:solidFill>
                  <a:schemeClr val="hlink"/>
                </a:solidFill>
                <a:latin typeface="Verdana"/>
                <a:ea typeface="Verdana"/>
                <a:cs typeface="Verdana"/>
                <a:sym typeface="Verdana"/>
                <a:hlinkClick r:id="rId4"/>
              </a:rPr>
              <a:t>https://hub.docker.com</a:t>
            </a:r>
            <a:r>
              <a:rPr lang="en-US" sz="1800">
                <a:latin typeface="Verdana"/>
                <a:ea typeface="Verdana"/>
                <a:cs typeface="Verdana"/>
                <a:sym typeface="Verdana"/>
              </a:rPr>
              <a:t>) </a:t>
            </a:r>
            <a:r>
              <a:rPr b="0" lang="en-US" sz="1800" strike="noStrike">
                <a:solidFill>
                  <a:srgbClr val="000000"/>
                </a:solidFill>
                <a:latin typeface="Verdana"/>
                <a:ea typeface="Verdana"/>
                <a:cs typeface="Verdana"/>
                <a:sym typeface="Verdana"/>
              </a:rPr>
              <a:t>i</a:t>
            </a:r>
            <a:r>
              <a:rPr lang="en-US" sz="1800">
                <a:latin typeface="Verdana"/>
                <a:ea typeface="Verdana"/>
                <a:cs typeface="Verdana"/>
                <a:sym typeface="Verdana"/>
              </a:rPr>
              <a:t>s soon to be rebranded to Docker Store (</a:t>
            </a:r>
            <a:r>
              <a:rPr lang="en-US" sz="1800" u="sng">
                <a:solidFill>
                  <a:schemeClr val="hlink"/>
                </a:solidFill>
                <a:latin typeface="Verdana"/>
                <a:ea typeface="Verdana"/>
                <a:cs typeface="Verdana"/>
                <a:sym typeface="Verdana"/>
                <a:hlinkClick r:id="rId5"/>
              </a:rPr>
              <a:t>https://store.docker.com</a:t>
            </a:r>
            <a:r>
              <a:rPr lang="en-US" sz="1800">
                <a:latin typeface="Verdana"/>
                <a:ea typeface="Verdana"/>
                <a:cs typeface="Verdana"/>
                <a:sym typeface="Verdana"/>
              </a:rPr>
              <a:t>). It allows 1 free private image per user.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Custom Docker Registry</a:t>
            </a:r>
          </a:p>
          <a:p>
            <a:pPr indent="0" lvl="0" marL="0" marR="0" rtl="0" algn="l">
              <a:spcBef>
                <a:spcPts val="0"/>
              </a:spcBef>
              <a:buSzPct val="25000"/>
              <a:buNone/>
            </a:pPr>
            <a:r>
              <a:rPr lang="en-US" sz="1800">
                <a:solidFill>
                  <a:schemeClr val="dk1"/>
                </a:solidFill>
                <a:latin typeface="Verdana"/>
                <a:ea typeface="Verdana"/>
                <a:cs typeface="Verdana"/>
                <a:sym typeface="Verdana"/>
              </a:rPr>
              <a:t>Allows much easier deployment, as it allows sharing images in a network.</a:t>
            </a:r>
          </a:p>
          <a:p>
            <a:pPr indent="0" lvl="0" marL="0" marR="0" rtl="0" algn="l">
              <a:spcBef>
                <a:spcPts val="0"/>
              </a:spcBef>
              <a:buSzPct val="25000"/>
              <a:buNone/>
            </a:pPr>
            <a:r>
              <a:rPr lang="en-US" sz="1800">
                <a:latin typeface="Verdana"/>
                <a:ea typeface="Verdana"/>
                <a:cs typeface="Verdana"/>
                <a:sym typeface="Verdana"/>
              </a:rPr>
              <a:t>The easiest way to create a Registry is to use the registry container, like this: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 docker pull registry:2.5.1 (check versions at the link above)</a:t>
            </a:r>
          </a:p>
          <a:p>
            <a:pPr indent="0" lvl="0" marL="0" marR="0" rtl="0" algn="l">
              <a:spcBef>
                <a:spcPts val="0"/>
              </a:spcBef>
              <a:buSzPct val="25000"/>
              <a:buNone/>
            </a:pPr>
            <a:r>
              <a:rPr lang="en-US" sz="1800">
                <a:latin typeface="Verdana"/>
                <a:ea typeface="Verdana"/>
                <a:cs typeface="Verdana"/>
                <a:sym typeface="Verdana"/>
              </a:rPr>
              <a:t># docker run -d --name fm-registry -p 5000:5000 registry:2.5.1</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Push image to custom registry</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docker pull mariadb:10.1.19</a:t>
            </a:r>
          </a:p>
          <a:p>
            <a:pPr indent="-69850" lvl="0" marL="0" marR="0" rtl="0" algn="l">
              <a:spcBef>
                <a:spcPts val="0"/>
              </a:spcBef>
              <a:buSzPct val="61111"/>
              <a:buNone/>
            </a:pPr>
            <a:r>
              <a:rPr lang="en-US" sz="1800">
                <a:latin typeface="Verdana"/>
                <a:ea typeface="Verdana"/>
                <a:cs typeface="Verdana"/>
                <a:sym typeface="Verdana"/>
              </a:rPr>
              <a:t># docker tag mariadb:10.1.19 localhost:5000/mariadb:10.1.19</a:t>
            </a:r>
          </a:p>
          <a:p>
            <a:pPr indent="-69850" lvl="0" marL="0" marR="0" rtl="0" algn="l">
              <a:spcBef>
                <a:spcPts val="0"/>
              </a:spcBef>
              <a:buSzPct val="61111"/>
              <a:buNone/>
            </a:pPr>
            <a:r>
              <a:rPr lang="en-US" sz="1800">
                <a:latin typeface="Verdana"/>
                <a:ea typeface="Verdana"/>
                <a:cs typeface="Verdana"/>
                <a:sym typeface="Verdana"/>
              </a:rPr>
              <a:t># docker push localhost:5000/mariadb:10.1.19</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Clr>
                <a:schemeClr val="dk1"/>
              </a:buClr>
              <a:buSzPct val="61111"/>
              <a:buFont typeface="Arial"/>
              <a:buNone/>
            </a:pPr>
            <a:r>
              <a:rPr b="1" lang="en-US" sz="1800">
                <a:latin typeface="Verdana"/>
                <a:ea typeface="Verdana"/>
                <a:cs typeface="Verdana"/>
                <a:sym typeface="Verdana"/>
              </a:rPr>
              <a:t>Pull from custom registry</a:t>
            </a:r>
          </a:p>
          <a:p>
            <a:pPr indent="0" lvl="0" marL="0" marR="0" rtl="0" algn="l">
              <a:spcBef>
                <a:spcPts val="0"/>
              </a:spcBef>
              <a:buSzPct val="25000"/>
              <a:buNone/>
            </a:pPr>
            <a:r>
              <a:rPr lang="en-US" sz="1800">
                <a:latin typeface="Verdana"/>
                <a:ea typeface="Verdana"/>
                <a:cs typeface="Verdana"/>
                <a:sym typeface="Verdana"/>
              </a:rPr>
              <a:t># docker pull </a:t>
            </a:r>
            <a:r>
              <a:rPr lang="en-US" sz="1800">
                <a:solidFill>
                  <a:schemeClr val="dk1"/>
                </a:solidFill>
                <a:latin typeface="Verdana"/>
                <a:ea typeface="Verdana"/>
                <a:cs typeface="Verdana"/>
                <a:sym typeface="Verdana"/>
              </a:rPr>
              <a:t>&lt;hostname/IP&gt;:5000/mariadb:10.1.19</a:t>
            </a:r>
          </a:p>
          <a:p>
            <a:pPr indent="0" lvl="0" marL="0" marR="0" rtl="0" algn="l">
              <a:spcBef>
                <a:spcPts val="0"/>
              </a:spcBef>
              <a:buNone/>
            </a:pPr>
            <a:r>
              <a:t/>
            </a:r>
            <a:endParaRPr sz="1800">
              <a:latin typeface="Verdana"/>
              <a:ea typeface="Verdana"/>
              <a:cs typeface="Verdana"/>
              <a:sym typeface="Verdana"/>
            </a:endParaRPr>
          </a:p>
        </p:txBody>
      </p:sp>
      <p:sp>
        <p:nvSpPr>
          <p:cNvPr id="160" name="Shape 160"/>
          <p:cNvSpPr/>
          <p:nvPr/>
        </p:nvSpPr>
        <p:spPr>
          <a:xfrm>
            <a:off x="8748775" y="4310275"/>
            <a:ext cx="2273100" cy="1858800"/>
          </a:xfrm>
          <a:prstGeom prst="octagon">
            <a:avLst>
              <a:gd fmla="val 29289"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Unfortunately, Docker Registry doesn’t yet allow image deleting.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