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77225" y="4777725"/>
            <a:ext cx="6217899" cy="4526274"/>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1" name="Shape 111"/>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3" name="Shape 16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8" name="Shape 168"/>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3" name="Shape 17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8" name="Shape 178"/>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5" name="Shape 185"/>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0" name="Shape 190"/>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5" name="Shape 195"/>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0" name="Shape 200"/>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5" name="Shape 205"/>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7" name="Shape 117"/>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2" name="Shape 122"/>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7" name="Shape 127"/>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3" name="Shape 13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8" name="Shape 138"/>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8" name="Shape 148"/>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3" name="Shape 15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8" name="Shape 158"/>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11" name="Shape 11"/>
        <p:cNvGrpSpPr/>
        <p:nvPr/>
      </p:nvGrpSpPr>
      <p:grpSpPr>
        <a:xfrm>
          <a:off x="0" y="0"/>
          <a:ext cx="0" cy="0"/>
          <a:chOff x="0" y="0"/>
          <a:chExt cx="0" cy="0"/>
        </a:xfrm>
      </p:grpSpPr>
      <p:sp>
        <p:nvSpPr>
          <p:cNvPr id="12" name="Shape 1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3" name="Shape 13"/>
          <p:cNvSpPr txBox="1"/>
          <p:nvPr>
            <p:ph idx="1" type="subTitle"/>
          </p:nvPr>
        </p:nvSpPr>
        <p:spPr>
          <a:xfrm>
            <a:off x="838079" y="1825559"/>
            <a:ext cx="10515239" cy="43509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41" name="Shape 41"/>
        <p:cNvGrpSpPr/>
        <p:nvPr/>
      </p:nvGrpSpPr>
      <p:grpSpPr>
        <a:xfrm>
          <a:off x="0" y="0"/>
          <a:ext cx="0" cy="0"/>
          <a:chOff x="0" y="0"/>
          <a:chExt cx="0" cy="0"/>
        </a:xfrm>
      </p:grpSpPr>
      <p:sp>
        <p:nvSpPr>
          <p:cNvPr id="42" name="Shape 4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3" name="Shape 43"/>
          <p:cNvSpPr txBox="1"/>
          <p:nvPr>
            <p:ph idx="1" type="body"/>
          </p:nvPr>
        </p:nvSpPr>
        <p:spPr>
          <a:xfrm>
            <a:off x="838079" y="182555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4" name="Shape 44"/>
          <p:cNvSpPr txBox="1"/>
          <p:nvPr>
            <p:ph idx="2"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45" name="Shape 45"/>
        <p:cNvGrpSpPr/>
        <p:nvPr/>
      </p:nvGrpSpPr>
      <p:grpSpPr>
        <a:xfrm>
          <a:off x="0" y="0"/>
          <a:ext cx="0" cy="0"/>
          <a:chOff x="0" y="0"/>
          <a:chExt cx="0" cy="0"/>
        </a:xfrm>
      </p:grpSpPr>
      <p:sp>
        <p:nvSpPr>
          <p:cNvPr id="46" name="Shape 46"/>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7" name="Shape 47"/>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8" name="Shape 48"/>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9" name="Shape 49"/>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0" name="Shape 50"/>
          <p:cNvSpPr txBox="1"/>
          <p:nvPr>
            <p:ph idx="4"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51" name="Shape 51"/>
        <p:cNvGrpSpPr/>
        <p:nvPr/>
      </p:nvGrpSpPr>
      <p:grpSpPr>
        <a:xfrm>
          <a:off x="0" y="0"/>
          <a:ext cx="0" cy="0"/>
          <a:chOff x="0" y="0"/>
          <a:chExt cx="0" cy="0"/>
        </a:xfrm>
      </p:grpSpPr>
      <p:sp>
        <p:nvSpPr>
          <p:cNvPr id="52" name="Shape 5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3" name="Shape 53"/>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4" name="Shape 54"/>
          <p:cNvSpPr txBox="1"/>
          <p:nvPr>
            <p:ph idx="2"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5" name="Shape 55"/>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63"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64" name="Shape 64"/>
        <p:cNvGrpSpPr/>
        <p:nvPr/>
      </p:nvGrpSpPr>
      <p:grpSpPr>
        <a:xfrm>
          <a:off x="0" y="0"/>
          <a:ext cx="0" cy="0"/>
          <a:chOff x="0" y="0"/>
          <a:chExt cx="0" cy="0"/>
        </a:xfrm>
      </p:grpSpPr>
      <p:sp>
        <p:nvSpPr>
          <p:cNvPr id="65" name="Shape 65"/>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6" name="Shape 66"/>
          <p:cNvSpPr txBox="1"/>
          <p:nvPr>
            <p:ph idx="1" type="subTitle"/>
          </p:nvPr>
        </p:nvSpPr>
        <p:spPr>
          <a:xfrm>
            <a:off x="838079" y="1825559"/>
            <a:ext cx="10515239" cy="43509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67" name="Shape 67"/>
        <p:cNvGrpSpPr/>
        <p:nvPr/>
      </p:nvGrpSpPr>
      <p:grpSpPr>
        <a:xfrm>
          <a:off x="0" y="0"/>
          <a:ext cx="0" cy="0"/>
          <a:chOff x="0" y="0"/>
          <a:chExt cx="0" cy="0"/>
        </a:xfrm>
      </p:grpSpPr>
      <p:sp>
        <p:nvSpPr>
          <p:cNvPr id="68" name="Shape 68"/>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9" name="Shape 69"/>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70" name="Shape 70"/>
        <p:cNvGrpSpPr/>
        <p:nvPr/>
      </p:nvGrpSpPr>
      <p:grpSpPr>
        <a:xfrm>
          <a:off x="0" y="0"/>
          <a:ext cx="0" cy="0"/>
          <a:chOff x="0" y="0"/>
          <a:chExt cx="0" cy="0"/>
        </a:xfrm>
      </p:grpSpPr>
      <p:sp>
        <p:nvSpPr>
          <p:cNvPr id="71" name="Shape 71"/>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2" name="Shape 72"/>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3" name="Shape 73"/>
          <p:cNvSpPr txBox="1"/>
          <p:nvPr>
            <p:ph idx="2"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4" name="Shape 74"/>
        <p:cNvGrpSpPr/>
        <p:nvPr/>
      </p:nvGrpSpPr>
      <p:grpSpPr>
        <a:xfrm>
          <a:off x="0" y="0"/>
          <a:ext cx="0" cy="0"/>
          <a:chOff x="0" y="0"/>
          <a:chExt cx="0" cy="0"/>
        </a:xfrm>
      </p:grpSpPr>
      <p:sp>
        <p:nvSpPr>
          <p:cNvPr id="75" name="Shape 75"/>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76" name="Shape 76"/>
        <p:cNvGrpSpPr/>
        <p:nvPr/>
      </p:nvGrpSpPr>
      <p:grpSpPr>
        <a:xfrm>
          <a:off x="0" y="0"/>
          <a:ext cx="0" cy="0"/>
          <a:chOff x="0" y="0"/>
          <a:chExt cx="0" cy="0"/>
        </a:xfrm>
      </p:grpSpPr>
      <p:sp>
        <p:nvSpPr>
          <p:cNvPr id="77" name="Shape 77"/>
          <p:cNvSpPr txBox="1"/>
          <p:nvPr>
            <p:ph idx="1" type="subTitle"/>
          </p:nvPr>
        </p:nvSpPr>
        <p:spPr>
          <a:xfrm>
            <a:off x="838079" y="365039"/>
            <a:ext cx="10515239" cy="614411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78" name="Shape 78"/>
        <p:cNvGrpSpPr/>
        <p:nvPr/>
      </p:nvGrpSpPr>
      <p:grpSpPr>
        <a:xfrm>
          <a:off x="0" y="0"/>
          <a:ext cx="0" cy="0"/>
          <a:chOff x="0" y="0"/>
          <a:chExt cx="0" cy="0"/>
        </a:xfrm>
      </p:grpSpPr>
      <p:sp>
        <p:nvSpPr>
          <p:cNvPr id="79" name="Shape 79"/>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0" name="Shape 80"/>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1" name="Shape 81"/>
          <p:cNvSpPr txBox="1"/>
          <p:nvPr>
            <p:ph idx="2"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2" name="Shape 82"/>
          <p:cNvSpPr txBox="1"/>
          <p:nvPr>
            <p:ph idx="3"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83" name="Shape 83"/>
        <p:cNvGrpSpPr/>
        <p:nvPr/>
      </p:nvGrpSpPr>
      <p:grpSpPr>
        <a:xfrm>
          <a:off x="0" y="0"/>
          <a:ext cx="0" cy="0"/>
          <a:chOff x="0" y="0"/>
          <a:chExt cx="0" cy="0"/>
        </a:xfrm>
      </p:grpSpPr>
      <p:sp>
        <p:nvSpPr>
          <p:cNvPr id="84" name="Shape 84"/>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5" name="Shape 85"/>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6" name="Shape 86"/>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7" name="Shape 87"/>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88" name="Shape 88"/>
        <p:cNvGrpSpPr/>
        <p:nvPr/>
      </p:nvGrpSpPr>
      <p:grpSpPr>
        <a:xfrm>
          <a:off x="0" y="0"/>
          <a:ext cx="0" cy="0"/>
          <a:chOff x="0" y="0"/>
          <a:chExt cx="0" cy="0"/>
        </a:xfrm>
      </p:grpSpPr>
      <p:sp>
        <p:nvSpPr>
          <p:cNvPr id="89" name="Shape 89"/>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0" name="Shape 90"/>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1" name="Shape 91"/>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2" name="Shape 92"/>
          <p:cNvSpPr txBox="1"/>
          <p:nvPr>
            <p:ph idx="3"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93" name="Shape 93"/>
        <p:cNvGrpSpPr/>
        <p:nvPr/>
      </p:nvGrpSpPr>
      <p:grpSpPr>
        <a:xfrm>
          <a:off x="0" y="0"/>
          <a:ext cx="0" cy="0"/>
          <a:chOff x="0" y="0"/>
          <a:chExt cx="0" cy="0"/>
        </a:xfrm>
      </p:grpSpPr>
      <p:sp>
        <p:nvSpPr>
          <p:cNvPr id="94" name="Shape 94"/>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5" name="Shape 95"/>
          <p:cNvSpPr txBox="1"/>
          <p:nvPr>
            <p:ph idx="1" type="body"/>
          </p:nvPr>
        </p:nvSpPr>
        <p:spPr>
          <a:xfrm>
            <a:off x="838079" y="182555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6" name="Shape 96"/>
          <p:cNvSpPr txBox="1"/>
          <p:nvPr>
            <p:ph idx="2"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97" name="Shape 97"/>
        <p:cNvGrpSpPr/>
        <p:nvPr/>
      </p:nvGrpSpPr>
      <p:grpSpPr>
        <a:xfrm>
          <a:off x="0" y="0"/>
          <a:ext cx="0" cy="0"/>
          <a:chOff x="0" y="0"/>
          <a:chExt cx="0" cy="0"/>
        </a:xfrm>
      </p:grpSpPr>
      <p:sp>
        <p:nvSpPr>
          <p:cNvPr id="98" name="Shape 98"/>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9" name="Shape 99"/>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0" name="Shape 100"/>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1" name="Shape 101"/>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2" name="Shape 102"/>
          <p:cNvSpPr txBox="1"/>
          <p:nvPr>
            <p:ph idx="4"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103" name="Shape 103"/>
        <p:cNvGrpSpPr/>
        <p:nvPr/>
      </p:nvGrpSpPr>
      <p:grpSpPr>
        <a:xfrm>
          <a:off x="0" y="0"/>
          <a:ext cx="0" cy="0"/>
          <a:chOff x="0" y="0"/>
          <a:chExt cx="0" cy="0"/>
        </a:xfrm>
      </p:grpSpPr>
      <p:sp>
        <p:nvSpPr>
          <p:cNvPr id="104" name="Shape 104"/>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05" name="Shape 105"/>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6" name="Shape 106"/>
          <p:cNvSpPr txBox="1"/>
          <p:nvPr>
            <p:ph idx="2"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7" name="Shape 107"/>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15" name="Shape 15"/>
        <p:cNvGrpSpPr/>
        <p:nvPr/>
      </p:nvGrpSpPr>
      <p:grpSpPr>
        <a:xfrm>
          <a:off x="0" y="0"/>
          <a:ext cx="0" cy="0"/>
          <a:chOff x="0" y="0"/>
          <a:chExt cx="0" cy="0"/>
        </a:xfrm>
      </p:grpSpPr>
      <p:sp>
        <p:nvSpPr>
          <p:cNvPr id="16" name="Shape 16"/>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7" name="Shape 17"/>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18" name="Shape 18"/>
        <p:cNvGrpSpPr/>
        <p:nvPr/>
      </p:nvGrpSpPr>
      <p:grpSpPr>
        <a:xfrm>
          <a:off x="0" y="0"/>
          <a:ext cx="0" cy="0"/>
          <a:chOff x="0" y="0"/>
          <a:chExt cx="0" cy="0"/>
        </a:xfrm>
      </p:grpSpPr>
      <p:sp>
        <p:nvSpPr>
          <p:cNvPr id="19" name="Shape 19"/>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0" name="Shape 20"/>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1" name="Shape 21"/>
          <p:cNvSpPr txBox="1"/>
          <p:nvPr>
            <p:ph idx="2"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24" name="Shape 24"/>
        <p:cNvGrpSpPr/>
        <p:nvPr/>
      </p:nvGrpSpPr>
      <p:grpSpPr>
        <a:xfrm>
          <a:off x="0" y="0"/>
          <a:ext cx="0" cy="0"/>
          <a:chOff x="0" y="0"/>
          <a:chExt cx="0" cy="0"/>
        </a:xfrm>
      </p:grpSpPr>
      <p:sp>
        <p:nvSpPr>
          <p:cNvPr id="25" name="Shape 25"/>
          <p:cNvSpPr txBox="1"/>
          <p:nvPr>
            <p:ph idx="1" type="subTitle"/>
          </p:nvPr>
        </p:nvSpPr>
        <p:spPr>
          <a:xfrm>
            <a:off x="838079" y="365039"/>
            <a:ext cx="10515239" cy="614411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26" name="Shape 26"/>
        <p:cNvGrpSpPr/>
        <p:nvPr/>
      </p:nvGrpSpPr>
      <p:grpSpPr>
        <a:xfrm>
          <a:off x="0" y="0"/>
          <a:ext cx="0" cy="0"/>
          <a:chOff x="0" y="0"/>
          <a:chExt cx="0" cy="0"/>
        </a:xfrm>
      </p:grpSpPr>
      <p:sp>
        <p:nvSpPr>
          <p:cNvPr id="27" name="Shape 27"/>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8" name="Shape 28"/>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9" name="Shape 29"/>
          <p:cNvSpPr txBox="1"/>
          <p:nvPr>
            <p:ph idx="2"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0" name="Shape 30"/>
          <p:cNvSpPr txBox="1"/>
          <p:nvPr>
            <p:ph idx="3"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31" name="Shape 31"/>
        <p:cNvGrpSpPr/>
        <p:nvPr/>
      </p:nvGrpSpPr>
      <p:grpSpPr>
        <a:xfrm>
          <a:off x="0" y="0"/>
          <a:ext cx="0" cy="0"/>
          <a:chOff x="0" y="0"/>
          <a:chExt cx="0" cy="0"/>
        </a:xfrm>
      </p:grpSpPr>
      <p:sp>
        <p:nvSpPr>
          <p:cNvPr id="32" name="Shape 3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3" name="Shape 33"/>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4" name="Shape 34"/>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5" name="Shape 35"/>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36" name="Shape 36"/>
        <p:cNvGrpSpPr/>
        <p:nvPr/>
      </p:nvGrpSpPr>
      <p:grpSpPr>
        <a:xfrm>
          <a:off x="0" y="0"/>
          <a:ext cx="0" cy="0"/>
          <a:chOff x="0" y="0"/>
          <a:chExt cx="0" cy="0"/>
        </a:xfrm>
      </p:grpSpPr>
      <p:sp>
        <p:nvSpPr>
          <p:cNvPr id="37" name="Shape 37"/>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8" name="Shape 38"/>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9" name="Shape 39"/>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0" name="Shape 40"/>
          <p:cNvSpPr txBox="1"/>
          <p:nvPr>
            <p:ph idx="3"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1523879" y="1122479"/>
            <a:ext cx="9143639" cy="2387159"/>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 name="Shape 7"/>
          <p:cNvSpPr txBox="1"/>
          <p:nvPr>
            <p:ph idx="10" type="dt"/>
          </p:nvPr>
        </p:nvSpPr>
        <p:spPr>
          <a:xfrm>
            <a:off x="838079" y="6356519"/>
            <a:ext cx="27428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 name="Shape 8"/>
          <p:cNvSpPr txBox="1"/>
          <p:nvPr>
            <p:ph idx="11" type="ftr"/>
          </p:nvPr>
        </p:nvSpPr>
        <p:spPr>
          <a:xfrm>
            <a:off x="4038480" y="6356519"/>
            <a:ext cx="41144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 name="Shape 9"/>
          <p:cNvSpPr txBox="1"/>
          <p:nvPr>
            <p:ph idx="12" type="sldNum"/>
          </p:nvPr>
        </p:nvSpPr>
        <p:spPr>
          <a:xfrm>
            <a:off x="8610479" y="6356519"/>
            <a:ext cx="2742839" cy="36467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0" name="Shape 10"/>
          <p:cNvSpPr txBox="1"/>
          <p:nvPr>
            <p:ph idx="1" type="body"/>
          </p:nvPr>
        </p:nvSpPr>
        <p:spPr>
          <a:xfrm>
            <a:off x="609479" y="1604520"/>
            <a:ext cx="10972440" cy="397728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9" name="Shape 59"/>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0" name="Shape 60"/>
          <p:cNvSpPr txBox="1"/>
          <p:nvPr>
            <p:ph idx="10" type="dt"/>
          </p:nvPr>
        </p:nvSpPr>
        <p:spPr>
          <a:xfrm>
            <a:off x="838079" y="6356519"/>
            <a:ext cx="27428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1" name="Shape 61"/>
          <p:cNvSpPr txBox="1"/>
          <p:nvPr>
            <p:ph idx="11" type="ftr"/>
          </p:nvPr>
        </p:nvSpPr>
        <p:spPr>
          <a:xfrm>
            <a:off x="4038480" y="6356519"/>
            <a:ext cx="41144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2" name="Shape 62"/>
          <p:cNvSpPr txBox="1"/>
          <p:nvPr>
            <p:ph idx="12" type="sldNum"/>
          </p:nvPr>
        </p:nvSpPr>
        <p:spPr>
          <a:xfrm>
            <a:off x="8610479" y="6356519"/>
            <a:ext cx="2742839" cy="36467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0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04.png"/><Relationship Id="rId4" Type="http://schemas.openxmlformats.org/officeDocument/2006/relationships/hyperlink" Target="mailto:luis.nabais@findmore.p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0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0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04.png"/></Relationships>
</file>

<file path=ppt/slides/_rels/slide17.xml.rels><?xml version="1.0" encoding="UTF-8" standalone="yes"?><Relationships xmlns="http://schemas.openxmlformats.org/package/2006/relationships"><Relationship Id="rId10" Type="http://schemas.openxmlformats.org/officeDocument/2006/relationships/hyperlink" Target="https://docs.docker.com/engine/swarm/" TargetMode="External"/><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04.png"/><Relationship Id="rId4" Type="http://schemas.openxmlformats.org/officeDocument/2006/relationships/hyperlink" Target="https://docs.docker.com/" TargetMode="External"/><Relationship Id="rId9" Type="http://schemas.openxmlformats.org/officeDocument/2006/relationships/hyperlink" Target="https://www.ctl.io/developers/blog/post/dockerfile-add-vs-copy/" TargetMode="External"/><Relationship Id="rId5" Type="http://schemas.openxmlformats.org/officeDocument/2006/relationships/hyperlink" Target="https://docs.docker.com/engine/understanding-docker/" TargetMode="External"/><Relationship Id="rId6" Type="http://schemas.openxmlformats.org/officeDocument/2006/relationships/hyperlink" Target="https://docs.docker.com/engine/reference/builder/" TargetMode="External"/><Relationship Id="rId7" Type="http://schemas.openxmlformats.org/officeDocument/2006/relationships/hyperlink" Target="https://docs.docker.com/engine/reference/builder/" TargetMode="External"/><Relationship Id="rId8" Type="http://schemas.openxmlformats.org/officeDocument/2006/relationships/hyperlink" Target="https://www.ctl.io/developers/blog/post/dockerfile-entrypoint-vs-cm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0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04.png"/><Relationship Id="rId4"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04.png"/><Relationship Id="rId4" Type="http://schemas.openxmlformats.org/officeDocument/2006/relationships/image" Target="../media/image05.png"/><Relationship Id="rId5"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04.png"/><Relationship Id="rId4" Type="http://schemas.openxmlformats.org/officeDocument/2006/relationships/hyperlink" Target="https://hub.docker.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12" name="Shape 112"/>
        <p:cNvGrpSpPr/>
        <p:nvPr/>
      </p:nvGrpSpPr>
      <p:grpSpPr>
        <a:xfrm>
          <a:off x="0" y="0"/>
          <a:ext cx="0" cy="0"/>
          <a:chOff x="0" y="0"/>
          <a:chExt cx="0" cy="0"/>
        </a:xfrm>
      </p:grpSpPr>
      <p:sp>
        <p:nvSpPr>
          <p:cNvPr id="113" name="Shape 113"/>
          <p:cNvSpPr txBox="1"/>
          <p:nvPr/>
        </p:nvSpPr>
        <p:spPr>
          <a:xfrm>
            <a:off x="8304479" y="6101280"/>
            <a:ext cx="3657600" cy="640079"/>
          </a:xfrm>
          <a:prstGeom prst="rect">
            <a:avLst/>
          </a:prstGeom>
          <a:noFill/>
          <a:ln>
            <a:noFill/>
          </a:ln>
        </p:spPr>
        <p:txBody>
          <a:bodyPr anchorCtr="0" anchor="t" bIns="45000" lIns="90000" rIns="90000" tIns="45000">
            <a:noAutofit/>
          </a:bodyPr>
          <a:lstStyle/>
          <a:p>
            <a:pPr indent="0" lvl="0" marL="0" marR="0" rtl="0" algn="r">
              <a:spcBef>
                <a:spcPts val="0"/>
              </a:spcBef>
              <a:buSzPct val="25000"/>
              <a:buNone/>
            </a:pPr>
            <a:r>
              <a:rPr b="1" i="0" lang="en-US" sz="3200" u="none" cap="none" strike="noStrike">
                <a:solidFill>
                  <a:srgbClr val="000000"/>
                </a:solidFill>
                <a:latin typeface="Verdana"/>
                <a:ea typeface="Verdana"/>
                <a:cs typeface="Verdana"/>
                <a:sym typeface="Verdana"/>
              </a:rPr>
              <a:t>Fundamentals</a:t>
            </a:r>
          </a:p>
        </p:txBody>
      </p:sp>
      <p:pic>
        <p:nvPicPr>
          <p:cNvPr id="114" name="Shape 114"/>
          <p:cNvPicPr preferRelativeResize="0"/>
          <p:nvPr/>
        </p:nvPicPr>
        <p:blipFill rotWithShape="1">
          <a:blip r:embed="rId4">
            <a:alphaModFix/>
          </a:blip>
          <a:srcRect b="0" l="0" r="0" t="0"/>
          <a:stretch/>
        </p:blipFill>
        <p:spPr>
          <a:xfrm>
            <a:off x="92879" y="4480560"/>
            <a:ext cx="6547679" cy="22179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64" name="Shape 164"/>
        <p:cNvGrpSpPr/>
        <p:nvPr/>
      </p:nvGrpSpPr>
      <p:grpSpPr>
        <a:xfrm>
          <a:off x="0" y="0"/>
          <a:ext cx="0" cy="0"/>
          <a:chOff x="0" y="0"/>
          <a:chExt cx="0" cy="0"/>
        </a:xfrm>
      </p:grpSpPr>
      <p:sp>
        <p:nvSpPr>
          <p:cNvPr id="165" name="Shape 165"/>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Creating a container</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Running a container</a:t>
            </a: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 </a:t>
            </a:r>
            <a:r>
              <a:rPr b="0" lang="en-US" sz="1800" strike="noStrike">
                <a:solidFill>
                  <a:srgbClr val="000000"/>
                </a:solidFill>
                <a:latin typeface="Verdana"/>
                <a:ea typeface="Verdana"/>
                <a:cs typeface="Verdana"/>
                <a:sym typeface="Verdana"/>
              </a:rPr>
              <a:t>docker image</a:t>
            </a:r>
            <a:r>
              <a:rPr lang="en-US" sz="1800">
                <a:latin typeface="Verdana"/>
                <a:ea typeface="Verdana"/>
                <a:cs typeface="Verdana"/>
                <a:sym typeface="Verdana"/>
              </a:rPr>
              <a:t> ls</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container run &lt;image_name&gt; (it will be in the foreground)</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container ls</a:t>
            </a:r>
            <a:r>
              <a:rPr lang="en-US" sz="1800">
                <a:latin typeface="Verdana"/>
                <a:ea typeface="Verdana"/>
                <a:cs typeface="Verdana"/>
                <a:sym typeface="Verdana"/>
              </a:rPr>
              <a:t> (</a:t>
            </a:r>
            <a:r>
              <a:rPr b="0" lang="en-US" sz="1800" strike="noStrike">
                <a:solidFill>
                  <a:srgbClr val="000000"/>
                </a:solidFill>
                <a:latin typeface="Verdana"/>
                <a:ea typeface="Verdana"/>
                <a:cs typeface="Verdana"/>
                <a:sym typeface="Verdana"/>
              </a:rPr>
              <a:t>-a)</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Running a container in background</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container run -ti -d --name my_webserver httpd</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a:t>
            </a:r>
            <a:r>
              <a:rPr lang="en-US" sz="1800">
                <a:solidFill>
                  <a:schemeClr val="dk1"/>
                </a:solidFill>
                <a:latin typeface="Verdana"/>
                <a:ea typeface="Verdana"/>
                <a:cs typeface="Verdana"/>
                <a:sym typeface="Verdana"/>
              </a:rPr>
              <a:t>container ls (-a)</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try to open http://container_ip</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Expose ports for access</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contai</a:t>
            </a:r>
            <a:r>
              <a:rPr lang="en-US" sz="1800">
                <a:latin typeface="Verdana"/>
                <a:ea typeface="Verdana"/>
                <a:cs typeface="Verdana"/>
                <a:sym typeface="Verdana"/>
              </a:rPr>
              <a:t>ner </a:t>
            </a:r>
            <a:r>
              <a:rPr b="0" lang="en-US" sz="1800" strike="noStrike">
                <a:solidFill>
                  <a:srgbClr val="000000"/>
                </a:solidFill>
                <a:latin typeface="Verdana"/>
                <a:ea typeface="Verdana"/>
                <a:cs typeface="Verdana"/>
                <a:sym typeface="Verdana"/>
              </a:rPr>
              <a:t>run -ti -d -p 80:80 --name my_webserver httpd</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Mount an external mount point inside container</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docker container run -ti --name servidorweb -v /opt/external_mount/code/:/var/www/html:ro -d httpd</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Access container’s Command Line</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container exec -ti my_webserver bash</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69" name="Shape 169"/>
        <p:cNvGrpSpPr/>
        <p:nvPr/>
      </p:nvGrpSpPr>
      <p:grpSpPr>
        <a:xfrm>
          <a:off x="0" y="0"/>
          <a:ext cx="0" cy="0"/>
          <a:chOff x="0" y="0"/>
          <a:chExt cx="0" cy="0"/>
        </a:xfrm>
      </p:grpSpPr>
      <p:sp>
        <p:nvSpPr>
          <p:cNvPr id="170" name="Shape 170"/>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Updating container</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Saving changed container to a new image</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(Change website content)</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a:t>
            </a:r>
            <a:r>
              <a:rPr b="1" lang="en-US" sz="1800" strike="noStrike">
                <a:solidFill>
                  <a:srgbClr val="000000"/>
                </a:solidFill>
                <a:latin typeface="Verdana"/>
                <a:ea typeface="Verdana"/>
                <a:cs typeface="Verdana"/>
                <a:sym typeface="Verdana"/>
              </a:rPr>
              <a:t> </a:t>
            </a:r>
            <a:r>
              <a:rPr b="0" lang="en-US" sz="1800" strike="noStrike">
                <a:solidFill>
                  <a:srgbClr val="000000"/>
                </a:solidFill>
                <a:latin typeface="Verdana"/>
                <a:ea typeface="Verdana"/>
                <a:cs typeface="Verdana"/>
                <a:sym typeface="Verdana"/>
              </a:rPr>
              <a:t>docker container commit findmore_apache findmore_apache:v2</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image</a:t>
            </a:r>
            <a:r>
              <a:rPr lang="en-US" sz="1800">
                <a:latin typeface="Verdana"/>
                <a:ea typeface="Verdana"/>
                <a:cs typeface="Verdana"/>
                <a:sym typeface="Verdana"/>
              </a:rPr>
              <a:t> ls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Export image to a file</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image save -o image_save.tar &lt;image_name&gt;</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Export container to a file</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container export -o /home/container_save.tar &lt;container_name&gt;</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(loses history, flattens image)</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Run container with new version</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container stop &lt;container&gt;</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container rm &lt;container&gt;</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container run -ti -d -p 80:80 --name my_webserver findmore_apache:v2</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Load a saved image</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image load -i &lt;container_file&gt;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74" name="Shape 174"/>
        <p:cNvGrpSpPr/>
        <p:nvPr/>
      </p:nvGrpSpPr>
      <p:grpSpPr>
        <a:xfrm>
          <a:off x="0" y="0"/>
          <a:ext cx="0" cy="0"/>
          <a:chOff x="0" y="0"/>
          <a:chExt cx="0" cy="0"/>
        </a:xfrm>
      </p:grpSpPr>
      <p:sp>
        <p:nvSpPr>
          <p:cNvPr id="175" name="Shape 175"/>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Other Docker Commands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Events</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events </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Inspect Container</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container inspect my_webserver</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Logs - Container</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containe</a:t>
            </a:r>
            <a:r>
              <a:rPr lang="en-US" sz="1800">
                <a:latin typeface="Verdana"/>
                <a:ea typeface="Verdana"/>
                <a:cs typeface="Verdana"/>
                <a:sym typeface="Verdana"/>
              </a:rPr>
              <a:t>r </a:t>
            </a:r>
            <a:r>
              <a:rPr b="0" lang="en-US" sz="1800" strike="noStrike">
                <a:solidFill>
                  <a:srgbClr val="000000"/>
                </a:solidFill>
                <a:latin typeface="Verdana"/>
                <a:ea typeface="Verdana"/>
                <a:cs typeface="Verdana"/>
                <a:sym typeface="Verdana"/>
              </a:rPr>
              <a:t>logs my_webserver</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History - Image</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image history findmore_web:v2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79" name="Shape 179"/>
        <p:cNvGrpSpPr/>
        <p:nvPr/>
      </p:nvGrpSpPr>
      <p:grpSpPr>
        <a:xfrm>
          <a:off x="0" y="0"/>
          <a:ext cx="0" cy="0"/>
          <a:chOff x="0" y="0"/>
          <a:chExt cx="0" cy="0"/>
        </a:xfrm>
      </p:grpSpPr>
      <p:sp>
        <p:nvSpPr>
          <p:cNvPr id="180" name="Shape 180"/>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Dockerfile</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p:txBody>
      </p:sp>
      <p:sp>
        <p:nvSpPr>
          <p:cNvPr id="181" name="Shape 181"/>
          <p:cNvSpPr/>
          <p:nvPr/>
        </p:nvSpPr>
        <p:spPr>
          <a:xfrm>
            <a:off x="274319" y="640079"/>
            <a:ext cx="11521440" cy="4114800"/>
          </a:xfrm>
          <a:prstGeom prst="rect">
            <a:avLst/>
          </a:prstGeom>
          <a:gradFill>
            <a:gsLst>
              <a:gs pos="0">
                <a:srgbClr val="EEEEEE"/>
              </a:gs>
              <a:gs pos="100000">
                <a:srgbClr val="CCCCCC"/>
              </a:gs>
            </a:gsLst>
            <a:lin ang="16200000" scaled="0"/>
          </a:gradFill>
          <a:ln cap="flat" cmpd="sng" w="9525">
            <a:solidFill>
              <a:srgbClr val="3465A4"/>
            </a:solidFill>
            <a:prstDash val="solid"/>
            <a:round/>
            <a:headEnd len="med" w="med" type="none"/>
            <a:tailEnd len="med" w="med" type="none"/>
          </a:ln>
        </p:spPr>
        <p:txBody>
          <a:bodyPr anchorCtr="0" anchor="t" bIns="45000" lIns="90000" rIns="90000" tIns="45000">
            <a:noAutofit/>
          </a:bodyPr>
          <a:lstStyle/>
          <a:p>
            <a:pPr indent="0" lvl="0" marL="0" marR="0" rtl="0" algn="l">
              <a:spcBef>
                <a:spcPts val="0"/>
              </a:spcBef>
              <a:buSzPct val="25000"/>
              <a:buNone/>
            </a:pPr>
            <a:r>
              <a:rPr b="0" lang="en-US" sz="1800" strike="noStrike">
                <a:solidFill>
                  <a:srgbClr val="000000"/>
                </a:solidFill>
                <a:latin typeface="Verdana"/>
                <a:ea typeface="Verdana"/>
                <a:cs typeface="Verdana"/>
                <a:sym typeface="Verdana"/>
              </a:rPr>
              <a:t>FROM centos:7</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MAINTAINER Luís Nabais &lt;</a:t>
            </a:r>
            <a:r>
              <a:rPr b="0" lang="en-US" sz="1800" u="sng" strike="noStrike">
                <a:solidFill>
                  <a:schemeClr val="hlink"/>
                </a:solidFill>
                <a:latin typeface="Verdana"/>
                <a:ea typeface="Verdana"/>
                <a:cs typeface="Verdana"/>
                <a:sym typeface="Verdana"/>
                <a:hlinkClick r:id="rId4"/>
              </a:rPr>
              <a:t>luis.nabais@findmore.pt</a:t>
            </a:r>
            <a:r>
              <a:rPr b="0" lang="en-US" sz="1800" strike="noStrike">
                <a:solidFill>
                  <a:srgbClr val="000000"/>
                </a:solidFill>
                <a:latin typeface="Verdana"/>
                <a:ea typeface="Verdana"/>
                <a:cs typeface="Verdana"/>
                <a:sym typeface="Verdana"/>
              </a:rPr>
              <a:t>&gt;</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RUN yum -y update</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RUN yum install -y curl vim net-tools httpd git</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RUN yum clean all</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RUN git clone https://github.com/luisnabais/findmore_course_docker.git /var/www/html/</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EXPOSE 80 443</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COPY run-httpd.sh /run-httpd.sh</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RUN chmod -v +x /run-httpd.sh</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CMD ["/run-httpd.sh"]t</a:t>
            </a:r>
          </a:p>
        </p:txBody>
      </p:sp>
      <p:sp>
        <p:nvSpPr>
          <p:cNvPr id="182" name="Shape 182"/>
          <p:cNvSpPr txBox="1"/>
          <p:nvPr/>
        </p:nvSpPr>
        <p:spPr>
          <a:xfrm>
            <a:off x="274319" y="4937760"/>
            <a:ext cx="11521440" cy="143136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1800" strike="noStrike">
                <a:solidFill>
                  <a:srgbClr val="000000"/>
                </a:solidFill>
                <a:latin typeface="Verdana"/>
                <a:ea typeface="Verdana"/>
                <a:cs typeface="Verdana"/>
                <a:sym typeface="Verdana"/>
              </a:rPr>
              <a:t>Creating image from Dockerfile</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image build -t findmore_apache:v1 .</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Running container</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container run -ti -d --name findmore_apache findmore_apache:v1</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86" name="Shape 186"/>
        <p:cNvGrpSpPr/>
        <p:nvPr/>
      </p:nvGrpSpPr>
      <p:grpSpPr>
        <a:xfrm>
          <a:off x="0" y="0"/>
          <a:ext cx="0" cy="0"/>
          <a:chOff x="0" y="0"/>
          <a:chExt cx="0" cy="0"/>
        </a:xfrm>
      </p:grpSpPr>
      <p:sp>
        <p:nvSpPr>
          <p:cNvPr id="187" name="Shape 187"/>
          <p:cNvSpPr txBox="1"/>
          <p:nvPr/>
        </p:nvSpPr>
        <p:spPr>
          <a:xfrm>
            <a:off x="182880" y="18288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Docker Advantages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2000" strike="noStrike">
                <a:solidFill>
                  <a:srgbClr val="000000"/>
                </a:solidFill>
                <a:latin typeface="Verdana"/>
                <a:ea typeface="Verdana"/>
                <a:cs typeface="Verdana"/>
                <a:sym typeface="Verdana"/>
              </a:rPr>
              <a:t>Technical advantages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Lightweight</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Containers running on a single machine share the same operating system kernel; they start instantly and use less RAM.</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Images are constructed from layered filesystems and share common files, making disk usage and image downloads much more efficient.</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Open</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Docker containers are based on open standards, enabling containers to run on all major Linux distributions, Microsoft Windows, Apple macOS -- and on top of any infrastructure.</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Secure</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Containers isolate applications from one another and the underlying infrastructure, while providing an added layer of protection for the application.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91" name="Shape 191"/>
        <p:cNvGrpSpPr/>
        <p:nvPr/>
      </p:nvGrpSpPr>
      <p:grpSpPr>
        <a:xfrm>
          <a:off x="0" y="0"/>
          <a:ext cx="0" cy="0"/>
          <a:chOff x="0" y="0"/>
          <a:chExt cx="0" cy="0"/>
        </a:xfrm>
      </p:grpSpPr>
      <p:sp>
        <p:nvSpPr>
          <p:cNvPr id="192" name="Shape 192"/>
          <p:cNvSpPr txBox="1"/>
          <p:nvPr/>
        </p:nvSpPr>
        <p:spPr>
          <a:xfrm>
            <a:off x="182880" y="18288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Docker Advantages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2000" strike="noStrike">
                <a:solidFill>
                  <a:srgbClr val="000000"/>
                </a:solidFill>
                <a:latin typeface="Verdana"/>
                <a:ea typeface="Verdana"/>
                <a:cs typeface="Verdana"/>
                <a:sym typeface="Verdana"/>
              </a:rPr>
              <a:t>Advantages for developers</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No more “It works on my machine”</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Accelerated Development</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Stop wasting hours setting up developer environments, spinning up new instances, and making copies of production code to run locally.</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With Docker, you simply take copies of your live environment and run them on any new endpoint running a Docker engine.</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Eliminate environment inconsistencies</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Packaging an application in a container with its configs and dependencies guarantees that the application will always work as designed in any environment: locally, on another machine, in test or production.</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No more worries about having to install the same configurations into different environments.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96" name="Shape 196"/>
        <p:cNvGrpSpPr/>
        <p:nvPr/>
      </p:nvGrpSpPr>
      <p:grpSpPr>
        <a:xfrm>
          <a:off x="0" y="0"/>
          <a:ext cx="0" cy="0"/>
          <a:chOff x="0" y="0"/>
          <a:chExt cx="0" cy="0"/>
        </a:xfrm>
      </p:grpSpPr>
      <p:sp>
        <p:nvSpPr>
          <p:cNvPr id="197" name="Shape 197"/>
          <p:cNvSpPr txBox="1"/>
          <p:nvPr/>
        </p:nvSpPr>
        <p:spPr>
          <a:xfrm>
            <a:off x="182880" y="182880"/>
            <a:ext cx="11704319" cy="660815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Docker Advantages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2000" strike="noStrike">
                <a:solidFill>
                  <a:srgbClr val="000000"/>
                </a:solidFill>
                <a:latin typeface="Verdana"/>
                <a:ea typeface="Verdana"/>
                <a:cs typeface="Verdana"/>
                <a:sym typeface="Verdana"/>
              </a:rPr>
              <a:t>Advantages for Operations Team</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Less effort for maintaining environments</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The creation of an environment is automated. Hence, </a:t>
            </a:r>
            <a:r>
              <a:rPr b="0" lang="en-US" sz="1800" u="sng" strike="noStrike">
                <a:solidFill>
                  <a:srgbClr val="000000"/>
                </a:solidFill>
                <a:latin typeface="Verdana"/>
                <a:ea typeface="Verdana"/>
                <a:cs typeface="Verdana"/>
                <a:sym typeface="Verdana"/>
              </a:rPr>
              <a:t>less manual actions are necessary</a:t>
            </a:r>
            <a:r>
              <a:rPr b="0" lang="en-US" sz="1800" strike="noStrike">
                <a:solidFill>
                  <a:srgbClr val="000000"/>
                </a:solidFill>
                <a:latin typeface="Verdana"/>
                <a:ea typeface="Verdana"/>
                <a:cs typeface="Verdana"/>
                <a:sym typeface="Verdana"/>
              </a:rPr>
              <a:t>. This reduces the risks and increases the reliability.</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Manually maintaining a consistent environment on multiple servers is error-prone and can be a nightmare. With Docker it’s easy to create several instances of an environment, because we just have to execute the image on the servers. This way it is easy to add further nodes to a cluster and to scale horizontally.</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Easy updating</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Using traditional approaches for setting up an environment (like install scripts) run into trouble when there is already an existing environment. Considering the update path in the script can be a very complex task (e.g. checking the existence of files and cleanup unused files). With Docker we don’t have to take an existing environment into account (except for the database). We just stop the running container and start the new updated one. This simplifies the setup because we always start with an empty environment.</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01" name="Shape 201"/>
        <p:cNvGrpSpPr/>
        <p:nvPr/>
      </p:nvGrpSpPr>
      <p:grpSpPr>
        <a:xfrm>
          <a:off x="0" y="0"/>
          <a:ext cx="0" cy="0"/>
          <a:chOff x="0" y="0"/>
          <a:chExt cx="0" cy="0"/>
        </a:xfrm>
      </p:grpSpPr>
      <p:sp>
        <p:nvSpPr>
          <p:cNvPr id="202" name="Shape 202"/>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Where can I get more information?</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 Documentation</a:t>
            </a:r>
            <a:r>
              <a:rPr b="0" lang="en-US" sz="1800" strike="noStrike">
                <a:solidFill>
                  <a:srgbClr val="000000"/>
                </a:solidFill>
                <a:latin typeface="Verdana"/>
                <a:ea typeface="Verdana"/>
                <a:cs typeface="Verdana"/>
                <a:sym typeface="Verdana"/>
              </a:rPr>
              <a:t>: </a:t>
            </a:r>
            <a:r>
              <a:rPr b="0" lang="en-US" sz="1800" u="sng" strike="noStrike">
                <a:solidFill>
                  <a:schemeClr val="hlink"/>
                </a:solidFill>
                <a:latin typeface="Verdana"/>
                <a:ea typeface="Verdana"/>
                <a:cs typeface="Verdana"/>
                <a:sym typeface="Verdana"/>
                <a:hlinkClick r:id="rId4"/>
              </a:rPr>
              <a:t>https://docs.docker.com</a:t>
            </a: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Understanding Docker</a:t>
            </a:r>
            <a:r>
              <a:rPr b="0" lang="en-US" sz="1800" strike="noStrike">
                <a:solidFill>
                  <a:srgbClr val="000000"/>
                </a:solidFill>
                <a:latin typeface="Verdana"/>
                <a:ea typeface="Verdana"/>
                <a:cs typeface="Verdana"/>
                <a:sym typeface="Verdana"/>
              </a:rPr>
              <a:t>: </a:t>
            </a:r>
            <a:r>
              <a:rPr b="0" lang="en-US" sz="1800" u="sng" strike="noStrike">
                <a:solidFill>
                  <a:schemeClr val="hlink"/>
                </a:solidFill>
                <a:latin typeface="Verdana"/>
                <a:ea typeface="Verdana"/>
                <a:cs typeface="Verdana"/>
                <a:sym typeface="Verdana"/>
                <a:hlinkClick r:id="rId5"/>
              </a:rPr>
              <a:t>https://docs.docker.com/engine/understanding-docker/</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Dockerfile</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Dockerfile reference: </a:t>
            </a:r>
            <a:r>
              <a:rPr b="0" lang="en-US" sz="1800" u="sng" strike="noStrike">
                <a:solidFill>
                  <a:schemeClr val="hlink"/>
                </a:solidFill>
                <a:latin typeface="Verdana"/>
                <a:ea typeface="Verdana"/>
                <a:cs typeface="Verdana"/>
                <a:sym typeface="Verdana"/>
                <a:hlinkClick r:id="rId6"/>
              </a:rPr>
              <a:t>https://docs.docker.com/engine/reference/builder/</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CentOS Dockerfile examples: </a:t>
            </a:r>
            <a:r>
              <a:rPr b="0" lang="en-US" sz="1800" u="sng" strike="noStrike">
                <a:solidFill>
                  <a:schemeClr val="hlink"/>
                </a:solidFill>
                <a:latin typeface="Verdana"/>
                <a:ea typeface="Verdana"/>
                <a:cs typeface="Verdana"/>
                <a:sym typeface="Verdana"/>
                <a:hlinkClick r:id="rId7"/>
              </a:rPr>
              <a:t>https://docs.docker.com/engine/reference/builder/</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ENTRYPOINT vs ADD: </a:t>
            </a:r>
            <a:r>
              <a:rPr b="0" lang="en-US" sz="1800" u="sng" strike="noStrike">
                <a:solidFill>
                  <a:schemeClr val="hlink"/>
                </a:solidFill>
                <a:latin typeface="Verdana"/>
                <a:ea typeface="Verdana"/>
                <a:cs typeface="Verdana"/>
                <a:sym typeface="Verdana"/>
                <a:hlinkClick r:id="rId8"/>
              </a:rPr>
              <a:t>https://www.ctl.io/developers/blog/post/dockerfile-entrypoint-vs-cmd/</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ADD vs COPY: </a:t>
            </a:r>
            <a:r>
              <a:rPr b="0" lang="en-US" sz="1800" u="sng" strike="noStrike">
                <a:solidFill>
                  <a:schemeClr val="hlink"/>
                </a:solidFill>
                <a:latin typeface="Verdana"/>
                <a:ea typeface="Verdana"/>
                <a:cs typeface="Verdana"/>
                <a:sym typeface="Verdana"/>
                <a:hlinkClick r:id="rId9"/>
              </a:rPr>
              <a:t>https://www.ctl.io/developers/blog/post/dockerfile-add-vs-copy/</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 Swarm mode</a:t>
            </a:r>
          </a:p>
          <a:p>
            <a:pPr indent="0" lvl="0" marL="0" marR="0" rtl="0" algn="l">
              <a:spcBef>
                <a:spcPts val="0"/>
              </a:spcBef>
              <a:buSzPct val="25000"/>
              <a:buNone/>
            </a:pPr>
            <a:r>
              <a:rPr b="0" lang="en-US" sz="1800" u="sng" strike="noStrike">
                <a:solidFill>
                  <a:schemeClr val="hlink"/>
                </a:solidFill>
                <a:latin typeface="Verdana"/>
                <a:ea typeface="Verdana"/>
                <a:cs typeface="Verdana"/>
                <a:sym typeface="Verdana"/>
                <a:hlinkClick r:id="rId10"/>
              </a:rPr>
              <a:t>https://docs.docker.com/engine/swarm/</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06" name="Shape 206"/>
        <p:cNvGrpSpPr/>
        <p:nvPr/>
      </p:nvGrpSpPr>
      <p:grpSpPr>
        <a:xfrm>
          <a:off x="0" y="0"/>
          <a:ext cx="0" cy="0"/>
          <a:chOff x="0" y="0"/>
          <a:chExt cx="0" cy="0"/>
        </a:xfrm>
      </p:grpSpPr>
      <p:sp>
        <p:nvSpPr>
          <p:cNvPr id="207" name="Shape 207"/>
          <p:cNvSpPr txBox="1"/>
          <p:nvPr/>
        </p:nvSpPr>
        <p:spPr>
          <a:xfrm>
            <a:off x="274319" y="1554479"/>
            <a:ext cx="11612879" cy="567359"/>
          </a:xfrm>
          <a:prstGeom prst="rect">
            <a:avLst/>
          </a:prstGeom>
          <a:noFill/>
          <a:ln>
            <a:noFill/>
          </a:ln>
        </p:spPr>
        <p:txBody>
          <a:bodyPr anchorCtr="0" anchor="t" bIns="45000" lIns="90000" rIns="90000" tIns="45000">
            <a:noAutofit/>
          </a:bodyPr>
          <a:lstStyle/>
          <a:p>
            <a:pPr indent="0" lvl="0" marL="0" marR="0" rtl="0" algn="ctr">
              <a:spcBef>
                <a:spcPts val="0"/>
              </a:spcBef>
              <a:buSzPct val="25000"/>
              <a:buNone/>
            </a:pPr>
            <a:r>
              <a:rPr b="1" lang="en-US" sz="3200" strike="noStrike">
                <a:solidFill>
                  <a:srgbClr val="000000"/>
                </a:solidFill>
                <a:latin typeface="Verdana"/>
                <a:ea typeface="Verdana"/>
                <a:cs typeface="Verdana"/>
                <a:sym typeface="Verdana"/>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18" name="Shape 118"/>
        <p:cNvGrpSpPr/>
        <p:nvPr/>
      </p:nvGrpSpPr>
      <p:grpSpPr>
        <a:xfrm>
          <a:off x="0" y="0"/>
          <a:ext cx="0" cy="0"/>
          <a:chOff x="0" y="0"/>
          <a:chExt cx="0" cy="0"/>
        </a:xfrm>
      </p:grpSpPr>
      <p:sp>
        <p:nvSpPr>
          <p:cNvPr id="119" name="Shape 119"/>
          <p:cNvSpPr txBox="1"/>
          <p:nvPr/>
        </p:nvSpPr>
        <p:spPr>
          <a:xfrm>
            <a:off x="182880" y="182880"/>
            <a:ext cx="11795760" cy="581111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i="0" lang="en-US" sz="2400" u="none" cap="none" strike="noStrike">
                <a:solidFill>
                  <a:srgbClr val="000000"/>
                </a:solidFill>
                <a:latin typeface="Verdana"/>
                <a:ea typeface="Verdana"/>
                <a:cs typeface="Verdana"/>
                <a:sym typeface="Verdana"/>
              </a:rPr>
              <a:t>What will we talk about?</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Short Docker introduction</a:t>
            </a:r>
          </a:p>
          <a:p>
            <a:pPr indent="-216099" lvl="1" marL="432000" marR="0" rtl="0" algn="l">
              <a:spcBef>
                <a:spcPts val="0"/>
              </a:spcBef>
              <a:buClr>
                <a:srgbClr val="000000"/>
              </a:buClr>
              <a:buSzPct val="45000"/>
              <a:buFont typeface="Noto Sans Symbols"/>
              <a:buChar char="●"/>
            </a:pPr>
            <a:r>
              <a:rPr b="0" i="0" lang="en-US" sz="1800" u="none" cap="none" strike="noStrike">
                <a:solidFill>
                  <a:srgbClr val="000000"/>
                </a:solidFill>
                <a:latin typeface="Verdana"/>
                <a:ea typeface="Verdana"/>
                <a:cs typeface="Verdana"/>
                <a:sym typeface="Verdana"/>
              </a:rPr>
              <a:t>What is Docker?</a:t>
            </a:r>
          </a:p>
          <a:p>
            <a:pPr indent="-216099" lvl="1" marL="432000" marR="0" rtl="0" algn="l">
              <a:spcBef>
                <a:spcPts val="0"/>
              </a:spcBef>
              <a:buClr>
                <a:srgbClr val="000000"/>
              </a:buClr>
              <a:buSzPct val="45000"/>
              <a:buFont typeface="Noto Sans Symbols"/>
              <a:buChar char="●"/>
            </a:pPr>
            <a:r>
              <a:rPr b="0" i="0" lang="en-US" sz="1800" u="none" cap="none" strike="noStrike">
                <a:solidFill>
                  <a:srgbClr val="000000"/>
                </a:solidFill>
                <a:latin typeface="Verdana"/>
                <a:ea typeface="Verdana"/>
                <a:cs typeface="Verdana"/>
                <a:sym typeface="Verdana"/>
              </a:rPr>
              <a:t>Understanding Docker</a:t>
            </a:r>
          </a:p>
          <a:p>
            <a:pPr indent="-216099" lvl="1" marL="432000" marR="0" rtl="0" algn="l">
              <a:spcBef>
                <a:spcPts val="0"/>
              </a:spcBef>
              <a:buClr>
                <a:srgbClr val="000000"/>
              </a:buClr>
              <a:buSzPct val="45000"/>
              <a:buFont typeface="Noto Sans Symbols"/>
              <a:buChar char="●"/>
            </a:pPr>
            <a:r>
              <a:rPr b="0" i="0" lang="en-US" sz="1800" u="none" cap="none" strike="noStrike">
                <a:solidFill>
                  <a:srgbClr val="000000"/>
                </a:solidFill>
                <a:latin typeface="Verdana"/>
                <a:ea typeface="Verdana"/>
                <a:cs typeface="Verdana"/>
                <a:sym typeface="Verdana"/>
              </a:rPr>
              <a:t>How it compares to virtual machines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Practical class/tutorial</a:t>
            </a:r>
          </a:p>
          <a:p>
            <a:pPr indent="-216099" lvl="1" marL="432000" marR="0" rtl="0" algn="l">
              <a:spcBef>
                <a:spcPts val="0"/>
              </a:spcBef>
              <a:buClr>
                <a:srgbClr val="000000"/>
              </a:buClr>
              <a:buSzPct val="45000"/>
              <a:buFont typeface="Noto Sans Symbols"/>
              <a:buChar char="●"/>
            </a:pPr>
            <a:r>
              <a:rPr b="0" i="0" lang="en-US" sz="1800" u="none" cap="none" strike="noStrike">
                <a:solidFill>
                  <a:srgbClr val="000000"/>
                </a:solidFill>
                <a:latin typeface="Verdana"/>
                <a:ea typeface="Verdana"/>
                <a:cs typeface="Verdana"/>
                <a:sym typeface="Verdana"/>
              </a:rPr>
              <a:t>Docker Installation</a:t>
            </a:r>
          </a:p>
          <a:p>
            <a:pPr indent="-216099" lvl="1" marL="432000" marR="0" rtl="0" algn="l">
              <a:spcBef>
                <a:spcPts val="0"/>
              </a:spcBef>
              <a:buClr>
                <a:srgbClr val="000000"/>
              </a:buClr>
              <a:buSzPct val="45000"/>
              <a:buFont typeface="Noto Sans Symbols"/>
              <a:buChar char="●"/>
            </a:pPr>
            <a:r>
              <a:rPr b="0" i="0" lang="en-US" sz="1800" u="none" cap="none" strike="noStrike">
                <a:solidFill>
                  <a:srgbClr val="000000"/>
                </a:solidFill>
                <a:latin typeface="Verdana"/>
                <a:ea typeface="Verdana"/>
                <a:cs typeface="Verdana"/>
                <a:sym typeface="Verdana"/>
              </a:rPr>
              <a:t>Docker Hub</a:t>
            </a:r>
          </a:p>
          <a:p>
            <a:pPr indent="-216099" lvl="1" marL="432000" marR="0" rtl="0" algn="l">
              <a:spcBef>
                <a:spcPts val="0"/>
              </a:spcBef>
              <a:buClr>
                <a:srgbClr val="000000"/>
              </a:buClr>
              <a:buSzPct val="45000"/>
              <a:buFont typeface="Noto Sans Symbols"/>
              <a:buChar char="●"/>
            </a:pPr>
            <a:r>
              <a:rPr b="0" i="0" lang="en-US" sz="1800" u="none" cap="none" strike="noStrike">
                <a:solidFill>
                  <a:srgbClr val="000000"/>
                </a:solidFill>
                <a:latin typeface="Verdana"/>
                <a:ea typeface="Verdana"/>
                <a:cs typeface="Verdana"/>
                <a:sym typeface="Verdana"/>
              </a:rPr>
              <a:t>Creating/downloading an image</a:t>
            </a:r>
          </a:p>
          <a:p>
            <a:pPr indent="-216099" lvl="1" marL="432000" marR="0" rtl="0" algn="l">
              <a:spcBef>
                <a:spcPts val="0"/>
              </a:spcBef>
              <a:buClr>
                <a:srgbClr val="000000"/>
              </a:buClr>
              <a:buSzPct val="45000"/>
              <a:buFont typeface="Noto Sans Symbols"/>
              <a:buChar char="●"/>
            </a:pPr>
            <a:r>
              <a:rPr b="0" i="0" lang="en-US" sz="1800" u="none" cap="none" strike="noStrike">
                <a:solidFill>
                  <a:srgbClr val="000000"/>
                </a:solidFill>
                <a:latin typeface="Verdana"/>
                <a:ea typeface="Verdana"/>
                <a:cs typeface="Verdana"/>
                <a:sym typeface="Verdana"/>
              </a:rPr>
              <a:t>Creating a container</a:t>
            </a:r>
          </a:p>
          <a:p>
            <a:pPr indent="-216099" lvl="1" marL="432000" marR="0" rtl="0" algn="l">
              <a:spcBef>
                <a:spcPts val="0"/>
              </a:spcBef>
              <a:buClr>
                <a:srgbClr val="000000"/>
              </a:buClr>
              <a:buSzPct val="45000"/>
              <a:buFont typeface="Noto Sans Symbols"/>
              <a:buChar char="●"/>
            </a:pPr>
            <a:r>
              <a:rPr b="0" i="0" lang="en-US" sz="1800" u="none" cap="none" strike="noStrike">
                <a:solidFill>
                  <a:srgbClr val="000000"/>
                </a:solidFill>
                <a:latin typeface="Verdana"/>
                <a:ea typeface="Verdana"/>
                <a:cs typeface="Verdana"/>
                <a:sym typeface="Verdana"/>
              </a:rPr>
              <a:t>Updating application in container</a:t>
            </a:r>
          </a:p>
          <a:p>
            <a:pPr indent="-216099" lvl="1" marL="432000" marR="0" rtl="0" algn="l">
              <a:spcBef>
                <a:spcPts val="0"/>
              </a:spcBef>
              <a:buClr>
                <a:srgbClr val="000000"/>
              </a:buClr>
              <a:buSzPct val="45000"/>
              <a:buFont typeface="Noto Sans Symbols"/>
              <a:buChar char="●"/>
            </a:pPr>
            <a:r>
              <a:rPr b="0" i="0" lang="en-US" sz="1800" u="none" cap="none" strike="noStrike">
                <a:solidFill>
                  <a:srgbClr val="000000"/>
                </a:solidFill>
                <a:latin typeface="Verdana"/>
                <a:ea typeface="Verdana"/>
                <a:cs typeface="Verdana"/>
                <a:sym typeface="Verdana"/>
              </a:rPr>
              <a:t>Some useful commands for containers</a:t>
            </a:r>
          </a:p>
          <a:p>
            <a:pPr indent="-216099" lvl="1" marL="432000" marR="0" rtl="0" algn="l">
              <a:spcBef>
                <a:spcPts val="0"/>
              </a:spcBef>
              <a:buClr>
                <a:srgbClr val="000000"/>
              </a:buClr>
              <a:buSzPct val="45000"/>
              <a:buFont typeface="Noto Sans Symbols"/>
              <a:buChar char="●"/>
            </a:pPr>
            <a:r>
              <a:rPr b="0" i="0" lang="en-US" sz="1800" u="none" cap="none" strike="noStrike">
                <a:solidFill>
                  <a:srgbClr val="000000"/>
                </a:solidFill>
                <a:latin typeface="Verdana"/>
                <a:ea typeface="Verdana"/>
                <a:cs typeface="Verdana"/>
                <a:sym typeface="Verdana"/>
              </a:rPr>
              <a:t>Dockerfile – Custom Image</a:t>
            </a:r>
          </a:p>
          <a:p>
            <a:pPr indent="-216099" lvl="1" marL="432000" marR="0" rtl="0" algn="l">
              <a:spcBef>
                <a:spcPts val="0"/>
              </a:spcBef>
              <a:buClr>
                <a:srgbClr val="000000"/>
              </a:buClr>
              <a:buSzPct val="45000"/>
              <a:buFont typeface="Noto Sans Symbols"/>
              <a:buChar char="●"/>
            </a:pPr>
            <a:r>
              <a:rPr b="0" i="0" lang="en-US" sz="1800" u="none" cap="none" strike="noStrike">
                <a:solidFill>
                  <a:srgbClr val="000000"/>
                </a:solidFill>
                <a:latin typeface="Verdana"/>
                <a:ea typeface="Verdana"/>
                <a:cs typeface="Verdana"/>
                <a:sym typeface="Verdana"/>
              </a:rPr>
              <a:t> </a:t>
            </a: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Extras</a:t>
            </a:r>
          </a:p>
          <a:p>
            <a:pPr indent="-216099" lvl="1" marL="432000" marR="0" rtl="0" algn="l">
              <a:spcBef>
                <a:spcPts val="0"/>
              </a:spcBef>
              <a:buClr>
                <a:srgbClr val="000000"/>
              </a:buClr>
              <a:buSzPct val="45000"/>
              <a:buFont typeface="Noto Sans Symbols"/>
              <a:buChar char="●"/>
            </a:pPr>
            <a:r>
              <a:rPr b="0" i="0" lang="en-US" sz="1800" u="none" cap="none" strike="noStrike">
                <a:solidFill>
                  <a:srgbClr val="000000"/>
                </a:solidFill>
                <a:latin typeface="Verdana"/>
                <a:ea typeface="Verdana"/>
                <a:cs typeface="Verdana"/>
                <a:sym typeface="Verdana"/>
              </a:rPr>
              <a:t>Docker advantages</a:t>
            </a:r>
          </a:p>
          <a:p>
            <a:pPr indent="-216099" lvl="1" marL="432000" marR="0" rtl="0" algn="l">
              <a:spcBef>
                <a:spcPts val="0"/>
              </a:spcBef>
              <a:buClr>
                <a:srgbClr val="000000"/>
              </a:buClr>
              <a:buSzPct val="45000"/>
              <a:buFont typeface="Noto Sans Symbols"/>
              <a:buChar char="●"/>
            </a:pPr>
            <a:r>
              <a:rPr b="0" i="0" lang="en-US" sz="1800" u="none" cap="none" strike="noStrike">
                <a:solidFill>
                  <a:srgbClr val="000000"/>
                </a:solidFill>
                <a:latin typeface="Verdana"/>
                <a:ea typeface="Verdana"/>
                <a:cs typeface="Verdana"/>
                <a:sym typeface="Verdana"/>
              </a:rPr>
              <a:t>More information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23" name="Shape 123"/>
        <p:cNvGrpSpPr/>
        <p:nvPr/>
      </p:nvGrpSpPr>
      <p:grpSpPr>
        <a:xfrm>
          <a:off x="0" y="0"/>
          <a:ext cx="0" cy="0"/>
          <a:chOff x="0" y="0"/>
          <a:chExt cx="0" cy="0"/>
        </a:xfrm>
      </p:grpSpPr>
      <p:sp>
        <p:nvSpPr>
          <p:cNvPr id="124" name="Shape 124"/>
          <p:cNvSpPr txBox="1"/>
          <p:nvPr/>
        </p:nvSpPr>
        <p:spPr>
          <a:xfrm>
            <a:off x="182880" y="182880"/>
            <a:ext cx="11795760" cy="309852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What is Docker?</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Docker is a platform for developers and sysadmins to develop, ship, and run applications. Docker lets you quickly assemble applications from components and eliminates the friction that can come when shipping code. Docker lets you get your code tested and deployed into production as fast as possible.</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Docker provides a way to run almost any application securely isolated in a container. The isolation and security allow you to run many containers simultaneously on your host.</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28" name="Shape 128"/>
        <p:cNvGrpSpPr/>
        <p:nvPr/>
      </p:nvGrpSpPr>
      <p:grpSpPr>
        <a:xfrm>
          <a:off x="0" y="0"/>
          <a:ext cx="0" cy="0"/>
          <a:chOff x="0" y="0"/>
          <a:chExt cx="0" cy="0"/>
        </a:xfrm>
      </p:grpSpPr>
      <p:pic>
        <p:nvPicPr>
          <p:cNvPr id="129" name="Shape 129"/>
          <p:cNvPicPr preferRelativeResize="0"/>
          <p:nvPr/>
        </p:nvPicPr>
        <p:blipFill rotWithShape="1">
          <a:blip r:embed="rId4">
            <a:alphaModFix/>
          </a:blip>
          <a:srcRect b="0" l="0" r="0" t="0"/>
          <a:stretch/>
        </p:blipFill>
        <p:spPr>
          <a:xfrm>
            <a:off x="6949439" y="1362600"/>
            <a:ext cx="4686119" cy="3666600"/>
          </a:xfrm>
          <a:prstGeom prst="rect">
            <a:avLst/>
          </a:prstGeom>
          <a:noFill/>
          <a:ln>
            <a:noFill/>
          </a:ln>
        </p:spPr>
      </p:pic>
      <p:sp>
        <p:nvSpPr>
          <p:cNvPr id="130" name="Shape 130"/>
          <p:cNvSpPr txBox="1"/>
          <p:nvPr/>
        </p:nvSpPr>
        <p:spPr>
          <a:xfrm>
            <a:off x="182880" y="182880"/>
            <a:ext cx="6492239" cy="630936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1800" strike="noStrike">
                <a:solidFill>
                  <a:srgbClr val="000000"/>
                </a:solidFill>
                <a:latin typeface="Verdana"/>
                <a:ea typeface="Verdana"/>
                <a:cs typeface="Verdana"/>
                <a:sym typeface="Verdana"/>
              </a:rPr>
              <a:t>What is Docker Engine?</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Docker Engine is a client-server application with these major components:</a:t>
            </a:r>
          </a:p>
          <a:p>
            <a:pPr indent="-216099" lvl="1" marL="432000" marR="0" rtl="0" algn="l">
              <a:spcBef>
                <a:spcPts val="0"/>
              </a:spcBef>
              <a:buClr>
                <a:srgbClr val="000000"/>
              </a:buClr>
              <a:buSzPct val="45000"/>
              <a:buFont typeface="Noto Sans Symbols"/>
              <a:buChar char="●"/>
            </a:pPr>
            <a:r>
              <a:rPr b="0" i="0" lang="en-US" sz="1800" u="none" cap="none" strike="noStrike">
                <a:solidFill>
                  <a:srgbClr val="000000"/>
                </a:solidFill>
                <a:latin typeface="Verdana"/>
                <a:ea typeface="Verdana"/>
                <a:cs typeface="Verdana"/>
                <a:sym typeface="Verdana"/>
              </a:rPr>
              <a:t>A server (daemon process).</a:t>
            </a:r>
          </a:p>
          <a:p>
            <a:pPr indent="-216099" lvl="1" marL="432000" marR="0" rtl="0" algn="l">
              <a:spcBef>
                <a:spcPts val="0"/>
              </a:spcBef>
              <a:buClr>
                <a:srgbClr val="000000"/>
              </a:buClr>
              <a:buSzPct val="45000"/>
              <a:buFont typeface="Noto Sans Symbols"/>
              <a:buChar char="●"/>
            </a:pPr>
            <a:r>
              <a:rPr b="0" i="0" lang="en-US" sz="1800" u="none" cap="none" strike="noStrike">
                <a:solidFill>
                  <a:srgbClr val="000000"/>
                </a:solidFill>
                <a:latin typeface="Verdana"/>
                <a:ea typeface="Verdana"/>
                <a:cs typeface="Verdana"/>
                <a:sym typeface="Verdana"/>
              </a:rPr>
              <a:t>A REST API which specifies interfaces that programs can use to talk to the daemon</a:t>
            </a:r>
          </a:p>
          <a:p>
            <a:pPr indent="-216099" lvl="1" marL="432000" marR="0" rtl="0" algn="l">
              <a:spcBef>
                <a:spcPts val="0"/>
              </a:spcBef>
              <a:buClr>
                <a:srgbClr val="000000"/>
              </a:buClr>
              <a:buSzPct val="45000"/>
              <a:buFont typeface="Noto Sans Symbols"/>
              <a:buChar char="●"/>
            </a:pPr>
            <a:r>
              <a:rPr b="0" i="0" lang="en-US" sz="1800" u="none" cap="none" strike="noStrike">
                <a:solidFill>
                  <a:srgbClr val="000000"/>
                </a:solidFill>
                <a:latin typeface="Verdana"/>
                <a:ea typeface="Verdana"/>
                <a:cs typeface="Verdana"/>
                <a:sym typeface="Verdana"/>
              </a:rPr>
              <a:t>A command line interface (CLI) client.</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The </a:t>
            </a:r>
            <a:r>
              <a:rPr b="0" lang="en-US" sz="1800" u="sng" strike="noStrike">
                <a:solidFill>
                  <a:srgbClr val="000000"/>
                </a:solidFill>
                <a:latin typeface="Verdana"/>
                <a:ea typeface="Verdana"/>
                <a:cs typeface="Verdana"/>
                <a:sym typeface="Verdana"/>
              </a:rPr>
              <a:t>CLI</a:t>
            </a:r>
            <a:r>
              <a:rPr b="0" lang="en-US" sz="1800" strike="noStrike">
                <a:solidFill>
                  <a:srgbClr val="000000"/>
                </a:solidFill>
                <a:latin typeface="Verdana"/>
                <a:ea typeface="Verdana"/>
                <a:cs typeface="Verdana"/>
                <a:sym typeface="Verdana"/>
              </a:rPr>
              <a:t> makes use of the </a:t>
            </a:r>
            <a:r>
              <a:rPr b="0" lang="en-US" sz="1800" u="sng" strike="noStrike">
                <a:solidFill>
                  <a:srgbClr val="000000"/>
                </a:solidFill>
                <a:latin typeface="Verdana"/>
                <a:ea typeface="Verdana"/>
                <a:cs typeface="Verdana"/>
                <a:sym typeface="Verdana"/>
              </a:rPr>
              <a:t>REST API</a:t>
            </a:r>
            <a:r>
              <a:rPr b="0" lang="en-US" sz="1800" strike="noStrike">
                <a:solidFill>
                  <a:srgbClr val="000000"/>
                </a:solidFill>
                <a:latin typeface="Verdana"/>
                <a:ea typeface="Verdana"/>
                <a:cs typeface="Verdana"/>
                <a:sym typeface="Verdana"/>
              </a:rPr>
              <a:t> to control or interact with the daemon through scripting or direct CLI commands.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The </a:t>
            </a:r>
            <a:r>
              <a:rPr b="0" lang="en-US" sz="1800" u="sng" strike="noStrike">
                <a:solidFill>
                  <a:srgbClr val="000000"/>
                </a:solidFill>
                <a:latin typeface="Verdana"/>
                <a:ea typeface="Verdana"/>
                <a:cs typeface="Verdana"/>
                <a:sym typeface="Verdana"/>
              </a:rPr>
              <a:t>daemon</a:t>
            </a:r>
            <a:r>
              <a:rPr b="0" lang="en-US" sz="1800" strike="noStrike">
                <a:solidFill>
                  <a:srgbClr val="000000"/>
                </a:solidFill>
                <a:latin typeface="Verdana"/>
                <a:ea typeface="Verdana"/>
                <a:cs typeface="Verdana"/>
                <a:sym typeface="Verdana"/>
              </a:rPr>
              <a:t> creates and manages Docker objects, such as images, containers, networks, data volumes, and so forth.</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The user does not directly interact with the daemon, but instead through the Docker client.</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The </a:t>
            </a:r>
            <a:r>
              <a:rPr b="0" lang="en-US" sz="1800" u="sng" strike="noStrike">
                <a:solidFill>
                  <a:srgbClr val="000000"/>
                </a:solidFill>
                <a:latin typeface="Verdana"/>
                <a:ea typeface="Verdana"/>
                <a:cs typeface="Verdana"/>
                <a:sym typeface="Verdana"/>
              </a:rPr>
              <a:t>client</a:t>
            </a:r>
            <a:r>
              <a:rPr b="0" lang="en-US" sz="1800" strike="noStrike">
                <a:solidFill>
                  <a:srgbClr val="000000"/>
                </a:solidFill>
                <a:latin typeface="Verdana"/>
                <a:ea typeface="Verdana"/>
                <a:cs typeface="Verdana"/>
                <a:sym typeface="Verdana"/>
              </a:rPr>
              <a:t>, in the form of the docker binary, is the primary user interface to Docker. It accepts commands from the user and communicates back and forth with a Docker daemon.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34" name="Shape 134"/>
        <p:cNvGrpSpPr/>
        <p:nvPr/>
      </p:nvGrpSpPr>
      <p:grpSpPr>
        <a:xfrm>
          <a:off x="0" y="0"/>
          <a:ext cx="0" cy="0"/>
          <a:chOff x="0" y="0"/>
          <a:chExt cx="0" cy="0"/>
        </a:xfrm>
      </p:grpSpPr>
      <p:sp>
        <p:nvSpPr>
          <p:cNvPr id="135" name="Shape 135"/>
          <p:cNvSpPr txBox="1"/>
          <p:nvPr/>
        </p:nvSpPr>
        <p:spPr>
          <a:xfrm>
            <a:off x="182880" y="182880"/>
            <a:ext cx="11795760" cy="500652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Inside Docker</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To understand Docker’s internals, you need to know about three resources: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 images</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A Docker image is a read-only template. For example, an image could contain an CentOS operating system with Apache and your web application installed. Images are used to create Docker containers. Docker images are the build component of Docker.</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 registries</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Docker registries hold images. These are public or private stores from which you upload or download images. The public Docker registry is provided with the Docker Hub.</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 containers</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Docker containers are similar to a directory. A Docker container holds everything that is needed for an application to run. Each container is created from a Docker image. Docker containers can be run, started, stopped, moved, and deleted. Each container is an isolated and secure application platform. Docker containers are the run component of Docker.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39" name="Shape 139"/>
        <p:cNvGrpSpPr/>
        <p:nvPr/>
      </p:nvGrpSpPr>
      <p:grpSpPr>
        <a:xfrm>
          <a:off x="0" y="0"/>
          <a:ext cx="0" cy="0"/>
          <a:chOff x="0" y="0"/>
          <a:chExt cx="0" cy="0"/>
        </a:xfrm>
      </p:grpSpPr>
      <p:sp>
        <p:nvSpPr>
          <p:cNvPr id="140" name="Shape 140"/>
          <p:cNvSpPr txBox="1"/>
          <p:nvPr/>
        </p:nvSpPr>
        <p:spPr>
          <a:xfrm>
            <a:off x="0" y="182880"/>
            <a:ext cx="180720" cy="44711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1" name="Shape 141"/>
          <p:cNvSpPr txBox="1"/>
          <p:nvPr/>
        </p:nvSpPr>
        <p:spPr>
          <a:xfrm>
            <a:off x="180719" y="182880"/>
            <a:ext cx="11797920" cy="44711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Containers vs Virtual Machines</a:t>
            </a:r>
          </a:p>
        </p:txBody>
      </p:sp>
      <p:pic>
        <p:nvPicPr>
          <p:cNvPr id="142" name="Shape 142"/>
          <p:cNvPicPr preferRelativeResize="0"/>
          <p:nvPr/>
        </p:nvPicPr>
        <p:blipFill rotWithShape="1">
          <a:blip r:embed="rId4">
            <a:alphaModFix/>
          </a:blip>
          <a:srcRect b="0" l="0" r="0" t="0"/>
          <a:stretch/>
        </p:blipFill>
        <p:spPr>
          <a:xfrm>
            <a:off x="184680" y="1542959"/>
            <a:ext cx="5886360" cy="4280760"/>
          </a:xfrm>
          <a:prstGeom prst="rect">
            <a:avLst/>
          </a:prstGeom>
          <a:noFill/>
          <a:ln>
            <a:noFill/>
          </a:ln>
        </p:spPr>
      </p:pic>
      <p:pic>
        <p:nvPicPr>
          <p:cNvPr id="143" name="Shape 143"/>
          <p:cNvPicPr preferRelativeResize="0"/>
          <p:nvPr/>
        </p:nvPicPr>
        <p:blipFill rotWithShape="1">
          <a:blip r:embed="rId5">
            <a:alphaModFix/>
          </a:blip>
          <a:srcRect b="0" l="0" r="0" t="0"/>
          <a:stretch/>
        </p:blipFill>
        <p:spPr>
          <a:xfrm>
            <a:off x="6126480" y="1542959"/>
            <a:ext cx="5852159" cy="4279320"/>
          </a:xfrm>
          <a:prstGeom prst="rect">
            <a:avLst/>
          </a:prstGeom>
          <a:noFill/>
          <a:ln>
            <a:noFill/>
          </a:ln>
        </p:spPr>
      </p:pic>
      <p:sp>
        <p:nvSpPr>
          <p:cNvPr id="144" name="Shape 144"/>
          <p:cNvSpPr txBox="1"/>
          <p:nvPr/>
        </p:nvSpPr>
        <p:spPr>
          <a:xfrm>
            <a:off x="1138320" y="1097279"/>
            <a:ext cx="4023360" cy="35856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1800" strike="noStrike">
                <a:solidFill>
                  <a:srgbClr val="000000"/>
                </a:solidFill>
                <a:latin typeface="Verdana"/>
                <a:ea typeface="Verdana"/>
                <a:cs typeface="Verdana"/>
                <a:sym typeface="Verdana"/>
              </a:rPr>
              <a:t>Virtual Machine Architecture</a:t>
            </a:r>
          </a:p>
        </p:txBody>
      </p:sp>
      <p:sp>
        <p:nvSpPr>
          <p:cNvPr id="145" name="Shape 145"/>
          <p:cNvSpPr txBox="1"/>
          <p:nvPr/>
        </p:nvSpPr>
        <p:spPr>
          <a:xfrm>
            <a:off x="7546320" y="1097279"/>
            <a:ext cx="2764080" cy="35856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 Architecture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49" name="Shape 149"/>
        <p:cNvGrpSpPr/>
        <p:nvPr/>
      </p:nvGrpSpPr>
      <p:grpSpPr>
        <a:xfrm>
          <a:off x="0" y="0"/>
          <a:ext cx="0" cy="0"/>
          <a:chOff x="0" y="0"/>
          <a:chExt cx="0" cy="0"/>
        </a:xfrm>
      </p:grpSpPr>
      <p:sp>
        <p:nvSpPr>
          <p:cNvPr id="150" name="Shape 150"/>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Docker Hub</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2000" strike="noStrike">
                <a:solidFill>
                  <a:srgbClr val="000000"/>
                </a:solidFill>
                <a:latin typeface="Verdana"/>
                <a:ea typeface="Verdana"/>
                <a:cs typeface="Verdana"/>
                <a:sym typeface="Verdana"/>
              </a:rPr>
              <a:t>What is Docker Hub?</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Docker Hub is a cloud-based registry service which allows you to link to code repositories, build your images and test them, stores manually pushed images, so you can deploy images to your hosts.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Docker Hub provides the following major features:</a:t>
            </a: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Image Repositories</a:t>
            </a:r>
            <a:r>
              <a:rPr b="0" lang="en-US" sz="1800" strike="noStrike">
                <a:solidFill>
                  <a:srgbClr val="000000"/>
                </a:solidFill>
                <a:latin typeface="Verdana"/>
                <a:ea typeface="Verdana"/>
                <a:cs typeface="Verdana"/>
                <a:sym typeface="Verdana"/>
              </a:rPr>
              <a:t>: Find, manage, and push and pull images from community, official, and private image libraries.</a:t>
            </a: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Automated Builds</a:t>
            </a:r>
            <a:r>
              <a:rPr b="0" lang="en-US" sz="1800" strike="noStrike">
                <a:solidFill>
                  <a:srgbClr val="000000"/>
                </a:solidFill>
                <a:latin typeface="Verdana"/>
                <a:ea typeface="Verdana"/>
                <a:cs typeface="Verdana"/>
                <a:sym typeface="Verdana"/>
              </a:rPr>
              <a:t>: Automatically create new images when you make changes to a source code repository.</a:t>
            </a: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Webhooks</a:t>
            </a:r>
            <a:r>
              <a:rPr b="0" lang="en-US" sz="1800" strike="noStrike">
                <a:solidFill>
                  <a:srgbClr val="000000"/>
                </a:solidFill>
                <a:latin typeface="Verdana"/>
                <a:ea typeface="Verdana"/>
                <a:cs typeface="Verdana"/>
                <a:sym typeface="Verdana"/>
              </a:rPr>
              <a:t>: A feature of Automated Builds, Webhooks let you trigger actions after a successful push to a repository.</a:t>
            </a: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Organizations</a:t>
            </a:r>
            <a:r>
              <a:rPr b="0" lang="en-US" sz="1800" strike="noStrike">
                <a:solidFill>
                  <a:srgbClr val="000000"/>
                </a:solidFill>
                <a:latin typeface="Verdana"/>
                <a:ea typeface="Verdana"/>
                <a:cs typeface="Verdana"/>
                <a:sym typeface="Verdana"/>
              </a:rPr>
              <a:t>: Create work groups to manage access to image repositories.</a:t>
            </a: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GitHub and Bitbucket Integration</a:t>
            </a:r>
            <a:r>
              <a:rPr b="0" lang="en-US" sz="1800" strike="noStrike">
                <a:solidFill>
                  <a:srgbClr val="000000"/>
                </a:solidFill>
                <a:latin typeface="Verdana"/>
                <a:ea typeface="Verdana"/>
                <a:cs typeface="Verdana"/>
                <a:sym typeface="Verdana"/>
              </a:rPr>
              <a:t>: Add the Hub and your Docker Images to your current workflows.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Can be accessed at website </a:t>
            </a:r>
            <a:r>
              <a:rPr b="0" lang="en-US" sz="1800" u="sng" strike="noStrike">
                <a:solidFill>
                  <a:schemeClr val="hlink"/>
                </a:solidFill>
                <a:latin typeface="Verdana"/>
                <a:ea typeface="Verdana"/>
                <a:cs typeface="Verdana"/>
                <a:sym typeface="Verdana"/>
                <a:hlinkClick r:id="rId4"/>
              </a:rPr>
              <a:t>https://hub.docker.com/</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54" name="Shape 154"/>
        <p:cNvGrpSpPr/>
        <p:nvPr/>
      </p:nvGrpSpPr>
      <p:grpSpPr>
        <a:xfrm>
          <a:off x="0" y="0"/>
          <a:ext cx="0" cy="0"/>
          <a:chOff x="0" y="0"/>
          <a:chExt cx="0" cy="0"/>
        </a:xfrm>
      </p:grpSpPr>
      <p:sp>
        <p:nvSpPr>
          <p:cNvPr id="155" name="Shape 155"/>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Docker Installation</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Docker Engine is supported on Linux, Cloud, Windows, and OS X.</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Installation instructions are available at https://docs.docker.com/engine/installation/</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CentOS Linux</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Create repository as indicated in website above</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yum update &amp; yum install docker-engine</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systemctl start docker &amp;&amp; systemctl enable docker</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General Linux installation </a:t>
            </a:r>
            <a:r>
              <a:rPr b="0" lang="en-US" sz="1600" strike="noStrike">
                <a:solidFill>
                  <a:srgbClr val="000000"/>
                </a:solidFill>
                <a:latin typeface="Verdana"/>
                <a:ea typeface="Verdana"/>
                <a:cs typeface="Verdana"/>
                <a:sym typeface="Verdana"/>
              </a:rPr>
              <a:t>(should work in most Linux distributions)</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curl -fsSL https://get.docker.com/ | sh</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systemctl start docker &amp;&amp; systemctl enable docker</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Test installation</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image</a:t>
            </a:r>
            <a:r>
              <a:rPr lang="en-US" sz="1800">
                <a:latin typeface="Verdana"/>
                <a:ea typeface="Verdana"/>
                <a:cs typeface="Verdana"/>
                <a:sym typeface="Verdana"/>
              </a:rPr>
              <a:t> ls</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container ls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Give access to other user than root</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usermod -a -G docker &lt;user&gt;</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(login with user – if user is already login, must logout first)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59" name="Shape 159"/>
        <p:cNvGrpSpPr/>
        <p:nvPr/>
      </p:nvGrpSpPr>
      <p:grpSpPr>
        <a:xfrm>
          <a:off x="0" y="0"/>
          <a:ext cx="0" cy="0"/>
          <a:chOff x="0" y="0"/>
          <a:chExt cx="0" cy="0"/>
        </a:xfrm>
      </p:grpSpPr>
      <p:sp>
        <p:nvSpPr>
          <p:cNvPr id="160" name="Shape 160"/>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Creating/downloading an image</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Downloading an image</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image pull &lt;image_name_like_ind_docker_registry&gt;</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image</a:t>
            </a:r>
            <a:r>
              <a:rPr lang="en-US" sz="1800">
                <a:latin typeface="Verdana"/>
                <a:ea typeface="Verdana"/>
                <a:cs typeface="Verdana"/>
                <a:sym typeface="Verdana"/>
              </a:rPr>
              <a:t> ls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Multiple images</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image pull &lt;other_image_name&gt;</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image</a:t>
            </a:r>
            <a:r>
              <a:rPr lang="en-US" sz="1800">
                <a:latin typeface="Verdana"/>
                <a:ea typeface="Verdana"/>
                <a:cs typeface="Verdana"/>
                <a:sym typeface="Verdana"/>
              </a:rPr>
              <a:t> ls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Multiple versions of the same image</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image pull &lt;image_name&gt;:&lt;version&gt;</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docker image</a:t>
            </a:r>
            <a:r>
              <a:rPr lang="en-US" sz="1800">
                <a:latin typeface="Verdana"/>
                <a:ea typeface="Verdana"/>
                <a:cs typeface="Verdana"/>
                <a:sym typeface="Verdana"/>
              </a:rPr>
              <a:t> ls</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