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PT" sz="4400" spc="-1" strike="noStrike">
              <a:latin typeface="DejaVu Sans"/>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pt-PT" sz="3200" spc="-1" strike="noStrike">
              <a:latin typeface="DejaVu Sans"/>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pt-PT" sz="3200" spc="-1" strike="noStrike">
              <a:latin typeface="DejaVu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PT" sz="4400" spc="-1" strike="noStrike">
              <a:latin typeface="DejaVu Sans"/>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pt-PT" sz="3200" spc="-1" strike="noStrike">
              <a:latin typeface="DejaVu Sans"/>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pt-PT" sz="3200" spc="-1" strike="noStrike">
              <a:latin typeface="DejaVu Sans"/>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normAutofit/>
          </a:bodyPr>
          <a:p>
            <a:endParaRPr b="0" lang="pt-PT" sz="3200" spc="-1" strike="noStrike">
              <a:latin typeface="DejaVu Sans"/>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normAutofit/>
          </a:bodyPr>
          <a:p>
            <a:endParaRPr b="0" lang="pt-PT" sz="3200" spc="-1" strike="noStrike">
              <a:latin typeface="DejaVu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PT" sz="4400" spc="-1" strike="noStrike">
              <a:latin typeface="DejaVu Sans"/>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pt-PT" sz="3200" spc="-1" strike="noStrike">
              <a:latin typeface="DejaVu Sans"/>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pt-PT" sz="3200" spc="-1" strike="noStrike">
              <a:latin typeface="DejaVu Sans"/>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pt-PT" sz="3200" spc="-1" strike="noStrike">
              <a:latin typeface="DejaVu Sans"/>
            </a:endParaRPr>
          </a:p>
        </p:txBody>
      </p:sp>
      <p:sp>
        <p:nvSpPr>
          <p:cNvPr id="35" name="PlaceHolder 5"/>
          <p:cNvSpPr>
            <a:spLocks noGrp="1"/>
          </p:cNvSpPr>
          <p:nvPr>
            <p:ph type="body"/>
          </p:nvPr>
        </p:nvSpPr>
        <p:spPr>
          <a:xfrm>
            <a:off x="8029800" y="3682080"/>
            <a:ext cx="3533040" cy="1896840"/>
          </a:xfrm>
          <a:prstGeom prst="rect">
            <a:avLst/>
          </a:prstGeom>
        </p:spPr>
        <p:txBody>
          <a:bodyPr lIns="0" rIns="0" tIns="0" bIns="0">
            <a:normAutofit/>
          </a:bodyPr>
          <a:p>
            <a:endParaRPr b="0" lang="pt-PT" sz="3200" spc="-1" strike="noStrike">
              <a:latin typeface="DejaVu Sans"/>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pt-PT" sz="3200" spc="-1" strike="noStrike">
              <a:latin typeface="DejaVu Sans"/>
            </a:endParaRPr>
          </a:p>
        </p:txBody>
      </p:sp>
      <p:sp>
        <p:nvSpPr>
          <p:cNvPr id="37" name="PlaceHolder 7"/>
          <p:cNvSpPr>
            <a:spLocks noGrp="1"/>
          </p:cNvSpPr>
          <p:nvPr>
            <p:ph type="body"/>
          </p:nvPr>
        </p:nvSpPr>
        <p:spPr>
          <a:xfrm>
            <a:off x="609480" y="3682080"/>
            <a:ext cx="3533040" cy="1896840"/>
          </a:xfrm>
          <a:prstGeom prst="rect">
            <a:avLst/>
          </a:prstGeom>
        </p:spPr>
        <p:txBody>
          <a:bodyPr lIns="0" rIns="0" tIns="0" bIns="0">
            <a:normAutofit/>
          </a:bodyPr>
          <a:p>
            <a:endParaRPr b="0" lang="pt-PT" sz="3200" spc="-1" strike="noStrike">
              <a:latin typeface="DejaVu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PT" sz="4400" spc="-1" strike="noStrike">
              <a:latin typeface="DejaVu Sans"/>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pt-PT" sz="3200" spc="-1" strike="noStrike">
              <a:latin typeface="DejaVu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PT" sz="4400" spc="-1" strike="noStrike">
              <a:latin typeface="DejaVu Sans"/>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pt-PT" sz="3200" spc="-1" strike="noStrike">
              <a:latin typeface="DejaVu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PT" sz="4400" spc="-1" strike="noStrike">
              <a:latin typeface="DejaVu Sans"/>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pt-PT" sz="3200" spc="-1" strike="noStrike">
              <a:latin typeface="DejaVu Sans"/>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pt-PT" sz="3200" spc="-1" strike="noStrike">
              <a:latin typeface="DejaVu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PT" sz="4400" spc="-1" strike="noStrike">
              <a:latin typeface="DejaVu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pt-PT" sz="3200" spc="-1" strike="noStrike">
              <a:latin typeface="DejaVu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PT" sz="4400" spc="-1" strike="noStrike">
              <a:latin typeface="DejaVu Sans"/>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pt-PT" sz="3200" spc="-1" strike="noStrike">
              <a:latin typeface="DejaVu Sans"/>
            </a:endParaRPr>
          </a:p>
        </p:txBody>
      </p:sp>
      <p:sp>
        <p:nvSpPr>
          <p:cNvPr id="51" name="PlaceHolder 3"/>
          <p:cNvSpPr>
            <a:spLocks noGrp="1"/>
          </p:cNvSpPr>
          <p:nvPr>
            <p:ph type="body"/>
          </p:nvPr>
        </p:nvSpPr>
        <p:spPr>
          <a:xfrm>
            <a:off x="609480" y="3682080"/>
            <a:ext cx="5354280" cy="1896840"/>
          </a:xfrm>
          <a:prstGeom prst="rect">
            <a:avLst/>
          </a:prstGeom>
        </p:spPr>
        <p:txBody>
          <a:bodyPr lIns="0" rIns="0" tIns="0" bIns="0">
            <a:normAutofit/>
          </a:bodyPr>
          <a:p>
            <a:endParaRPr b="0" lang="pt-PT" sz="3200" spc="-1" strike="noStrike">
              <a:latin typeface="DejaVu Sans"/>
            </a:endParaRPr>
          </a:p>
        </p:txBody>
      </p:sp>
      <p:sp>
        <p:nvSpPr>
          <p:cNvPr id="52" name="PlaceHolder 4"/>
          <p:cNvSpPr>
            <a:spLocks noGrp="1"/>
          </p:cNvSpPr>
          <p:nvPr>
            <p:ph type="body"/>
          </p:nvPr>
        </p:nvSpPr>
        <p:spPr>
          <a:xfrm>
            <a:off x="6231960" y="1604520"/>
            <a:ext cx="5354280" cy="3977280"/>
          </a:xfrm>
          <a:prstGeom prst="rect">
            <a:avLst/>
          </a:prstGeom>
        </p:spPr>
        <p:txBody>
          <a:bodyPr lIns="0" rIns="0" tIns="0" bIns="0">
            <a:normAutofit/>
          </a:bodyPr>
          <a:p>
            <a:endParaRPr b="0" lang="pt-PT" sz="3200" spc="-1" strike="noStrike">
              <a:latin typeface="DejaVu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PT" sz="4400" spc="-1" strike="noStrike">
              <a:latin typeface="DejaVu Sans"/>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pt-PT" sz="3200" spc="-1" strike="noStrike">
              <a:latin typeface="DejaVu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PT" sz="4400" spc="-1" strike="noStrike">
              <a:latin typeface="DejaVu Sans"/>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pt-PT" sz="3200" spc="-1" strike="noStrike">
              <a:latin typeface="DejaVu Sans"/>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pt-PT" sz="3200" spc="-1" strike="noStrike">
              <a:latin typeface="DejaVu Sans"/>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pt-PT" sz="3200" spc="-1" strike="noStrike">
              <a:latin typeface="DejaVu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PT" sz="4400" spc="-1" strike="noStrike">
              <a:latin typeface="DejaVu Sans"/>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pt-PT" sz="3200" spc="-1" strike="noStrike">
              <a:latin typeface="DejaVu Sans"/>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pt-PT" sz="3200" spc="-1" strike="noStrike">
              <a:latin typeface="DejaVu Sans"/>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pt-PT" sz="3200" spc="-1" strike="noStrike">
              <a:latin typeface="DejaVu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PT" sz="4400" spc="-1" strike="noStrike">
              <a:latin typeface="DejaVu Sans"/>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pt-PT" sz="3200" spc="-1" strike="noStrike">
              <a:latin typeface="DejaVu Sans"/>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pt-PT" sz="3200" spc="-1" strike="noStrike">
              <a:latin typeface="DejaVu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PT" sz="4400" spc="-1" strike="noStrike">
              <a:latin typeface="DejaVu Sans"/>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pt-PT" sz="3200" spc="-1" strike="noStrike">
              <a:latin typeface="DejaVu Sans"/>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pt-PT" sz="3200" spc="-1" strike="noStrike">
              <a:latin typeface="DejaVu Sans"/>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normAutofit/>
          </a:bodyPr>
          <a:p>
            <a:endParaRPr b="0" lang="pt-PT" sz="3200" spc="-1" strike="noStrike">
              <a:latin typeface="DejaVu Sans"/>
            </a:endParaRPr>
          </a:p>
        </p:txBody>
      </p:sp>
      <p:sp>
        <p:nvSpPr>
          <p:cNvPr id="68" name="PlaceHolder 5"/>
          <p:cNvSpPr>
            <a:spLocks noGrp="1"/>
          </p:cNvSpPr>
          <p:nvPr>
            <p:ph type="body"/>
          </p:nvPr>
        </p:nvSpPr>
        <p:spPr>
          <a:xfrm>
            <a:off x="609480" y="3682080"/>
            <a:ext cx="5354280" cy="1896840"/>
          </a:xfrm>
          <a:prstGeom prst="rect">
            <a:avLst/>
          </a:prstGeom>
        </p:spPr>
        <p:txBody>
          <a:bodyPr lIns="0" rIns="0" tIns="0" bIns="0">
            <a:normAutofit/>
          </a:bodyPr>
          <a:p>
            <a:endParaRPr b="0" lang="pt-PT" sz="3200" spc="-1" strike="noStrike">
              <a:latin typeface="DejaVu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PT" sz="4400" spc="-1" strike="noStrike">
              <a:latin typeface="DejaVu Sans"/>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pt-PT" sz="3200" spc="-1" strike="noStrike">
              <a:latin typeface="DejaVu Sans"/>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pt-PT" sz="3200" spc="-1" strike="noStrike">
              <a:latin typeface="DejaVu Sans"/>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pt-PT" sz="3200" spc="-1" strike="noStrike">
              <a:latin typeface="DejaVu Sans"/>
            </a:endParaRPr>
          </a:p>
        </p:txBody>
      </p:sp>
      <p:sp>
        <p:nvSpPr>
          <p:cNvPr id="73" name="PlaceHolder 5"/>
          <p:cNvSpPr>
            <a:spLocks noGrp="1"/>
          </p:cNvSpPr>
          <p:nvPr>
            <p:ph type="body"/>
          </p:nvPr>
        </p:nvSpPr>
        <p:spPr>
          <a:xfrm>
            <a:off x="8029800" y="3682080"/>
            <a:ext cx="3533040" cy="1896840"/>
          </a:xfrm>
          <a:prstGeom prst="rect">
            <a:avLst/>
          </a:prstGeom>
        </p:spPr>
        <p:txBody>
          <a:bodyPr lIns="0" rIns="0" tIns="0" bIns="0">
            <a:normAutofit/>
          </a:bodyPr>
          <a:p>
            <a:endParaRPr b="0" lang="pt-PT" sz="3200" spc="-1" strike="noStrike">
              <a:latin typeface="DejaVu Sans"/>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pt-PT" sz="3200" spc="-1" strike="noStrike">
              <a:latin typeface="DejaVu Sans"/>
            </a:endParaRPr>
          </a:p>
        </p:txBody>
      </p:sp>
      <p:sp>
        <p:nvSpPr>
          <p:cNvPr id="75" name="PlaceHolder 7"/>
          <p:cNvSpPr>
            <a:spLocks noGrp="1"/>
          </p:cNvSpPr>
          <p:nvPr>
            <p:ph type="body"/>
          </p:nvPr>
        </p:nvSpPr>
        <p:spPr>
          <a:xfrm>
            <a:off x="609480" y="3682080"/>
            <a:ext cx="3533040" cy="1896840"/>
          </a:xfrm>
          <a:prstGeom prst="rect">
            <a:avLst/>
          </a:prstGeom>
        </p:spPr>
        <p:txBody>
          <a:bodyPr lIns="0" rIns="0" tIns="0" bIns="0">
            <a:normAutofit/>
          </a:bodyPr>
          <a:p>
            <a:endParaRPr b="0" lang="pt-PT" sz="3200" spc="-1" strike="noStrike">
              <a:latin typeface="DejaVu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PT" sz="4400" spc="-1" strike="noStrike">
              <a:latin typeface="DejaVu Sans"/>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pt-PT" sz="3200" spc="-1" strike="noStrike">
              <a:latin typeface="DejaVu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PT" sz="4400" spc="-1" strike="noStrike">
              <a:latin typeface="DejaVu Sans"/>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pt-PT" sz="3200" spc="-1" strike="noStrike">
              <a:latin typeface="DejaVu Sans"/>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pt-PT" sz="3200" spc="-1" strike="noStrike">
              <a:latin typeface="DejaVu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PT" sz="4400" spc="-1" strike="noStrike">
              <a:latin typeface="DejaVu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pt-PT" sz="3200" spc="-1" strike="noStrike">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PT" sz="4400" spc="-1" strike="noStrike">
              <a:latin typeface="DejaVu Sans"/>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pt-PT" sz="3200" spc="-1" strike="noStrike">
              <a:latin typeface="DejaVu Sans"/>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normAutofit/>
          </a:bodyPr>
          <a:p>
            <a:endParaRPr b="0" lang="pt-PT" sz="3200" spc="-1" strike="noStrike">
              <a:latin typeface="DejaVu Sans"/>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normAutofit/>
          </a:bodyPr>
          <a:p>
            <a:endParaRPr b="0" lang="pt-PT" sz="3200" spc="-1" strike="noStrike">
              <a:latin typeface="DejaVu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PT" sz="4400" spc="-1" strike="noStrike">
              <a:latin typeface="DejaVu Sans"/>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pt-PT" sz="3200" spc="-1" strike="noStrike">
              <a:latin typeface="DejaVu Sans"/>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pt-PT" sz="3200" spc="-1" strike="noStrike">
              <a:latin typeface="DejaVu Sans"/>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pt-PT" sz="3200" spc="-1" strike="noStrike">
              <a:latin typeface="DejaVu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PT" sz="4400" spc="-1" strike="noStrike">
              <a:latin typeface="DejaVu Sans"/>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pt-PT" sz="3200" spc="-1" strike="noStrike">
              <a:latin typeface="DejaVu Sans"/>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pt-PT" sz="3200" spc="-1" strike="noStrike">
              <a:latin typeface="DejaVu Sans"/>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pt-PT" sz="3200" spc="-1" strike="noStrike">
              <a:latin typeface="DejaVu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p>
            <a:r>
              <a:rPr b="0" lang="pt-PT" sz="1800" spc="-1" strike="noStrike">
                <a:latin typeface="DejaVu Sans"/>
              </a:rPr>
              <a:t>Click to edit the title text format</a:t>
            </a:r>
            <a:endParaRPr b="0" lang="pt-PT" sz="1800" spc="-1" strike="noStrike">
              <a:latin typeface="DejaVu Sans"/>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PT" sz="1800" spc="-1" strike="noStrike">
                <a:latin typeface="DejaVu Sans"/>
              </a:rPr>
              <a:t>Click to edit the outline text format</a:t>
            </a:r>
            <a:endParaRPr b="0" lang="pt-PT" sz="1800" spc="-1" strike="noStrike">
              <a:latin typeface="DejaVu Sans"/>
            </a:endParaRPr>
          </a:p>
          <a:p>
            <a:pPr lvl="1" marL="864000" indent="-324000">
              <a:spcBef>
                <a:spcPts val="1134"/>
              </a:spcBef>
              <a:buClr>
                <a:srgbClr val="000000"/>
              </a:buClr>
              <a:buSzPct val="75000"/>
              <a:buFont typeface="Symbol" charset="2"/>
              <a:buChar char=""/>
            </a:pPr>
            <a:r>
              <a:rPr b="0" lang="pt-PT" sz="1800" spc="-1" strike="noStrike">
                <a:latin typeface="DejaVu Sans"/>
              </a:rPr>
              <a:t>Second Outline Level</a:t>
            </a:r>
            <a:endParaRPr b="0" lang="pt-PT" sz="1800" spc="-1" strike="noStrike">
              <a:latin typeface="DejaVu Sans"/>
            </a:endParaRPr>
          </a:p>
          <a:p>
            <a:pPr lvl="2" marL="1296000" indent="-288000">
              <a:spcBef>
                <a:spcPts val="850"/>
              </a:spcBef>
              <a:buClr>
                <a:srgbClr val="000000"/>
              </a:buClr>
              <a:buSzPct val="45000"/>
              <a:buFont typeface="Wingdings" charset="2"/>
              <a:buChar char=""/>
            </a:pPr>
            <a:r>
              <a:rPr b="0" lang="pt-PT" sz="1800" spc="-1" strike="noStrike">
                <a:latin typeface="DejaVu Sans"/>
              </a:rPr>
              <a:t>Third Outline Level</a:t>
            </a:r>
            <a:endParaRPr b="0" lang="pt-PT" sz="1800" spc="-1" strike="noStrike">
              <a:latin typeface="DejaVu Sans"/>
            </a:endParaRPr>
          </a:p>
          <a:p>
            <a:pPr lvl="3" marL="1728000" indent="-216000">
              <a:spcBef>
                <a:spcPts val="567"/>
              </a:spcBef>
              <a:buClr>
                <a:srgbClr val="000000"/>
              </a:buClr>
              <a:buSzPct val="75000"/>
              <a:buFont typeface="Symbol" charset="2"/>
              <a:buChar char=""/>
            </a:pPr>
            <a:r>
              <a:rPr b="0" lang="pt-PT" sz="1800" spc="-1" strike="noStrike">
                <a:latin typeface="DejaVu Sans"/>
              </a:rPr>
              <a:t>Fourth Outline Level</a:t>
            </a:r>
            <a:endParaRPr b="0" lang="pt-PT" sz="1800" spc="-1" strike="noStrike">
              <a:latin typeface="DejaVu Sans"/>
            </a:endParaRPr>
          </a:p>
          <a:p>
            <a:pPr lvl="4" marL="2160000" indent="-216000">
              <a:spcBef>
                <a:spcPts val="283"/>
              </a:spcBef>
              <a:buClr>
                <a:srgbClr val="000000"/>
              </a:buClr>
              <a:buSzPct val="45000"/>
              <a:buFont typeface="Wingdings" charset="2"/>
              <a:buChar char=""/>
            </a:pPr>
            <a:r>
              <a:rPr b="0" lang="pt-PT" sz="1800" spc="-1" strike="noStrike">
                <a:latin typeface="DejaVu Sans"/>
              </a:rPr>
              <a:t>Fifth Outline Level</a:t>
            </a:r>
            <a:endParaRPr b="0" lang="pt-PT" sz="1800" spc="-1" strike="noStrike">
              <a:latin typeface="DejaVu Sans"/>
            </a:endParaRPr>
          </a:p>
          <a:p>
            <a:pPr lvl="5" marL="2592000" indent="-216000">
              <a:spcBef>
                <a:spcPts val="283"/>
              </a:spcBef>
              <a:buClr>
                <a:srgbClr val="000000"/>
              </a:buClr>
              <a:buSzPct val="45000"/>
              <a:buFont typeface="Wingdings" charset="2"/>
              <a:buChar char=""/>
            </a:pPr>
            <a:r>
              <a:rPr b="0" lang="pt-PT" sz="1800" spc="-1" strike="noStrike">
                <a:latin typeface="DejaVu Sans"/>
              </a:rPr>
              <a:t>Sixth Outline Level</a:t>
            </a:r>
            <a:endParaRPr b="0" lang="pt-PT" sz="1800" spc="-1" strike="noStrike">
              <a:latin typeface="DejaVu Sans"/>
            </a:endParaRPr>
          </a:p>
          <a:p>
            <a:pPr lvl="6" marL="3024000" indent="-216000">
              <a:spcBef>
                <a:spcPts val="283"/>
              </a:spcBef>
              <a:buClr>
                <a:srgbClr val="000000"/>
              </a:buClr>
              <a:buSzPct val="45000"/>
              <a:buFont typeface="Wingdings" charset="2"/>
              <a:buChar char=""/>
            </a:pPr>
            <a:r>
              <a:rPr b="0" lang="pt-PT" sz="1800" spc="-1" strike="noStrike">
                <a:latin typeface="DejaVu Sans"/>
              </a:rPr>
              <a:t>Seventh Outline Level</a:t>
            </a:r>
            <a:endParaRPr b="0" lang="pt-PT" sz="1800" spc="-1" strike="noStrike">
              <a:latin typeface="DejaVu San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pt-PT" sz="4400" spc="-1" strike="noStrike">
                <a:latin typeface="DejaVu Sans"/>
              </a:rPr>
              <a:t>Click to edit the title text format</a:t>
            </a:r>
            <a:endParaRPr b="0" lang="pt-PT" sz="4400" spc="-1" strike="noStrike">
              <a:latin typeface="DejaVu Sans"/>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PT" sz="3200" spc="-1" strike="noStrike">
                <a:latin typeface="DejaVu Sans"/>
              </a:rPr>
              <a:t>Click to edit the outline text format</a:t>
            </a:r>
            <a:endParaRPr b="0" lang="pt-PT" sz="3200" spc="-1" strike="noStrike">
              <a:latin typeface="DejaVu Sans"/>
            </a:endParaRPr>
          </a:p>
          <a:p>
            <a:pPr lvl="1" marL="864000" indent="-324000">
              <a:spcBef>
                <a:spcPts val="1134"/>
              </a:spcBef>
              <a:buClr>
                <a:srgbClr val="000000"/>
              </a:buClr>
              <a:buSzPct val="75000"/>
              <a:buFont typeface="Symbol" charset="2"/>
              <a:buChar char=""/>
            </a:pPr>
            <a:r>
              <a:rPr b="0" lang="pt-PT" sz="2800" spc="-1" strike="noStrike">
                <a:latin typeface="DejaVu Sans"/>
              </a:rPr>
              <a:t>Second Outline Level</a:t>
            </a:r>
            <a:endParaRPr b="0" lang="pt-PT" sz="2800" spc="-1" strike="noStrike">
              <a:latin typeface="DejaVu Sans"/>
            </a:endParaRPr>
          </a:p>
          <a:p>
            <a:pPr lvl="2" marL="1296000" indent="-288000">
              <a:spcBef>
                <a:spcPts val="850"/>
              </a:spcBef>
              <a:buClr>
                <a:srgbClr val="000000"/>
              </a:buClr>
              <a:buSzPct val="45000"/>
              <a:buFont typeface="Wingdings" charset="2"/>
              <a:buChar char=""/>
            </a:pPr>
            <a:r>
              <a:rPr b="0" lang="pt-PT" sz="2400" spc="-1" strike="noStrike">
                <a:latin typeface="DejaVu Sans"/>
              </a:rPr>
              <a:t>Third Outline Level</a:t>
            </a:r>
            <a:endParaRPr b="0" lang="pt-PT" sz="2400" spc="-1" strike="noStrike">
              <a:latin typeface="DejaVu Sans"/>
            </a:endParaRPr>
          </a:p>
          <a:p>
            <a:pPr lvl="3" marL="1728000" indent="-216000">
              <a:spcBef>
                <a:spcPts val="567"/>
              </a:spcBef>
              <a:buClr>
                <a:srgbClr val="000000"/>
              </a:buClr>
              <a:buSzPct val="75000"/>
              <a:buFont typeface="Symbol" charset="2"/>
              <a:buChar char=""/>
            </a:pPr>
            <a:r>
              <a:rPr b="0" lang="pt-PT" sz="2000" spc="-1" strike="noStrike">
                <a:latin typeface="DejaVu Sans"/>
              </a:rPr>
              <a:t>Fourth Outline Level</a:t>
            </a:r>
            <a:endParaRPr b="0" lang="pt-PT" sz="2000" spc="-1" strike="noStrike">
              <a:latin typeface="DejaVu Sans"/>
            </a:endParaRPr>
          </a:p>
          <a:p>
            <a:pPr lvl="4" marL="2160000" indent="-216000">
              <a:spcBef>
                <a:spcPts val="283"/>
              </a:spcBef>
              <a:buClr>
                <a:srgbClr val="000000"/>
              </a:buClr>
              <a:buSzPct val="45000"/>
              <a:buFont typeface="Wingdings" charset="2"/>
              <a:buChar char=""/>
            </a:pPr>
            <a:r>
              <a:rPr b="0" lang="pt-PT" sz="2000" spc="-1" strike="noStrike">
                <a:latin typeface="DejaVu Sans"/>
              </a:rPr>
              <a:t>Fifth Outline Level</a:t>
            </a:r>
            <a:endParaRPr b="0" lang="pt-PT" sz="2000" spc="-1" strike="noStrike">
              <a:latin typeface="DejaVu Sans"/>
            </a:endParaRPr>
          </a:p>
          <a:p>
            <a:pPr lvl="5" marL="2592000" indent="-216000">
              <a:spcBef>
                <a:spcPts val="283"/>
              </a:spcBef>
              <a:buClr>
                <a:srgbClr val="000000"/>
              </a:buClr>
              <a:buSzPct val="45000"/>
              <a:buFont typeface="Wingdings" charset="2"/>
              <a:buChar char=""/>
            </a:pPr>
            <a:r>
              <a:rPr b="0" lang="pt-PT" sz="2000" spc="-1" strike="noStrike">
                <a:latin typeface="DejaVu Sans"/>
              </a:rPr>
              <a:t>Sixth Outline Level</a:t>
            </a:r>
            <a:endParaRPr b="0" lang="pt-PT" sz="2000" spc="-1" strike="noStrike">
              <a:latin typeface="DejaVu Sans"/>
            </a:endParaRPr>
          </a:p>
          <a:p>
            <a:pPr lvl="6" marL="3024000" indent="-216000">
              <a:spcBef>
                <a:spcPts val="283"/>
              </a:spcBef>
              <a:buClr>
                <a:srgbClr val="000000"/>
              </a:buClr>
              <a:buSzPct val="45000"/>
              <a:buFont typeface="Wingdings" charset="2"/>
              <a:buChar char=""/>
            </a:pPr>
            <a:r>
              <a:rPr b="0" lang="pt-PT" sz="2000" spc="-1" strike="noStrike">
                <a:latin typeface="DejaVu Sans"/>
              </a:rPr>
              <a:t>Seventh Outline Level</a:t>
            </a:r>
            <a:endParaRPr b="0" lang="pt-PT" sz="2000" spc="-1" strike="noStrike">
              <a:latin typeface="DejaVu San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hyperlink" Target="https://www.luisnabais.com/" TargetMode="External"/><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hyperlink" Target="https://jenkins.io/doc/" TargetMode="External"/><Relationship Id="rId3" Type="http://schemas.openxmlformats.org/officeDocument/2006/relationships/hyperlink" Target="https://plugins.jenkins.io/" TargetMode="External"/><Relationship Id="rId4" Type="http://schemas.openxmlformats.org/officeDocument/2006/relationships/hyperlink" Target="https://jenkins.io/doc/book/pipeline/" TargetMode="External"/><Relationship Id="rId5" Type="http://schemas.openxmlformats.org/officeDocument/2006/relationships/hyperlink" Target="https://jenkins.io/projects/blueocean/" TargetMode="External"/><Relationship Id="rId6" Type="http://schemas.openxmlformats.org/officeDocument/2006/relationships/image" Target="../media/image23.png"/><Relationship Id="rId7"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s://github.com/luisnabais/course_jenkins" TargetMode="External"/><Relationship Id="rId3" Type="http://schemas.openxmlformats.org/officeDocument/2006/relationships/hyperlink" Target="https://github.com/luisnabais/course_jenkins_code" TargetMode="External"/><Relationship Id="rId4" Type="http://schemas.openxmlformats.org/officeDocument/2006/relationships/hyperlink" Target="https://gist.github.com/luisnabais/66cff7101b6df39528accf3e77e3118e" TargetMode="External"/><Relationship Id="rId5" Type="http://schemas.openxmlformats.org/officeDocument/2006/relationships/image" Target="../media/image4.png"/><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76" name="CustomShape 1"/>
          <p:cNvSpPr/>
          <p:nvPr/>
        </p:nvSpPr>
        <p:spPr>
          <a:xfrm>
            <a:off x="8304480" y="6101280"/>
            <a:ext cx="3656880" cy="639360"/>
          </a:xfrm>
          <a:prstGeom prst="rect">
            <a:avLst/>
          </a:prstGeom>
          <a:noFill/>
          <a:ln>
            <a:noFill/>
          </a:ln>
        </p:spPr>
        <p:style>
          <a:lnRef idx="0"/>
          <a:fillRef idx="0"/>
          <a:effectRef idx="0"/>
          <a:fontRef idx="minor"/>
        </p:style>
        <p:txBody>
          <a:bodyPr lIns="90000" rIns="90000" tIns="45000" bIns="45000"/>
          <a:p>
            <a:pPr algn="r">
              <a:lnSpc>
                <a:spcPct val="100000"/>
              </a:lnSpc>
            </a:pPr>
            <a:r>
              <a:rPr b="1" lang="pt-PT" sz="3200" spc="-1" strike="noStrike">
                <a:solidFill>
                  <a:srgbClr val="000000"/>
                </a:solidFill>
                <a:latin typeface="Verdana"/>
                <a:ea typeface="Verdana"/>
              </a:rPr>
              <a:t>Fundamentals</a:t>
            </a:r>
            <a:endParaRPr b="0" lang="pt-PT" sz="3200" spc="-1" strike="noStrike">
              <a:latin typeface="DejaVu Sans"/>
            </a:endParaRPr>
          </a:p>
        </p:txBody>
      </p:sp>
      <p:pic>
        <p:nvPicPr>
          <p:cNvPr id="77" name="" descr=""/>
          <p:cNvPicPr/>
          <p:nvPr/>
        </p:nvPicPr>
        <p:blipFill>
          <a:blip r:embed="rId2"/>
          <a:stretch/>
        </p:blipFill>
        <p:spPr>
          <a:xfrm>
            <a:off x="144000" y="4248000"/>
            <a:ext cx="7199640" cy="2206440"/>
          </a:xfrm>
          <a:prstGeom prst="rect">
            <a:avLst/>
          </a:prstGeom>
          <a:ln>
            <a:noFill/>
          </a:ln>
        </p:spPr>
      </p:pic>
      <p:sp>
        <p:nvSpPr>
          <p:cNvPr id="78" name="CustomShape 2"/>
          <p:cNvSpPr/>
          <p:nvPr/>
        </p:nvSpPr>
        <p:spPr>
          <a:xfrm>
            <a:off x="93240" y="6489360"/>
            <a:ext cx="4946400" cy="446400"/>
          </a:xfrm>
          <a:prstGeom prst="rect">
            <a:avLst/>
          </a:prstGeom>
          <a:noFill/>
          <a:ln>
            <a:noFill/>
          </a:ln>
        </p:spPr>
        <p:style>
          <a:lnRef idx="0"/>
          <a:fillRef idx="0"/>
          <a:effectRef idx="0"/>
          <a:fontRef idx="minor"/>
        </p:style>
        <p:txBody>
          <a:bodyPr lIns="90000" rIns="90000" tIns="45000" bIns="45000"/>
          <a:p>
            <a:pPr>
              <a:lnSpc>
                <a:spcPct val="100000"/>
              </a:lnSpc>
            </a:pPr>
            <a:r>
              <a:rPr b="0" lang="pt-PT" sz="1400" spc="-1" strike="noStrike">
                <a:solidFill>
                  <a:srgbClr val="000000"/>
                </a:solidFill>
                <a:latin typeface="Arial"/>
                <a:ea typeface="Arial"/>
              </a:rPr>
              <a:t>2017-10-11, by Luís Nabais (</a:t>
            </a:r>
            <a:r>
              <a:rPr b="0" lang="pt-PT" sz="1400" spc="-1" strike="noStrike" u="sng">
                <a:solidFill>
                  <a:srgbClr val="0000ff"/>
                </a:solidFill>
                <a:uFillTx/>
                <a:latin typeface="Arial"/>
                <a:ea typeface="Arial"/>
                <a:hlinkClick r:id="rId3"/>
              </a:rPr>
              <a:t>https://www.luisnabais.com</a:t>
            </a:r>
            <a:r>
              <a:rPr b="0" lang="pt-PT" sz="1400" spc="-1" strike="noStrike">
                <a:solidFill>
                  <a:srgbClr val="000000"/>
                </a:solidFill>
                <a:latin typeface="Arial"/>
                <a:ea typeface="Arial"/>
              </a:rPr>
              <a:t>)</a:t>
            </a:r>
            <a:endParaRPr b="0" lang="pt-PT" sz="1400" spc="-1" strike="noStrike">
              <a:latin typeface="DejaVu Sans"/>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7" name="CustomShape 1"/>
          <p:cNvSpPr/>
          <p:nvPr/>
        </p:nvSpPr>
        <p:spPr>
          <a:xfrm>
            <a:off x="182880" y="183240"/>
            <a:ext cx="11703600" cy="6125760"/>
          </a:xfrm>
          <a:prstGeom prst="rect">
            <a:avLst/>
          </a:prstGeom>
          <a:noFill/>
          <a:ln>
            <a:noFill/>
          </a:ln>
        </p:spPr>
        <p:style>
          <a:lnRef idx="0"/>
          <a:fillRef idx="0"/>
          <a:effectRef idx="0"/>
          <a:fontRef idx="minor"/>
        </p:style>
        <p:txBody>
          <a:bodyPr lIns="90000" rIns="90000" tIns="45000" bIns="45000"/>
          <a:p>
            <a:pPr>
              <a:lnSpc>
                <a:spcPct val="100000"/>
              </a:lnSpc>
            </a:pPr>
            <a:r>
              <a:rPr b="1" lang="pt-PT" sz="2400" spc="-1" strike="noStrike">
                <a:solidFill>
                  <a:srgbClr val="000000"/>
                </a:solidFill>
                <a:latin typeface="Verdana"/>
                <a:ea typeface="Verdana"/>
              </a:rPr>
              <a:t>Project</a:t>
            </a:r>
            <a:endParaRPr b="0" lang="pt-PT" sz="2400" spc="-1" strike="noStrike">
              <a:latin typeface="DejaVu Sans"/>
            </a:endParaRPr>
          </a:p>
          <a:p>
            <a:pPr>
              <a:lnSpc>
                <a:spcPct val="100000"/>
              </a:lnSpc>
            </a:pPr>
            <a:endParaRPr b="0" lang="pt-PT" sz="2400" spc="-1" strike="noStrike">
              <a:latin typeface="DejaVu Sans"/>
            </a:endParaRPr>
          </a:p>
          <a:p>
            <a:pPr>
              <a:lnSpc>
                <a:spcPct val="100000"/>
              </a:lnSpc>
            </a:pPr>
            <a:r>
              <a:rPr b="1" lang="pt-PT" sz="1600" spc="-1" strike="noStrike">
                <a:solidFill>
                  <a:srgbClr val="000000"/>
                </a:solidFill>
                <a:latin typeface="Verdana"/>
                <a:ea typeface="Verdana"/>
              </a:rPr>
              <a:t>Project Requirements</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Git Repository with code</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Apache Web Server with PHP support</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Access to transfer files from Jenkins to Web Server (we will use SSH/SCP)</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pt-PT" sz="1600" spc="-1" strike="noStrike">
                <a:solidFill>
                  <a:srgbClr val="000000"/>
                </a:solidFill>
                <a:latin typeface="Verdana"/>
                <a:ea typeface="Verdana"/>
              </a:rPr>
              <a:t>Create Project</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Project type: Freestyle</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Import code from Git</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Deploy Code to Web Server</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Docker usage example</a:t>
            </a:r>
            <a:endParaRPr b="0" lang="pt-PT" sz="1600" spc="-1" strike="noStrike">
              <a:latin typeface="DejaVu Sans"/>
            </a:endParaRPr>
          </a:p>
          <a:p>
            <a:pPr lvl="1" marL="432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Build Docker Image</a:t>
            </a:r>
            <a:endParaRPr b="0" lang="pt-PT" sz="1600" spc="-1" strike="noStrike">
              <a:latin typeface="DejaVu Sans"/>
            </a:endParaRPr>
          </a:p>
          <a:p>
            <a:pPr lvl="1" marL="432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Deploy to new Container</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pt-PT" sz="1600" spc="-1" strike="noStrike">
                <a:solidFill>
                  <a:srgbClr val="000000"/>
                </a:solidFill>
                <a:latin typeface="Verdana"/>
                <a:ea typeface="Verdana"/>
              </a:rPr>
              <a:t>Update Project</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Update code, deploy new version to Web Server</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Trigger build automatically, if there’s change in repository’s code</a:t>
            </a:r>
            <a:endParaRPr b="0" lang="pt-PT" sz="1600" spc="-1" strike="noStrike">
              <a:latin typeface="DejaVu Sans"/>
            </a:endParaRPr>
          </a:p>
        </p:txBody>
      </p:sp>
      <p:pic>
        <p:nvPicPr>
          <p:cNvPr id="98" name="" descr=""/>
          <p:cNvPicPr/>
          <p:nvPr/>
        </p:nvPicPr>
        <p:blipFill>
          <a:blip r:embed="rId2"/>
          <a:stretch/>
        </p:blipFill>
        <p:spPr>
          <a:xfrm>
            <a:off x="11245680" y="100080"/>
            <a:ext cx="814320" cy="11239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9" name="CustomShape 1"/>
          <p:cNvSpPr/>
          <p:nvPr/>
        </p:nvSpPr>
        <p:spPr>
          <a:xfrm>
            <a:off x="182880" y="183240"/>
            <a:ext cx="11703600" cy="6125760"/>
          </a:xfrm>
          <a:prstGeom prst="rect">
            <a:avLst/>
          </a:prstGeom>
          <a:noFill/>
          <a:ln>
            <a:noFill/>
          </a:ln>
        </p:spPr>
        <p:style>
          <a:lnRef idx="0"/>
          <a:fillRef idx="0"/>
          <a:effectRef idx="0"/>
          <a:fontRef idx="minor"/>
        </p:style>
        <p:txBody>
          <a:bodyPr lIns="90000" rIns="90000" tIns="45000" bIns="45000"/>
          <a:p>
            <a:pPr>
              <a:lnSpc>
                <a:spcPct val="100000"/>
              </a:lnSpc>
            </a:pPr>
            <a:r>
              <a:rPr b="1" lang="pt-PT" sz="2400" spc="-1" strike="noStrike">
                <a:solidFill>
                  <a:srgbClr val="000000"/>
                </a:solidFill>
                <a:latin typeface="Verdana"/>
                <a:ea typeface="Verdana"/>
              </a:rPr>
              <a:t>Where can I get more information?</a:t>
            </a:r>
            <a:endParaRPr b="0" lang="pt-PT" sz="2400" spc="-1" strike="noStrike">
              <a:latin typeface="DejaVu Sans"/>
            </a:endParaRPr>
          </a:p>
          <a:p>
            <a:pPr>
              <a:lnSpc>
                <a:spcPct val="100000"/>
              </a:lnSpc>
            </a:pPr>
            <a:endParaRPr b="0" lang="pt-PT" sz="2400" spc="-1" strike="noStrike">
              <a:latin typeface="DejaVu Sans"/>
            </a:endParaRPr>
          </a:p>
          <a:p>
            <a:pPr>
              <a:lnSpc>
                <a:spcPct val="100000"/>
              </a:lnSpc>
            </a:pPr>
            <a:endParaRPr b="0" lang="pt-PT" sz="2400" spc="-1" strike="noStrike">
              <a:latin typeface="DejaVu Sans"/>
            </a:endParaRPr>
          </a:p>
          <a:p>
            <a:pPr>
              <a:lnSpc>
                <a:spcPct val="100000"/>
              </a:lnSpc>
            </a:pPr>
            <a:r>
              <a:rPr b="1" lang="pt-PT" sz="1600" spc="-1" strike="noStrike">
                <a:solidFill>
                  <a:srgbClr val="000000"/>
                </a:solidFill>
                <a:latin typeface="Verdana"/>
                <a:ea typeface="Verdana"/>
              </a:rPr>
              <a:t>Jenkins Documentation</a:t>
            </a:r>
            <a:r>
              <a:rPr b="0" lang="pt-PT" sz="1600" spc="-1" strike="noStrike">
                <a:solidFill>
                  <a:srgbClr val="000000"/>
                </a:solidFill>
                <a:latin typeface="Verdana"/>
                <a:ea typeface="Verdana"/>
              </a:rPr>
              <a:t>: </a:t>
            </a:r>
            <a:r>
              <a:rPr b="0" lang="pt-PT" sz="1600" spc="-1" strike="noStrike" u="sng">
                <a:solidFill>
                  <a:srgbClr val="0000ff"/>
                </a:solidFill>
                <a:uFillTx/>
                <a:latin typeface="Verdana"/>
                <a:ea typeface="Verdana"/>
                <a:hlinkClick r:id="rId2"/>
              </a:rPr>
              <a:t>https://jenkins.io/doc/</a:t>
            </a:r>
            <a:endParaRPr b="0" lang="pt-PT" sz="1600" spc="-1" strike="noStrike">
              <a:latin typeface="DejaVu Sans"/>
            </a:endParaRPr>
          </a:p>
          <a:p>
            <a:pPr>
              <a:lnSpc>
                <a:spcPct val="100000"/>
              </a:lnSpc>
            </a:pPr>
            <a:r>
              <a:rPr b="1" lang="pt-PT" sz="1600" spc="-1" strike="noStrike">
                <a:solidFill>
                  <a:srgbClr val="000000"/>
                </a:solidFill>
                <a:latin typeface="Verdana"/>
                <a:ea typeface="Verdana"/>
              </a:rPr>
              <a:t>Jenkins Plugins: </a:t>
            </a:r>
            <a:r>
              <a:rPr b="0" lang="pt-PT" sz="1600" spc="-1" strike="noStrike">
                <a:solidFill>
                  <a:srgbClr val="000000"/>
                </a:solidFill>
                <a:latin typeface="Verdana"/>
                <a:ea typeface="Verdana"/>
              </a:rPr>
              <a:t> </a:t>
            </a:r>
            <a:r>
              <a:rPr b="0" lang="pt-PT" sz="1600" spc="-1" strike="noStrike" u="sng">
                <a:solidFill>
                  <a:srgbClr val="0000ff"/>
                </a:solidFill>
                <a:uFillTx/>
                <a:latin typeface="Verdana"/>
                <a:ea typeface="Verdana"/>
                <a:hlinkClick r:id="rId3"/>
              </a:rPr>
              <a:t>https://plugins.jenkins.io/</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pt-PT" sz="1600" spc="-1" strike="noStrike">
                <a:solidFill>
                  <a:srgbClr val="000000"/>
                </a:solidFill>
                <a:latin typeface="Verdana"/>
                <a:ea typeface="Verdana"/>
              </a:rPr>
              <a:t>Next steps</a:t>
            </a:r>
            <a:r>
              <a:rPr b="0" lang="pt-PT" sz="1600" spc="-1" strike="noStrike">
                <a:solidFill>
                  <a:srgbClr val="000000"/>
                </a:solidFill>
                <a:latin typeface="Verdana"/>
                <a:ea typeface="Verdana"/>
              </a:rPr>
              <a:t>:</a:t>
            </a:r>
            <a:endParaRPr b="0" lang="pt-PT" sz="1600" spc="-1" strike="noStrike">
              <a:latin typeface="DejaVu Sans"/>
            </a:endParaRPr>
          </a:p>
          <a:p>
            <a:pPr>
              <a:lnSpc>
                <a:spcPct val="100000"/>
              </a:lnSpc>
            </a:pPr>
            <a:r>
              <a:rPr b="1" lang="pt-PT" sz="1600" spc="-1" strike="noStrike">
                <a:solidFill>
                  <a:srgbClr val="000000"/>
                </a:solidFill>
                <a:latin typeface="Verdana"/>
                <a:ea typeface="Verdana"/>
              </a:rPr>
              <a:t>Jenkins Pipeline</a:t>
            </a:r>
            <a:r>
              <a:rPr b="0" lang="pt-PT" sz="1600" spc="-1" strike="noStrike">
                <a:solidFill>
                  <a:srgbClr val="000000"/>
                </a:solidFill>
                <a:latin typeface="Verdana"/>
                <a:ea typeface="Verdana"/>
              </a:rPr>
              <a:t>: </a:t>
            </a:r>
            <a:r>
              <a:rPr b="0" lang="pt-PT" sz="1600" spc="-1" strike="noStrike" u="sng">
                <a:solidFill>
                  <a:srgbClr val="0000ff"/>
                </a:solidFill>
                <a:uFillTx/>
                <a:latin typeface="Verdana"/>
                <a:ea typeface="Verdana"/>
                <a:hlinkClick r:id="rId4"/>
              </a:rPr>
              <a:t>https://jenkins.io/doc/book/pipeline/</a:t>
            </a:r>
            <a:endParaRPr b="0" lang="pt-PT" sz="1600" spc="-1" strike="noStrike">
              <a:latin typeface="DejaVu Sans"/>
            </a:endParaRPr>
          </a:p>
          <a:p>
            <a:pPr>
              <a:lnSpc>
                <a:spcPct val="100000"/>
              </a:lnSpc>
            </a:pPr>
            <a:r>
              <a:rPr b="1" lang="pt-PT" sz="1600" spc="-1" strike="noStrike">
                <a:solidFill>
                  <a:srgbClr val="000000"/>
                </a:solidFill>
                <a:latin typeface="Verdana"/>
                <a:ea typeface="Verdana"/>
              </a:rPr>
              <a:t>Jenkins Blue Ocean Project</a:t>
            </a:r>
            <a:r>
              <a:rPr b="0" lang="pt-PT" sz="1600" spc="-1" strike="noStrike">
                <a:solidFill>
                  <a:srgbClr val="000000"/>
                </a:solidFill>
                <a:latin typeface="Verdana"/>
                <a:ea typeface="Verdana"/>
              </a:rPr>
              <a:t>: </a:t>
            </a:r>
            <a:r>
              <a:rPr b="0" lang="pt-PT" sz="1600" spc="-1" strike="noStrike" u="sng">
                <a:solidFill>
                  <a:srgbClr val="0000ff"/>
                </a:solidFill>
                <a:uFillTx/>
                <a:latin typeface="Verdana"/>
                <a:ea typeface="Verdana"/>
                <a:hlinkClick r:id="rId5"/>
              </a:rPr>
              <a:t>https://jenkins.io/projects/blueocean/</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pt-PT" sz="1600" spc="-1" strike="noStrike">
                <a:solidFill>
                  <a:srgbClr val="000000"/>
                </a:solidFill>
                <a:latin typeface="Verdana"/>
                <a:ea typeface="Verdana"/>
              </a:rPr>
              <a:t>Some challenges</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Deploy a full website, like a wordpress blog, with database configuration</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Deploy everything to Docker containers, rebuild images, remove old image, start new image</a:t>
            </a:r>
            <a:endParaRPr b="0" lang="pt-PT" sz="1600" spc="-1" strike="noStrike">
              <a:latin typeface="DejaVu Sans"/>
            </a:endParaRPr>
          </a:p>
        </p:txBody>
      </p:sp>
      <p:sp>
        <p:nvSpPr>
          <p:cNvPr id="100" name="CustomShape 2"/>
          <p:cNvSpPr/>
          <p:nvPr/>
        </p:nvSpPr>
        <p:spPr>
          <a:xfrm>
            <a:off x="11245680" y="100080"/>
            <a:ext cx="814320" cy="1123920"/>
          </a:xfrm>
          <a:prstGeom prst="rect">
            <a:avLst/>
          </a:prstGeom>
          <a:blipFill>
            <a:blip r:embed="rId6"/>
            <a:stretch>
              <a:fillRect/>
            </a:stretch>
          </a:blipFill>
          <a:ln>
            <a:noFill/>
          </a:ln>
        </p:spPr>
        <p:style>
          <a:lnRef idx="0"/>
          <a:fillRef idx="0"/>
          <a:effectRef idx="0"/>
          <a:fontRef idx="minor"/>
        </p:style>
        <p:txBody>
          <a:bodyPr lIns="90000" rIns="90000" tIns="45000" bIns="45000" anchor="ctr"/>
          <a:p>
            <a:pPr algn="ctr">
              <a:lnSpc>
                <a:spcPct val="100000"/>
              </a:lnSpc>
            </a:pPr>
            <a:endParaRPr b="0" lang="pt-PT" sz="1800" spc="-1" strike="noStrike">
              <a:latin typeface="DejaVu Sans"/>
            </a:endParaRPr>
          </a:p>
          <a:p>
            <a:pPr algn="ctr">
              <a:lnSpc>
                <a:spcPct val="100000"/>
              </a:lnSpc>
            </a:pPr>
            <a:endParaRPr b="0" lang="pt-PT" sz="1800" spc="-1" strike="noStrike">
              <a:latin typeface="DejaVu Sans"/>
            </a:endParaRPr>
          </a:p>
          <a:p>
            <a:pPr algn="ctr">
              <a:lnSpc>
                <a:spcPct val="100000"/>
              </a:lnSpc>
            </a:pPr>
            <a:endParaRPr b="0" lang="pt-PT" sz="1800" spc="-1" strike="noStrike">
              <a:latin typeface="DejaVu Sans"/>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01" name="CustomShape 1"/>
          <p:cNvSpPr/>
          <p:nvPr/>
        </p:nvSpPr>
        <p:spPr>
          <a:xfrm>
            <a:off x="274320" y="1554480"/>
            <a:ext cx="11612160" cy="566640"/>
          </a:xfrm>
          <a:prstGeom prst="rect">
            <a:avLst/>
          </a:prstGeom>
          <a:noFill/>
          <a:ln>
            <a:noFill/>
          </a:ln>
        </p:spPr>
        <p:style>
          <a:lnRef idx="0"/>
          <a:fillRef idx="0"/>
          <a:effectRef idx="0"/>
          <a:fontRef idx="minor"/>
        </p:style>
        <p:txBody>
          <a:bodyPr lIns="90000" rIns="90000" tIns="45000" bIns="45000"/>
          <a:p>
            <a:pPr algn="ctr">
              <a:lnSpc>
                <a:spcPct val="100000"/>
              </a:lnSpc>
            </a:pPr>
            <a:r>
              <a:rPr b="1" lang="pt-PT" sz="3200" spc="-1" strike="noStrike">
                <a:solidFill>
                  <a:srgbClr val="000000"/>
                </a:solidFill>
                <a:latin typeface="Verdana"/>
                <a:ea typeface="Verdana"/>
              </a:rPr>
              <a:t>Thank you</a:t>
            </a:r>
            <a:endParaRPr b="0" lang="pt-PT" sz="3200" spc="-1" strike="noStrike">
              <a:latin typeface="DejaVu Sans"/>
            </a:endParaRPr>
          </a:p>
        </p:txBody>
      </p:sp>
      <p:pic>
        <p:nvPicPr>
          <p:cNvPr id="102" name="" descr=""/>
          <p:cNvPicPr/>
          <p:nvPr/>
        </p:nvPicPr>
        <p:blipFill>
          <a:blip r:embed="rId2"/>
          <a:stretch/>
        </p:blipFill>
        <p:spPr>
          <a:xfrm>
            <a:off x="11245680" y="100080"/>
            <a:ext cx="814320" cy="11239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79" name="CustomShape 1"/>
          <p:cNvSpPr/>
          <p:nvPr/>
        </p:nvSpPr>
        <p:spPr>
          <a:xfrm>
            <a:off x="182880" y="182880"/>
            <a:ext cx="11795040" cy="5810400"/>
          </a:xfrm>
          <a:prstGeom prst="rect">
            <a:avLst/>
          </a:prstGeom>
          <a:noFill/>
          <a:ln>
            <a:noFill/>
          </a:ln>
        </p:spPr>
        <p:style>
          <a:lnRef idx="0"/>
          <a:fillRef idx="0"/>
          <a:effectRef idx="0"/>
          <a:fontRef idx="minor"/>
        </p:style>
        <p:txBody>
          <a:bodyPr lIns="90000" rIns="90000" tIns="45000" bIns="45000"/>
          <a:p>
            <a:pPr>
              <a:lnSpc>
                <a:spcPct val="100000"/>
              </a:lnSpc>
            </a:pPr>
            <a:r>
              <a:rPr b="1" lang="pt-PT" sz="2400" spc="-1" strike="noStrike">
                <a:solidFill>
                  <a:srgbClr val="000000"/>
                </a:solidFill>
                <a:latin typeface="Verdana"/>
                <a:ea typeface="Verdana"/>
              </a:rPr>
              <a:t>Introduction</a:t>
            </a:r>
            <a:endParaRPr b="0" lang="pt-PT" sz="2400" spc="-1" strike="noStrike">
              <a:latin typeface="DejaVu Sans"/>
            </a:endParaRPr>
          </a:p>
          <a:p>
            <a:pPr>
              <a:lnSpc>
                <a:spcPct val="100000"/>
              </a:lnSpc>
            </a:pPr>
            <a:endParaRPr b="0" lang="pt-PT" sz="2400" spc="-1" strike="noStrike">
              <a:latin typeface="DejaVu Sans"/>
            </a:endParaRPr>
          </a:p>
          <a:p>
            <a:pPr>
              <a:lnSpc>
                <a:spcPct val="100000"/>
              </a:lnSpc>
            </a:pPr>
            <a:r>
              <a:rPr b="1" lang="pt-PT" sz="1600" spc="-1" strike="noStrike">
                <a:solidFill>
                  <a:srgbClr val="000000"/>
                </a:solidFill>
                <a:latin typeface="Verdana"/>
                <a:ea typeface="Verdana"/>
              </a:rPr>
              <a:t>Who am I?</a:t>
            </a:r>
            <a:endParaRPr b="0" lang="pt-PT" sz="1600" spc="-1" strike="noStrike">
              <a:latin typeface="DejaVu Sans"/>
            </a:endParaRPr>
          </a:p>
          <a:p>
            <a:pPr>
              <a:lnSpc>
                <a:spcPct val="100000"/>
              </a:lnSpc>
            </a:pPr>
            <a:r>
              <a:rPr b="0" lang="pt-PT" sz="1600" spc="-1" strike="noStrike">
                <a:solidFill>
                  <a:srgbClr val="000000"/>
                </a:solidFill>
                <a:latin typeface="Verdana"/>
                <a:ea typeface="Verdana"/>
              </a:rPr>
              <a:t>Hello! My name is Luís Nabais (</a:t>
            </a:r>
            <a:r>
              <a:rPr b="0" lang="pt-PT" sz="1600" spc="-1" strike="noStrike" u="sng">
                <a:solidFill>
                  <a:srgbClr val="0000ff"/>
                </a:solidFill>
                <a:uFillTx/>
                <a:latin typeface="Verdana"/>
                <a:ea typeface="Verdana"/>
              </a:rPr>
              <a:t>https://www.luisnabais.com</a:t>
            </a:r>
            <a:r>
              <a:rPr b="0" lang="pt-PT" sz="1600" spc="-1" strike="noStrike">
                <a:solidFill>
                  <a:srgbClr val="000000"/>
                </a:solidFill>
                <a:latin typeface="Verdana"/>
                <a:ea typeface="Verdana"/>
              </a:rPr>
              <a:t>), I’m a Findmore Consulting employee.</a:t>
            </a:r>
            <a:endParaRPr b="0" lang="pt-PT" sz="1600" spc="-1" strike="noStrike">
              <a:latin typeface="DejaVu Sans"/>
            </a:endParaRPr>
          </a:p>
          <a:p>
            <a:pPr>
              <a:lnSpc>
                <a:spcPct val="100000"/>
              </a:lnSpc>
            </a:pPr>
            <a:r>
              <a:rPr b="0" lang="pt-PT" sz="1600" spc="-1" strike="noStrike">
                <a:solidFill>
                  <a:srgbClr val="000000"/>
                </a:solidFill>
                <a:latin typeface="Verdana"/>
                <a:ea typeface="Verdana"/>
              </a:rPr>
              <a:t>I’m currently working on a Findmore’s client company, called Indra, where I work as a DevOps Engineer.</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0" lang="pt-PT" sz="1600" spc="-1" strike="noStrike">
                <a:solidFill>
                  <a:srgbClr val="000000"/>
                </a:solidFill>
                <a:latin typeface="Verdana"/>
                <a:ea typeface="Verdana"/>
              </a:rPr>
              <a:t>My specialties are Linux, Docker, DevOps and OpenSource.</a:t>
            </a:r>
            <a:endParaRPr b="0" lang="pt-PT" sz="1600" spc="-1" strike="noStrike">
              <a:latin typeface="DejaVu Sans"/>
            </a:endParaRPr>
          </a:p>
          <a:p>
            <a:pPr>
              <a:lnSpc>
                <a:spcPct val="100000"/>
              </a:lnSpc>
            </a:pPr>
            <a:r>
              <a:rPr b="0" lang="pt-PT" sz="1600" spc="-1" strike="noStrike">
                <a:solidFill>
                  <a:srgbClr val="000000"/>
                </a:solidFill>
                <a:latin typeface="Verdana"/>
                <a:ea typeface="Verdana"/>
              </a:rPr>
              <a:t>I am a Red Hat Linux Certified Engineer and an ITIL Foundations certified professional.</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pt-PT" sz="1600" spc="-1" strike="noStrike">
                <a:solidFill>
                  <a:srgbClr val="000000"/>
                </a:solidFill>
                <a:latin typeface="Verdana"/>
                <a:ea typeface="Verdana"/>
              </a:rPr>
              <a:t>Agenda</a:t>
            </a:r>
            <a:endParaRPr b="0" lang="pt-PT" sz="1600" spc="-1" strike="noStrike">
              <a:latin typeface="DejaVu Sans"/>
            </a:endParaRPr>
          </a:p>
          <a:p>
            <a:pPr marL="457200" indent="-342360">
              <a:lnSpc>
                <a:spcPct val="100000"/>
              </a:lnSpc>
              <a:buClr>
                <a:srgbClr val="000000"/>
              </a:buClr>
              <a:buFont typeface="Symbol"/>
              <a:buChar char=""/>
            </a:pPr>
            <a:r>
              <a:rPr b="0" lang="pt-PT" sz="1600" spc="-1" strike="noStrike">
                <a:solidFill>
                  <a:srgbClr val="000000"/>
                </a:solidFill>
                <a:latin typeface="Verdana"/>
                <a:ea typeface="Verdana"/>
              </a:rPr>
              <a:t>This workshop will be done in a single sessions 2h long, on 24th October 2017, at 19h00.</a:t>
            </a:r>
            <a:endParaRPr b="0" lang="pt-PT" sz="1600" spc="-1" strike="noStrike">
              <a:latin typeface="DejaVu Sans"/>
            </a:endParaRPr>
          </a:p>
          <a:p>
            <a:pPr marL="457200" indent="-342360">
              <a:lnSpc>
                <a:spcPct val="100000"/>
              </a:lnSpc>
              <a:buClr>
                <a:srgbClr val="000000"/>
              </a:buClr>
              <a:buFont typeface="Symbol"/>
              <a:buChar char=""/>
            </a:pPr>
            <a:r>
              <a:rPr b="0" lang="pt-PT" sz="1600" spc="-1" strike="noStrike">
                <a:solidFill>
                  <a:srgbClr val="000000"/>
                </a:solidFill>
                <a:latin typeface="Verdana"/>
                <a:ea typeface="Verdana"/>
              </a:rPr>
              <a:t>All the content is publicly available (slides, code samples, scripts) on the following addresses:</a:t>
            </a:r>
            <a:endParaRPr b="0" lang="pt-PT" sz="1600" spc="-1" strike="noStrike">
              <a:latin typeface="DejaVu Sans"/>
            </a:endParaRPr>
          </a:p>
          <a:p>
            <a:pPr lvl="1" marL="432000" indent="-215640">
              <a:lnSpc>
                <a:spcPct val="100000"/>
              </a:lnSpc>
              <a:buClr>
                <a:srgbClr val="000000"/>
              </a:buClr>
              <a:buFont typeface="Symbol"/>
              <a:buChar char=""/>
            </a:pPr>
            <a:r>
              <a:rPr b="1" lang="pt-PT" sz="1400" spc="-1" strike="noStrike">
                <a:solidFill>
                  <a:srgbClr val="000000"/>
                </a:solidFill>
                <a:latin typeface="Verdana"/>
                <a:ea typeface="Verdana"/>
              </a:rPr>
              <a:t>Slides</a:t>
            </a:r>
            <a:r>
              <a:rPr b="0" lang="pt-PT" sz="1400" spc="-1" strike="noStrike">
                <a:solidFill>
                  <a:srgbClr val="000000"/>
                </a:solidFill>
                <a:latin typeface="Verdana"/>
                <a:ea typeface="Verdana"/>
              </a:rPr>
              <a:t>: </a:t>
            </a:r>
            <a:r>
              <a:rPr b="0" lang="pt-PT" sz="1400" spc="-1" strike="noStrike" u="sng">
                <a:solidFill>
                  <a:srgbClr val="0000ff"/>
                </a:solidFill>
                <a:uFillTx/>
                <a:latin typeface="Verdana"/>
                <a:ea typeface="Verdana"/>
                <a:hlinkClick r:id="rId2"/>
              </a:rPr>
              <a:t>https://github.com/luisnabais/course_jenkins</a:t>
            </a:r>
            <a:endParaRPr b="0" lang="pt-PT" sz="1400" spc="-1" strike="noStrike">
              <a:latin typeface="DejaVu Sans"/>
            </a:endParaRPr>
          </a:p>
          <a:p>
            <a:pPr lvl="1" marL="432000" indent="-215640">
              <a:lnSpc>
                <a:spcPct val="100000"/>
              </a:lnSpc>
              <a:buClr>
                <a:srgbClr val="000000"/>
              </a:buClr>
              <a:buFont typeface="Symbol"/>
              <a:buChar char=""/>
            </a:pPr>
            <a:r>
              <a:rPr b="1" lang="pt-PT" sz="1400" spc="-1" strike="noStrike">
                <a:solidFill>
                  <a:srgbClr val="000000"/>
                </a:solidFill>
                <a:latin typeface="Verdana"/>
                <a:ea typeface="Verdana"/>
              </a:rPr>
              <a:t>Sample Code</a:t>
            </a:r>
            <a:r>
              <a:rPr b="0" lang="pt-PT" sz="1400" spc="-1" strike="noStrike">
                <a:solidFill>
                  <a:srgbClr val="000000"/>
                </a:solidFill>
                <a:latin typeface="Verdana"/>
                <a:ea typeface="Verdana"/>
              </a:rPr>
              <a:t>: </a:t>
            </a:r>
            <a:r>
              <a:rPr b="0" lang="pt-PT" sz="1400" spc="-1" strike="noStrike" u="sng">
                <a:solidFill>
                  <a:srgbClr val="0000ff"/>
                </a:solidFill>
                <a:uFillTx/>
                <a:latin typeface="Verdana"/>
                <a:ea typeface="Verdana"/>
                <a:hlinkClick r:id="rId3"/>
              </a:rPr>
              <a:t>https://github.com/luisnabais/course_jenkins_code</a:t>
            </a:r>
            <a:endParaRPr b="0" lang="pt-PT" sz="1400" spc="-1" strike="noStrike">
              <a:latin typeface="DejaVu Sans"/>
            </a:endParaRPr>
          </a:p>
          <a:p>
            <a:pPr lvl="1" marL="432000" indent="-215640">
              <a:lnSpc>
                <a:spcPct val="100000"/>
              </a:lnSpc>
              <a:buClr>
                <a:srgbClr val="000000"/>
              </a:buClr>
              <a:buFont typeface="Symbol"/>
              <a:buChar char=""/>
            </a:pPr>
            <a:r>
              <a:rPr b="1" lang="pt-PT" sz="1400" spc="-1" strike="noStrike">
                <a:solidFill>
                  <a:srgbClr val="000000"/>
                </a:solidFill>
                <a:latin typeface="Verdana"/>
                <a:ea typeface="Verdana"/>
              </a:rPr>
              <a:t>Code Gist</a:t>
            </a:r>
            <a:r>
              <a:rPr b="0" lang="pt-PT" sz="1400" spc="-1" strike="noStrike">
                <a:solidFill>
                  <a:srgbClr val="000000"/>
                </a:solidFill>
                <a:latin typeface="Verdana"/>
                <a:ea typeface="Verdana"/>
              </a:rPr>
              <a:t>: </a:t>
            </a:r>
            <a:r>
              <a:rPr b="0" lang="pt-PT" sz="1400" spc="-1" strike="noStrike" u="sng">
                <a:solidFill>
                  <a:srgbClr val="0000ff"/>
                </a:solidFill>
                <a:uFillTx/>
                <a:latin typeface="Verdana"/>
                <a:ea typeface="Verdana"/>
                <a:hlinkClick r:id="rId4"/>
              </a:rPr>
              <a:t>https://gist.github.com/luisnabais/66cff7101b6df39528accf3e77e3118e</a:t>
            </a:r>
            <a:r>
              <a:rPr b="0" lang="pt-PT" sz="1400" spc="-1" strike="noStrike">
                <a:solidFill>
                  <a:srgbClr val="000000"/>
                </a:solidFill>
                <a:latin typeface="Verdana"/>
                <a:ea typeface="Verdana"/>
              </a:rPr>
              <a:t>)</a:t>
            </a:r>
            <a:endParaRPr b="0" lang="pt-PT" sz="1400" spc="-1" strike="noStrike">
              <a:latin typeface="DejaVu Sans"/>
            </a:endParaRPr>
          </a:p>
          <a:p>
            <a:pPr>
              <a:lnSpc>
                <a:spcPct val="100000"/>
              </a:lnSpc>
            </a:pPr>
            <a:endParaRPr b="0" lang="pt-PT" sz="1400" spc="-1" strike="noStrike">
              <a:latin typeface="DejaVu Sans"/>
            </a:endParaRPr>
          </a:p>
          <a:p>
            <a:pPr>
              <a:lnSpc>
                <a:spcPct val="100000"/>
              </a:lnSpc>
            </a:pPr>
            <a:endParaRPr b="0" lang="pt-PT" sz="1400" spc="-1" strike="noStrike">
              <a:latin typeface="DejaVu Sans"/>
            </a:endParaRPr>
          </a:p>
          <a:p>
            <a:pPr>
              <a:lnSpc>
                <a:spcPct val="100000"/>
              </a:lnSpc>
            </a:pPr>
            <a:r>
              <a:rPr b="1" lang="pt-PT" sz="1600" spc="-1" strike="noStrike">
                <a:solidFill>
                  <a:srgbClr val="000000"/>
                </a:solidFill>
                <a:latin typeface="Verdana"/>
                <a:ea typeface="Verdana"/>
              </a:rPr>
              <a:t>Notes</a:t>
            </a:r>
            <a:endParaRPr b="0" lang="pt-PT" sz="1600" spc="-1" strike="noStrike">
              <a:latin typeface="DejaVu Sans"/>
            </a:endParaRPr>
          </a:p>
          <a:p>
            <a:pPr>
              <a:lnSpc>
                <a:spcPct val="100000"/>
              </a:lnSpc>
            </a:pPr>
            <a:r>
              <a:rPr b="0" lang="pt-PT" sz="1600" spc="-1" strike="noStrike">
                <a:solidFill>
                  <a:srgbClr val="000000"/>
                </a:solidFill>
                <a:latin typeface="Verdana"/>
                <a:ea typeface="Verdana"/>
              </a:rPr>
              <a:t>Feel free to interrupt for questions at any time</a:t>
            </a:r>
            <a:endParaRPr b="0" lang="pt-PT" sz="1600" spc="-1" strike="noStrike">
              <a:latin typeface="DejaVu Sans"/>
            </a:endParaRPr>
          </a:p>
          <a:p>
            <a:pPr>
              <a:lnSpc>
                <a:spcPct val="100000"/>
              </a:lnSpc>
            </a:pPr>
            <a:r>
              <a:rPr b="0" lang="pt-PT" sz="1600" spc="-1" strike="noStrike">
                <a:solidFill>
                  <a:srgbClr val="000000"/>
                </a:solidFill>
                <a:latin typeface="Verdana"/>
                <a:ea typeface="Verdana"/>
              </a:rPr>
              <a:t>Please correct me if you think the pace is too fast or too slow.</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0" lang="pt-PT" sz="1600" spc="-1" strike="noStrike">
                <a:solidFill>
                  <a:srgbClr val="000000"/>
                </a:solidFill>
                <a:latin typeface="Verdana"/>
                <a:ea typeface="Verdana"/>
              </a:rPr>
              <a:t>Welcome to this Findmore Consulting Workshop! Enjoy!</a:t>
            </a:r>
            <a:endParaRPr b="0" lang="pt-PT" sz="1600" spc="-1" strike="noStrike">
              <a:latin typeface="DejaVu Sans"/>
            </a:endParaRPr>
          </a:p>
        </p:txBody>
      </p:sp>
      <p:pic>
        <p:nvPicPr>
          <p:cNvPr id="80" name="" descr=""/>
          <p:cNvPicPr/>
          <p:nvPr/>
        </p:nvPicPr>
        <p:blipFill>
          <a:blip r:embed="rId5"/>
          <a:stretch/>
        </p:blipFill>
        <p:spPr>
          <a:xfrm>
            <a:off x="11245680" y="100080"/>
            <a:ext cx="814320" cy="11239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81" name="CustomShape 1"/>
          <p:cNvSpPr/>
          <p:nvPr/>
        </p:nvSpPr>
        <p:spPr>
          <a:xfrm>
            <a:off x="182880" y="182880"/>
            <a:ext cx="11795040" cy="5810400"/>
          </a:xfrm>
          <a:prstGeom prst="rect">
            <a:avLst/>
          </a:prstGeom>
          <a:noFill/>
          <a:ln>
            <a:noFill/>
          </a:ln>
        </p:spPr>
        <p:style>
          <a:lnRef idx="0"/>
          <a:fillRef idx="0"/>
          <a:effectRef idx="0"/>
          <a:fontRef idx="minor"/>
        </p:style>
        <p:txBody>
          <a:bodyPr lIns="90000" rIns="90000" tIns="45000" bIns="45000"/>
          <a:p>
            <a:pPr>
              <a:lnSpc>
                <a:spcPct val="100000"/>
              </a:lnSpc>
            </a:pPr>
            <a:r>
              <a:rPr b="1" lang="pt-PT" sz="2400" spc="-1" strike="noStrike">
                <a:solidFill>
                  <a:srgbClr val="000000"/>
                </a:solidFill>
                <a:latin typeface="Verdana"/>
                <a:ea typeface="Verdana"/>
              </a:rPr>
              <a:t>What will we talk about?</a:t>
            </a:r>
            <a:endParaRPr b="0" lang="pt-PT" sz="2400" spc="-1" strike="noStrike">
              <a:latin typeface="DejaVu Sans"/>
            </a:endParaRPr>
          </a:p>
          <a:p>
            <a:pPr>
              <a:lnSpc>
                <a:spcPct val="100000"/>
              </a:lnSpc>
            </a:pPr>
            <a:endParaRPr b="0" lang="pt-PT" sz="2400" spc="-1" strike="noStrike">
              <a:latin typeface="DejaVu Sans"/>
            </a:endParaRPr>
          </a:p>
          <a:p>
            <a:pPr>
              <a:lnSpc>
                <a:spcPct val="100000"/>
              </a:lnSpc>
            </a:pPr>
            <a:r>
              <a:rPr b="1" lang="pt-PT" sz="1800" spc="-1" strike="noStrike">
                <a:solidFill>
                  <a:srgbClr val="000000"/>
                </a:solidFill>
                <a:latin typeface="Verdana"/>
                <a:ea typeface="Verdana"/>
              </a:rPr>
              <a:t>Introduction</a:t>
            </a:r>
            <a:endParaRPr b="0" lang="pt-PT" sz="1800" spc="-1" strike="noStrike">
              <a:latin typeface="DejaVu Sans"/>
            </a:endParaRPr>
          </a:p>
          <a:p>
            <a:pPr lvl="1" marL="432000" indent="-215280">
              <a:lnSpc>
                <a:spcPct val="100000"/>
              </a:lnSpc>
              <a:buClr>
                <a:srgbClr val="000000"/>
              </a:buClr>
              <a:buSzPct val="45000"/>
              <a:buFont typeface="Noto Sans Symbols"/>
              <a:buChar char="●"/>
            </a:pPr>
            <a:r>
              <a:rPr b="0" lang="pt-PT" sz="1600" spc="-1" strike="noStrike">
                <a:solidFill>
                  <a:srgbClr val="000000"/>
                </a:solidFill>
                <a:latin typeface="Verdana"/>
                <a:ea typeface="Verdana"/>
              </a:rPr>
              <a:t>What is Continuous Integration/Delivery?</a:t>
            </a:r>
            <a:endParaRPr b="0" lang="pt-PT" sz="1600" spc="-1" strike="noStrike">
              <a:latin typeface="DejaVu Sans"/>
            </a:endParaRPr>
          </a:p>
          <a:p>
            <a:pPr lvl="1" marL="432000" indent="-215280">
              <a:lnSpc>
                <a:spcPct val="100000"/>
              </a:lnSpc>
              <a:buClr>
                <a:srgbClr val="000000"/>
              </a:buClr>
              <a:buSzPct val="45000"/>
              <a:buFont typeface="Noto Sans Symbols"/>
              <a:buChar char="●"/>
            </a:pPr>
            <a:r>
              <a:rPr b="0" lang="pt-PT" sz="1600" spc="-1" strike="noStrike">
                <a:solidFill>
                  <a:srgbClr val="000000"/>
                </a:solidFill>
                <a:latin typeface="Verdana"/>
                <a:ea typeface="Verdana"/>
              </a:rPr>
              <a:t>Why CI/CD?</a:t>
            </a:r>
            <a:endParaRPr b="0" lang="pt-PT" sz="1600" spc="-1" strike="noStrike">
              <a:latin typeface="DejaVu Sans"/>
            </a:endParaRPr>
          </a:p>
          <a:p>
            <a:pPr lvl="1" marL="432000" indent="-215280">
              <a:lnSpc>
                <a:spcPct val="100000"/>
              </a:lnSpc>
              <a:buClr>
                <a:srgbClr val="000000"/>
              </a:buClr>
              <a:buSzPct val="45000"/>
              <a:buFont typeface="Noto Sans Symbols"/>
              <a:buChar char="●"/>
            </a:pPr>
            <a:r>
              <a:rPr b="0" lang="pt-PT" sz="1600" spc="-1" strike="noStrike">
                <a:solidFill>
                  <a:srgbClr val="000000"/>
                </a:solidFill>
                <a:latin typeface="Verdana"/>
                <a:ea typeface="Verdana"/>
              </a:rPr>
              <a:t>How to implement CI/CD</a:t>
            </a:r>
            <a:endParaRPr b="0" lang="pt-PT" sz="1600" spc="-1" strike="noStrike">
              <a:latin typeface="DejaVu Sans"/>
            </a:endParaRPr>
          </a:p>
          <a:p>
            <a:pPr lvl="1" marL="432000" indent="-215280">
              <a:lnSpc>
                <a:spcPct val="100000"/>
              </a:lnSpc>
              <a:buClr>
                <a:srgbClr val="000000"/>
              </a:buClr>
              <a:buSzPct val="45000"/>
              <a:buFont typeface="Noto Sans Symbols"/>
              <a:buChar char="●"/>
            </a:pPr>
            <a:r>
              <a:rPr b="0" lang="pt-PT" sz="1600" spc="-1" strike="noStrike">
                <a:solidFill>
                  <a:srgbClr val="000000"/>
                </a:solidFill>
                <a:latin typeface="Verdana"/>
                <a:ea typeface="Verdana"/>
              </a:rPr>
              <a:t>What is Jenkins?</a:t>
            </a:r>
            <a:endParaRPr b="0" lang="pt-PT" sz="1600" spc="-1" strike="noStrike">
              <a:latin typeface="DejaVu Sans"/>
            </a:endParaRPr>
          </a:p>
          <a:p>
            <a:pPr lvl="1" marL="432000" indent="-215280">
              <a:lnSpc>
                <a:spcPct val="100000"/>
              </a:lnSpc>
              <a:buClr>
                <a:srgbClr val="000000"/>
              </a:buClr>
              <a:buSzPct val="45000"/>
              <a:buFont typeface="Noto Sans Symbols"/>
              <a:buChar char="●"/>
            </a:pPr>
            <a:r>
              <a:rPr b="0" lang="pt-PT" sz="1600" spc="-1" strike="noStrike">
                <a:solidFill>
                  <a:srgbClr val="000000"/>
                </a:solidFill>
                <a:latin typeface="Verdana"/>
                <a:ea typeface="Verdana"/>
              </a:rPr>
              <a:t>Jenkins History</a:t>
            </a:r>
            <a:endParaRPr b="0" lang="pt-PT" sz="1600" spc="-1" strike="noStrike">
              <a:latin typeface="DejaVu Sans"/>
            </a:endParaRPr>
          </a:p>
          <a:p>
            <a:pPr lvl="1" marL="432000" indent="-215280">
              <a:lnSpc>
                <a:spcPct val="100000"/>
              </a:lnSpc>
              <a:buClr>
                <a:srgbClr val="000000"/>
              </a:buClr>
              <a:buSzPct val="45000"/>
              <a:buFont typeface="Noto Sans Symbols"/>
              <a:buChar char="●"/>
            </a:pPr>
            <a:r>
              <a:rPr b="0" lang="pt-PT" sz="1600" spc="-1" strike="noStrike">
                <a:solidFill>
                  <a:srgbClr val="000000"/>
                </a:solidFill>
                <a:latin typeface="Verdana"/>
                <a:ea typeface="Verdana"/>
              </a:rPr>
              <a:t>Jenkins’s Features</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pt-PT" sz="1800" spc="-1" strike="noStrike">
                <a:solidFill>
                  <a:srgbClr val="000000"/>
                </a:solidFill>
                <a:latin typeface="Verdana"/>
                <a:ea typeface="Verdana"/>
              </a:rPr>
              <a:t>Getting Started</a:t>
            </a:r>
            <a:endParaRPr b="0" lang="pt-PT" sz="1800" spc="-1" strike="noStrike">
              <a:latin typeface="DejaVu Sans"/>
            </a:endParaRPr>
          </a:p>
          <a:p>
            <a:pPr lvl="1" marL="432000" indent="-215280">
              <a:lnSpc>
                <a:spcPct val="100000"/>
              </a:lnSpc>
              <a:buClr>
                <a:srgbClr val="000000"/>
              </a:buClr>
              <a:buSzPct val="45000"/>
              <a:buFont typeface="Noto Sans Symbols"/>
              <a:buChar char="●"/>
            </a:pPr>
            <a:r>
              <a:rPr b="0" lang="pt-PT" sz="1600" spc="-1" strike="noStrike">
                <a:solidFill>
                  <a:srgbClr val="000000"/>
                </a:solidFill>
                <a:latin typeface="Verdana"/>
                <a:ea typeface="Verdana"/>
              </a:rPr>
              <a:t>Jenkins Installation</a:t>
            </a:r>
            <a:endParaRPr b="0" lang="pt-PT" sz="1600" spc="-1" strike="noStrike">
              <a:latin typeface="DejaVu Sans"/>
            </a:endParaRPr>
          </a:p>
          <a:p>
            <a:pPr lvl="1" marL="432000" indent="-215280">
              <a:lnSpc>
                <a:spcPct val="100000"/>
              </a:lnSpc>
              <a:buClr>
                <a:srgbClr val="000000"/>
              </a:buClr>
              <a:buSzPct val="45000"/>
              <a:buFont typeface="Noto Sans Symbols"/>
              <a:buChar char="●"/>
            </a:pPr>
            <a:r>
              <a:rPr b="0" lang="pt-PT" sz="1600" spc="-1" strike="noStrike">
                <a:solidFill>
                  <a:srgbClr val="000000"/>
                </a:solidFill>
                <a:latin typeface="Verdana"/>
                <a:ea typeface="Verdana"/>
              </a:rPr>
              <a:t>Jenkins Configuration, Security &amp; Plugins</a:t>
            </a:r>
            <a:br/>
            <a:r>
              <a:rPr b="0" lang="pt-PT" sz="1800" spc="-1" strike="noStrike">
                <a:solidFill>
                  <a:srgbClr val="000000"/>
                </a:solidFill>
                <a:latin typeface="Verdana"/>
                <a:ea typeface="DejaVu Sans"/>
              </a:rPr>
              <a:t> </a:t>
            </a:r>
            <a:endParaRPr b="0" lang="pt-PT" sz="1800" spc="-1" strike="noStrike">
              <a:latin typeface="DejaVu Sans"/>
            </a:endParaRPr>
          </a:p>
          <a:p>
            <a:pPr>
              <a:lnSpc>
                <a:spcPct val="100000"/>
              </a:lnSpc>
            </a:pPr>
            <a:r>
              <a:rPr b="1" lang="pt-PT" sz="1800" spc="-1" strike="noStrike">
                <a:solidFill>
                  <a:srgbClr val="000000"/>
                </a:solidFill>
                <a:latin typeface="Verdana"/>
                <a:ea typeface="Verdana"/>
              </a:rPr>
              <a:t>Project</a:t>
            </a:r>
            <a:endParaRPr b="0" lang="pt-PT" sz="1800" spc="-1" strike="noStrike">
              <a:latin typeface="DejaVu Sans"/>
            </a:endParaRPr>
          </a:p>
          <a:p>
            <a:pPr lvl="1" marL="432000" indent="-215280">
              <a:lnSpc>
                <a:spcPct val="100000"/>
              </a:lnSpc>
              <a:buClr>
                <a:srgbClr val="000000"/>
              </a:buClr>
              <a:buSzPct val="45000"/>
              <a:buFont typeface="Noto Sans Symbols"/>
              <a:buChar char="●"/>
            </a:pPr>
            <a:r>
              <a:rPr b="0" lang="pt-PT" sz="1600" spc="-1" strike="noStrike">
                <a:solidFill>
                  <a:srgbClr val="000000"/>
                </a:solidFill>
                <a:latin typeface="Verdana"/>
                <a:ea typeface="Verdana"/>
              </a:rPr>
              <a:t>Create/Update/Run Job</a:t>
            </a:r>
            <a:endParaRPr b="0" lang="pt-PT" sz="1600" spc="-1" strike="noStrike">
              <a:latin typeface="DejaVu Sans"/>
            </a:endParaRPr>
          </a:p>
          <a:p>
            <a:pPr lvl="1" marL="432000" indent="-215280">
              <a:lnSpc>
                <a:spcPct val="100000"/>
              </a:lnSpc>
              <a:buClr>
                <a:srgbClr val="000000"/>
              </a:buClr>
              <a:buSzPct val="45000"/>
              <a:buFont typeface="Noto Sans Symbols"/>
              <a:buChar char="●"/>
            </a:pPr>
            <a:r>
              <a:rPr b="0" lang="pt-PT" sz="1600" spc="-1" strike="noStrike">
                <a:solidFill>
                  <a:srgbClr val="000000"/>
                </a:solidFill>
                <a:latin typeface="Verdana"/>
                <a:ea typeface="Verdana"/>
              </a:rPr>
              <a:t>Import code from Git</a:t>
            </a:r>
            <a:endParaRPr b="0" lang="pt-PT" sz="1600" spc="-1" strike="noStrike">
              <a:latin typeface="DejaVu Sans"/>
            </a:endParaRPr>
          </a:p>
          <a:p>
            <a:pPr lvl="1" marL="432000" indent="-215280">
              <a:lnSpc>
                <a:spcPct val="100000"/>
              </a:lnSpc>
              <a:buClr>
                <a:srgbClr val="000000"/>
              </a:buClr>
              <a:buSzPct val="45000"/>
              <a:buFont typeface="Noto Sans Symbols"/>
              <a:buChar char="●"/>
            </a:pPr>
            <a:r>
              <a:rPr b="0" lang="pt-PT" sz="1600" spc="-1" strike="noStrike">
                <a:solidFill>
                  <a:srgbClr val="000000"/>
                </a:solidFill>
                <a:latin typeface="Verdana"/>
                <a:ea typeface="Verdana"/>
              </a:rPr>
              <a:t>Deploy code to Web Server</a:t>
            </a:r>
            <a:endParaRPr b="0" lang="pt-PT" sz="1600" spc="-1" strike="noStrike">
              <a:latin typeface="DejaVu Sans"/>
            </a:endParaRPr>
          </a:p>
          <a:p>
            <a:pPr lvl="1" marL="432000" indent="-215280">
              <a:lnSpc>
                <a:spcPct val="100000"/>
              </a:lnSpc>
              <a:buClr>
                <a:srgbClr val="000000"/>
              </a:buClr>
              <a:buSzPct val="45000"/>
              <a:buFont typeface="Noto Sans Symbols"/>
              <a:buChar char="●"/>
            </a:pPr>
            <a:r>
              <a:rPr b="0" lang="pt-PT" sz="1600" spc="-1" strike="noStrike">
                <a:solidFill>
                  <a:srgbClr val="000000"/>
                </a:solidFill>
                <a:latin typeface="Verdana"/>
                <a:ea typeface="Verdana"/>
              </a:rPr>
              <a:t>Docker usage example: Build Docker Image, Deploy to Container</a:t>
            </a:r>
            <a:endParaRPr b="0" lang="pt-PT" sz="1600" spc="-1" strike="noStrike">
              <a:latin typeface="DejaVu Sans"/>
            </a:endParaRPr>
          </a:p>
          <a:p>
            <a:pPr lvl="1" marL="432000" indent="-215280">
              <a:lnSpc>
                <a:spcPct val="100000"/>
              </a:lnSpc>
              <a:buClr>
                <a:srgbClr val="000000"/>
              </a:buClr>
              <a:buSzPct val="45000"/>
              <a:buFont typeface="Noto Sans Symbols"/>
              <a:buChar char="●"/>
            </a:pPr>
            <a:r>
              <a:rPr b="0" lang="pt-PT" sz="1600" spc="-1" strike="noStrike">
                <a:solidFill>
                  <a:srgbClr val="000000"/>
                </a:solidFill>
                <a:latin typeface="Verdana"/>
                <a:ea typeface="Verdana"/>
              </a:rPr>
              <a:t>Trigger build if there’s change in Git</a:t>
            </a:r>
            <a:endParaRPr b="0" lang="pt-PT" sz="1600" spc="-1" strike="noStrike">
              <a:latin typeface="DejaVu Sans"/>
            </a:endParaRPr>
          </a:p>
        </p:txBody>
      </p:sp>
      <p:pic>
        <p:nvPicPr>
          <p:cNvPr id="82" name="" descr=""/>
          <p:cNvPicPr/>
          <p:nvPr/>
        </p:nvPicPr>
        <p:blipFill>
          <a:blip r:embed="rId2"/>
          <a:stretch/>
        </p:blipFill>
        <p:spPr>
          <a:xfrm>
            <a:off x="11245680" y="100080"/>
            <a:ext cx="814320" cy="11239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83" name="CustomShape 1"/>
          <p:cNvSpPr/>
          <p:nvPr/>
        </p:nvSpPr>
        <p:spPr>
          <a:xfrm>
            <a:off x="182880" y="182880"/>
            <a:ext cx="11795040" cy="3097800"/>
          </a:xfrm>
          <a:prstGeom prst="rect">
            <a:avLst/>
          </a:prstGeom>
          <a:noFill/>
          <a:ln>
            <a:noFill/>
          </a:ln>
        </p:spPr>
        <p:style>
          <a:lnRef idx="0"/>
          <a:fillRef idx="0"/>
          <a:effectRef idx="0"/>
          <a:fontRef idx="minor"/>
        </p:style>
        <p:txBody>
          <a:bodyPr lIns="90000" rIns="90000" tIns="45000" bIns="45000"/>
          <a:p>
            <a:pPr>
              <a:lnSpc>
                <a:spcPct val="100000"/>
              </a:lnSpc>
            </a:pPr>
            <a:r>
              <a:rPr b="1" lang="pt-PT" sz="2400" spc="-1" strike="noStrike">
                <a:solidFill>
                  <a:srgbClr val="000000"/>
                </a:solidFill>
                <a:latin typeface="Verdana"/>
                <a:ea typeface="Verdana"/>
              </a:rPr>
              <a:t>What is Continuous Integration?</a:t>
            </a:r>
            <a:endParaRPr b="0" lang="pt-PT" sz="2400" spc="-1" strike="noStrike">
              <a:latin typeface="DejaVu Sans"/>
            </a:endParaRPr>
          </a:p>
          <a:p>
            <a:pPr>
              <a:lnSpc>
                <a:spcPct val="100000"/>
              </a:lnSpc>
            </a:pPr>
            <a:endParaRPr b="0" lang="pt-PT" sz="2400" spc="-1" strike="noStrike">
              <a:latin typeface="DejaVu Sans"/>
            </a:endParaRPr>
          </a:p>
          <a:p>
            <a:pPr>
              <a:lnSpc>
                <a:spcPct val="100000"/>
              </a:lnSpc>
            </a:pPr>
            <a:r>
              <a:rPr b="0" lang="pt-PT" sz="1600" spc="-1" strike="noStrike">
                <a:solidFill>
                  <a:srgbClr val="000000"/>
                </a:solidFill>
                <a:latin typeface="Verdana"/>
                <a:ea typeface="Verdana"/>
              </a:rPr>
              <a:t>Continuous Integration (CI) is a software engineering practice that requires developers to</a:t>
            </a:r>
            <a:endParaRPr b="0" lang="pt-PT" sz="1600" spc="-1" strike="noStrike">
              <a:latin typeface="DejaVu Sans"/>
            </a:endParaRPr>
          </a:p>
          <a:p>
            <a:pPr>
              <a:lnSpc>
                <a:spcPct val="100000"/>
              </a:lnSpc>
            </a:pPr>
            <a:r>
              <a:rPr b="0" lang="pt-PT" sz="1600" spc="-1" strike="noStrike">
                <a:solidFill>
                  <a:srgbClr val="000000"/>
                </a:solidFill>
                <a:latin typeface="Verdana"/>
                <a:ea typeface="Verdana"/>
              </a:rPr>
              <a:t>integrate code into a shared repository, several times a day. Each commit/push is then verified</a:t>
            </a:r>
            <a:endParaRPr b="0" lang="pt-PT" sz="1600" spc="-1" strike="noStrike">
              <a:latin typeface="DejaVu Sans"/>
            </a:endParaRPr>
          </a:p>
          <a:p>
            <a:pPr>
              <a:lnSpc>
                <a:spcPct val="100000"/>
              </a:lnSpc>
            </a:pPr>
            <a:r>
              <a:rPr b="0" lang="pt-PT" sz="1600" spc="-1" strike="noStrike">
                <a:solidFill>
                  <a:srgbClr val="000000"/>
                </a:solidFill>
                <a:latin typeface="Verdana"/>
                <a:ea typeface="Verdana"/>
              </a:rPr>
              <a:t>by an automatic build, allowing teams to detect problems early.</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0" lang="pt-PT" sz="1600" spc="-1" strike="noStrike">
                <a:solidFill>
                  <a:srgbClr val="000000"/>
                </a:solidFill>
                <a:latin typeface="Verdana"/>
                <a:ea typeface="Verdana"/>
              </a:rPr>
              <a:t>By integrating regularly, you can detect errors quickly and locate them easily.</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endParaRPr b="0" lang="pt-PT" sz="1600" spc="-1" strike="noStrike">
              <a:latin typeface="DejaVu Sans"/>
            </a:endParaRPr>
          </a:p>
          <a:p>
            <a:pPr>
              <a:lnSpc>
                <a:spcPct val="100000"/>
              </a:lnSpc>
            </a:pPr>
            <a:endParaRPr b="0" lang="pt-PT" sz="1600" spc="-1" strike="noStrike">
              <a:latin typeface="DejaVu Sans"/>
            </a:endParaRPr>
          </a:p>
          <a:p>
            <a:pPr>
              <a:lnSpc>
                <a:spcPct val="100000"/>
              </a:lnSpc>
            </a:pPr>
            <a:endParaRPr b="0" lang="pt-PT" sz="1600" spc="-1" strike="noStrike">
              <a:latin typeface="DejaVu Sans"/>
            </a:endParaRPr>
          </a:p>
          <a:p>
            <a:pPr>
              <a:lnSpc>
                <a:spcPct val="100000"/>
              </a:lnSpc>
            </a:pPr>
            <a:endParaRPr b="0" lang="pt-PT" sz="1600" spc="-1" strike="noStrike">
              <a:latin typeface="DejaVu Sans"/>
            </a:endParaRPr>
          </a:p>
          <a:p>
            <a:pPr>
              <a:lnSpc>
                <a:spcPct val="100000"/>
              </a:lnSpc>
            </a:pPr>
            <a:endParaRPr b="0" lang="pt-PT" sz="1600" spc="-1" strike="noStrike">
              <a:latin typeface="DejaVu Sans"/>
            </a:endParaRPr>
          </a:p>
        </p:txBody>
      </p:sp>
      <p:pic>
        <p:nvPicPr>
          <p:cNvPr id="84" name="" descr=""/>
          <p:cNvPicPr/>
          <p:nvPr/>
        </p:nvPicPr>
        <p:blipFill>
          <a:blip r:embed="rId2"/>
          <a:stretch/>
        </p:blipFill>
        <p:spPr>
          <a:xfrm>
            <a:off x="2376000" y="2363760"/>
            <a:ext cx="7439760" cy="4146480"/>
          </a:xfrm>
          <a:prstGeom prst="rect">
            <a:avLst/>
          </a:prstGeom>
          <a:ln>
            <a:noFill/>
          </a:ln>
        </p:spPr>
      </p:pic>
      <p:pic>
        <p:nvPicPr>
          <p:cNvPr id="85" name="" descr=""/>
          <p:cNvPicPr/>
          <p:nvPr/>
        </p:nvPicPr>
        <p:blipFill>
          <a:blip r:embed="rId3"/>
          <a:stretch/>
        </p:blipFill>
        <p:spPr>
          <a:xfrm>
            <a:off x="11245680" y="100080"/>
            <a:ext cx="814320" cy="11239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86" name="CustomShape 1"/>
          <p:cNvSpPr/>
          <p:nvPr/>
        </p:nvSpPr>
        <p:spPr>
          <a:xfrm>
            <a:off x="182880" y="182880"/>
            <a:ext cx="11840760" cy="6308640"/>
          </a:xfrm>
          <a:prstGeom prst="rect">
            <a:avLst/>
          </a:prstGeom>
          <a:noFill/>
          <a:ln>
            <a:noFill/>
          </a:ln>
        </p:spPr>
        <p:style>
          <a:lnRef idx="0"/>
          <a:fillRef idx="0"/>
          <a:effectRef idx="0"/>
          <a:fontRef idx="minor"/>
        </p:style>
        <p:txBody>
          <a:bodyPr lIns="90000" rIns="90000" tIns="45000" bIns="45000"/>
          <a:p>
            <a:pPr>
              <a:lnSpc>
                <a:spcPct val="100000"/>
              </a:lnSpc>
            </a:pPr>
            <a:r>
              <a:rPr b="1" lang="pt-PT" sz="2400" spc="-1" strike="noStrike">
                <a:solidFill>
                  <a:srgbClr val="000000"/>
                </a:solidFill>
                <a:latin typeface="Verdana"/>
                <a:ea typeface="Verdana"/>
              </a:rPr>
              <a:t>Continuous Integration</a:t>
            </a:r>
            <a:endParaRPr b="0" lang="pt-PT" sz="2400" spc="-1" strike="noStrike">
              <a:latin typeface="DejaVu Sans"/>
            </a:endParaRPr>
          </a:p>
          <a:p>
            <a:pPr>
              <a:lnSpc>
                <a:spcPct val="100000"/>
              </a:lnSpc>
            </a:pPr>
            <a:endParaRPr b="0" lang="pt-PT" sz="2400" spc="-1" strike="noStrike">
              <a:latin typeface="DejaVu Sans"/>
            </a:endParaRPr>
          </a:p>
          <a:p>
            <a:pPr>
              <a:lnSpc>
                <a:spcPct val="100000"/>
              </a:lnSpc>
            </a:pPr>
            <a:endParaRPr b="0" lang="pt-PT" sz="2400" spc="-1" strike="noStrike">
              <a:latin typeface="DejaVu Sans"/>
            </a:endParaRPr>
          </a:p>
          <a:p>
            <a:pPr>
              <a:lnSpc>
                <a:spcPct val="100000"/>
              </a:lnSpc>
            </a:pPr>
            <a:r>
              <a:rPr b="1" lang="pt-PT" sz="1800" spc="-1" strike="noStrike">
                <a:solidFill>
                  <a:srgbClr val="000000"/>
                </a:solidFill>
                <a:latin typeface="Verdana"/>
                <a:ea typeface="Verdana"/>
              </a:rPr>
              <a:t>Why should we consider CI?</a:t>
            </a:r>
            <a:endParaRPr b="0" lang="pt-PT" sz="18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Reduced Risk</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Better Quality Code</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Ready to Ship Code</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Systematic Versioning</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Code quality trend analisys</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Time to market</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Reduced Cost</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pt-PT" sz="1800" spc="-1" strike="noStrike">
                <a:solidFill>
                  <a:srgbClr val="000000"/>
                </a:solidFill>
                <a:latin typeface="Verdana"/>
                <a:ea typeface="Verdana"/>
              </a:rPr>
              <a:t>How can we implement CI?</a:t>
            </a:r>
            <a:endParaRPr b="0" lang="pt-PT" sz="1800" spc="-1" strike="noStrike">
              <a:latin typeface="DejaVu Sans"/>
            </a:endParaRPr>
          </a:p>
          <a:p>
            <a:pPr>
              <a:lnSpc>
                <a:spcPct val="100000"/>
              </a:lnSpc>
            </a:pPr>
            <a:r>
              <a:rPr b="0" lang="pt-PT" sz="1600" spc="-1" strike="noStrike">
                <a:solidFill>
                  <a:srgbClr val="000000"/>
                </a:solidFill>
                <a:latin typeface="Verdana"/>
                <a:ea typeface="Verdana"/>
              </a:rPr>
              <a:t>There are many tools which allow CI, some OpenSource, some paid, some on the cloud, some on local servers.</a:t>
            </a:r>
            <a:endParaRPr b="0" lang="pt-PT" sz="1600" spc="-1" strike="noStrike">
              <a:latin typeface="DejaVu Sans"/>
            </a:endParaRPr>
          </a:p>
          <a:p>
            <a:pPr>
              <a:lnSpc>
                <a:spcPct val="100000"/>
              </a:lnSpc>
            </a:pPr>
            <a:r>
              <a:rPr b="0" lang="pt-PT" sz="1600" spc="-1" strike="noStrike">
                <a:solidFill>
                  <a:srgbClr val="000000"/>
                </a:solidFill>
                <a:latin typeface="Verdana"/>
                <a:ea typeface="Verdana"/>
              </a:rPr>
              <a:t>One of the best, which is </a:t>
            </a:r>
            <a:r>
              <a:rPr b="0" lang="pt-PT" sz="1600" spc="-1" strike="noStrike" u="sng">
                <a:solidFill>
                  <a:srgbClr val="000000"/>
                </a:solidFill>
                <a:uFillTx/>
                <a:latin typeface="Verdana"/>
                <a:ea typeface="Verdana"/>
              </a:rPr>
              <a:t>free and OpenSource</a:t>
            </a:r>
            <a:r>
              <a:rPr b="0" lang="pt-PT" sz="1600" spc="-1" strike="noStrike">
                <a:solidFill>
                  <a:srgbClr val="000000"/>
                </a:solidFill>
                <a:latin typeface="Verdana"/>
                <a:ea typeface="Verdana"/>
              </a:rPr>
              <a:t>, is the one we will talk about: </a:t>
            </a:r>
            <a:r>
              <a:rPr b="1" lang="pt-PT" sz="1600" spc="-1" strike="noStrike">
                <a:solidFill>
                  <a:srgbClr val="000000"/>
                </a:solidFill>
                <a:latin typeface="Verdana"/>
                <a:ea typeface="Verdana"/>
              </a:rPr>
              <a:t>Jenkins</a:t>
            </a:r>
            <a:endParaRPr b="0" lang="pt-PT" sz="1600" spc="-1" strike="noStrike">
              <a:latin typeface="DejaVu Sans"/>
            </a:endParaRPr>
          </a:p>
        </p:txBody>
      </p:sp>
      <p:pic>
        <p:nvPicPr>
          <p:cNvPr id="87" name="" descr=""/>
          <p:cNvPicPr/>
          <p:nvPr/>
        </p:nvPicPr>
        <p:blipFill>
          <a:blip r:embed="rId2"/>
          <a:stretch/>
        </p:blipFill>
        <p:spPr>
          <a:xfrm>
            <a:off x="11245680" y="100080"/>
            <a:ext cx="814320" cy="11239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88" name="CustomShape 1"/>
          <p:cNvSpPr/>
          <p:nvPr/>
        </p:nvSpPr>
        <p:spPr>
          <a:xfrm>
            <a:off x="182880" y="182880"/>
            <a:ext cx="11795040" cy="5005800"/>
          </a:xfrm>
          <a:prstGeom prst="rect">
            <a:avLst/>
          </a:prstGeom>
          <a:noFill/>
          <a:ln>
            <a:noFill/>
          </a:ln>
        </p:spPr>
        <p:style>
          <a:lnRef idx="0"/>
          <a:fillRef idx="0"/>
          <a:effectRef idx="0"/>
          <a:fontRef idx="minor"/>
        </p:style>
        <p:txBody>
          <a:bodyPr lIns="90000" rIns="90000" tIns="45000" bIns="45000"/>
          <a:p>
            <a:pPr>
              <a:lnSpc>
                <a:spcPct val="100000"/>
              </a:lnSpc>
            </a:pPr>
            <a:r>
              <a:rPr b="1" lang="pt-PT" sz="2400" spc="-1" strike="noStrike">
                <a:solidFill>
                  <a:srgbClr val="000000"/>
                </a:solidFill>
                <a:latin typeface="Verdana"/>
                <a:ea typeface="Verdana"/>
              </a:rPr>
              <a:t>Jenkins</a:t>
            </a:r>
            <a:endParaRPr b="0" lang="pt-PT" sz="2400" spc="-1" strike="noStrike">
              <a:latin typeface="DejaVu Sans"/>
            </a:endParaRPr>
          </a:p>
          <a:p>
            <a:pPr>
              <a:lnSpc>
                <a:spcPct val="100000"/>
              </a:lnSpc>
            </a:pPr>
            <a:endParaRPr b="0" lang="pt-PT" sz="2400" spc="-1" strike="noStrike">
              <a:latin typeface="DejaVu Sans"/>
            </a:endParaRPr>
          </a:p>
          <a:p>
            <a:pPr>
              <a:lnSpc>
                <a:spcPct val="100000"/>
              </a:lnSpc>
            </a:pPr>
            <a:r>
              <a:rPr b="1" lang="pt-PT" sz="1800" spc="-1" strike="noStrike">
                <a:solidFill>
                  <a:srgbClr val="000000"/>
                </a:solidFill>
                <a:latin typeface="Verdana"/>
                <a:ea typeface="Verdana"/>
              </a:rPr>
              <a:t>What is Jenkins?</a:t>
            </a:r>
            <a:endParaRPr b="0" lang="pt-PT" sz="1800" spc="-1" strike="noStrike">
              <a:latin typeface="DejaVu Sans"/>
            </a:endParaRPr>
          </a:p>
          <a:p>
            <a:pPr>
              <a:lnSpc>
                <a:spcPct val="100000"/>
              </a:lnSpc>
            </a:pPr>
            <a:r>
              <a:rPr b="0" lang="pt-PT" sz="1600" spc="-1" strike="noStrike">
                <a:solidFill>
                  <a:srgbClr val="000000"/>
                </a:solidFill>
                <a:latin typeface="Verdana"/>
                <a:ea typeface="Verdana"/>
              </a:rPr>
              <a:t>Jenkins is a self-contained, open source automation server and continuous integration tool, which can be used to automate all sorts of tasks, such as building, testing and deploying software.</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pt-PT" sz="1800" spc="-1" strike="noStrike">
                <a:solidFill>
                  <a:srgbClr val="000000"/>
                </a:solidFill>
                <a:latin typeface="Verdana"/>
                <a:ea typeface="Verdana"/>
              </a:rPr>
              <a:t>Jenkins History</a:t>
            </a:r>
            <a:endParaRPr b="0" lang="pt-PT" sz="1800" spc="-1" strike="noStrike">
              <a:latin typeface="DejaVu Sans"/>
            </a:endParaRPr>
          </a:p>
          <a:p>
            <a:pPr>
              <a:lnSpc>
                <a:spcPct val="100000"/>
              </a:lnSpc>
            </a:pPr>
            <a:r>
              <a:rPr b="0" lang="pt-PT" sz="1600" spc="-1" strike="noStrike">
                <a:solidFill>
                  <a:srgbClr val="000000"/>
                </a:solidFill>
                <a:latin typeface="Verdana"/>
                <a:ea typeface="Verdana"/>
              </a:rPr>
              <a:t>Jenkins was first released in Feb 2005, by Sun Microsystems (acquired by Oracle during 2009/2010), as the </a:t>
            </a:r>
            <a:r>
              <a:rPr b="0" lang="pt-PT" sz="1600" spc="-1" strike="noStrike" u="sng">
                <a:solidFill>
                  <a:srgbClr val="000000"/>
                </a:solidFill>
                <a:uFillTx/>
                <a:latin typeface="Verdana"/>
                <a:ea typeface="Verdana"/>
              </a:rPr>
              <a:t>Hudson</a:t>
            </a:r>
            <a:r>
              <a:rPr b="0" lang="pt-PT" sz="1600" spc="-1" strike="noStrike">
                <a:solidFill>
                  <a:srgbClr val="000000"/>
                </a:solidFill>
                <a:latin typeface="Verdana"/>
                <a:ea typeface="Verdana"/>
              </a:rPr>
              <a:t> project.</a:t>
            </a:r>
            <a:endParaRPr b="0" lang="pt-PT" sz="1600" spc="-1" strike="noStrike">
              <a:latin typeface="DejaVu Sans"/>
            </a:endParaRPr>
          </a:p>
          <a:p>
            <a:pPr>
              <a:lnSpc>
                <a:spcPct val="100000"/>
              </a:lnSpc>
            </a:pPr>
            <a:r>
              <a:rPr b="0" lang="pt-PT" sz="1600" spc="-1" strike="noStrike">
                <a:solidFill>
                  <a:srgbClr val="000000"/>
                </a:solidFill>
                <a:latin typeface="Verdana"/>
                <a:ea typeface="Verdana"/>
              </a:rPr>
              <a:t>Around 2007 Hudson became known as a better alternative to CruiseControl and other open-source build-servers.</a:t>
            </a:r>
            <a:endParaRPr b="0" lang="pt-PT" sz="1600" spc="-1" strike="noStrike">
              <a:latin typeface="DejaVu Sans"/>
            </a:endParaRPr>
          </a:p>
          <a:p>
            <a:pPr>
              <a:lnSpc>
                <a:spcPct val="100000"/>
              </a:lnSpc>
            </a:pPr>
            <a:r>
              <a:rPr b="0" lang="pt-PT" sz="1600" spc="-1" strike="noStrike">
                <a:solidFill>
                  <a:srgbClr val="000000"/>
                </a:solidFill>
                <a:latin typeface="Verdana"/>
                <a:ea typeface="Verdana"/>
              </a:rPr>
              <a:t>At the JavaOne conference in May 2008, Hudson won the Duke’s Choice Award in the Developer Solutions category.</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0" lang="pt-PT" sz="1600" spc="-1" strike="noStrike">
                <a:solidFill>
                  <a:srgbClr val="000000"/>
                </a:solidFill>
                <a:latin typeface="Verdana"/>
                <a:ea typeface="Verdana"/>
              </a:rPr>
              <a:t>In November 2010, an issue arose in the Hudson community, which grew to encompass questions over the stewardship and control by Oracle.</a:t>
            </a:r>
            <a:endParaRPr b="0" lang="pt-PT" sz="1600" spc="-1" strike="noStrike">
              <a:latin typeface="DejaVu Sans"/>
            </a:endParaRPr>
          </a:p>
          <a:p>
            <a:pPr>
              <a:lnSpc>
                <a:spcPct val="100000"/>
              </a:lnSpc>
            </a:pPr>
            <a:r>
              <a:rPr b="0" lang="pt-PT" sz="1600" spc="-1" strike="noStrike">
                <a:solidFill>
                  <a:srgbClr val="000000"/>
                </a:solidFill>
                <a:latin typeface="Verdana"/>
                <a:ea typeface="Verdana"/>
              </a:rPr>
              <a:t>Negotiations between the main project contributors and Oracle took place, with Oracle claiming the name Hudson. So, a call for votes was made to change the project name from Hudson to Jenkins.</a:t>
            </a:r>
            <a:endParaRPr b="0" lang="pt-PT" sz="1600" spc="-1" strike="noStrike">
              <a:latin typeface="DejaVu Sans"/>
            </a:endParaRPr>
          </a:p>
          <a:p>
            <a:pPr>
              <a:lnSpc>
                <a:spcPct val="100000"/>
              </a:lnSpc>
            </a:pPr>
            <a:r>
              <a:rPr b="0" lang="pt-PT" sz="1600" spc="-1" strike="noStrike">
                <a:solidFill>
                  <a:srgbClr val="000000"/>
                </a:solidFill>
                <a:latin typeface="Verdana"/>
                <a:ea typeface="Verdana"/>
              </a:rPr>
              <a:t>However, Oracle said they intended to continue development of Hudson and considered Jenkins a fork rather than a rename.</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0" lang="pt-PT" sz="1600" spc="-1" strike="noStrike">
                <a:solidFill>
                  <a:srgbClr val="000000"/>
                </a:solidFill>
                <a:latin typeface="Verdana"/>
                <a:ea typeface="Verdana"/>
              </a:rPr>
              <a:t>Both projects continue independent, claiming the other is the fork.</a:t>
            </a:r>
            <a:br/>
            <a:r>
              <a:rPr b="0" lang="pt-PT" sz="1600" spc="-1" strike="noStrike">
                <a:solidFill>
                  <a:srgbClr val="000000"/>
                </a:solidFill>
                <a:latin typeface="Verdana"/>
                <a:ea typeface="Verdana"/>
              </a:rPr>
              <a:t>As of Dec 2013, Jenkins on GitHub had 567 project members (now 639) and 1100 public repositories (now 1846), compared to Hudson’s 32 project members (now 29) and 17 public repositories (now 20).</a:t>
            </a:r>
            <a:endParaRPr b="0" lang="pt-PT" sz="1600" spc="-1" strike="noStrike">
              <a:latin typeface="DejaVu Sans"/>
            </a:endParaRPr>
          </a:p>
        </p:txBody>
      </p:sp>
      <p:pic>
        <p:nvPicPr>
          <p:cNvPr id="89" name="" descr=""/>
          <p:cNvPicPr/>
          <p:nvPr/>
        </p:nvPicPr>
        <p:blipFill>
          <a:blip r:embed="rId2"/>
          <a:stretch/>
        </p:blipFill>
        <p:spPr>
          <a:xfrm>
            <a:off x="11245320" y="99720"/>
            <a:ext cx="814320" cy="11239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0" name="CustomShape 1"/>
          <p:cNvSpPr/>
          <p:nvPr/>
        </p:nvSpPr>
        <p:spPr>
          <a:xfrm>
            <a:off x="0" y="182880"/>
            <a:ext cx="180000" cy="446400"/>
          </a:xfrm>
          <a:prstGeom prst="rect">
            <a:avLst/>
          </a:prstGeom>
          <a:noFill/>
          <a:ln>
            <a:noFill/>
          </a:ln>
        </p:spPr>
        <p:style>
          <a:lnRef idx="0"/>
          <a:fillRef idx="0"/>
          <a:effectRef idx="0"/>
          <a:fontRef idx="minor"/>
        </p:style>
      </p:sp>
      <p:sp>
        <p:nvSpPr>
          <p:cNvPr id="91" name="CustomShape 2"/>
          <p:cNvSpPr/>
          <p:nvPr/>
        </p:nvSpPr>
        <p:spPr>
          <a:xfrm>
            <a:off x="180720" y="182880"/>
            <a:ext cx="11797200" cy="446400"/>
          </a:xfrm>
          <a:prstGeom prst="rect">
            <a:avLst/>
          </a:prstGeom>
          <a:noFill/>
          <a:ln>
            <a:noFill/>
          </a:ln>
        </p:spPr>
        <p:style>
          <a:lnRef idx="0"/>
          <a:fillRef idx="0"/>
          <a:effectRef idx="0"/>
          <a:fontRef idx="minor"/>
        </p:style>
        <p:txBody>
          <a:bodyPr lIns="90000" rIns="90000" tIns="45000" bIns="45000"/>
          <a:p>
            <a:pPr>
              <a:lnSpc>
                <a:spcPct val="100000"/>
              </a:lnSpc>
            </a:pPr>
            <a:r>
              <a:rPr b="1" lang="pt-PT" sz="2400" spc="-1" strike="noStrike">
                <a:solidFill>
                  <a:srgbClr val="000000"/>
                </a:solidFill>
                <a:latin typeface="Verdana"/>
                <a:ea typeface="Verdana"/>
              </a:rPr>
              <a:t>Jenkins</a:t>
            </a:r>
            <a:endParaRPr b="0" lang="pt-PT" sz="2400" spc="-1" strike="noStrike">
              <a:latin typeface="DejaVu Sans"/>
            </a:endParaRPr>
          </a:p>
          <a:p>
            <a:pPr>
              <a:lnSpc>
                <a:spcPct val="100000"/>
              </a:lnSpc>
            </a:pPr>
            <a:endParaRPr b="0" lang="pt-PT" sz="2400" spc="-1" strike="noStrike">
              <a:latin typeface="DejaVu Sans"/>
            </a:endParaRPr>
          </a:p>
          <a:p>
            <a:pPr>
              <a:lnSpc>
                <a:spcPct val="100000"/>
              </a:lnSpc>
            </a:pPr>
            <a:r>
              <a:rPr b="1" lang="pt-PT" sz="1800" spc="-1" strike="noStrike">
                <a:solidFill>
                  <a:srgbClr val="000000"/>
                </a:solidFill>
                <a:latin typeface="Verdana"/>
                <a:ea typeface="Verdana"/>
              </a:rPr>
              <a:t>Features</a:t>
            </a:r>
            <a:endParaRPr b="0" lang="pt-PT" sz="18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OpenSource and Free</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Cross platform</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Widely used</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Allow a distributed master/slave architecture</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Scalable</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Configurable</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Extensible</a:t>
            </a:r>
            <a:endParaRPr b="0" lang="pt-PT" sz="1600" spc="-1" strike="noStrike">
              <a:latin typeface="DejaVu Sans"/>
            </a:endParaRPr>
          </a:p>
          <a:p>
            <a:pPr>
              <a:lnSpc>
                <a:spcPct val="100000"/>
              </a:lnSpc>
            </a:pPr>
            <a:endParaRPr b="0" lang="pt-PT" sz="1600" spc="-1" strike="noStrike">
              <a:latin typeface="DejaVu Sans"/>
            </a:endParaRPr>
          </a:p>
        </p:txBody>
      </p:sp>
      <p:pic>
        <p:nvPicPr>
          <p:cNvPr id="92" name="" descr=""/>
          <p:cNvPicPr/>
          <p:nvPr/>
        </p:nvPicPr>
        <p:blipFill>
          <a:blip r:embed="rId2"/>
          <a:stretch/>
        </p:blipFill>
        <p:spPr>
          <a:xfrm>
            <a:off x="11245680" y="100080"/>
            <a:ext cx="814320" cy="11239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3" name="CustomShape 1"/>
          <p:cNvSpPr/>
          <p:nvPr/>
        </p:nvSpPr>
        <p:spPr>
          <a:xfrm>
            <a:off x="182880" y="183240"/>
            <a:ext cx="11703600" cy="6125760"/>
          </a:xfrm>
          <a:prstGeom prst="rect">
            <a:avLst/>
          </a:prstGeom>
          <a:noFill/>
          <a:ln>
            <a:noFill/>
          </a:ln>
        </p:spPr>
        <p:style>
          <a:lnRef idx="0"/>
          <a:fillRef idx="0"/>
          <a:effectRef idx="0"/>
          <a:fontRef idx="minor"/>
        </p:style>
        <p:txBody>
          <a:bodyPr lIns="90000" rIns="90000" tIns="45000" bIns="45000"/>
          <a:p>
            <a:pPr>
              <a:lnSpc>
                <a:spcPct val="100000"/>
              </a:lnSpc>
            </a:pPr>
            <a:r>
              <a:rPr b="1" lang="pt-PT" sz="2400" spc="-1" strike="noStrike">
                <a:solidFill>
                  <a:srgbClr val="000000"/>
                </a:solidFill>
                <a:latin typeface="Verdana"/>
                <a:ea typeface="Verdana"/>
              </a:rPr>
              <a:t>Jenkins Installation</a:t>
            </a:r>
            <a:endParaRPr b="0" lang="pt-PT" sz="2400" spc="-1" strike="noStrike">
              <a:latin typeface="DejaVu Sans"/>
            </a:endParaRPr>
          </a:p>
          <a:p>
            <a:pPr>
              <a:lnSpc>
                <a:spcPct val="100000"/>
              </a:lnSpc>
            </a:pPr>
            <a:endParaRPr b="0" lang="pt-PT" sz="2400" spc="-1" strike="noStrike">
              <a:latin typeface="DejaVu Sans"/>
            </a:endParaRPr>
          </a:p>
          <a:p>
            <a:pPr>
              <a:lnSpc>
                <a:spcPct val="100000"/>
              </a:lnSpc>
            </a:pPr>
            <a:r>
              <a:rPr b="1" lang="pt-PT" sz="1800" spc="-1" strike="noStrike">
                <a:solidFill>
                  <a:srgbClr val="000000"/>
                </a:solidFill>
                <a:latin typeface="Verdana"/>
                <a:ea typeface="Verdana"/>
              </a:rPr>
              <a:t>Pre-Requisites</a:t>
            </a:r>
            <a:endParaRPr b="0" lang="pt-PT" sz="18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Java 8</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RAM needed is very dependent on the usage, can be from 256MB to 70GB+</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Disk Space needed is also very dependent on the usage, depends on Code Pulls, external files needed, plugins, number of jobs. Basic installation takes about 250MB.</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pt-PT" sz="1800" spc="-1" strike="noStrike">
                <a:solidFill>
                  <a:srgbClr val="000000"/>
                </a:solidFill>
                <a:latin typeface="Verdana"/>
                <a:ea typeface="Verdana"/>
              </a:rPr>
              <a:t>Installation</a:t>
            </a:r>
            <a:endParaRPr b="0" lang="pt-PT" sz="1800" spc="-1" strike="noStrike">
              <a:latin typeface="DejaVu Sans"/>
            </a:endParaRPr>
          </a:p>
          <a:p>
            <a:pPr>
              <a:lnSpc>
                <a:spcPct val="100000"/>
              </a:lnSpc>
            </a:pPr>
            <a:r>
              <a:rPr b="0" lang="pt-PT" sz="1600" spc="-1" strike="noStrike">
                <a:solidFill>
                  <a:srgbClr val="000000"/>
                </a:solidFill>
                <a:latin typeface="Verdana"/>
                <a:ea typeface="Verdana"/>
              </a:rPr>
              <a:t>Jenkins has two release lines, LTS and weekly.</a:t>
            </a:r>
            <a:endParaRPr b="0" lang="pt-PT" sz="1600" spc="-1" strike="noStrike">
              <a:latin typeface="DejaVu Sans"/>
            </a:endParaRPr>
          </a:p>
          <a:p>
            <a:pPr>
              <a:lnSpc>
                <a:spcPct val="100000"/>
              </a:lnSpc>
            </a:pPr>
            <a:r>
              <a:rPr b="0" lang="pt-PT" sz="1600" spc="-1" strike="noStrike">
                <a:solidFill>
                  <a:srgbClr val="000000"/>
                </a:solidFill>
                <a:latin typeface="Verdana"/>
                <a:ea typeface="Verdana"/>
              </a:rPr>
              <a:t> </a:t>
            </a:r>
            <a:endParaRPr b="0" lang="pt-PT" sz="1600" spc="-1" strike="noStrike">
              <a:latin typeface="DejaVu Sans"/>
            </a:endParaRPr>
          </a:p>
          <a:p>
            <a:pPr>
              <a:lnSpc>
                <a:spcPct val="100000"/>
              </a:lnSpc>
            </a:pPr>
            <a:r>
              <a:rPr b="0" lang="pt-PT" sz="1600" spc="-1" strike="noStrike">
                <a:solidFill>
                  <a:srgbClr val="000000"/>
                </a:solidFill>
                <a:latin typeface="Verdana"/>
                <a:ea typeface="Verdana"/>
              </a:rPr>
              <a:t>Installation can be done through:</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War file</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Native system package/repository</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Docker image/container</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0" lang="pt-PT" sz="1600" spc="-1" strike="noStrike">
                <a:solidFill>
                  <a:srgbClr val="000000"/>
                </a:solidFill>
                <a:latin typeface="Verdana"/>
                <a:ea typeface="Verdana"/>
              </a:rPr>
              <a:t>In this presentation, we will use:</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Linux Ubuntu Server 16.04.3 LTS x86_64 (Virtual Machine)</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Java 8</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Jenkins LTS repository/package for Ubuntu</a:t>
            </a:r>
            <a:endParaRPr b="0" lang="pt-PT" sz="1600" spc="-1" strike="noStrike">
              <a:latin typeface="DejaVu Sans"/>
            </a:endParaRPr>
          </a:p>
        </p:txBody>
      </p:sp>
      <p:pic>
        <p:nvPicPr>
          <p:cNvPr id="94" name="" descr=""/>
          <p:cNvPicPr/>
          <p:nvPr/>
        </p:nvPicPr>
        <p:blipFill>
          <a:blip r:embed="rId2"/>
          <a:stretch/>
        </p:blipFill>
        <p:spPr>
          <a:xfrm>
            <a:off x="11245680" y="100080"/>
            <a:ext cx="814320" cy="11239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95" name="CustomShape 1"/>
          <p:cNvSpPr/>
          <p:nvPr/>
        </p:nvSpPr>
        <p:spPr>
          <a:xfrm>
            <a:off x="182880" y="183240"/>
            <a:ext cx="11703600" cy="6125760"/>
          </a:xfrm>
          <a:prstGeom prst="rect">
            <a:avLst/>
          </a:prstGeom>
          <a:noFill/>
          <a:ln>
            <a:noFill/>
          </a:ln>
        </p:spPr>
        <p:style>
          <a:lnRef idx="0"/>
          <a:fillRef idx="0"/>
          <a:effectRef idx="0"/>
          <a:fontRef idx="minor"/>
        </p:style>
        <p:txBody>
          <a:bodyPr lIns="90000" rIns="90000" tIns="45000" bIns="45000"/>
          <a:p>
            <a:pPr>
              <a:lnSpc>
                <a:spcPct val="100000"/>
              </a:lnSpc>
            </a:pPr>
            <a:r>
              <a:rPr b="1" lang="pt-PT" sz="2400" spc="-1" strike="noStrike">
                <a:solidFill>
                  <a:srgbClr val="000000"/>
                </a:solidFill>
                <a:latin typeface="Verdana"/>
                <a:ea typeface="Verdana"/>
              </a:rPr>
              <a:t>Jenkins Installation</a:t>
            </a:r>
            <a:endParaRPr b="0" lang="pt-PT" sz="2400" spc="-1" strike="noStrike">
              <a:latin typeface="DejaVu Sans"/>
            </a:endParaRPr>
          </a:p>
          <a:p>
            <a:pPr>
              <a:lnSpc>
                <a:spcPct val="100000"/>
              </a:lnSpc>
            </a:pPr>
            <a:endParaRPr b="0" lang="pt-PT" sz="2400" spc="-1" strike="noStrike">
              <a:latin typeface="DejaVu Sans"/>
            </a:endParaRPr>
          </a:p>
          <a:p>
            <a:pPr>
              <a:lnSpc>
                <a:spcPct val="100000"/>
              </a:lnSpc>
            </a:pPr>
            <a:r>
              <a:rPr b="1" lang="pt-PT" sz="1800" spc="-1" strike="noStrike">
                <a:solidFill>
                  <a:srgbClr val="000000"/>
                </a:solidFill>
                <a:latin typeface="Verdana"/>
                <a:ea typeface="Verdana"/>
              </a:rPr>
              <a:t>Installation</a:t>
            </a:r>
            <a:endParaRPr b="0" lang="pt-PT" sz="18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Configure repository</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Install package</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Start Jenkins</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pt-PT" sz="1600" spc="-1" strike="noStrike">
                <a:solidFill>
                  <a:srgbClr val="000000"/>
                </a:solidFill>
                <a:latin typeface="Verdana"/>
                <a:ea typeface="Verdana"/>
              </a:rPr>
              <a:t>Post-Installation</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Unlock Jenkins</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Base/suggested plugins</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Create first admin user</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pt-PT" sz="1600" spc="-1" strike="noStrike">
                <a:solidFill>
                  <a:srgbClr val="000000"/>
                </a:solidFill>
                <a:latin typeface="Verdana"/>
                <a:ea typeface="Verdana"/>
              </a:rPr>
              <a:t>Configuration</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Jenkins Management</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Global Tool Configurations</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Credentials</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Nodes</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Reload Configuration from Disk</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Manage Plugins</a:t>
            </a:r>
            <a:endParaRPr b="0" lang="pt-PT" sz="1600" spc="-1" strike="noStrike">
              <a:latin typeface="DejaVu Sans"/>
            </a:endParaRPr>
          </a:p>
          <a:p>
            <a:pPr>
              <a:lnSpc>
                <a:spcPct val="100000"/>
              </a:lnSpc>
            </a:pPr>
            <a:endParaRPr b="0" lang="pt-PT" sz="1600" spc="-1" strike="noStrike">
              <a:latin typeface="DejaVu Sans"/>
            </a:endParaRPr>
          </a:p>
          <a:p>
            <a:pPr>
              <a:lnSpc>
                <a:spcPct val="100000"/>
              </a:lnSpc>
            </a:pPr>
            <a:r>
              <a:rPr b="1" lang="pt-PT" sz="1600" spc="-1" strike="noStrike">
                <a:solidFill>
                  <a:srgbClr val="000000"/>
                </a:solidFill>
                <a:latin typeface="Verdana"/>
                <a:ea typeface="Verdana"/>
              </a:rPr>
              <a:t>Security / Access Control</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JNLP</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Security Realm</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Authorization</a:t>
            </a:r>
            <a:endParaRPr b="0" lang="pt-PT" sz="1600" spc="-1" strike="noStrike">
              <a:latin typeface="DejaVu Sans"/>
            </a:endParaRPr>
          </a:p>
          <a:p>
            <a:pPr marL="216000" indent="-215640">
              <a:lnSpc>
                <a:spcPct val="100000"/>
              </a:lnSpc>
              <a:buClr>
                <a:srgbClr val="000000"/>
              </a:buClr>
              <a:buSzPct val="45000"/>
              <a:buFont typeface="Wingdings" charset="2"/>
              <a:buChar char=""/>
            </a:pPr>
            <a:r>
              <a:rPr b="0" lang="pt-PT" sz="1600" spc="-1" strike="noStrike">
                <a:solidFill>
                  <a:srgbClr val="000000"/>
                </a:solidFill>
                <a:latin typeface="Verdana"/>
                <a:ea typeface="Verdana"/>
              </a:rPr>
              <a:t>Manage Users</a:t>
            </a:r>
            <a:endParaRPr b="0" lang="pt-PT" sz="1600" spc="-1" strike="noStrike">
              <a:latin typeface="DejaVu Sans"/>
            </a:endParaRPr>
          </a:p>
        </p:txBody>
      </p:sp>
      <p:pic>
        <p:nvPicPr>
          <p:cNvPr id="96" name="" descr=""/>
          <p:cNvPicPr/>
          <p:nvPr/>
        </p:nvPicPr>
        <p:blipFill>
          <a:blip r:embed="rId2"/>
          <a:stretch/>
        </p:blipFill>
        <p:spPr>
          <a:xfrm>
            <a:off x="11245680" y="100080"/>
            <a:ext cx="814320" cy="11239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453</TotalTime>
  <Application>LibreOffice/5.4.2.2.0$Linux_X86_64 LibreOffice_project/40m0$Build-2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pt-PT</dc:language>
  <cp:lastModifiedBy/>
  <dcterms:modified xsi:type="dcterms:W3CDTF">2017-10-12T09:54:17Z</dcterms:modified>
  <cp:revision>134</cp:revision>
  <dc:subject/>
  <dc:title/>
</cp:coreProperties>
</file>