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10.xml.rels" ContentType="application/vnd.openxmlformats-package.relationships+xml"/>
  <Override PartName="/ppt/notesSlides/notesSlide10.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body"/>
          </p:nvPr>
        </p:nvSpPr>
        <p:spPr>
          <a:xfrm>
            <a:off x="777240" y="4777560"/>
            <a:ext cx="6217560" cy="4525920"/>
          </a:xfrm>
          <a:prstGeom prst="rect">
            <a:avLst/>
          </a:prstGeom>
        </p:spPr>
        <p:txBody>
          <a:bodyPr lIns="0" rIns="0" tIns="0" bIns="0"/>
          <a:p>
            <a:r>
              <a:rPr b="0" lang="pt-PT" sz="2000" spc="-1" strike="noStrike">
                <a:latin typeface="DejaVu Sans"/>
              </a:rPr>
              <a:t>Click to edit the notes format</a:t>
            </a:r>
            <a:endParaRPr b="0" lang="pt-PT" sz="2000" spc="-1" strike="noStrike">
              <a:latin typeface="DejaVu Sans"/>
            </a:endParaRPr>
          </a:p>
        </p:txBody>
      </p:sp>
      <p:sp>
        <p:nvSpPr>
          <p:cNvPr id="77" name="PlaceHolder 2"/>
          <p:cNvSpPr>
            <a:spLocks noGrp="1"/>
          </p:cNvSpPr>
          <p:nvPr>
            <p:ph type="hdr"/>
          </p:nvPr>
        </p:nvSpPr>
        <p:spPr>
          <a:xfrm>
            <a:off x="1554480" y="5532120"/>
            <a:ext cx="6217560" cy="4525920"/>
          </a:xfrm>
          <a:prstGeom prst="rect">
            <a:avLst/>
          </a:prstGeom>
        </p:spPr>
        <p:txBody>
          <a:bodyPr lIns="0" rIns="0" tIns="0" bIns="0"/>
          <a:p>
            <a:r>
              <a:rPr b="0" lang="pt-PT" sz="1400" spc="-1" strike="noStrike">
                <a:latin typeface="DejaVu Serif"/>
              </a:rPr>
              <a:t>&lt;header&gt;</a:t>
            </a:r>
            <a:endParaRPr b="0" lang="pt-PT" sz="1400" spc="-1" strike="noStrike">
              <a:latin typeface="DejaVu Serif"/>
            </a:endParaRPr>
          </a:p>
        </p:txBody>
      </p:sp>
      <p:sp>
        <p:nvSpPr>
          <p:cNvPr id="78" name="PlaceHolder 3"/>
          <p:cNvSpPr>
            <a:spLocks noGrp="1"/>
          </p:cNvSpPr>
          <p:nvPr>
            <p:ph type="dt"/>
          </p:nvPr>
        </p:nvSpPr>
        <p:spPr>
          <a:xfrm>
            <a:off x="0" y="9555480"/>
            <a:ext cx="3372840" cy="502560"/>
          </a:xfrm>
          <a:prstGeom prst="rect">
            <a:avLst/>
          </a:prstGeom>
        </p:spPr>
        <p:txBody>
          <a:bodyPr lIns="0" rIns="0" tIns="0" bIns="0"/>
          <a:p>
            <a:pPr algn="r"/>
            <a:r>
              <a:rPr b="0" lang="pt-PT" sz="1400" spc="-1" strike="noStrike">
                <a:latin typeface="DejaVu Serif"/>
              </a:rPr>
              <a:t>&lt;date/time&gt;</a:t>
            </a:r>
            <a:endParaRPr b="0" lang="pt-PT" sz="1400" spc="-1" strike="noStrike">
              <a:latin typeface="DejaVu Serif"/>
            </a:endParaRPr>
          </a:p>
        </p:txBody>
      </p:sp>
      <p:sp>
        <p:nvSpPr>
          <p:cNvPr id="79" name="PlaceHolder 4"/>
          <p:cNvSpPr>
            <a:spLocks noGrp="1"/>
          </p:cNvSpPr>
          <p:nvPr>
            <p:ph type="ftr"/>
          </p:nvPr>
        </p:nvSpPr>
        <p:spPr>
          <a:xfrm>
            <a:off x="0" y="0"/>
            <a:ext cx="3372840" cy="502560"/>
          </a:xfrm>
          <a:prstGeom prst="rect">
            <a:avLst/>
          </a:prstGeom>
        </p:spPr>
        <p:txBody>
          <a:bodyPr lIns="0" rIns="0" tIns="0" bIns="0" anchor="b"/>
          <a:p>
            <a:r>
              <a:rPr b="0" lang="pt-PT" sz="1400" spc="-1" strike="noStrike">
                <a:latin typeface="DejaVu Serif"/>
              </a:rPr>
              <a:t>&lt;footer&gt;</a:t>
            </a:r>
            <a:endParaRPr b="0" lang="pt-PT" sz="1400" spc="-1" strike="noStrike">
              <a:latin typeface="DejaVu Serif"/>
            </a:endParaRPr>
          </a:p>
        </p:txBody>
      </p:sp>
      <p:sp>
        <p:nvSpPr>
          <p:cNvPr id="80" name="PlaceHolder 5"/>
          <p:cNvSpPr>
            <a:spLocks noGrp="1"/>
          </p:cNvSpPr>
          <p:nvPr>
            <p:ph type="sldNum"/>
          </p:nvPr>
        </p:nvSpPr>
        <p:spPr>
          <a:xfrm>
            <a:off x="4399200" y="0"/>
            <a:ext cx="3372840" cy="502560"/>
          </a:xfrm>
          <a:prstGeom prst="rect">
            <a:avLst/>
          </a:prstGeom>
        </p:spPr>
        <p:txBody>
          <a:bodyPr lIns="0" rIns="0" tIns="0" bIns="0" anchor="b"/>
          <a:p>
            <a:pPr algn="r"/>
            <a:fld id="{51B3DFFE-CAE7-4608-9200-55208D698917}" type="slidenum">
              <a:rPr b="0" lang="pt-PT" sz="1400" spc="-1" strike="noStrike">
                <a:latin typeface="DejaVu Serif"/>
              </a:rPr>
              <a:t>&lt;number&gt;</a:t>
            </a:fld>
            <a:endParaRPr b="0" lang="pt-PT" sz="1400" spc="-1" strike="noStrike">
              <a:latin typeface="DejaVu Serif"/>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hyperlink" Target="https://github.com/luisnabais/course_jenkins_code.git" TargetMode="External"/><Relationship Id="rId2" Type="http://schemas.openxmlformats.org/officeDocument/2006/relationships/slide" Target="../slides/slide10.xml"/><Relationship Id="rId3"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777240" y="4777560"/>
            <a:ext cx="6217560" cy="4525920"/>
          </a:xfrm>
          <a:prstGeom prst="rect">
            <a:avLst/>
          </a:prstGeom>
        </p:spPr>
        <p:txBody>
          <a:bodyPr tIns="91440" bIns="91440" anchor="ctr"/>
          <a:p>
            <a:pPr marL="216000" indent="-216000">
              <a:lnSpc>
                <a:spcPct val="100000"/>
              </a:lnSpc>
            </a:pPr>
            <a:r>
              <a:rPr b="0" lang="en-US" sz="1100" spc="-1" strike="noStrike">
                <a:latin typeface="DejaVu Sans"/>
              </a:rPr>
              <a:t>Git: </a:t>
            </a:r>
            <a:r>
              <a:rPr b="0" lang="en-US" sz="1100" spc="-1" strike="noStrike">
                <a:latin typeface="DejaVu Sans"/>
                <a:hlinkClick r:id="rId1"/>
              </a:rPr>
              <a:t>https://github.com/luisnabais/course_jenkins_code.git</a:t>
            </a:r>
            <a:endParaRPr b="0" lang="en-US" sz="1100" spc="-1" strike="noStrike">
              <a:latin typeface="DejaVu Sans"/>
            </a:endParaRPr>
          </a:p>
          <a:p>
            <a:pPr marL="216000" indent="-216000">
              <a:lnSpc>
                <a:spcPct val="100000"/>
              </a:lnSpc>
            </a:pPr>
            <a:endParaRPr b="0" lang="en-US" sz="1100" spc="-1" strike="noStrike">
              <a:latin typeface="DejaVu Sans"/>
            </a:endParaRPr>
          </a:p>
          <a:p>
            <a:pPr marL="216000" indent="-216000">
              <a:lnSpc>
                <a:spcPct val="100000"/>
              </a:lnSpc>
            </a:pPr>
            <a:endParaRPr b="0" lang="en-US" sz="1100" spc="-1" strike="noStrike">
              <a:latin typeface="DejaVu Sans"/>
            </a:endParaRPr>
          </a:p>
          <a:p>
            <a:pPr marL="216000" indent="-216000">
              <a:lnSpc>
                <a:spcPct val="100000"/>
              </a:lnSpc>
            </a:pPr>
            <a:r>
              <a:rPr b="0" lang="en-US" sz="1100" spc="-1" strike="noStrike">
                <a:latin typeface="DejaVu Sans"/>
              </a:rPr>
              <a:t>Build (</a:t>
            </a:r>
            <a:r>
              <a:rPr b="0" lang="en-US" sz="1100" spc="-1" strike="noStrike" u="sng">
                <a:uFillTx/>
                <a:latin typeface="DejaVu Sans"/>
              </a:rPr>
              <a:t>Shell):</a:t>
            </a:r>
            <a:endParaRPr b="0" lang="en-US" sz="1100" spc="-1" strike="noStrike">
              <a:latin typeface="DejaVu Sans"/>
            </a:endParaRPr>
          </a:p>
          <a:p>
            <a:pPr marL="216000" indent="-216000">
              <a:lnSpc>
                <a:spcPct val="100000"/>
              </a:lnSpc>
            </a:pPr>
            <a:r>
              <a:rPr b="0" lang="en-US" sz="1100" spc="-1" strike="noStrike">
                <a:latin typeface="DejaVu Sans"/>
              </a:rPr>
              <a:t>ssh apache "rm -rf /var/www/html/*"</a:t>
            </a:r>
            <a:endParaRPr b="0" lang="en-US" sz="1100" spc="-1" strike="noStrike">
              <a:latin typeface="DejaVu Sans"/>
            </a:endParaRPr>
          </a:p>
          <a:p>
            <a:pPr marL="216000" indent="-216000">
              <a:lnSpc>
                <a:spcPct val="100000"/>
              </a:lnSpc>
            </a:pPr>
            <a:r>
              <a:rPr b="0" lang="en-US" sz="1100" spc="-1" strike="noStrike">
                <a:latin typeface="DejaVu Sans"/>
              </a:rPr>
              <a:t>scp * apache:/var/www/html/</a:t>
            </a:r>
            <a:endParaRPr b="0" lang="en-US" sz="1100" spc="-1" strike="noStrike">
              <a:latin typeface="DejaVu Sans"/>
            </a:endParaRPr>
          </a:p>
          <a:p>
            <a:pPr marL="216000" indent="-216000">
              <a:lnSpc>
                <a:spcPct val="100000"/>
              </a:lnSpc>
            </a:pPr>
            <a:endParaRPr b="0" lang="en-US" sz="1100" spc="-1" strike="noStrike">
              <a:latin typeface="DejaVu Sans"/>
            </a:endParaRPr>
          </a:p>
          <a:p>
            <a:pPr marL="216000" indent="-216000">
              <a:lnSpc>
                <a:spcPct val="100000"/>
              </a:lnSpc>
            </a:pPr>
            <a:endParaRPr b="0" lang="en-US" sz="1100" spc="-1" strike="noStrike">
              <a:latin typeface="DejaVu Sans"/>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endParaRPr b="0" lang="pt-PT" sz="1400" spc="-1" strike="noStrike">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endParaRPr b="0" lang="pt-PT" sz="1400" spc="-1" strike="noStrike">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endParaRPr b="0" lang="pt-PT" sz="1400" spc="-1" strike="noStrike">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35" name="PlaceHolder 5"/>
          <p:cNvSpPr>
            <a:spLocks noGrp="1"/>
          </p:cNvSpPr>
          <p:nvPr>
            <p:ph type="body"/>
          </p:nvPr>
        </p:nvSpPr>
        <p:spPr>
          <a:xfrm>
            <a:off x="8029800" y="3682080"/>
            <a:ext cx="353304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37" name="PlaceHolder 7"/>
          <p:cNvSpPr>
            <a:spLocks noGrp="1"/>
          </p:cNvSpPr>
          <p:nvPr>
            <p:ph type="body"/>
          </p:nvPr>
        </p:nvSpPr>
        <p:spPr>
          <a:xfrm>
            <a:off x="609480" y="3682080"/>
            <a:ext cx="3533040" cy="189684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endParaRPr b="0" lang="pt-PT" sz="1400" spc="-1" strike="noStrike">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pt-PT" sz="3200" spc="-1" strike="noStrike">
              <a:latin typeface="DejaVu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endParaRPr b="0" lang="pt-PT" sz="1400" spc="-1" strike="noStrike">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endParaRPr b="0" lang="pt-PT" sz="1400" spc="-1" strike="noStrike">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pt-PT" sz="1400" spc="-1" strike="noStrike">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endParaRPr b="0" lang="pt-PT"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pt-PT" sz="3200" spc="-1" strike="noStrike">
              <a:latin typeface="DejaVu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endParaRPr b="0" lang="pt-PT" sz="1400" spc="-1" strike="noStrike">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51" name="PlaceHolder 3"/>
          <p:cNvSpPr>
            <a:spLocks noGrp="1"/>
          </p:cNvSpPr>
          <p:nvPr>
            <p:ph type="body"/>
          </p:nvPr>
        </p:nvSpPr>
        <p:spPr>
          <a:xfrm>
            <a:off x="609480" y="3682080"/>
            <a:ext cx="535428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52" name="PlaceHolder 4"/>
          <p:cNvSpPr>
            <a:spLocks noGrp="1"/>
          </p:cNvSpPr>
          <p:nvPr>
            <p:ph type="body"/>
          </p:nvPr>
        </p:nvSpPr>
        <p:spPr>
          <a:xfrm>
            <a:off x="6231960" y="1604520"/>
            <a:ext cx="5354280" cy="397728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endParaRPr b="0" lang="pt-PT" sz="14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pt-PT" sz="3200" spc="-1" strike="noStrike">
              <a:latin typeface="DejaVu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endParaRPr b="0" lang="pt-PT" sz="1400" spc="-1" strike="noStrike">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pt-PT" sz="1400" spc="-1" strike="noStrike">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endParaRPr b="0" lang="pt-PT" sz="1400" spc="-1" strike="noStrike">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endParaRPr b="0" lang="pt-PT" sz="1400" spc="-1" strike="noStrike">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endParaRPr b="0" lang="pt-PT" sz="1400" spc="-1" strike="noStrike">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68" name="PlaceHolder 5"/>
          <p:cNvSpPr>
            <a:spLocks noGrp="1"/>
          </p:cNvSpPr>
          <p:nvPr>
            <p:ph type="body"/>
          </p:nvPr>
        </p:nvSpPr>
        <p:spPr>
          <a:xfrm>
            <a:off x="609480" y="3682080"/>
            <a:ext cx="5354280" cy="189684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endParaRPr b="0" lang="pt-PT" sz="1400" spc="-1" strike="noStrike">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73" name="PlaceHolder 5"/>
          <p:cNvSpPr>
            <a:spLocks noGrp="1"/>
          </p:cNvSpPr>
          <p:nvPr>
            <p:ph type="body"/>
          </p:nvPr>
        </p:nvSpPr>
        <p:spPr>
          <a:xfrm>
            <a:off x="8029800" y="3682080"/>
            <a:ext cx="353304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75" name="PlaceHolder 7"/>
          <p:cNvSpPr>
            <a:spLocks noGrp="1"/>
          </p:cNvSpPr>
          <p:nvPr>
            <p:ph type="body"/>
          </p:nvPr>
        </p:nvSpPr>
        <p:spPr>
          <a:xfrm>
            <a:off x="609480" y="3682080"/>
            <a:ext cx="3533040" cy="189684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endParaRPr b="0" lang="pt-PT" sz="1400" spc="-1" strike="noStrike">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endParaRPr b="0" lang="pt-PT" sz="1400" spc="-1" strike="noStrike">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pt-PT" sz="1400" spc="-1" strike="noStrike">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endParaRPr b="0" lang="pt-PT"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pt-PT" sz="3200" spc="-1" strike="noStrike">
              <a:latin typeface="DejaVu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endParaRPr b="0" lang="pt-PT" sz="1400" spc="-1" strike="noStrike">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endParaRPr b="0" lang="pt-PT" sz="1400" spc="-1" strike="noStrike">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pt-PT" sz="1400" spc="-1" strike="noStrike">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endParaRPr b="0" lang="pt-PT" sz="1400" spc="-1" strike="noStrike">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pt-PT" sz="1400" spc="-1" strike="noStrike">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r>
              <a:rPr b="0" lang="pt-PT" sz="1400" spc="-1" strike="noStrike">
                <a:solidFill>
                  <a:srgbClr val="000000"/>
                </a:solidFill>
                <a:latin typeface="Arial"/>
              </a:rPr>
              <a:t>Click to edit the title text format</a:t>
            </a:r>
            <a:endParaRPr b="0" lang="pt-PT" sz="1400" spc="-1" strike="noStrike">
              <a:solidFill>
                <a:srgbClr val="000000"/>
              </a:solid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PT" sz="1400" spc="-1" strike="noStrike">
                <a:solidFill>
                  <a:srgbClr val="000000"/>
                </a:solidFill>
                <a:latin typeface="Arial"/>
              </a:rPr>
              <a:t>Click to edit the outline text format</a:t>
            </a:r>
            <a:endParaRPr b="0" lang="pt-PT"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PT" sz="1400" spc="-1" strike="noStrike">
                <a:solidFill>
                  <a:srgbClr val="000000"/>
                </a:solidFill>
                <a:latin typeface="Arial"/>
              </a:rPr>
              <a:t>Second Outline Level</a:t>
            </a:r>
            <a:endParaRPr b="0" lang="pt-PT"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PT" sz="1400" spc="-1" strike="noStrike">
                <a:solidFill>
                  <a:srgbClr val="000000"/>
                </a:solidFill>
                <a:latin typeface="Arial"/>
              </a:rPr>
              <a:t>Third Outline Level</a:t>
            </a:r>
            <a:endParaRPr b="0" lang="pt-PT"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PT" sz="1400" spc="-1" strike="noStrike">
                <a:solidFill>
                  <a:srgbClr val="000000"/>
                </a:solidFill>
                <a:latin typeface="Arial"/>
              </a:rPr>
              <a:t>Fourth Outline Level</a:t>
            </a:r>
            <a:endParaRPr b="0" lang="pt-PT"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PT" sz="2000" spc="-1" strike="noStrike">
                <a:solidFill>
                  <a:srgbClr val="000000"/>
                </a:solidFill>
                <a:latin typeface="Arial"/>
              </a:rPr>
              <a:t>Fifth Outline Level</a:t>
            </a:r>
            <a:endParaRPr b="0" lang="pt-PT"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PT" sz="2000" spc="-1" strike="noStrike">
                <a:solidFill>
                  <a:srgbClr val="000000"/>
                </a:solidFill>
                <a:latin typeface="Arial"/>
              </a:rPr>
              <a:t>Sixth Outline Level</a:t>
            </a:r>
            <a:endParaRPr b="0" lang="pt-PT"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PT" sz="2000" spc="-1" strike="noStrike">
                <a:solidFill>
                  <a:srgbClr val="000000"/>
                </a:solidFill>
                <a:latin typeface="Arial"/>
              </a:rPr>
              <a:t>Seventh Outline Level</a:t>
            </a:r>
            <a:endParaRPr b="0" lang="pt-P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r>
              <a:rPr b="0" lang="pt-PT" sz="1400" spc="-1" strike="noStrike">
                <a:solidFill>
                  <a:srgbClr val="000000"/>
                </a:solidFill>
                <a:latin typeface="Arial"/>
              </a:rPr>
              <a:t>Click to edit the title text format</a:t>
            </a:r>
            <a:endParaRPr b="0" lang="pt-PT" sz="1400" spc="-1" strike="noStrike">
              <a:solidFill>
                <a:srgbClr val="000000"/>
              </a:solidFill>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PT" sz="1400" spc="-1" strike="noStrike">
                <a:solidFill>
                  <a:srgbClr val="000000"/>
                </a:solidFill>
                <a:latin typeface="Arial"/>
              </a:rPr>
              <a:t>Click to edit the outline text format</a:t>
            </a:r>
            <a:endParaRPr b="0" lang="pt-PT"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PT" sz="1400" spc="-1" strike="noStrike">
                <a:solidFill>
                  <a:srgbClr val="000000"/>
                </a:solidFill>
                <a:latin typeface="Arial"/>
              </a:rPr>
              <a:t>Second Outline Level</a:t>
            </a:r>
            <a:endParaRPr b="0" lang="pt-PT"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PT" sz="1400" spc="-1" strike="noStrike">
                <a:solidFill>
                  <a:srgbClr val="000000"/>
                </a:solidFill>
                <a:latin typeface="Arial"/>
              </a:rPr>
              <a:t>Third Outline Level</a:t>
            </a:r>
            <a:endParaRPr b="0" lang="pt-PT"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PT" sz="1400" spc="-1" strike="noStrike">
                <a:solidFill>
                  <a:srgbClr val="000000"/>
                </a:solidFill>
                <a:latin typeface="Arial"/>
              </a:rPr>
              <a:t>Fourth Outline Level</a:t>
            </a:r>
            <a:endParaRPr b="0" lang="pt-PT"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PT" sz="2000" spc="-1" strike="noStrike">
                <a:solidFill>
                  <a:srgbClr val="000000"/>
                </a:solidFill>
                <a:latin typeface="Arial"/>
              </a:rPr>
              <a:t>Fifth Outline Level</a:t>
            </a:r>
            <a:endParaRPr b="0" lang="pt-PT"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PT" sz="2000" spc="-1" strike="noStrike">
                <a:solidFill>
                  <a:srgbClr val="000000"/>
                </a:solidFill>
                <a:latin typeface="Arial"/>
              </a:rPr>
              <a:t>Sixth Outline Level</a:t>
            </a:r>
            <a:endParaRPr b="0" lang="pt-PT"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PT" sz="2000" spc="-1" strike="noStrike">
                <a:solidFill>
                  <a:srgbClr val="000000"/>
                </a:solidFill>
                <a:latin typeface="Arial"/>
              </a:rPr>
              <a:t>Seventh Outline Level</a:t>
            </a:r>
            <a:endParaRPr b="0" lang="pt-P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hyperlink" Target="https://www.luisnabais.com/" TargetMode="External"/><Relationship Id="rId4"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hyperlink" Target="https://jenkins.io/doc/" TargetMode="External"/><Relationship Id="rId3" Type="http://schemas.openxmlformats.org/officeDocument/2006/relationships/hyperlink" Target="https://plugins.jenkins.io/" TargetMode="External"/><Relationship Id="rId4" Type="http://schemas.openxmlformats.org/officeDocument/2006/relationships/hyperlink" Target="https://jenkins.io/doc/book/pipeline/" TargetMode="External"/><Relationship Id="rId5" Type="http://schemas.openxmlformats.org/officeDocument/2006/relationships/hyperlink" Target="https://jenkins.io/projects/blueocean/" TargetMode="External"/><Relationship Id="rId6" Type="http://schemas.openxmlformats.org/officeDocument/2006/relationships/image" Target="../media/image23.png"/><Relationship Id="rId7"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s://github.com/luisnabais/course_jenkins" TargetMode="External"/><Relationship Id="rId3" Type="http://schemas.openxmlformats.org/officeDocument/2006/relationships/hyperlink" Target="https://github.com/luisnabais/course_jenkins_code" TargetMode="External"/><Relationship Id="rId4" Type="http://schemas.openxmlformats.org/officeDocument/2006/relationships/hyperlink" Target="https://gist.github.com/luisnabais/66cff7101b6df39528accf3e77e3118e" TargetMode="External"/><Relationship Id="rId5" Type="http://schemas.openxmlformats.org/officeDocument/2006/relationships/image" Target="../media/image4.png"/><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81" name="CustomShape 1"/>
          <p:cNvSpPr/>
          <p:nvPr/>
        </p:nvSpPr>
        <p:spPr>
          <a:xfrm>
            <a:off x="8304480" y="6101280"/>
            <a:ext cx="3657240" cy="639720"/>
          </a:xfrm>
          <a:prstGeom prst="rect">
            <a:avLst/>
          </a:prstGeom>
          <a:noFill/>
          <a:ln>
            <a:noFill/>
          </a:ln>
        </p:spPr>
        <p:style>
          <a:lnRef idx="0"/>
          <a:fillRef idx="0"/>
          <a:effectRef idx="0"/>
          <a:fontRef idx="minor"/>
        </p:style>
        <p:txBody>
          <a:bodyPr lIns="90000" rIns="90000" tIns="45000" bIns="45000"/>
          <a:p>
            <a:pPr algn="r">
              <a:lnSpc>
                <a:spcPct val="100000"/>
              </a:lnSpc>
            </a:pPr>
            <a:r>
              <a:rPr b="1" lang="en-US" sz="3200" spc="-1" strike="noStrike">
                <a:solidFill>
                  <a:srgbClr val="000000"/>
                </a:solidFill>
                <a:latin typeface="Verdana"/>
                <a:ea typeface="Verdana"/>
              </a:rPr>
              <a:t>Fundamentals</a:t>
            </a:r>
            <a:endParaRPr b="0" lang="pt-PT" sz="3200" spc="-1" strike="noStrike">
              <a:latin typeface="DejaVu Sans"/>
            </a:endParaRPr>
          </a:p>
        </p:txBody>
      </p:sp>
      <p:pic>
        <p:nvPicPr>
          <p:cNvPr id="82" name="" descr=""/>
          <p:cNvPicPr/>
          <p:nvPr/>
        </p:nvPicPr>
        <p:blipFill>
          <a:blip r:embed="rId2"/>
          <a:stretch/>
        </p:blipFill>
        <p:spPr>
          <a:xfrm>
            <a:off x="144000" y="4248000"/>
            <a:ext cx="7200000" cy="2206800"/>
          </a:xfrm>
          <a:prstGeom prst="rect">
            <a:avLst/>
          </a:prstGeom>
          <a:ln>
            <a:noFill/>
          </a:ln>
        </p:spPr>
      </p:pic>
      <p:sp>
        <p:nvSpPr>
          <p:cNvPr id="83" name="TextShape 2"/>
          <p:cNvSpPr txBox="1"/>
          <p:nvPr/>
        </p:nvSpPr>
        <p:spPr>
          <a:xfrm>
            <a:off x="93240" y="6489360"/>
            <a:ext cx="4946760" cy="446760"/>
          </a:xfrm>
          <a:prstGeom prst="rect">
            <a:avLst/>
          </a:prstGeom>
          <a:noFill/>
          <a:ln>
            <a:noFill/>
          </a:ln>
        </p:spPr>
        <p:txBody>
          <a:bodyPr lIns="90000" rIns="90000" tIns="45000" bIns="45000"/>
          <a:p>
            <a:pPr>
              <a:lnSpc>
                <a:spcPct val="100000"/>
              </a:lnSpc>
            </a:pPr>
            <a:r>
              <a:rPr b="0" lang="pt-PT" sz="1400" spc="-1" strike="noStrike">
                <a:solidFill>
                  <a:srgbClr val="000000"/>
                </a:solidFill>
                <a:latin typeface="Arial"/>
                <a:ea typeface="Arial"/>
              </a:rPr>
              <a:t>2017-10-11, by Luís Nabais (</a:t>
            </a:r>
            <a:r>
              <a:rPr b="0" lang="pt-PT" sz="1400" spc="-1" strike="noStrike" u="sng">
                <a:solidFill>
                  <a:srgbClr val="0000ff"/>
                </a:solidFill>
                <a:uFillTx/>
                <a:latin typeface="Arial"/>
                <a:ea typeface="Arial"/>
                <a:hlinkClick r:id="rId3"/>
              </a:rPr>
              <a:t>https://www.luisnabais.com</a:t>
            </a:r>
            <a:r>
              <a:rPr b="0" lang="pt-PT" sz="1400" spc="-1" strike="noStrike">
                <a:solidFill>
                  <a:srgbClr val="000000"/>
                </a:solidFill>
                <a:latin typeface="Arial"/>
                <a:ea typeface="Arial"/>
              </a:rPr>
              <a:t>)</a:t>
            </a:r>
            <a:endParaRPr b="0" lang="pt-PT" sz="1400" spc="-1" strike="noStrike">
              <a:latin typeface="DejaVu Sans"/>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02" name="CustomShape 1"/>
          <p:cNvSpPr/>
          <p:nvPr/>
        </p:nvSpPr>
        <p:spPr>
          <a:xfrm>
            <a:off x="182880" y="183240"/>
            <a:ext cx="11703960" cy="612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Verdana"/>
                <a:ea typeface="Verdana"/>
              </a:rPr>
              <a:t>Project</a:t>
            </a:r>
            <a:endParaRPr b="0" lang="pt-PT" sz="2400" spc="-1" strike="noStrike">
              <a:latin typeface="DejaVu Sans"/>
            </a:endParaRPr>
          </a:p>
          <a:p>
            <a:pPr>
              <a:lnSpc>
                <a:spcPct val="100000"/>
              </a:lnSpc>
            </a:pPr>
            <a:endParaRPr b="0" lang="pt-PT" sz="2400" spc="-1" strike="noStrike">
              <a:latin typeface="DejaVu Sans"/>
            </a:endParaRPr>
          </a:p>
          <a:p>
            <a:pPr>
              <a:lnSpc>
                <a:spcPct val="100000"/>
              </a:lnSpc>
            </a:pPr>
            <a:r>
              <a:rPr b="1" lang="en-US" sz="1600" spc="-1" strike="noStrike">
                <a:solidFill>
                  <a:srgbClr val="000000"/>
                </a:solidFill>
                <a:latin typeface="Verdana"/>
                <a:ea typeface="Verdana"/>
              </a:rPr>
              <a:t>Project Requirements</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Git Repository with code</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Apache Web Server with PHP support</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Access to transfer files from Jenkins to Web Server (we will use SSH/SCP)</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1" lang="en-US" sz="1600" spc="-1" strike="noStrike">
                <a:solidFill>
                  <a:srgbClr val="000000"/>
                </a:solidFill>
                <a:latin typeface="Verdana"/>
                <a:ea typeface="Verdana"/>
              </a:rPr>
              <a:t>Create Project</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Project type: Freestyle</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Import code from Git</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Deploy Code to Web Server</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Docker usage example</a:t>
            </a:r>
            <a:endParaRPr b="0" lang="pt-PT" sz="1600" spc="-1" strike="noStrike">
              <a:latin typeface="DejaVu Sans"/>
            </a:endParaRPr>
          </a:p>
          <a:p>
            <a:pPr lvl="1" marL="432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Build Docker Image</a:t>
            </a:r>
            <a:endParaRPr b="0" lang="pt-PT" sz="1600" spc="-1" strike="noStrike">
              <a:latin typeface="DejaVu Sans"/>
            </a:endParaRPr>
          </a:p>
          <a:p>
            <a:pPr lvl="1" marL="432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Deploy to new Container</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1" lang="en-US" sz="1600" spc="-1" strike="noStrike">
                <a:solidFill>
                  <a:srgbClr val="000000"/>
                </a:solidFill>
                <a:latin typeface="Verdana"/>
                <a:ea typeface="Verdana"/>
              </a:rPr>
              <a:t>Update Project</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Update code, deploy new version to Web Server</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Trigger build automatically, if there’s change in repository’s code</a:t>
            </a:r>
            <a:endParaRPr b="0" lang="pt-PT" sz="1600" spc="-1" strike="noStrike">
              <a:latin typeface="DejaVu Sans"/>
            </a:endParaRPr>
          </a:p>
        </p:txBody>
      </p:sp>
      <p:pic>
        <p:nvPicPr>
          <p:cNvPr id="103" name="" descr=""/>
          <p:cNvPicPr/>
          <p:nvPr/>
        </p:nvPicPr>
        <p:blipFill>
          <a:blip r:embed="rId2"/>
          <a:stretch/>
        </p:blipFill>
        <p:spPr>
          <a:xfrm>
            <a:off x="11245680" y="100080"/>
            <a:ext cx="814680" cy="11242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04" name="CustomShape 1"/>
          <p:cNvSpPr/>
          <p:nvPr/>
        </p:nvSpPr>
        <p:spPr>
          <a:xfrm>
            <a:off x="182880" y="183240"/>
            <a:ext cx="11703960" cy="612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Verdana"/>
                <a:ea typeface="Verdana"/>
              </a:rPr>
              <a:t>Where can I get more information?</a:t>
            </a:r>
            <a:endParaRPr b="0" lang="pt-PT" sz="2400" spc="-1" strike="noStrike">
              <a:latin typeface="DejaVu Sans"/>
            </a:endParaRPr>
          </a:p>
          <a:p>
            <a:pPr>
              <a:lnSpc>
                <a:spcPct val="100000"/>
              </a:lnSpc>
            </a:pPr>
            <a:endParaRPr b="0" lang="pt-PT" sz="2400" spc="-1" strike="noStrike">
              <a:latin typeface="DejaVu Sans"/>
            </a:endParaRPr>
          </a:p>
          <a:p>
            <a:pPr>
              <a:lnSpc>
                <a:spcPct val="100000"/>
              </a:lnSpc>
            </a:pPr>
            <a:endParaRPr b="0" lang="pt-PT" sz="2400" spc="-1" strike="noStrike">
              <a:latin typeface="DejaVu Sans"/>
            </a:endParaRPr>
          </a:p>
          <a:p>
            <a:pPr>
              <a:lnSpc>
                <a:spcPct val="100000"/>
              </a:lnSpc>
            </a:pPr>
            <a:r>
              <a:rPr b="1" lang="en-US" sz="1600" spc="-1" strike="noStrike">
                <a:solidFill>
                  <a:srgbClr val="000000"/>
                </a:solidFill>
                <a:latin typeface="Verdana"/>
                <a:ea typeface="Verdana"/>
              </a:rPr>
              <a:t>Jenkins Documentation</a:t>
            </a:r>
            <a:r>
              <a:rPr b="0" lang="en-US" sz="1600" spc="-1" strike="noStrike">
                <a:solidFill>
                  <a:srgbClr val="000000"/>
                </a:solidFill>
                <a:latin typeface="Verdana"/>
                <a:ea typeface="Verdana"/>
              </a:rPr>
              <a:t>: </a:t>
            </a:r>
            <a:r>
              <a:rPr b="0" lang="en-US" sz="1600" spc="-1" strike="noStrike">
                <a:solidFill>
                  <a:srgbClr val="000000"/>
                </a:solidFill>
                <a:latin typeface="Verdana"/>
                <a:ea typeface="Verdana"/>
                <a:hlinkClick r:id="rId2"/>
              </a:rPr>
              <a:t>https://jenkins.io/doc/</a:t>
            </a:r>
            <a:endParaRPr b="0" lang="pt-PT" sz="1600" spc="-1" strike="noStrike">
              <a:latin typeface="DejaVu Sans"/>
            </a:endParaRPr>
          </a:p>
          <a:p>
            <a:pPr>
              <a:lnSpc>
                <a:spcPct val="100000"/>
              </a:lnSpc>
            </a:pPr>
            <a:r>
              <a:rPr b="1" lang="en-US" sz="1600" spc="-1" strike="noStrike">
                <a:solidFill>
                  <a:srgbClr val="000000"/>
                </a:solidFill>
                <a:latin typeface="Verdana"/>
                <a:ea typeface="Verdana"/>
              </a:rPr>
              <a:t>Jenkins Plugins: </a:t>
            </a:r>
            <a:r>
              <a:rPr b="0" lang="en-US" sz="1600" spc="-1" strike="noStrike">
                <a:solidFill>
                  <a:srgbClr val="000000"/>
                </a:solidFill>
                <a:latin typeface="Verdana"/>
                <a:ea typeface="Verdana"/>
              </a:rPr>
              <a:t> </a:t>
            </a:r>
            <a:r>
              <a:rPr b="0" lang="en-US" sz="1600" spc="-1" strike="noStrike">
                <a:solidFill>
                  <a:srgbClr val="000000"/>
                </a:solidFill>
                <a:latin typeface="Verdana"/>
                <a:ea typeface="Verdana"/>
                <a:hlinkClick r:id="rId3"/>
              </a:rPr>
              <a:t>https://plugins.jenkins.io/</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1" lang="en-US" sz="1600" spc="-1" strike="noStrike">
                <a:solidFill>
                  <a:srgbClr val="000000"/>
                </a:solidFill>
                <a:latin typeface="Verdana"/>
                <a:ea typeface="Verdana"/>
              </a:rPr>
              <a:t>Next steps</a:t>
            </a:r>
            <a:r>
              <a:rPr b="0" lang="en-US" sz="1600" spc="-1" strike="noStrike">
                <a:solidFill>
                  <a:srgbClr val="000000"/>
                </a:solidFill>
                <a:latin typeface="Verdana"/>
                <a:ea typeface="Verdana"/>
              </a:rPr>
              <a:t>:</a:t>
            </a:r>
            <a:endParaRPr b="0" lang="pt-PT" sz="1600" spc="-1" strike="noStrike">
              <a:latin typeface="DejaVu Sans"/>
            </a:endParaRPr>
          </a:p>
          <a:p>
            <a:pPr>
              <a:lnSpc>
                <a:spcPct val="100000"/>
              </a:lnSpc>
            </a:pPr>
            <a:r>
              <a:rPr b="1" lang="en-US" sz="1600" spc="-1" strike="noStrike">
                <a:solidFill>
                  <a:srgbClr val="000000"/>
                </a:solidFill>
                <a:latin typeface="Verdana"/>
                <a:ea typeface="Verdana"/>
              </a:rPr>
              <a:t>Jenkins Pipeline</a:t>
            </a:r>
            <a:r>
              <a:rPr b="0" lang="en-US" sz="1600" spc="-1" strike="noStrike">
                <a:solidFill>
                  <a:srgbClr val="000000"/>
                </a:solidFill>
                <a:latin typeface="Verdana"/>
                <a:ea typeface="Verdana"/>
              </a:rPr>
              <a:t>: </a:t>
            </a:r>
            <a:r>
              <a:rPr b="0" lang="en-US" sz="1600" spc="-1" strike="noStrike">
                <a:solidFill>
                  <a:srgbClr val="000000"/>
                </a:solidFill>
                <a:latin typeface="Verdana"/>
                <a:ea typeface="Verdana"/>
                <a:hlinkClick r:id="rId4"/>
              </a:rPr>
              <a:t>https://jenkins.io/doc/book/pipeline/</a:t>
            </a:r>
            <a:endParaRPr b="0" lang="pt-PT" sz="1600" spc="-1" strike="noStrike">
              <a:latin typeface="DejaVu Sans"/>
            </a:endParaRPr>
          </a:p>
          <a:p>
            <a:pPr>
              <a:lnSpc>
                <a:spcPct val="100000"/>
              </a:lnSpc>
            </a:pPr>
            <a:r>
              <a:rPr b="1" lang="en-US" sz="1600" spc="-1" strike="noStrike">
                <a:solidFill>
                  <a:srgbClr val="000000"/>
                </a:solidFill>
                <a:latin typeface="Verdana"/>
                <a:ea typeface="Verdana"/>
              </a:rPr>
              <a:t>Jenkins Blue Ocean Project</a:t>
            </a:r>
            <a:r>
              <a:rPr b="0" lang="en-US" sz="1600" spc="-1" strike="noStrike">
                <a:solidFill>
                  <a:srgbClr val="000000"/>
                </a:solidFill>
                <a:latin typeface="Verdana"/>
                <a:ea typeface="Verdana"/>
              </a:rPr>
              <a:t>: </a:t>
            </a:r>
            <a:r>
              <a:rPr b="0" lang="en-US" sz="1600" spc="-1" strike="noStrike">
                <a:solidFill>
                  <a:srgbClr val="000000"/>
                </a:solidFill>
                <a:latin typeface="Verdana"/>
                <a:ea typeface="Verdana"/>
                <a:hlinkClick r:id="rId5"/>
              </a:rPr>
              <a:t>https://jenkins.io/projects/blueocean/</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1" lang="en-US" sz="1600" spc="-1" strike="noStrike">
                <a:solidFill>
                  <a:srgbClr val="000000"/>
                </a:solidFill>
                <a:latin typeface="Verdana"/>
                <a:ea typeface="Verdana"/>
              </a:rPr>
              <a:t>Some challenges</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Deploy a full website, like a wordpress blog, with database configuration</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Deploy everything to Docker containers, rebuild images, remove old image, start new image</a:t>
            </a:r>
            <a:endParaRPr b="0" lang="pt-PT" sz="1600" spc="-1" strike="noStrike">
              <a:latin typeface="DejaVu Sans"/>
            </a:endParaRPr>
          </a:p>
        </p:txBody>
      </p:sp>
      <p:sp>
        <p:nvSpPr>
          <p:cNvPr id="105" name="TextShape 2"/>
          <p:cNvSpPr txBox="1"/>
          <p:nvPr/>
        </p:nvSpPr>
        <p:spPr>
          <a:xfrm>
            <a:off x="11245680" y="100080"/>
            <a:ext cx="814680" cy="1124280"/>
          </a:xfrm>
          <a:prstGeom prst="rect">
            <a:avLst/>
          </a:prstGeom>
          <a:blipFill>
            <a:blip r:embed="rId6"/>
            <a:stretch>
              <a:fillRect/>
            </a:stretch>
          </a:blipFill>
          <a:ln>
            <a:noFill/>
          </a:ln>
        </p:spPr>
        <p:txBody>
          <a:bodyPr lIns="90000" rIns="90000" tIns="45000" bIns="45000" anchor="ctr"/>
          <a:p>
            <a:pPr algn="ctr"/>
            <a:endParaRPr b="0" lang="pt-PT" sz="1800" spc="-1" strike="noStrike">
              <a:latin typeface="DejaVu Sans"/>
            </a:endParaRPr>
          </a:p>
          <a:p>
            <a:pPr algn="ctr"/>
            <a:endParaRPr b="0" lang="pt-PT" sz="1800" spc="-1" strike="noStrike">
              <a:latin typeface="DejaVu Sans"/>
            </a:endParaRPr>
          </a:p>
          <a:p>
            <a:pPr algn="ctr"/>
            <a:endParaRPr b="0" lang="pt-PT" sz="1800" spc="-1" strike="noStrike">
              <a:latin typeface="DejaVu Sans"/>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06" name="CustomShape 1"/>
          <p:cNvSpPr/>
          <p:nvPr/>
        </p:nvSpPr>
        <p:spPr>
          <a:xfrm>
            <a:off x="274320" y="1554480"/>
            <a:ext cx="11612520" cy="567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latin typeface="Verdana"/>
                <a:ea typeface="Verdana"/>
              </a:rPr>
              <a:t>Thank you</a:t>
            </a:r>
            <a:endParaRPr b="0" lang="pt-PT" sz="3200" spc="-1" strike="noStrike">
              <a:latin typeface="DejaVu Sans"/>
            </a:endParaRPr>
          </a:p>
        </p:txBody>
      </p:sp>
      <p:pic>
        <p:nvPicPr>
          <p:cNvPr id="107" name="" descr=""/>
          <p:cNvPicPr/>
          <p:nvPr/>
        </p:nvPicPr>
        <p:blipFill>
          <a:blip r:embed="rId2"/>
          <a:stretch/>
        </p:blipFill>
        <p:spPr>
          <a:xfrm>
            <a:off x="11245680" y="100080"/>
            <a:ext cx="814680" cy="11242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84" name="CustomShape 1"/>
          <p:cNvSpPr/>
          <p:nvPr/>
        </p:nvSpPr>
        <p:spPr>
          <a:xfrm>
            <a:off x="182880" y="182880"/>
            <a:ext cx="11795400" cy="581076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Verdana"/>
                <a:ea typeface="Verdana"/>
              </a:rPr>
              <a:t>Introduction</a:t>
            </a:r>
            <a:endParaRPr b="0" lang="pt-PT" sz="2400" spc="-1" strike="noStrike">
              <a:latin typeface="DejaVu Sans"/>
            </a:endParaRPr>
          </a:p>
          <a:p>
            <a:pPr>
              <a:lnSpc>
                <a:spcPct val="100000"/>
              </a:lnSpc>
            </a:pPr>
            <a:endParaRPr b="0" lang="pt-PT" sz="2400" spc="-1" strike="noStrike">
              <a:latin typeface="DejaVu Sans"/>
            </a:endParaRPr>
          </a:p>
          <a:p>
            <a:pPr>
              <a:lnSpc>
                <a:spcPct val="100000"/>
              </a:lnSpc>
            </a:pPr>
            <a:r>
              <a:rPr b="1" lang="pt-PT" sz="1600" spc="-1" strike="noStrike">
                <a:solidFill>
                  <a:srgbClr val="000000"/>
                </a:solidFill>
                <a:latin typeface="Verdana"/>
                <a:ea typeface="Verdana"/>
              </a:rPr>
              <a:t>Who am I?</a:t>
            </a:r>
            <a:endParaRPr b="0" lang="pt-PT" sz="1600" spc="-1" strike="noStrike">
              <a:latin typeface="DejaVu Sans"/>
            </a:endParaRPr>
          </a:p>
          <a:p>
            <a:pPr>
              <a:lnSpc>
                <a:spcPct val="100000"/>
              </a:lnSpc>
            </a:pPr>
            <a:r>
              <a:rPr b="0" lang="pt-PT" sz="1600" spc="-1" strike="noStrike">
                <a:solidFill>
                  <a:srgbClr val="000000"/>
                </a:solidFill>
                <a:latin typeface="Verdana"/>
                <a:ea typeface="Verdana"/>
              </a:rPr>
              <a:t>Hello! My name is Luís Nabais (</a:t>
            </a:r>
            <a:r>
              <a:rPr b="0" lang="pt-PT" sz="1600" spc="-1" strike="noStrike" u="sng">
                <a:solidFill>
                  <a:srgbClr val="0000ff"/>
                </a:solidFill>
                <a:uFillTx/>
                <a:latin typeface="Verdana"/>
                <a:ea typeface="Verdana"/>
              </a:rPr>
              <a:t>https://www.luisnabais.com</a:t>
            </a:r>
            <a:r>
              <a:rPr b="0" lang="pt-PT" sz="1600" spc="-1" strike="noStrike">
                <a:solidFill>
                  <a:srgbClr val="000000"/>
                </a:solidFill>
                <a:latin typeface="Verdana"/>
                <a:ea typeface="Verdana"/>
              </a:rPr>
              <a:t>), I’m a Findmore Consulting employee.</a:t>
            </a:r>
            <a:endParaRPr b="0" lang="pt-PT" sz="1600" spc="-1" strike="noStrike">
              <a:latin typeface="DejaVu Sans"/>
            </a:endParaRPr>
          </a:p>
          <a:p>
            <a:pPr>
              <a:lnSpc>
                <a:spcPct val="100000"/>
              </a:lnSpc>
            </a:pPr>
            <a:r>
              <a:rPr b="0" lang="pt-PT" sz="1600" spc="-1" strike="noStrike">
                <a:solidFill>
                  <a:srgbClr val="000000"/>
                </a:solidFill>
                <a:latin typeface="Verdana"/>
                <a:ea typeface="Verdana"/>
              </a:rPr>
              <a:t>I’m currently working on a Findmore’s client company, called Indra, where I work as a DevOps Engineer.</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0" lang="pt-PT" sz="1600" spc="-1" strike="noStrike">
                <a:solidFill>
                  <a:srgbClr val="000000"/>
                </a:solidFill>
                <a:latin typeface="Verdana"/>
                <a:ea typeface="Verdana"/>
              </a:rPr>
              <a:t>My specialties are Linux, Docker, DevOps and OpenSource.</a:t>
            </a:r>
            <a:endParaRPr b="0" lang="pt-PT" sz="1600" spc="-1" strike="noStrike">
              <a:latin typeface="DejaVu Sans"/>
            </a:endParaRPr>
          </a:p>
          <a:p>
            <a:pPr>
              <a:lnSpc>
                <a:spcPct val="100000"/>
              </a:lnSpc>
            </a:pPr>
            <a:r>
              <a:rPr b="0" lang="pt-PT" sz="1600" spc="-1" strike="noStrike">
                <a:solidFill>
                  <a:srgbClr val="000000"/>
                </a:solidFill>
                <a:latin typeface="Verdana"/>
                <a:ea typeface="Verdana"/>
              </a:rPr>
              <a:t>I am a Red Hat Linux Certified Engineer and an ITIL Foundations certified professional.</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1" lang="pt-PT" sz="1600" spc="-1" strike="noStrike">
                <a:solidFill>
                  <a:srgbClr val="000000"/>
                </a:solidFill>
                <a:latin typeface="Verdana"/>
                <a:ea typeface="Verdana"/>
              </a:rPr>
              <a:t>Agenda</a:t>
            </a:r>
            <a:endParaRPr b="0" lang="pt-PT" sz="1600" spc="-1" strike="noStrike">
              <a:latin typeface="DejaVu Sans"/>
            </a:endParaRPr>
          </a:p>
          <a:p>
            <a:pPr marL="457200" indent="-342720">
              <a:lnSpc>
                <a:spcPct val="100000"/>
              </a:lnSpc>
              <a:buClr>
                <a:srgbClr val="000000"/>
              </a:buClr>
              <a:buFont typeface="Symbol" charset="2"/>
              <a:buChar char=""/>
            </a:pPr>
            <a:r>
              <a:rPr b="0" lang="pt-PT" sz="1600" spc="-1" strike="noStrike">
                <a:solidFill>
                  <a:srgbClr val="000000"/>
                </a:solidFill>
                <a:latin typeface="Verdana"/>
                <a:ea typeface="Verdana"/>
              </a:rPr>
              <a:t>This workshop will be done in a single session 2h long, on 24th October 2017, at 19h00.</a:t>
            </a:r>
            <a:endParaRPr b="0" lang="pt-PT" sz="1600" spc="-1" strike="noStrike">
              <a:latin typeface="DejaVu Sans"/>
            </a:endParaRPr>
          </a:p>
          <a:p>
            <a:pPr marL="457200" indent="-342720">
              <a:lnSpc>
                <a:spcPct val="100000"/>
              </a:lnSpc>
              <a:buClr>
                <a:srgbClr val="000000"/>
              </a:buClr>
              <a:buFont typeface="Symbol" charset="2"/>
              <a:buChar char=""/>
            </a:pPr>
            <a:r>
              <a:rPr b="0" lang="pt-PT" sz="1600" spc="-1" strike="noStrike">
                <a:solidFill>
                  <a:srgbClr val="000000"/>
                </a:solidFill>
                <a:latin typeface="Verdana"/>
                <a:ea typeface="Verdana"/>
              </a:rPr>
              <a:t>All the content is publicly available (slides, code samples, scripts) on the following addresses:</a:t>
            </a:r>
            <a:endParaRPr b="0" lang="pt-PT" sz="1600" spc="-1" strike="noStrike">
              <a:latin typeface="DejaVu Sans"/>
            </a:endParaRPr>
          </a:p>
          <a:p>
            <a:pPr lvl="1" marL="432000" indent="-216000">
              <a:lnSpc>
                <a:spcPct val="100000"/>
              </a:lnSpc>
              <a:buClr>
                <a:srgbClr val="000000"/>
              </a:buClr>
              <a:buFont typeface="Symbol" charset="2"/>
              <a:buChar char=""/>
            </a:pPr>
            <a:r>
              <a:rPr b="1" lang="pt-PT" sz="1400" spc="-1" strike="noStrike">
                <a:solidFill>
                  <a:srgbClr val="000000"/>
                </a:solidFill>
                <a:latin typeface="Verdana"/>
                <a:ea typeface="Verdana"/>
              </a:rPr>
              <a:t>Slides</a:t>
            </a:r>
            <a:r>
              <a:rPr b="0" lang="pt-PT" sz="1400" spc="-1" strike="noStrike">
                <a:solidFill>
                  <a:srgbClr val="000000"/>
                </a:solidFill>
                <a:latin typeface="Verdana"/>
                <a:ea typeface="Verdana"/>
              </a:rPr>
              <a:t>: </a:t>
            </a:r>
            <a:r>
              <a:rPr b="0" lang="pt-PT" sz="1400" spc="-1" strike="noStrike">
                <a:solidFill>
                  <a:srgbClr val="000000"/>
                </a:solidFill>
                <a:latin typeface="Verdana"/>
                <a:ea typeface="Verdana"/>
                <a:hlinkClick r:id="rId2"/>
              </a:rPr>
              <a:t>https://github.com/luisnabais/course_jenkins</a:t>
            </a:r>
            <a:endParaRPr b="0" lang="pt-PT" sz="1400" spc="-1" strike="noStrike">
              <a:latin typeface="DejaVu Sans"/>
            </a:endParaRPr>
          </a:p>
          <a:p>
            <a:pPr lvl="1" marL="432000" indent="-216000">
              <a:lnSpc>
                <a:spcPct val="100000"/>
              </a:lnSpc>
              <a:buClr>
                <a:srgbClr val="000000"/>
              </a:buClr>
              <a:buFont typeface="Symbol" charset="2"/>
              <a:buChar char=""/>
            </a:pPr>
            <a:r>
              <a:rPr b="1" lang="pt-PT" sz="1400" spc="-1" strike="noStrike">
                <a:solidFill>
                  <a:srgbClr val="000000"/>
                </a:solidFill>
                <a:latin typeface="Verdana"/>
                <a:ea typeface="Verdana"/>
              </a:rPr>
              <a:t>Sample Code</a:t>
            </a:r>
            <a:r>
              <a:rPr b="0" lang="pt-PT" sz="1400" spc="-1" strike="noStrike">
                <a:solidFill>
                  <a:srgbClr val="000000"/>
                </a:solidFill>
                <a:latin typeface="Verdana"/>
                <a:ea typeface="Verdana"/>
              </a:rPr>
              <a:t>: </a:t>
            </a:r>
            <a:r>
              <a:rPr b="0" lang="pt-PT" sz="1400" spc="-1" strike="noStrike">
                <a:solidFill>
                  <a:srgbClr val="000000"/>
                </a:solidFill>
                <a:latin typeface="Verdana"/>
                <a:ea typeface="Verdana"/>
                <a:hlinkClick r:id="rId3"/>
              </a:rPr>
              <a:t>https://github.com/luisnabais/course_jenkins_code</a:t>
            </a:r>
            <a:endParaRPr b="0" lang="pt-PT" sz="1400" spc="-1" strike="noStrike">
              <a:latin typeface="DejaVu Sans"/>
            </a:endParaRPr>
          </a:p>
          <a:p>
            <a:pPr lvl="1" marL="432000" indent="-216000">
              <a:lnSpc>
                <a:spcPct val="100000"/>
              </a:lnSpc>
              <a:buClr>
                <a:srgbClr val="000000"/>
              </a:buClr>
              <a:buFont typeface="Symbol" charset="2"/>
              <a:buChar char=""/>
            </a:pPr>
            <a:r>
              <a:rPr b="1" lang="pt-PT" sz="1400" spc="-1" strike="noStrike">
                <a:solidFill>
                  <a:srgbClr val="000000"/>
                </a:solidFill>
                <a:latin typeface="Verdana"/>
                <a:ea typeface="Verdana"/>
              </a:rPr>
              <a:t>Code Gist</a:t>
            </a:r>
            <a:r>
              <a:rPr b="0" lang="pt-PT" sz="1400" spc="-1" strike="noStrike">
                <a:solidFill>
                  <a:srgbClr val="000000"/>
                </a:solidFill>
                <a:latin typeface="Verdana"/>
                <a:ea typeface="Verdana"/>
              </a:rPr>
              <a:t>: </a:t>
            </a:r>
            <a:r>
              <a:rPr b="0" lang="pt-PT" sz="1400" spc="-1" strike="noStrike">
                <a:solidFill>
                  <a:srgbClr val="000000"/>
                </a:solidFill>
                <a:latin typeface="Verdana"/>
                <a:ea typeface="Verdana"/>
                <a:hlinkClick r:id="rId4"/>
              </a:rPr>
              <a:t>https://gist.github.com/luisnabais/66cff7101b6df39528accf3e77e3118e</a:t>
            </a:r>
            <a:r>
              <a:rPr b="0" lang="pt-PT" sz="1400" spc="-1" strike="noStrike">
                <a:solidFill>
                  <a:srgbClr val="000000"/>
                </a:solidFill>
                <a:latin typeface="Verdana"/>
                <a:ea typeface="Verdana"/>
              </a:rPr>
              <a:t>)</a:t>
            </a:r>
            <a:endParaRPr b="0" lang="pt-PT" sz="1400" spc="-1" strike="noStrike">
              <a:latin typeface="DejaVu Sans"/>
            </a:endParaRPr>
          </a:p>
          <a:p>
            <a:pPr marL="457200" indent="-342720">
              <a:lnSpc>
                <a:spcPct val="100000"/>
              </a:lnSpc>
              <a:buClr>
                <a:srgbClr val="000000"/>
              </a:buClr>
              <a:buFont typeface="Symbol" charset="2"/>
              <a:buChar char=""/>
            </a:pPr>
            <a:endParaRPr b="0" lang="pt-PT" sz="1400" spc="-1" strike="noStrike">
              <a:latin typeface="DejaVu Sans"/>
            </a:endParaRPr>
          </a:p>
          <a:p>
            <a:pPr>
              <a:lnSpc>
                <a:spcPct val="100000"/>
              </a:lnSpc>
            </a:pPr>
            <a:endParaRPr b="0" lang="pt-PT" sz="1400" spc="-1" strike="noStrike">
              <a:latin typeface="DejaVu Sans"/>
            </a:endParaRPr>
          </a:p>
          <a:p>
            <a:pPr>
              <a:lnSpc>
                <a:spcPct val="100000"/>
              </a:lnSpc>
            </a:pPr>
            <a:r>
              <a:rPr b="1" lang="pt-PT" sz="1600" spc="-1" strike="noStrike">
                <a:solidFill>
                  <a:srgbClr val="000000"/>
                </a:solidFill>
                <a:latin typeface="Verdana"/>
                <a:ea typeface="Verdana"/>
              </a:rPr>
              <a:t>Notes</a:t>
            </a:r>
            <a:endParaRPr b="0" lang="pt-PT" sz="1600" spc="-1" strike="noStrike">
              <a:latin typeface="DejaVu Sans"/>
            </a:endParaRPr>
          </a:p>
          <a:p>
            <a:pPr>
              <a:lnSpc>
                <a:spcPct val="100000"/>
              </a:lnSpc>
            </a:pPr>
            <a:r>
              <a:rPr b="0" lang="pt-PT" sz="1600" spc="-1" strike="noStrike">
                <a:solidFill>
                  <a:srgbClr val="000000"/>
                </a:solidFill>
                <a:latin typeface="Verdana"/>
                <a:ea typeface="Verdana"/>
              </a:rPr>
              <a:t>Feel free to interrupt for questions at any time</a:t>
            </a:r>
            <a:endParaRPr b="0" lang="pt-PT" sz="1600" spc="-1" strike="noStrike">
              <a:latin typeface="DejaVu Sans"/>
            </a:endParaRPr>
          </a:p>
          <a:p>
            <a:pPr>
              <a:lnSpc>
                <a:spcPct val="100000"/>
              </a:lnSpc>
            </a:pPr>
            <a:r>
              <a:rPr b="0" lang="pt-PT" sz="1600" spc="-1" strike="noStrike">
                <a:solidFill>
                  <a:srgbClr val="000000"/>
                </a:solidFill>
                <a:latin typeface="Verdana"/>
                <a:ea typeface="Verdana"/>
              </a:rPr>
              <a:t>Please correct me if you think the pace is too fast or too slow.</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0" lang="pt-PT" sz="1600" spc="-1" strike="noStrike">
                <a:solidFill>
                  <a:srgbClr val="000000"/>
                </a:solidFill>
                <a:latin typeface="Verdana"/>
                <a:ea typeface="Verdana"/>
              </a:rPr>
              <a:t>Welcome to this Findmore Consulting Workshop! Enjoy!</a:t>
            </a:r>
            <a:endParaRPr b="0" lang="pt-PT" sz="1600" spc="-1" strike="noStrike">
              <a:latin typeface="DejaVu Sans"/>
            </a:endParaRPr>
          </a:p>
        </p:txBody>
      </p:sp>
      <p:pic>
        <p:nvPicPr>
          <p:cNvPr id="85" name="" descr=""/>
          <p:cNvPicPr/>
          <p:nvPr/>
        </p:nvPicPr>
        <p:blipFill>
          <a:blip r:embed="rId5"/>
          <a:stretch/>
        </p:blipFill>
        <p:spPr>
          <a:xfrm>
            <a:off x="11245680" y="100080"/>
            <a:ext cx="814680" cy="11242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86" name="CustomShape 1"/>
          <p:cNvSpPr/>
          <p:nvPr/>
        </p:nvSpPr>
        <p:spPr>
          <a:xfrm>
            <a:off x="182880" y="182880"/>
            <a:ext cx="11795400" cy="581076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Verdana"/>
                <a:ea typeface="Verdana"/>
              </a:rPr>
              <a:t>What will we talk about?</a:t>
            </a:r>
            <a:endParaRPr b="0" lang="pt-PT" sz="2400" spc="-1" strike="noStrike">
              <a:latin typeface="DejaVu Sans"/>
            </a:endParaRPr>
          </a:p>
          <a:p>
            <a:pPr>
              <a:lnSpc>
                <a:spcPct val="100000"/>
              </a:lnSpc>
            </a:pPr>
            <a:endParaRPr b="0" lang="pt-PT" sz="2400" spc="-1" strike="noStrike">
              <a:latin typeface="DejaVu Sans"/>
            </a:endParaRPr>
          </a:p>
          <a:p>
            <a:pPr>
              <a:lnSpc>
                <a:spcPct val="100000"/>
              </a:lnSpc>
            </a:pPr>
            <a:r>
              <a:rPr b="1" lang="en-US" sz="1800" spc="-1" strike="noStrike">
                <a:solidFill>
                  <a:srgbClr val="000000"/>
                </a:solidFill>
                <a:latin typeface="Verdana"/>
                <a:ea typeface="Verdana"/>
              </a:rPr>
              <a:t>Introduction</a:t>
            </a:r>
            <a:endParaRPr b="0" lang="pt-PT" sz="1800" spc="-1" strike="noStrike">
              <a:latin typeface="DejaVu Sans"/>
            </a:endParaRPr>
          </a:p>
          <a:p>
            <a:pPr lvl="1" marL="432000" indent="-215640">
              <a:lnSpc>
                <a:spcPct val="100000"/>
              </a:lnSpc>
              <a:buClr>
                <a:srgbClr val="000000"/>
              </a:buClr>
              <a:buSzPct val="45000"/>
              <a:buFont typeface="Noto Sans Symbols"/>
              <a:buChar char="●"/>
            </a:pPr>
            <a:r>
              <a:rPr b="0" lang="en-US" sz="1600" spc="-1" strike="noStrike">
                <a:solidFill>
                  <a:srgbClr val="000000"/>
                </a:solidFill>
                <a:latin typeface="Verdana"/>
                <a:ea typeface="Verdana"/>
              </a:rPr>
              <a:t>What is Continuous Integration/Delivery?</a:t>
            </a:r>
            <a:endParaRPr b="0" lang="pt-PT" sz="1600" spc="-1" strike="noStrike">
              <a:latin typeface="DejaVu Sans"/>
            </a:endParaRPr>
          </a:p>
          <a:p>
            <a:pPr lvl="1" marL="432000" indent="-215640">
              <a:lnSpc>
                <a:spcPct val="100000"/>
              </a:lnSpc>
              <a:buClr>
                <a:srgbClr val="000000"/>
              </a:buClr>
              <a:buSzPct val="45000"/>
              <a:buFont typeface="Noto Sans Symbols"/>
              <a:buChar char="●"/>
            </a:pPr>
            <a:r>
              <a:rPr b="0" lang="en-US" sz="1600" spc="-1" strike="noStrike">
                <a:solidFill>
                  <a:srgbClr val="000000"/>
                </a:solidFill>
                <a:latin typeface="Verdana"/>
                <a:ea typeface="Verdana"/>
              </a:rPr>
              <a:t>Why CI/CD?</a:t>
            </a:r>
            <a:endParaRPr b="0" lang="pt-PT" sz="1600" spc="-1" strike="noStrike">
              <a:latin typeface="DejaVu Sans"/>
            </a:endParaRPr>
          </a:p>
          <a:p>
            <a:pPr lvl="1" marL="432000" indent="-215640">
              <a:lnSpc>
                <a:spcPct val="100000"/>
              </a:lnSpc>
              <a:buClr>
                <a:srgbClr val="000000"/>
              </a:buClr>
              <a:buSzPct val="45000"/>
              <a:buFont typeface="Noto Sans Symbols"/>
              <a:buChar char="●"/>
            </a:pPr>
            <a:r>
              <a:rPr b="0" lang="en-US" sz="1600" spc="-1" strike="noStrike">
                <a:solidFill>
                  <a:srgbClr val="000000"/>
                </a:solidFill>
                <a:latin typeface="Verdana"/>
                <a:ea typeface="Verdana"/>
              </a:rPr>
              <a:t>How to implement CI/CD</a:t>
            </a:r>
            <a:endParaRPr b="0" lang="pt-PT" sz="1600" spc="-1" strike="noStrike">
              <a:latin typeface="DejaVu Sans"/>
            </a:endParaRPr>
          </a:p>
          <a:p>
            <a:pPr lvl="1" marL="432000" indent="-215640">
              <a:lnSpc>
                <a:spcPct val="100000"/>
              </a:lnSpc>
              <a:buClr>
                <a:srgbClr val="000000"/>
              </a:buClr>
              <a:buSzPct val="45000"/>
              <a:buFont typeface="Noto Sans Symbols"/>
              <a:buChar char="●"/>
            </a:pPr>
            <a:r>
              <a:rPr b="0" lang="en-US" sz="1600" spc="-1" strike="noStrike">
                <a:solidFill>
                  <a:srgbClr val="000000"/>
                </a:solidFill>
                <a:latin typeface="Verdana"/>
                <a:ea typeface="Verdana"/>
              </a:rPr>
              <a:t>What is Jenkins?</a:t>
            </a:r>
            <a:endParaRPr b="0" lang="pt-PT" sz="1600" spc="-1" strike="noStrike">
              <a:latin typeface="DejaVu Sans"/>
            </a:endParaRPr>
          </a:p>
          <a:p>
            <a:pPr lvl="1" marL="432000" indent="-215640">
              <a:lnSpc>
                <a:spcPct val="100000"/>
              </a:lnSpc>
              <a:buClr>
                <a:srgbClr val="000000"/>
              </a:buClr>
              <a:buSzPct val="45000"/>
              <a:buFont typeface="Noto Sans Symbols"/>
              <a:buChar char="●"/>
            </a:pPr>
            <a:r>
              <a:rPr b="0" lang="en-US" sz="1600" spc="-1" strike="noStrike">
                <a:solidFill>
                  <a:srgbClr val="000000"/>
                </a:solidFill>
                <a:latin typeface="Verdana"/>
                <a:ea typeface="Verdana"/>
              </a:rPr>
              <a:t>Jenkins History</a:t>
            </a:r>
            <a:endParaRPr b="0" lang="pt-PT" sz="1600" spc="-1" strike="noStrike">
              <a:latin typeface="DejaVu Sans"/>
            </a:endParaRPr>
          </a:p>
          <a:p>
            <a:pPr lvl="1" marL="432000" indent="-215640">
              <a:lnSpc>
                <a:spcPct val="100000"/>
              </a:lnSpc>
              <a:buClr>
                <a:srgbClr val="000000"/>
              </a:buClr>
              <a:buSzPct val="45000"/>
              <a:buFont typeface="Noto Sans Symbols"/>
              <a:buChar char="●"/>
            </a:pPr>
            <a:r>
              <a:rPr b="0" lang="en-US" sz="1600" spc="-1" strike="noStrike">
                <a:solidFill>
                  <a:srgbClr val="000000"/>
                </a:solidFill>
                <a:latin typeface="Verdana"/>
                <a:ea typeface="Verdana"/>
              </a:rPr>
              <a:t>Jenkins’s Features</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1" lang="en-US" sz="1800" spc="-1" strike="noStrike">
                <a:solidFill>
                  <a:srgbClr val="000000"/>
                </a:solidFill>
                <a:latin typeface="Verdana"/>
                <a:ea typeface="Verdana"/>
              </a:rPr>
              <a:t>Getting Started</a:t>
            </a:r>
            <a:endParaRPr b="0" lang="pt-PT" sz="1800" spc="-1" strike="noStrike">
              <a:latin typeface="DejaVu Sans"/>
            </a:endParaRPr>
          </a:p>
          <a:p>
            <a:pPr lvl="1" marL="432000" indent="-215640">
              <a:lnSpc>
                <a:spcPct val="100000"/>
              </a:lnSpc>
              <a:buClr>
                <a:srgbClr val="000000"/>
              </a:buClr>
              <a:buSzPct val="45000"/>
              <a:buFont typeface="Noto Sans Symbols"/>
              <a:buChar char="●"/>
            </a:pPr>
            <a:r>
              <a:rPr b="0" lang="en-US" sz="1600" spc="-1" strike="noStrike">
                <a:solidFill>
                  <a:srgbClr val="000000"/>
                </a:solidFill>
                <a:latin typeface="Verdana"/>
                <a:ea typeface="Verdana"/>
              </a:rPr>
              <a:t>Jenkins Installation</a:t>
            </a:r>
            <a:endParaRPr b="0" lang="pt-PT" sz="1600" spc="-1" strike="noStrike">
              <a:latin typeface="DejaVu Sans"/>
            </a:endParaRPr>
          </a:p>
          <a:p>
            <a:pPr lvl="1" marL="432000" indent="-215640">
              <a:lnSpc>
                <a:spcPct val="100000"/>
              </a:lnSpc>
              <a:buClr>
                <a:srgbClr val="000000"/>
              </a:buClr>
              <a:buSzPct val="45000"/>
              <a:buFont typeface="Noto Sans Symbols"/>
              <a:buChar char="●"/>
            </a:pPr>
            <a:r>
              <a:rPr b="0" lang="en-US" sz="1600" spc="-1" strike="noStrike">
                <a:solidFill>
                  <a:srgbClr val="000000"/>
                </a:solidFill>
                <a:latin typeface="Verdana"/>
                <a:ea typeface="Verdana"/>
              </a:rPr>
              <a:t>Jenkins Configuration, Security &amp; Plugins</a:t>
            </a:r>
            <a:br/>
            <a:r>
              <a:rPr b="0" lang="en-US" sz="1800" spc="-1" strike="noStrike">
                <a:solidFill>
                  <a:srgbClr val="000000"/>
                </a:solidFill>
                <a:latin typeface="Verdana"/>
              </a:rPr>
              <a:t> </a:t>
            </a:r>
            <a:endParaRPr b="0" lang="pt-PT" sz="1800" spc="-1" strike="noStrike">
              <a:latin typeface="DejaVu Sans"/>
            </a:endParaRPr>
          </a:p>
          <a:p>
            <a:pPr>
              <a:lnSpc>
                <a:spcPct val="100000"/>
              </a:lnSpc>
            </a:pPr>
            <a:r>
              <a:rPr b="1" lang="en-US" sz="1800" spc="-1" strike="noStrike">
                <a:solidFill>
                  <a:srgbClr val="000000"/>
                </a:solidFill>
                <a:latin typeface="Verdana"/>
                <a:ea typeface="Verdana"/>
              </a:rPr>
              <a:t>Project</a:t>
            </a:r>
            <a:endParaRPr b="0" lang="pt-PT" sz="1800" spc="-1" strike="noStrike">
              <a:latin typeface="DejaVu Sans"/>
            </a:endParaRPr>
          </a:p>
          <a:p>
            <a:pPr lvl="1" marL="432000" indent="-215640">
              <a:lnSpc>
                <a:spcPct val="100000"/>
              </a:lnSpc>
              <a:buClr>
                <a:srgbClr val="000000"/>
              </a:buClr>
              <a:buSzPct val="45000"/>
              <a:buFont typeface="Noto Sans Symbols"/>
              <a:buChar char="●"/>
            </a:pPr>
            <a:r>
              <a:rPr b="0" lang="en-US" sz="1600" spc="-1" strike="noStrike">
                <a:solidFill>
                  <a:srgbClr val="000000"/>
                </a:solidFill>
                <a:latin typeface="Verdana"/>
                <a:ea typeface="Verdana"/>
              </a:rPr>
              <a:t>Create/Update/Run Job</a:t>
            </a:r>
            <a:endParaRPr b="0" lang="pt-PT" sz="1600" spc="-1" strike="noStrike">
              <a:latin typeface="DejaVu Sans"/>
            </a:endParaRPr>
          </a:p>
          <a:p>
            <a:pPr lvl="1" marL="432000" indent="-215640">
              <a:lnSpc>
                <a:spcPct val="100000"/>
              </a:lnSpc>
              <a:buClr>
                <a:srgbClr val="000000"/>
              </a:buClr>
              <a:buSzPct val="45000"/>
              <a:buFont typeface="Noto Sans Symbols"/>
              <a:buChar char="●"/>
            </a:pPr>
            <a:r>
              <a:rPr b="0" lang="en-US" sz="1600" spc="-1" strike="noStrike">
                <a:solidFill>
                  <a:srgbClr val="000000"/>
                </a:solidFill>
                <a:latin typeface="Verdana"/>
                <a:ea typeface="Verdana"/>
              </a:rPr>
              <a:t>Import code from a GitHub repository</a:t>
            </a:r>
            <a:endParaRPr b="0" lang="pt-PT" sz="1600" spc="-1" strike="noStrike">
              <a:latin typeface="DejaVu Sans"/>
            </a:endParaRPr>
          </a:p>
          <a:p>
            <a:pPr lvl="1" marL="432000" indent="-215640">
              <a:lnSpc>
                <a:spcPct val="100000"/>
              </a:lnSpc>
              <a:buClr>
                <a:srgbClr val="000000"/>
              </a:buClr>
              <a:buSzPct val="45000"/>
              <a:buFont typeface="Noto Sans Symbols"/>
              <a:buChar char="●"/>
            </a:pPr>
            <a:r>
              <a:rPr b="0" lang="en-US" sz="1600" spc="-1" strike="noStrike">
                <a:solidFill>
                  <a:srgbClr val="000000"/>
                </a:solidFill>
                <a:latin typeface="Verdana"/>
                <a:ea typeface="Verdana"/>
              </a:rPr>
              <a:t>Deploy code to Web Server</a:t>
            </a:r>
            <a:endParaRPr b="0" lang="pt-PT" sz="1600" spc="-1" strike="noStrike">
              <a:latin typeface="DejaVu Sans"/>
            </a:endParaRPr>
          </a:p>
          <a:p>
            <a:pPr lvl="1" marL="432000" indent="-215640">
              <a:lnSpc>
                <a:spcPct val="100000"/>
              </a:lnSpc>
              <a:buClr>
                <a:srgbClr val="000000"/>
              </a:buClr>
              <a:buSzPct val="45000"/>
              <a:buFont typeface="Noto Sans Symbols"/>
              <a:buChar char="●"/>
            </a:pPr>
            <a:r>
              <a:rPr b="0" lang="en-US" sz="1600" spc="-1" strike="noStrike">
                <a:solidFill>
                  <a:srgbClr val="000000"/>
                </a:solidFill>
                <a:latin typeface="Verdana"/>
                <a:ea typeface="Verdana"/>
              </a:rPr>
              <a:t>Trigger build if there’s change in Git</a:t>
            </a:r>
            <a:endParaRPr b="0" lang="pt-PT" sz="1600" spc="-1" strike="noStrike">
              <a:latin typeface="DejaVu Sans"/>
            </a:endParaRPr>
          </a:p>
        </p:txBody>
      </p:sp>
      <p:pic>
        <p:nvPicPr>
          <p:cNvPr id="87" name="" descr=""/>
          <p:cNvPicPr/>
          <p:nvPr/>
        </p:nvPicPr>
        <p:blipFill>
          <a:blip r:embed="rId2"/>
          <a:stretch/>
        </p:blipFill>
        <p:spPr>
          <a:xfrm>
            <a:off x="11245680" y="100080"/>
            <a:ext cx="814680" cy="11242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88" name="CustomShape 1"/>
          <p:cNvSpPr/>
          <p:nvPr/>
        </p:nvSpPr>
        <p:spPr>
          <a:xfrm>
            <a:off x="182880" y="182880"/>
            <a:ext cx="11795400" cy="309816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Verdana"/>
                <a:ea typeface="Verdana"/>
              </a:rPr>
              <a:t>What is Continuous Integration?</a:t>
            </a:r>
            <a:endParaRPr b="0" lang="pt-PT" sz="2400" spc="-1" strike="noStrike">
              <a:latin typeface="DejaVu Sans"/>
            </a:endParaRPr>
          </a:p>
          <a:p>
            <a:pPr>
              <a:lnSpc>
                <a:spcPct val="100000"/>
              </a:lnSpc>
            </a:pPr>
            <a:endParaRPr b="0" lang="pt-PT" sz="2400" spc="-1" strike="noStrike">
              <a:latin typeface="DejaVu Sans"/>
            </a:endParaRPr>
          </a:p>
          <a:p>
            <a:pPr>
              <a:lnSpc>
                <a:spcPct val="100000"/>
              </a:lnSpc>
            </a:pPr>
            <a:r>
              <a:rPr b="0" lang="en-US" sz="1600" spc="-1" strike="noStrike">
                <a:solidFill>
                  <a:srgbClr val="000000"/>
                </a:solidFill>
                <a:latin typeface="Verdana"/>
                <a:ea typeface="Verdana"/>
              </a:rPr>
              <a:t>Continuous Integration (CI) is a software engineering practice that requires developers to</a:t>
            </a:r>
            <a:endParaRPr b="0" lang="pt-PT" sz="1600" spc="-1" strike="noStrike">
              <a:latin typeface="DejaVu Sans"/>
            </a:endParaRPr>
          </a:p>
          <a:p>
            <a:pPr>
              <a:lnSpc>
                <a:spcPct val="100000"/>
              </a:lnSpc>
            </a:pPr>
            <a:r>
              <a:rPr b="0" lang="en-US" sz="1600" spc="-1" strike="noStrike">
                <a:solidFill>
                  <a:srgbClr val="000000"/>
                </a:solidFill>
                <a:latin typeface="Verdana"/>
                <a:ea typeface="Verdana"/>
              </a:rPr>
              <a:t>integrate code into a shared repository, several times a day. Each commit/push is then verified</a:t>
            </a:r>
            <a:endParaRPr b="0" lang="pt-PT" sz="1600" spc="-1" strike="noStrike">
              <a:latin typeface="DejaVu Sans"/>
            </a:endParaRPr>
          </a:p>
          <a:p>
            <a:pPr>
              <a:lnSpc>
                <a:spcPct val="100000"/>
              </a:lnSpc>
            </a:pPr>
            <a:r>
              <a:rPr b="0" lang="en-US" sz="1600" spc="-1" strike="noStrike">
                <a:solidFill>
                  <a:srgbClr val="000000"/>
                </a:solidFill>
                <a:latin typeface="Verdana"/>
                <a:ea typeface="Verdana"/>
              </a:rPr>
              <a:t>by an automatic build, allowing teams to detect problems early.</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0" lang="en-US" sz="1600" spc="-1" strike="noStrike">
                <a:solidFill>
                  <a:srgbClr val="000000"/>
                </a:solidFill>
                <a:latin typeface="Verdana"/>
                <a:ea typeface="Verdana"/>
              </a:rPr>
              <a:t>By integrating regularly, you can detect errors quickly and locate them easily.</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endParaRPr b="0" lang="pt-PT" sz="1600" spc="-1" strike="noStrike">
              <a:latin typeface="DejaVu Sans"/>
            </a:endParaRPr>
          </a:p>
          <a:p>
            <a:pPr>
              <a:lnSpc>
                <a:spcPct val="100000"/>
              </a:lnSpc>
            </a:pPr>
            <a:endParaRPr b="0" lang="pt-PT" sz="1600" spc="-1" strike="noStrike">
              <a:latin typeface="DejaVu Sans"/>
            </a:endParaRPr>
          </a:p>
          <a:p>
            <a:pPr>
              <a:lnSpc>
                <a:spcPct val="100000"/>
              </a:lnSpc>
            </a:pPr>
            <a:endParaRPr b="0" lang="pt-PT" sz="1600" spc="-1" strike="noStrike">
              <a:latin typeface="DejaVu Sans"/>
            </a:endParaRPr>
          </a:p>
          <a:p>
            <a:pPr>
              <a:lnSpc>
                <a:spcPct val="100000"/>
              </a:lnSpc>
            </a:pPr>
            <a:endParaRPr b="0" lang="pt-PT" sz="1600" spc="-1" strike="noStrike">
              <a:latin typeface="DejaVu Sans"/>
            </a:endParaRPr>
          </a:p>
          <a:p>
            <a:pPr>
              <a:lnSpc>
                <a:spcPct val="100000"/>
              </a:lnSpc>
            </a:pPr>
            <a:endParaRPr b="0" lang="pt-PT" sz="1600" spc="-1" strike="noStrike">
              <a:latin typeface="DejaVu Sans"/>
            </a:endParaRPr>
          </a:p>
        </p:txBody>
      </p:sp>
      <p:pic>
        <p:nvPicPr>
          <p:cNvPr id="89" name="" descr=""/>
          <p:cNvPicPr/>
          <p:nvPr/>
        </p:nvPicPr>
        <p:blipFill>
          <a:blip r:embed="rId2"/>
          <a:stretch/>
        </p:blipFill>
        <p:spPr>
          <a:xfrm>
            <a:off x="2376000" y="2363760"/>
            <a:ext cx="7440120" cy="4146840"/>
          </a:xfrm>
          <a:prstGeom prst="rect">
            <a:avLst/>
          </a:prstGeom>
          <a:ln>
            <a:noFill/>
          </a:ln>
        </p:spPr>
      </p:pic>
      <p:pic>
        <p:nvPicPr>
          <p:cNvPr id="90" name="" descr=""/>
          <p:cNvPicPr/>
          <p:nvPr/>
        </p:nvPicPr>
        <p:blipFill>
          <a:blip r:embed="rId3"/>
          <a:stretch/>
        </p:blipFill>
        <p:spPr>
          <a:xfrm>
            <a:off x="11245680" y="100080"/>
            <a:ext cx="814680" cy="11242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1" name="CustomShape 1"/>
          <p:cNvSpPr/>
          <p:nvPr/>
        </p:nvSpPr>
        <p:spPr>
          <a:xfrm>
            <a:off x="182880" y="182880"/>
            <a:ext cx="11841120" cy="63090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Verdana"/>
                <a:ea typeface="Verdana"/>
              </a:rPr>
              <a:t>Continuous Integration</a:t>
            </a:r>
            <a:endParaRPr b="0" lang="pt-PT" sz="2400" spc="-1" strike="noStrike">
              <a:latin typeface="DejaVu Sans"/>
            </a:endParaRPr>
          </a:p>
          <a:p>
            <a:pPr>
              <a:lnSpc>
                <a:spcPct val="100000"/>
              </a:lnSpc>
            </a:pPr>
            <a:endParaRPr b="0" lang="pt-PT" sz="2400" spc="-1" strike="noStrike">
              <a:latin typeface="DejaVu Sans"/>
            </a:endParaRPr>
          </a:p>
          <a:p>
            <a:pPr>
              <a:lnSpc>
                <a:spcPct val="100000"/>
              </a:lnSpc>
            </a:pPr>
            <a:endParaRPr b="0" lang="pt-PT" sz="2400" spc="-1" strike="noStrike">
              <a:latin typeface="DejaVu Sans"/>
            </a:endParaRPr>
          </a:p>
          <a:p>
            <a:pPr>
              <a:lnSpc>
                <a:spcPct val="100000"/>
              </a:lnSpc>
            </a:pPr>
            <a:r>
              <a:rPr b="1" lang="en-US" sz="1800" spc="-1" strike="noStrike">
                <a:solidFill>
                  <a:srgbClr val="000000"/>
                </a:solidFill>
                <a:latin typeface="Verdana"/>
                <a:ea typeface="Verdana"/>
              </a:rPr>
              <a:t>Why should we consider CI?</a:t>
            </a:r>
            <a:endParaRPr b="0" lang="pt-PT" sz="18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Reduced Risk</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Better Quality Code</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Ready to Ship Code</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Systematic Versioning</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Code quality trend analisys</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Time to market</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Reduced Cost</a:t>
            </a:r>
            <a:endParaRPr b="0" lang="pt-PT" sz="1600" spc="-1" strike="noStrike">
              <a:latin typeface="DejaVu Sans"/>
            </a:endParaRPr>
          </a:p>
          <a:p>
            <a:pPr marL="216000" indent="-216000">
              <a:lnSpc>
                <a:spcPct val="100000"/>
              </a:lnSpc>
              <a:buClr>
                <a:srgbClr val="000000"/>
              </a:buClr>
              <a:buSzPct val="45000"/>
              <a:buFont typeface="Wingdings" charset="2"/>
              <a:buChar char=""/>
            </a:pPr>
            <a:endParaRPr b="0" lang="pt-PT" sz="1600" spc="-1" strike="noStrike">
              <a:latin typeface="DejaVu Sans"/>
            </a:endParaRPr>
          </a:p>
          <a:p>
            <a:pPr>
              <a:lnSpc>
                <a:spcPct val="100000"/>
              </a:lnSpc>
            </a:pPr>
            <a:r>
              <a:rPr b="1" lang="en-US" sz="1800" spc="-1" strike="noStrike">
                <a:solidFill>
                  <a:srgbClr val="000000"/>
                </a:solidFill>
                <a:latin typeface="Verdana"/>
                <a:ea typeface="Verdana"/>
              </a:rPr>
              <a:t>How can we implement CI?</a:t>
            </a:r>
            <a:endParaRPr b="0" lang="pt-PT" sz="1800" spc="-1" strike="noStrike">
              <a:latin typeface="DejaVu Sans"/>
            </a:endParaRPr>
          </a:p>
          <a:p>
            <a:pPr>
              <a:lnSpc>
                <a:spcPct val="100000"/>
              </a:lnSpc>
            </a:pPr>
            <a:r>
              <a:rPr b="0" lang="en-US" sz="1600" spc="-1" strike="noStrike">
                <a:solidFill>
                  <a:srgbClr val="000000"/>
                </a:solidFill>
                <a:latin typeface="Verdana"/>
                <a:ea typeface="Verdana"/>
              </a:rPr>
              <a:t>There are many tools which allow CI, some OpenSource, some paid, some on the cloud, some on local servers.</a:t>
            </a:r>
            <a:endParaRPr b="0" lang="pt-PT" sz="1600" spc="-1" strike="noStrike">
              <a:latin typeface="DejaVu Sans"/>
            </a:endParaRPr>
          </a:p>
          <a:p>
            <a:pPr>
              <a:lnSpc>
                <a:spcPct val="100000"/>
              </a:lnSpc>
            </a:pPr>
            <a:r>
              <a:rPr b="0" lang="en-US" sz="1600" spc="-1" strike="noStrike">
                <a:solidFill>
                  <a:srgbClr val="000000"/>
                </a:solidFill>
                <a:latin typeface="Verdana"/>
                <a:ea typeface="Verdana"/>
              </a:rPr>
              <a:t>One of the best, which is </a:t>
            </a:r>
            <a:r>
              <a:rPr b="0" lang="en-US" sz="1600" spc="-1" strike="noStrike" u="sng">
                <a:solidFill>
                  <a:srgbClr val="000000"/>
                </a:solidFill>
                <a:uFillTx/>
                <a:latin typeface="Verdana"/>
                <a:ea typeface="Verdana"/>
              </a:rPr>
              <a:t>free and OpenSource</a:t>
            </a:r>
            <a:r>
              <a:rPr b="0" lang="en-US" sz="1600" spc="-1" strike="noStrike">
                <a:solidFill>
                  <a:srgbClr val="000000"/>
                </a:solidFill>
                <a:latin typeface="Verdana"/>
                <a:ea typeface="Verdana"/>
              </a:rPr>
              <a:t>, is the one we will talk about: </a:t>
            </a:r>
            <a:r>
              <a:rPr b="1" lang="en-US" sz="1600" spc="-1" strike="noStrike">
                <a:solidFill>
                  <a:srgbClr val="000000"/>
                </a:solidFill>
                <a:latin typeface="Verdana"/>
                <a:ea typeface="Verdana"/>
              </a:rPr>
              <a:t>Jenkins</a:t>
            </a:r>
            <a:endParaRPr b="0" lang="pt-PT" sz="1600" spc="-1" strike="noStrike">
              <a:latin typeface="DejaVu Sans"/>
            </a:endParaRPr>
          </a:p>
        </p:txBody>
      </p:sp>
      <p:pic>
        <p:nvPicPr>
          <p:cNvPr id="92" name="" descr=""/>
          <p:cNvPicPr/>
          <p:nvPr/>
        </p:nvPicPr>
        <p:blipFill>
          <a:blip r:embed="rId2"/>
          <a:stretch/>
        </p:blipFill>
        <p:spPr>
          <a:xfrm>
            <a:off x="11245680" y="100080"/>
            <a:ext cx="814680" cy="11242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3" name="CustomShape 1"/>
          <p:cNvSpPr/>
          <p:nvPr/>
        </p:nvSpPr>
        <p:spPr>
          <a:xfrm>
            <a:off x="182880" y="182880"/>
            <a:ext cx="11795400" cy="500616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Verdana"/>
                <a:ea typeface="Verdana"/>
              </a:rPr>
              <a:t>Jenkins</a:t>
            </a:r>
            <a:endParaRPr b="0" lang="pt-PT" sz="2400" spc="-1" strike="noStrike">
              <a:latin typeface="DejaVu Sans"/>
            </a:endParaRPr>
          </a:p>
          <a:p>
            <a:pPr>
              <a:lnSpc>
                <a:spcPct val="100000"/>
              </a:lnSpc>
            </a:pPr>
            <a:endParaRPr b="0" lang="pt-PT" sz="2400" spc="-1" strike="noStrike">
              <a:latin typeface="DejaVu Sans"/>
            </a:endParaRPr>
          </a:p>
          <a:p>
            <a:pPr>
              <a:lnSpc>
                <a:spcPct val="100000"/>
              </a:lnSpc>
            </a:pPr>
            <a:r>
              <a:rPr b="1" lang="en-US" sz="1800" spc="-1" strike="noStrike">
                <a:solidFill>
                  <a:srgbClr val="000000"/>
                </a:solidFill>
                <a:latin typeface="Verdana"/>
                <a:ea typeface="Verdana"/>
              </a:rPr>
              <a:t>What is Jenkins?</a:t>
            </a:r>
            <a:endParaRPr b="0" lang="pt-PT" sz="1800" spc="-1" strike="noStrike">
              <a:latin typeface="DejaVu Sans"/>
            </a:endParaRPr>
          </a:p>
          <a:p>
            <a:pPr>
              <a:lnSpc>
                <a:spcPct val="100000"/>
              </a:lnSpc>
            </a:pPr>
            <a:r>
              <a:rPr b="0" lang="en-US" sz="1600" spc="-1" strike="noStrike">
                <a:solidFill>
                  <a:srgbClr val="000000"/>
                </a:solidFill>
                <a:latin typeface="Verdana"/>
                <a:ea typeface="Verdana"/>
              </a:rPr>
              <a:t>Jenkins is a self-contained, open source automation server and continuous integration tool, which can be used to automate all sorts of tasks, such as building, testing and deploying software.</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1" lang="en-US" sz="1800" spc="-1" strike="noStrike">
                <a:solidFill>
                  <a:srgbClr val="000000"/>
                </a:solidFill>
                <a:latin typeface="Verdana"/>
                <a:ea typeface="Verdana"/>
              </a:rPr>
              <a:t>Jenkins History</a:t>
            </a:r>
            <a:endParaRPr b="0" lang="pt-PT" sz="1800" spc="-1" strike="noStrike">
              <a:latin typeface="DejaVu Sans"/>
            </a:endParaRPr>
          </a:p>
          <a:p>
            <a:pPr>
              <a:lnSpc>
                <a:spcPct val="100000"/>
              </a:lnSpc>
            </a:pPr>
            <a:r>
              <a:rPr b="0" lang="en-US" sz="1600" spc="-1" strike="noStrike">
                <a:solidFill>
                  <a:srgbClr val="000000"/>
                </a:solidFill>
                <a:latin typeface="Verdana"/>
                <a:ea typeface="Verdana"/>
              </a:rPr>
              <a:t>Jenkins was first released in Feb 2005, by Sun Microsystems (acquired by Oracle during 2009/2010), as the </a:t>
            </a:r>
            <a:r>
              <a:rPr b="0" lang="en-US" sz="1600" spc="-1" strike="noStrike" u="sng">
                <a:solidFill>
                  <a:srgbClr val="000000"/>
                </a:solidFill>
                <a:uFillTx/>
                <a:latin typeface="Verdana"/>
                <a:ea typeface="Verdana"/>
              </a:rPr>
              <a:t>Hudson</a:t>
            </a:r>
            <a:r>
              <a:rPr b="0" lang="en-US" sz="1600" spc="-1" strike="noStrike">
                <a:solidFill>
                  <a:srgbClr val="000000"/>
                </a:solidFill>
                <a:latin typeface="Verdana"/>
                <a:ea typeface="Verdana"/>
              </a:rPr>
              <a:t> project.</a:t>
            </a:r>
            <a:endParaRPr b="0" lang="pt-PT" sz="1600" spc="-1" strike="noStrike">
              <a:latin typeface="DejaVu Sans"/>
            </a:endParaRPr>
          </a:p>
          <a:p>
            <a:pPr>
              <a:lnSpc>
                <a:spcPct val="100000"/>
              </a:lnSpc>
            </a:pPr>
            <a:r>
              <a:rPr b="0" lang="en-US" sz="1600" spc="-1" strike="noStrike">
                <a:solidFill>
                  <a:srgbClr val="000000"/>
                </a:solidFill>
                <a:latin typeface="Verdana"/>
                <a:ea typeface="Verdana"/>
              </a:rPr>
              <a:t>Around 2007 Hudson became known as a better alternative to CruiseControl and other open-source build-servers.</a:t>
            </a:r>
            <a:endParaRPr b="0" lang="pt-PT" sz="1600" spc="-1" strike="noStrike">
              <a:latin typeface="DejaVu Sans"/>
            </a:endParaRPr>
          </a:p>
          <a:p>
            <a:pPr>
              <a:lnSpc>
                <a:spcPct val="100000"/>
              </a:lnSpc>
            </a:pPr>
            <a:r>
              <a:rPr b="0" lang="en-US" sz="1600" spc="-1" strike="noStrike">
                <a:solidFill>
                  <a:srgbClr val="000000"/>
                </a:solidFill>
                <a:latin typeface="Verdana"/>
                <a:ea typeface="Verdana"/>
              </a:rPr>
              <a:t>At the JavaOne conference in May 2008, Hudson won the Duke’s Choice Award in the Developer Solutions category.</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0" lang="en-US" sz="1600" spc="-1" strike="noStrike">
                <a:solidFill>
                  <a:srgbClr val="000000"/>
                </a:solidFill>
                <a:latin typeface="Verdana"/>
                <a:ea typeface="Verdana"/>
              </a:rPr>
              <a:t>In November 2010, an issue arose in the Hudson community, which grew to encompass questions over the stewardship and control by Oracle.</a:t>
            </a:r>
            <a:endParaRPr b="0" lang="pt-PT" sz="1600" spc="-1" strike="noStrike">
              <a:latin typeface="DejaVu Sans"/>
            </a:endParaRPr>
          </a:p>
          <a:p>
            <a:pPr>
              <a:lnSpc>
                <a:spcPct val="100000"/>
              </a:lnSpc>
            </a:pPr>
            <a:r>
              <a:rPr b="0" lang="en-US" sz="1600" spc="-1" strike="noStrike">
                <a:solidFill>
                  <a:srgbClr val="000000"/>
                </a:solidFill>
                <a:latin typeface="Verdana"/>
                <a:ea typeface="Verdana"/>
              </a:rPr>
              <a:t>Negotiations between the main project contributors and Oracle took place, with Oracle claiming the name Hudson. So, a call for votes was made to change the project name from Hudson to Jenkins.</a:t>
            </a:r>
            <a:endParaRPr b="0" lang="pt-PT" sz="1600" spc="-1" strike="noStrike">
              <a:latin typeface="DejaVu Sans"/>
            </a:endParaRPr>
          </a:p>
          <a:p>
            <a:pPr>
              <a:lnSpc>
                <a:spcPct val="100000"/>
              </a:lnSpc>
            </a:pPr>
            <a:r>
              <a:rPr b="0" lang="en-US" sz="1600" spc="-1" strike="noStrike">
                <a:solidFill>
                  <a:srgbClr val="000000"/>
                </a:solidFill>
                <a:latin typeface="Verdana"/>
                <a:ea typeface="Verdana"/>
              </a:rPr>
              <a:t>However, Oracle said they intended to continue development of Hudson and considered Jenkins a fork rather than a rename.</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0" lang="en-US" sz="1600" spc="-1" strike="noStrike">
                <a:solidFill>
                  <a:srgbClr val="000000"/>
                </a:solidFill>
                <a:latin typeface="Verdana"/>
                <a:ea typeface="Verdana"/>
              </a:rPr>
              <a:t>Both projects continue independent, claiming the other is the fork.</a:t>
            </a:r>
            <a:br/>
            <a:r>
              <a:rPr b="0" lang="en-US" sz="1600" spc="-1" strike="noStrike">
                <a:solidFill>
                  <a:srgbClr val="000000"/>
                </a:solidFill>
                <a:latin typeface="Verdana"/>
                <a:ea typeface="Verdana"/>
              </a:rPr>
              <a:t>As of Dec 2013, Jenkins on GitHub had 567 project members (now 639) and 1100 public repositories (now 1846), compared to Hudson’s 32 project members (now 29) and 17 public repositories (now 20).</a:t>
            </a:r>
            <a:endParaRPr b="0" lang="pt-PT" sz="1600" spc="-1" strike="noStrike">
              <a:latin typeface="DejaVu Sans"/>
            </a:endParaRPr>
          </a:p>
        </p:txBody>
      </p:sp>
      <p:pic>
        <p:nvPicPr>
          <p:cNvPr id="94" name="" descr=""/>
          <p:cNvPicPr/>
          <p:nvPr/>
        </p:nvPicPr>
        <p:blipFill>
          <a:blip r:embed="rId2"/>
          <a:stretch/>
        </p:blipFill>
        <p:spPr>
          <a:xfrm>
            <a:off x="11245320" y="99720"/>
            <a:ext cx="814680" cy="11242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5" name="CustomShape 1"/>
          <p:cNvSpPr/>
          <p:nvPr/>
        </p:nvSpPr>
        <p:spPr>
          <a:xfrm>
            <a:off x="0" y="182880"/>
            <a:ext cx="180360" cy="446760"/>
          </a:xfrm>
          <a:prstGeom prst="rect">
            <a:avLst/>
          </a:prstGeom>
          <a:noFill/>
          <a:ln>
            <a:noFill/>
          </a:ln>
        </p:spPr>
        <p:style>
          <a:lnRef idx="0"/>
          <a:fillRef idx="0"/>
          <a:effectRef idx="0"/>
          <a:fontRef idx="minor"/>
        </p:style>
      </p:sp>
      <p:sp>
        <p:nvSpPr>
          <p:cNvPr id="96" name="CustomShape 2"/>
          <p:cNvSpPr/>
          <p:nvPr/>
        </p:nvSpPr>
        <p:spPr>
          <a:xfrm>
            <a:off x="180720" y="182880"/>
            <a:ext cx="11797560" cy="44676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Verdana"/>
                <a:ea typeface="Verdana"/>
              </a:rPr>
              <a:t>Jenkins</a:t>
            </a:r>
            <a:endParaRPr b="0" lang="pt-PT" sz="2400" spc="-1" strike="noStrike">
              <a:latin typeface="DejaVu Sans"/>
            </a:endParaRPr>
          </a:p>
          <a:p>
            <a:pPr>
              <a:lnSpc>
                <a:spcPct val="100000"/>
              </a:lnSpc>
            </a:pPr>
            <a:endParaRPr b="0" lang="pt-PT" sz="2400" spc="-1" strike="noStrike">
              <a:latin typeface="DejaVu Sans"/>
            </a:endParaRPr>
          </a:p>
          <a:p>
            <a:pPr>
              <a:lnSpc>
                <a:spcPct val="100000"/>
              </a:lnSpc>
            </a:pPr>
            <a:r>
              <a:rPr b="1" lang="en-US" sz="1800" spc="-1" strike="noStrike">
                <a:solidFill>
                  <a:srgbClr val="000000"/>
                </a:solidFill>
                <a:latin typeface="Verdana"/>
                <a:ea typeface="Verdana"/>
              </a:rPr>
              <a:t>Features</a:t>
            </a:r>
            <a:endParaRPr b="0" lang="pt-PT" sz="18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OpenSource and Free</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Cross platform</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Widely used</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Allow a distributed master/slave architecture</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Scalable</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Configurable</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Extensible</a:t>
            </a:r>
            <a:endParaRPr b="0" lang="pt-PT" sz="1600" spc="-1" strike="noStrike">
              <a:latin typeface="DejaVu Sans"/>
            </a:endParaRPr>
          </a:p>
          <a:p>
            <a:pPr>
              <a:lnSpc>
                <a:spcPct val="100000"/>
              </a:lnSpc>
            </a:pPr>
            <a:endParaRPr b="0" lang="pt-PT" sz="1600" spc="-1" strike="noStrike">
              <a:latin typeface="DejaVu Sans"/>
            </a:endParaRPr>
          </a:p>
        </p:txBody>
      </p:sp>
      <p:pic>
        <p:nvPicPr>
          <p:cNvPr id="97" name="" descr=""/>
          <p:cNvPicPr/>
          <p:nvPr/>
        </p:nvPicPr>
        <p:blipFill>
          <a:blip r:embed="rId2"/>
          <a:stretch/>
        </p:blipFill>
        <p:spPr>
          <a:xfrm>
            <a:off x="11245680" y="100080"/>
            <a:ext cx="814680" cy="11242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8" name="CustomShape 1"/>
          <p:cNvSpPr/>
          <p:nvPr/>
        </p:nvSpPr>
        <p:spPr>
          <a:xfrm>
            <a:off x="182880" y="183240"/>
            <a:ext cx="11703960" cy="612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Verdana"/>
                <a:ea typeface="Verdana"/>
              </a:rPr>
              <a:t>Jenkins Installation</a:t>
            </a:r>
            <a:endParaRPr b="0" lang="pt-PT" sz="2400" spc="-1" strike="noStrike">
              <a:latin typeface="DejaVu Sans"/>
            </a:endParaRPr>
          </a:p>
          <a:p>
            <a:pPr>
              <a:lnSpc>
                <a:spcPct val="100000"/>
              </a:lnSpc>
            </a:pPr>
            <a:endParaRPr b="0" lang="pt-PT" sz="2400" spc="-1" strike="noStrike">
              <a:latin typeface="DejaVu Sans"/>
            </a:endParaRPr>
          </a:p>
          <a:p>
            <a:pPr>
              <a:lnSpc>
                <a:spcPct val="100000"/>
              </a:lnSpc>
            </a:pPr>
            <a:r>
              <a:rPr b="1" lang="en-US" sz="1800" spc="-1" strike="noStrike">
                <a:solidFill>
                  <a:srgbClr val="000000"/>
                </a:solidFill>
                <a:latin typeface="Verdana"/>
                <a:ea typeface="Verdana"/>
              </a:rPr>
              <a:t>Pre-Requisites</a:t>
            </a:r>
            <a:endParaRPr b="0" lang="pt-PT" sz="18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Java 8</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RAM needed is very dependent on the usage, can be from 256MB to 70GB+</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Disk Space needed is also very dependent on the usage, depends on Code Pulls, external files needed, plugins, number of jobs. Basic installation takes about 250MB.</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1" lang="en-US" sz="1800" spc="-1" strike="noStrike">
                <a:solidFill>
                  <a:srgbClr val="000000"/>
                </a:solidFill>
                <a:latin typeface="Verdana"/>
                <a:ea typeface="Verdana"/>
              </a:rPr>
              <a:t>Installation</a:t>
            </a:r>
            <a:endParaRPr b="0" lang="pt-PT" sz="1800" spc="-1" strike="noStrike">
              <a:latin typeface="DejaVu Sans"/>
            </a:endParaRPr>
          </a:p>
          <a:p>
            <a:pPr>
              <a:lnSpc>
                <a:spcPct val="100000"/>
              </a:lnSpc>
            </a:pPr>
            <a:r>
              <a:rPr b="0" lang="en-US" sz="1600" spc="-1" strike="noStrike">
                <a:solidFill>
                  <a:srgbClr val="000000"/>
                </a:solidFill>
                <a:latin typeface="Verdana"/>
                <a:ea typeface="Verdana"/>
              </a:rPr>
              <a:t>Jenkins has two release lines, LTS and weekly.</a:t>
            </a:r>
            <a:endParaRPr b="0" lang="pt-PT" sz="1600" spc="-1" strike="noStrike">
              <a:latin typeface="DejaVu Sans"/>
            </a:endParaRPr>
          </a:p>
          <a:p>
            <a:pPr>
              <a:lnSpc>
                <a:spcPct val="100000"/>
              </a:lnSpc>
            </a:pPr>
            <a:r>
              <a:rPr b="0" lang="en-US" sz="1600" spc="-1" strike="noStrike">
                <a:solidFill>
                  <a:srgbClr val="000000"/>
                </a:solidFill>
                <a:latin typeface="Verdana"/>
                <a:ea typeface="Verdana"/>
              </a:rPr>
              <a:t> </a:t>
            </a:r>
            <a:endParaRPr b="0" lang="pt-PT" sz="1600" spc="-1" strike="noStrike">
              <a:latin typeface="DejaVu Sans"/>
            </a:endParaRPr>
          </a:p>
          <a:p>
            <a:pPr>
              <a:lnSpc>
                <a:spcPct val="100000"/>
              </a:lnSpc>
            </a:pPr>
            <a:r>
              <a:rPr b="0" lang="en-US" sz="1600" spc="-1" strike="noStrike">
                <a:solidFill>
                  <a:srgbClr val="000000"/>
                </a:solidFill>
                <a:latin typeface="Verdana"/>
                <a:ea typeface="Verdana"/>
              </a:rPr>
              <a:t>Installation can be done through:</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War file</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Native system package/repository</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Docker image/container</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0" lang="en-US" sz="1600" spc="-1" strike="noStrike">
                <a:solidFill>
                  <a:srgbClr val="000000"/>
                </a:solidFill>
                <a:latin typeface="Verdana"/>
                <a:ea typeface="Verdana"/>
              </a:rPr>
              <a:t>In this presentation, we will use:</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Linux Ubuntu Server 16.04.3 LTS x86_64 (Virtual Machine)</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Java 8</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Jenkins LTS repository/package for Ubuntu</a:t>
            </a:r>
            <a:endParaRPr b="0" lang="pt-PT" sz="1600" spc="-1" strike="noStrike">
              <a:latin typeface="DejaVu Sans"/>
            </a:endParaRPr>
          </a:p>
        </p:txBody>
      </p:sp>
      <p:pic>
        <p:nvPicPr>
          <p:cNvPr id="99" name="" descr=""/>
          <p:cNvPicPr/>
          <p:nvPr/>
        </p:nvPicPr>
        <p:blipFill>
          <a:blip r:embed="rId2"/>
          <a:stretch/>
        </p:blipFill>
        <p:spPr>
          <a:xfrm>
            <a:off x="11245680" y="100080"/>
            <a:ext cx="814680" cy="11242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00" name="CustomShape 1"/>
          <p:cNvSpPr/>
          <p:nvPr/>
        </p:nvSpPr>
        <p:spPr>
          <a:xfrm>
            <a:off x="182880" y="183240"/>
            <a:ext cx="11703960" cy="612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Verdana"/>
                <a:ea typeface="Verdana"/>
              </a:rPr>
              <a:t>Jenkins Installation</a:t>
            </a:r>
            <a:endParaRPr b="0" lang="pt-PT" sz="2400" spc="-1" strike="noStrike">
              <a:latin typeface="DejaVu Sans"/>
            </a:endParaRPr>
          </a:p>
          <a:p>
            <a:pPr>
              <a:lnSpc>
                <a:spcPct val="100000"/>
              </a:lnSpc>
            </a:pPr>
            <a:endParaRPr b="0" lang="pt-PT" sz="2400" spc="-1" strike="noStrike">
              <a:latin typeface="DejaVu Sans"/>
            </a:endParaRPr>
          </a:p>
          <a:p>
            <a:pPr>
              <a:lnSpc>
                <a:spcPct val="100000"/>
              </a:lnSpc>
            </a:pPr>
            <a:r>
              <a:rPr b="1" lang="en-US" sz="1800" spc="-1" strike="noStrike">
                <a:solidFill>
                  <a:srgbClr val="000000"/>
                </a:solidFill>
                <a:latin typeface="Verdana"/>
                <a:ea typeface="Verdana"/>
              </a:rPr>
              <a:t>Installation</a:t>
            </a:r>
            <a:endParaRPr b="0" lang="pt-PT" sz="18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Configure repository</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Install package</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Start Jenkins</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1" lang="en-US" sz="1600" spc="-1" strike="noStrike">
                <a:solidFill>
                  <a:srgbClr val="000000"/>
                </a:solidFill>
                <a:latin typeface="Verdana"/>
                <a:ea typeface="Verdana"/>
              </a:rPr>
              <a:t>Post-Installation</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Unlock Jenkins</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Base/suggested plugins</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Create first admin user</a:t>
            </a:r>
            <a:endParaRPr b="0" lang="pt-PT" sz="1600" spc="-1" strike="noStrike">
              <a:latin typeface="DejaVu Sans"/>
            </a:endParaRPr>
          </a:p>
          <a:p>
            <a:pPr marL="216000" indent="-216000">
              <a:lnSpc>
                <a:spcPct val="100000"/>
              </a:lnSpc>
              <a:buClr>
                <a:srgbClr val="000000"/>
              </a:buClr>
              <a:buSzPct val="45000"/>
              <a:buFont typeface="Wingdings" charset="2"/>
              <a:buChar char=""/>
            </a:pPr>
            <a:endParaRPr b="0" lang="pt-PT" sz="1600" spc="-1" strike="noStrike">
              <a:latin typeface="DejaVu Sans"/>
            </a:endParaRPr>
          </a:p>
          <a:p>
            <a:pPr>
              <a:lnSpc>
                <a:spcPct val="100000"/>
              </a:lnSpc>
            </a:pPr>
            <a:r>
              <a:rPr b="1" lang="en-US" sz="1600" spc="-1" strike="noStrike">
                <a:solidFill>
                  <a:srgbClr val="000000"/>
                </a:solidFill>
                <a:latin typeface="Verdana"/>
                <a:ea typeface="Verdana"/>
              </a:rPr>
              <a:t>Configuration</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Jenkins Management</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Global Tool Configurations</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Credentials</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Nodes</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Reload Configuration from Disk</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Manage Plugins</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1" lang="en-US" sz="1600" spc="-1" strike="noStrike">
                <a:solidFill>
                  <a:srgbClr val="000000"/>
                </a:solidFill>
                <a:latin typeface="Verdana"/>
                <a:ea typeface="Verdana"/>
              </a:rPr>
              <a:t>Security / Access Control</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JNLP</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Security Realm</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Authorization</a:t>
            </a:r>
            <a:endParaRPr b="0" lang="pt-PT" sz="1600" spc="-1" strike="noStrike">
              <a:latin typeface="DejaVu Sans"/>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Verdana"/>
                <a:ea typeface="Verdana"/>
              </a:rPr>
              <a:t>Manage Users</a:t>
            </a:r>
            <a:endParaRPr b="0" lang="pt-PT" sz="1600" spc="-1" strike="noStrike">
              <a:latin typeface="DejaVu Sans"/>
            </a:endParaRPr>
          </a:p>
        </p:txBody>
      </p:sp>
      <p:pic>
        <p:nvPicPr>
          <p:cNvPr id="101" name="" descr=""/>
          <p:cNvPicPr/>
          <p:nvPr/>
        </p:nvPicPr>
        <p:blipFill>
          <a:blip r:embed="rId2"/>
          <a:stretch/>
        </p:blipFill>
        <p:spPr>
          <a:xfrm>
            <a:off x="11245680" y="100080"/>
            <a:ext cx="814680" cy="11242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559</TotalTime>
  <Application>LibreOffice/5.4.2.2.0$Linux_X86_64 LibreOffice_project/40m0$Build-2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2017-10-24T11:04:20Z</dcterms:modified>
  <cp:revision>137</cp:revision>
  <dc:subject/>
  <dc:title/>
</cp:coreProperties>
</file>