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6289" y="3715173"/>
            <a:ext cx="7551420" cy="1311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96289" y="3715173"/>
            <a:ext cx="7551420" cy="1311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" y="152400"/>
            <a:ext cx="8686800" cy="1295400"/>
          </a:xfrm>
          <a:custGeom>
            <a:avLst/>
            <a:gdLst/>
            <a:ahLst/>
            <a:cxnLst/>
            <a:rect l="l" t="t" r="r" b="b"/>
            <a:pathLst>
              <a:path w="8686800" h="1295400">
                <a:moveTo>
                  <a:pt x="8633460" y="0"/>
                </a:moveTo>
                <a:lnTo>
                  <a:pt x="53339" y="0"/>
                </a:lnTo>
                <a:lnTo>
                  <a:pt x="49529" y="1270"/>
                </a:lnTo>
                <a:lnTo>
                  <a:pt x="46989" y="1270"/>
                </a:lnTo>
                <a:lnTo>
                  <a:pt x="44450" y="2540"/>
                </a:lnTo>
                <a:lnTo>
                  <a:pt x="36829" y="5079"/>
                </a:lnTo>
                <a:lnTo>
                  <a:pt x="31750" y="7620"/>
                </a:lnTo>
                <a:lnTo>
                  <a:pt x="29210" y="10159"/>
                </a:lnTo>
                <a:lnTo>
                  <a:pt x="26670" y="11429"/>
                </a:lnTo>
                <a:lnTo>
                  <a:pt x="22860" y="13970"/>
                </a:lnTo>
                <a:lnTo>
                  <a:pt x="20320" y="15240"/>
                </a:lnTo>
                <a:lnTo>
                  <a:pt x="19050" y="17779"/>
                </a:lnTo>
                <a:lnTo>
                  <a:pt x="13970" y="22859"/>
                </a:lnTo>
                <a:lnTo>
                  <a:pt x="12700" y="25400"/>
                </a:lnTo>
                <a:lnTo>
                  <a:pt x="10160" y="27940"/>
                </a:lnTo>
                <a:lnTo>
                  <a:pt x="8889" y="31750"/>
                </a:lnTo>
                <a:lnTo>
                  <a:pt x="6350" y="34290"/>
                </a:lnTo>
                <a:lnTo>
                  <a:pt x="5079" y="36829"/>
                </a:lnTo>
                <a:lnTo>
                  <a:pt x="3810" y="40640"/>
                </a:lnTo>
                <a:lnTo>
                  <a:pt x="3810" y="43179"/>
                </a:lnTo>
                <a:lnTo>
                  <a:pt x="2539" y="45720"/>
                </a:lnTo>
                <a:lnTo>
                  <a:pt x="1270" y="49529"/>
                </a:lnTo>
                <a:lnTo>
                  <a:pt x="1270" y="53340"/>
                </a:lnTo>
                <a:lnTo>
                  <a:pt x="0" y="55879"/>
                </a:lnTo>
                <a:lnTo>
                  <a:pt x="0" y="1295400"/>
                </a:lnTo>
                <a:lnTo>
                  <a:pt x="8686800" y="1295400"/>
                </a:lnTo>
                <a:lnTo>
                  <a:pt x="8686800" y="55879"/>
                </a:lnTo>
                <a:lnTo>
                  <a:pt x="8685530" y="53340"/>
                </a:lnTo>
                <a:lnTo>
                  <a:pt x="8685530" y="49529"/>
                </a:lnTo>
                <a:lnTo>
                  <a:pt x="8684260" y="45720"/>
                </a:lnTo>
                <a:lnTo>
                  <a:pt x="8682990" y="43179"/>
                </a:lnTo>
                <a:lnTo>
                  <a:pt x="8682990" y="40640"/>
                </a:lnTo>
                <a:lnTo>
                  <a:pt x="8681720" y="36829"/>
                </a:lnTo>
                <a:lnTo>
                  <a:pt x="8680450" y="34290"/>
                </a:lnTo>
                <a:lnTo>
                  <a:pt x="8677910" y="31750"/>
                </a:lnTo>
                <a:lnTo>
                  <a:pt x="8676640" y="27940"/>
                </a:lnTo>
                <a:lnTo>
                  <a:pt x="8674100" y="25400"/>
                </a:lnTo>
                <a:lnTo>
                  <a:pt x="8672830" y="22859"/>
                </a:lnTo>
                <a:lnTo>
                  <a:pt x="8667750" y="17779"/>
                </a:lnTo>
                <a:lnTo>
                  <a:pt x="8666480" y="15240"/>
                </a:lnTo>
                <a:lnTo>
                  <a:pt x="8663940" y="13970"/>
                </a:lnTo>
                <a:lnTo>
                  <a:pt x="8660130" y="11429"/>
                </a:lnTo>
                <a:lnTo>
                  <a:pt x="8657590" y="10159"/>
                </a:lnTo>
                <a:lnTo>
                  <a:pt x="8655050" y="7620"/>
                </a:lnTo>
                <a:lnTo>
                  <a:pt x="8649970" y="5079"/>
                </a:lnTo>
                <a:lnTo>
                  <a:pt x="8642350" y="2540"/>
                </a:lnTo>
                <a:lnTo>
                  <a:pt x="8639810" y="1270"/>
                </a:lnTo>
                <a:lnTo>
                  <a:pt x="8637270" y="1270"/>
                </a:lnTo>
                <a:close/>
              </a:path>
            </a:pathLst>
          </a:custGeom>
          <a:solidFill>
            <a:srgbClr val="AC2D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8600" y="6525259"/>
            <a:ext cx="8686800" cy="1270"/>
          </a:xfrm>
          <a:custGeom>
            <a:avLst/>
            <a:gdLst/>
            <a:ahLst/>
            <a:cxnLst/>
            <a:rect l="l" t="t" r="r" b="b"/>
            <a:pathLst>
              <a:path w="8686800" h="1270">
                <a:moveTo>
                  <a:pt x="0" y="0"/>
                </a:moveTo>
                <a:lnTo>
                  <a:pt x="8686800" y="1270"/>
                </a:lnTo>
              </a:path>
            </a:pathLst>
          </a:custGeom>
          <a:ln w="12579">
            <a:solidFill>
              <a:srgbClr val="785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1769" y="238759"/>
            <a:ext cx="622046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7889" y="2486659"/>
            <a:ext cx="7861934" cy="200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4724400"/>
            <a:ext cx="8686800" cy="1828800"/>
          </a:xfrm>
          <a:custGeom>
            <a:avLst/>
            <a:gdLst/>
            <a:ahLst/>
            <a:cxnLst/>
            <a:rect l="l" t="t" r="r" b="b"/>
            <a:pathLst>
              <a:path w="8686800" h="1828800">
                <a:moveTo>
                  <a:pt x="8686800" y="0"/>
                </a:moveTo>
                <a:lnTo>
                  <a:pt x="0" y="0"/>
                </a:lnTo>
                <a:lnTo>
                  <a:pt x="0" y="1642110"/>
                </a:lnTo>
                <a:lnTo>
                  <a:pt x="3810" y="1672589"/>
                </a:lnTo>
                <a:lnTo>
                  <a:pt x="6350" y="1682750"/>
                </a:lnTo>
                <a:lnTo>
                  <a:pt x="10160" y="1692910"/>
                </a:lnTo>
                <a:lnTo>
                  <a:pt x="12700" y="1701800"/>
                </a:lnTo>
                <a:lnTo>
                  <a:pt x="16510" y="1711960"/>
                </a:lnTo>
                <a:lnTo>
                  <a:pt x="21589" y="1720850"/>
                </a:lnTo>
                <a:lnTo>
                  <a:pt x="26670" y="1731010"/>
                </a:lnTo>
                <a:lnTo>
                  <a:pt x="31750" y="1738630"/>
                </a:lnTo>
                <a:lnTo>
                  <a:pt x="36829" y="1747520"/>
                </a:lnTo>
                <a:lnTo>
                  <a:pt x="44450" y="1755139"/>
                </a:lnTo>
                <a:lnTo>
                  <a:pt x="50800" y="1764030"/>
                </a:lnTo>
                <a:lnTo>
                  <a:pt x="57150" y="1771650"/>
                </a:lnTo>
                <a:lnTo>
                  <a:pt x="64770" y="1778000"/>
                </a:lnTo>
                <a:lnTo>
                  <a:pt x="73660" y="1784350"/>
                </a:lnTo>
                <a:lnTo>
                  <a:pt x="81279" y="1790700"/>
                </a:lnTo>
                <a:lnTo>
                  <a:pt x="90170" y="1797050"/>
                </a:lnTo>
                <a:lnTo>
                  <a:pt x="116839" y="1812289"/>
                </a:lnTo>
                <a:lnTo>
                  <a:pt x="125729" y="1816100"/>
                </a:lnTo>
                <a:lnTo>
                  <a:pt x="135890" y="1818639"/>
                </a:lnTo>
                <a:lnTo>
                  <a:pt x="146050" y="1822450"/>
                </a:lnTo>
                <a:lnTo>
                  <a:pt x="156210" y="1824989"/>
                </a:lnTo>
                <a:lnTo>
                  <a:pt x="186690" y="1828800"/>
                </a:lnTo>
                <a:lnTo>
                  <a:pt x="8500110" y="1828800"/>
                </a:lnTo>
                <a:lnTo>
                  <a:pt x="8530590" y="1824989"/>
                </a:lnTo>
                <a:lnTo>
                  <a:pt x="8540750" y="1822450"/>
                </a:lnTo>
                <a:lnTo>
                  <a:pt x="8550910" y="1818639"/>
                </a:lnTo>
                <a:lnTo>
                  <a:pt x="8561070" y="1816100"/>
                </a:lnTo>
                <a:lnTo>
                  <a:pt x="8596630" y="1797050"/>
                </a:lnTo>
                <a:lnTo>
                  <a:pt x="8629650" y="1771650"/>
                </a:lnTo>
                <a:lnTo>
                  <a:pt x="8655050" y="1738630"/>
                </a:lnTo>
                <a:lnTo>
                  <a:pt x="8661400" y="1729739"/>
                </a:lnTo>
                <a:lnTo>
                  <a:pt x="8665210" y="1720850"/>
                </a:lnTo>
                <a:lnTo>
                  <a:pt x="8670290" y="1711960"/>
                </a:lnTo>
                <a:lnTo>
                  <a:pt x="8674100" y="1701800"/>
                </a:lnTo>
                <a:lnTo>
                  <a:pt x="8677910" y="1692910"/>
                </a:lnTo>
                <a:lnTo>
                  <a:pt x="8682990" y="1672589"/>
                </a:lnTo>
                <a:lnTo>
                  <a:pt x="8686800" y="1642110"/>
                </a:lnTo>
                <a:close/>
              </a:path>
            </a:pathLst>
          </a:custGeom>
          <a:solidFill>
            <a:srgbClr val="78523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object 4"/>
            <p:cNvSpPr/>
            <p:nvPr/>
          </p:nvSpPr>
          <p:spPr>
            <a:xfrm>
              <a:off x="228600" y="228600"/>
              <a:ext cx="8686800" cy="4419600"/>
            </a:xfrm>
            <a:custGeom>
              <a:avLst/>
              <a:gdLst/>
              <a:ahLst/>
              <a:cxnLst/>
              <a:rect l="l" t="t" r="r" b="b"/>
              <a:pathLst>
                <a:path w="8686800" h="4419600">
                  <a:moveTo>
                    <a:pt x="8575040" y="0"/>
                  </a:moveTo>
                  <a:lnTo>
                    <a:pt x="111760" y="0"/>
                  </a:lnTo>
                  <a:lnTo>
                    <a:pt x="92710" y="3809"/>
                  </a:lnTo>
                  <a:lnTo>
                    <a:pt x="86360" y="6350"/>
                  </a:lnTo>
                  <a:lnTo>
                    <a:pt x="80010" y="7620"/>
                  </a:lnTo>
                  <a:lnTo>
                    <a:pt x="73660" y="10159"/>
                  </a:lnTo>
                  <a:lnTo>
                    <a:pt x="68579" y="12700"/>
                  </a:lnTo>
                  <a:lnTo>
                    <a:pt x="62229" y="16509"/>
                  </a:lnTo>
                  <a:lnTo>
                    <a:pt x="57150" y="20320"/>
                  </a:lnTo>
                  <a:lnTo>
                    <a:pt x="52070" y="22859"/>
                  </a:lnTo>
                  <a:lnTo>
                    <a:pt x="40639" y="31750"/>
                  </a:lnTo>
                  <a:lnTo>
                    <a:pt x="31750" y="40640"/>
                  </a:lnTo>
                  <a:lnTo>
                    <a:pt x="24129" y="50800"/>
                  </a:lnTo>
                  <a:lnTo>
                    <a:pt x="20320" y="57150"/>
                  </a:lnTo>
                  <a:lnTo>
                    <a:pt x="16510" y="62229"/>
                  </a:lnTo>
                  <a:lnTo>
                    <a:pt x="13970" y="67309"/>
                  </a:lnTo>
                  <a:lnTo>
                    <a:pt x="8889" y="80009"/>
                  </a:lnTo>
                  <a:lnTo>
                    <a:pt x="6350" y="85090"/>
                  </a:lnTo>
                  <a:lnTo>
                    <a:pt x="3810" y="91440"/>
                  </a:lnTo>
                  <a:lnTo>
                    <a:pt x="1270" y="104140"/>
                  </a:lnTo>
                  <a:lnTo>
                    <a:pt x="1270" y="111759"/>
                  </a:lnTo>
                  <a:lnTo>
                    <a:pt x="0" y="118109"/>
                  </a:lnTo>
                  <a:lnTo>
                    <a:pt x="0" y="4419600"/>
                  </a:lnTo>
                  <a:lnTo>
                    <a:pt x="8686800" y="4419600"/>
                  </a:lnTo>
                  <a:lnTo>
                    <a:pt x="8686800" y="118109"/>
                  </a:lnTo>
                  <a:lnTo>
                    <a:pt x="8685530" y="111759"/>
                  </a:lnTo>
                  <a:lnTo>
                    <a:pt x="8685530" y="104140"/>
                  </a:lnTo>
                  <a:lnTo>
                    <a:pt x="8682990" y="91440"/>
                  </a:lnTo>
                  <a:lnTo>
                    <a:pt x="8680450" y="85090"/>
                  </a:lnTo>
                  <a:lnTo>
                    <a:pt x="8677910" y="80009"/>
                  </a:lnTo>
                  <a:lnTo>
                    <a:pt x="8672830" y="67309"/>
                  </a:lnTo>
                  <a:lnTo>
                    <a:pt x="8670290" y="62229"/>
                  </a:lnTo>
                  <a:lnTo>
                    <a:pt x="8666480" y="57150"/>
                  </a:lnTo>
                  <a:lnTo>
                    <a:pt x="8662670" y="50800"/>
                  </a:lnTo>
                  <a:lnTo>
                    <a:pt x="8655050" y="40640"/>
                  </a:lnTo>
                  <a:lnTo>
                    <a:pt x="8646160" y="31750"/>
                  </a:lnTo>
                  <a:lnTo>
                    <a:pt x="8634730" y="22859"/>
                  </a:lnTo>
                  <a:lnTo>
                    <a:pt x="8629650" y="20320"/>
                  </a:lnTo>
                  <a:lnTo>
                    <a:pt x="8624570" y="16509"/>
                  </a:lnTo>
                  <a:lnTo>
                    <a:pt x="8618220" y="12700"/>
                  </a:lnTo>
                  <a:lnTo>
                    <a:pt x="8613140" y="10159"/>
                  </a:lnTo>
                  <a:lnTo>
                    <a:pt x="8606790" y="7620"/>
                  </a:lnTo>
                  <a:lnTo>
                    <a:pt x="8600440" y="6350"/>
                  </a:lnTo>
                  <a:lnTo>
                    <a:pt x="8594090" y="3809"/>
                  </a:lnTo>
                  <a:close/>
                </a:path>
              </a:pathLst>
            </a:custGeom>
            <a:solidFill>
              <a:srgbClr val="AC2D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254635" rIns="0" bIns="0" rtlCol="0">
            <a:spAutoFit/>
          </a:bodyPr>
          <a:lstStyle/>
          <a:p>
            <a:pPr marL="1611630">
              <a:lnSpc>
                <a:spcPct val="100000"/>
              </a:lnSpc>
              <a:spcBef>
                <a:spcPts val="2005"/>
              </a:spcBef>
            </a:pPr>
            <a:r>
              <a:rPr spc="-204" dirty="0"/>
              <a:t>IMAGE</a:t>
            </a:r>
            <a:r>
              <a:rPr spc="-170" dirty="0"/>
              <a:t> </a:t>
            </a:r>
            <a:r>
              <a:rPr spc="-280" dirty="0"/>
              <a:t>SEGMENTATION</a:t>
            </a:r>
          </a:p>
          <a:p>
            <a:pPr marL="1598930" marR="201930" algn="ctr">
              <a:lnSpc>
                <a:spcPct val="100000"/>
              </a:lnSpc>
              <a:spcBef>
                <a:spcPts val="780"/>
              </a:spcBef>
            </a:pPr>
            <a:r>
              <a:rPr sz="1800" b="0" spc="-20" dirty="0">
                <a:latin typeface="Arial"/>
                <a:cs typeface="Arial"/>
              </a:rPr>
              <a:t>DIGITAL </a:t>
            </a:r>
            <a:r>
              <a:rPr sz="1800" b="0" spc="-5" dirty="0">
                <a:latin typeface="Arial"/>
                <a:cs typeface="Arial"/>
              </a:rPr>
              <a:t>SIGNAL</a:t>
            </a:r>
            <a:r>
              <a:rPr sz="1800" b="0" spc="-135" dirty="0">
                <a:latin typeface="Arial"/>
                <a:cs typeface="Arial"/>
              </a:rPr>
              <a:t> </a:t>
            </a:r>
            <a:r>
              <a:rPr sz="1800" b="0" spc="-5" dirty="0">
                <a:latin typeface="Arial"/>
                <a:cs typeface="Arial"/>
              </a:rPr>
              <a:t>PROCESSING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0800" y="2208529"/>
            <a:ext cx="1705610" cy="1705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38800" y="2208529"/>
            <a:ext cx="1705609" cy="1705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81400" y="4342129"/>
            <a:ext cx="1705610" cy="17056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24400" y="2743200"/>
            <a:ext cx="685800" cy="53340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133350"/>
                </a:moveTo>
                <a:lnTo>
                  <a:pt x="514350" y="133350"/>
                </a:lnTo>
                <a:lnTo>
                  <a:pt x="514350" y="0"/>
                </a:lnTo>
                <a:lnTo>
                  <a:pt x="685800" y="266700"/>
                </a:lnTo>
                <a:lnTo>
                  <a:pt x="514350" y="533400"/>
                </a:lnTo>
                <a:lnTo>
                  <a:pt x="514350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5129" y="4267200"/>
            <a:ext cx="1068070" cy="914400"/>
          </a:xfrm>
          <a:custGeom>
            <a:avLst/>
            <a:gdLst/>
            <a:ahLst/>
            <a:cxnLst/>
            <a:rect l="l" t="t" r="r" b="b"/>
            <a:pathLst>
              <a:path w="1068070" h="914400">
                <a:moveTo>
                  <a:pt x="0" y="656589"/>
                </a:moveTo>
                <a:lnTo>
                  <a:pt x="320040" y="914400"/>
                </a:lnTo>
                <a:lnTo>
                  <a:pt x="320040" y="791210"/>
                </a:lnTo>
                <a:lnTo>
                  <a:pt x="453390" y="791210"/>
                </a:lnTo>
                <a:lnTo>
                  <a:pt x="512527" y="789418"/>
                </a:lnTo>
                <a:lnTo>
                  <a:pt x="570086" y="784151"/>
                </a:lnTo>
                <a:lnTo>
                  <a:pt x="625810" y="775576"/>
                </a:lnTo>
                <a:lnTo>
                  <a:pt x="679438" y="763854"/>
                </a:lnTo>
                <a:lnTo>
                  <a:pt x="730711" y="749152"/>
                </a:lnTo>
                <a:lnTo>
                  <a:pt x="779371" y="731633"/>
                </a:lnTo>
                <a:lnTo>
                  <a:pt x="825159" y="711462"/>
                </a:lnTo>
                <a:lnTo>
                  <a:pt x="867815" y="688803"/>
                </a:lnTo>
                <a:lnTo>
                  <a:pt x="907081" y="663821"/>
                </a:lnTo>
                <a:lnTo>
                  <a:pt x="942698" y="636679"/>
                </a:lnTo>
                <a:lnTo>
                  <a:pt x="974405" y="607544"/>
                </a:lnTo>
                <a:lnTo>
                  <a:pt x="1001946" y="576578"/>
                </a:lnTo>
                <a:lnTo>
                  <a:pt x="1025060" y="543946"/>
                </a:lnTo>
                <a:lnTo>
                  <a:pt x="1043488" y="509813"/>
                </a:lnTo>
                <a:lnTo>
                  <a:pt x="1065252" y="437700"/>
                </a:lnTo>
                <a:lnTo>
                  <a:pt x="1068070" y="400050"/>
                </a:lnTo>
                <a:lnTo>
                  <a:pt x="1068070" y="0"/>
                </a:lnTo>
                <a:lnTo>
                  <a:pt x="748030" y="0"/>
                </a:lnTo>
                <a:lnTo>
                  <a:pt x="748030" y="400050"/>
                </a:lnTo>
                <a:lnTo>
                  <a:pt x="740239" y="428067"/>
                </a:lnTo>
                <a:lnTo>
                  <a:pt x="683248" y="476794"/>
                </a:lnTo>
                <a:lnTo>
                  <a:pt x="637602" y="495947"/>
                </a:lnTo>
                <a:lnTo>
                  <a:pt x="582892" y="510591"/>
                </a:lnTo>
                <a:lnTo>
                  <a:pt x="520896" y="519948"/>
                </a:lnTo>
                <a:lnTo>
                  <a:pt x="453390" y="523239"/>
                </a:lnTo>
                <a:lnTo>
                  <a:pt x="320040" y="523239"/>
                </a:lnTo>
                <a:lnTo>
                  <a:pt x="320040" y="400050"/>
                </a:lnTo>
                <a:lnTo>
                  <a:pt x="0" y="6565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49069" y="2700020"/>
            <a:ext cx="810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Ori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  </a:t>
            </a:r>
            <a:r>
              <a:rPr sz="1800" spc="-10" dirty="0">
                <a:latin typeface="Arial"/>
                <a:cs typeface="Arial"/>
              </a:rPr>
              <a:t>image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2669" y="2625090"/>
            <a:ext cx="1381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Range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image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1070" y="4757420"/>
            <a:ext cx="1191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  </a:t>
            </a:r>
            <a:r>
              <a:rPr sz="1800" spc="-10" dirty="0">
                <a:latin typeface="Arial"/>
                <a:cs typeface="Arial"/>
              </a:rPr>
              <a:t>image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512570" marR="5080" indent="-1004569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Introduction </a:t>
            </a:r>
            <a:r>
              <a:rPr spc="130" dirty="0"/>
              <a:t>to </a:t>
            </a:r>
            <a:r>
              <a:rPr spc="155" dirty="0"/>
              <a:t>Image  </a:t>
            </a:r>
            <a:r>
              <a:rPr spc="240" dirty="0"/>
              <a:t>Segmentation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86800" cy="4953000"/>
          </a:xfrm>
          <a:custGeom>
            <a:avLst/>
            <a:gdLst/>
            <a:ahLst/>
            <a:cxnLst/>
            <a:rect l="l" t="t" r="r" b="b"/>
            <a:pathLst>
              <a:path w="8686800" h="4953000">
                <a:moveTo>
                  <a:pt x="8554720" y="0"/>
                </a:moveTo>
                <a:lnTo>
                  <a:pt x="132079" y="0"/>
                </a:lnTo>
                <a:lnTo>
                  <a:pt x="124460" y="1270"/>
                </a:lnTo>
                <a:lnTo>
                  <a:pt x="118110" y="1270"/>
                </a:lnTo>
                <a:lnTo>
                  <a:pt x="110489" y="2540"/>
                </a:lnTo>
                <a:lnTo>
                  <a:pt x="104139" y="5079"/>
                </a:lnTo>
                <a:lnTo>
                  <a:pt x="96520" y="6350"/>
                </a:lnTo>
                <a:lnTo>
                  <a:pt x="90170" y="8890"/>
                </a:lnTo>
                <a:lnTo>
                  <a:pt x="82550" y="12700"/>
                </a:lnTo>
                <a:lnTo>
                  <a:pt x="76200" y="15240"/>
                </a:lnTo>
                <a:lnTo>
                  <a:pt x="35560" y="45720"/>
                </a:lnTo>
                <a:lnTo>
                  <a:pt x="12700" y="82550"/>
                </a:lnTo>
                <a:lnTo>
                  <a:pt x="8889" y="90170"/>
                </a:lnTo>
                <a:lnTo>
                  <a:pt x="6350" y="96520"/>
                </a:lnTo>
                <a:lnTo>
                  <a:pt x="5079" y="104140"/>
                </a:lnTo>
                <a:lnTo>
                  <a:pt x="2539" y="110490"/>
                </a:lnTo>
                <a:lnTo>
                  <a:pt x="1270" y="118109"/>
                </a:lnTo>
                <a:lnTo>
                  <a:pt x="1270" y="124459"/>
                </a:lnTo>
                <a:lnTo>
                  <a:pt x="0" y="132079"/>
                </a:lnTo>
                <a:lnTo>
                  <a:pt x="0" y="4953000"/>
                </a:lnTo>
                <a:lnTo>
                  <a:pt x="8686800" y="4953000"/>
                </a:lnTo>
                <a:lnTo>
                  <a:pt x="8686800" y="132079"/>
                </a:lnTo>
                <a:lnTo>
                  <a:pt x="8685530" y="124459"/>
                </a:lnTo>
                <a:lnTo>
                  <a:pt x="8685530" y="118109"/>
                </a:lnTo>
                <a:lnTo>
                  <a:pt x="8684260" y="110490"/>
                </a:lnTo>
                <a:lnTo>
                  <a:pt x="8681720" y="104140"/>
                </a:lnTo>
                <a:lnTo>
                  <a:pt x="8680450" y="96520"/>
                </a:lnTo>
                <a:lnTo>
                  <a:pt x="8677910" y="90170"/>
                </a:lnTo>
                <a:lnTo>
                  <a:pt x="8674100" y="82550"/>
                </a:lnTo>
                <a:lnTo>
                  <a:pt x="8671560" y="76200"/>
                </a:lnTo>
                <a:lnTo>
                  <a:pt x="8641080" y="35559"/>
                </a:lnTo>
                <a:lnTo>
                  <a:pt x="8604250" y="12700"/>
                </a:lnTo>
                <a:lnTo>
                  <a:pt x="8596630" y="8890"/>
                </a:lnTo>
                <a:lnTo>
                  <a:pt x="8590280" y="6350"/>
                </a:lnTo>
                <a:lnTo>
                  <a:pt x="8582660" y="5079"/>
                </a:lnTo>
                <a:lnTo>
                  <a:pt x="8576310" y="2540"/>
                </a:lnTo>
                <a:lnTo>
                  <a:pt x="8568690" y="1270"/>
                </a:lnTo>
                <a:lnTo>
                  <a:pt x="8562340" y="1270"/>
                </a:lnTo>
                <a:close/>
              </a:path>
            </a:pathLst>
          </a:custGeom>
          <a:solidFill>
            <a:srgbClr val="78523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object 4"/>
            <p:cNvSpPr/>
            <p:nvPr/>
          </p:nvSpPr>
          <p:spPr>
            <a:xfrm>
              <a:off x="228600" y="5257800"/>
              <a:ext cx="8686800" cy="1295400"/>
            </a:xfrm>
            <a:custGeom>
              <a:avLst/>
              <a:gdLst/>
              <a:ahLst/>
              <a:cxnLst/>
              <a:rect l="l" t="t" r="r" b="b"/>
              <a:pathLst>
                <a:path w="8686800" h="1295400">
                  <a:moveTo>
                    <a:pt x="8686800" y="0"/>
                  </a:moveTo>
                  <a:lnTo>
                    <a:pt x="0" y="0"/>
                  </a:lnTo>
                  <a:lnTo>
                    <a:pt x="0" y="1163320"/>
                  </a:lnTo>
                  <a:lnTo>
                    <a:pt x="1270" y="1170940"/>
                  </a:lnTo>
                  <a:lnTo>
                    <a:pt x="1270" y="1177290"/>
                  </a:lnTo>
                  <a:lnTo>
                    <a:pt x="2539" y="1184910"/>
                  </a:lnTo>
                  <a:lnTo>
                    <a:pt x="5079" y="1191260"/>
                  </a:lnTo>
                  <a:lnTo>
                    <a:pt x="6350" y="1198880"/>
                  </a:lnTo>
                  <a:lnTo>
                    <a:pt x="8889" y="1205230"/>
                  </a:lnTo>
                  <a:lnTo>
                    <a:pt x="12700" y="1212850"/>
                  </a:lnTo>
                  <a:lnTo>
                    <a:pt x="15239" y="1219200"/>
                  </a:lnTo>
                  <a:lnTo>
                    <a:pt x="45720" y="1259840"/>
                  </a:lnTo>
                  <a:lnTo>
                    <a:pt x="82550" y="1282700"/>
                  </a:lnTo>
                  <a:lnTo>
                    <a:pt x="90170" y="1286510"/>
                  </a:lnTo>
                  <a:lnTo>
                    <a:pt x="96520" y="1289050"/>
                  </a:lnTo>
                  <a:lnTo>
                    <a:pt x="104139" y="1290320"/>
                  </a:lnTo>
                  <a:lnTo>
                    <a:pt x="110489" y="1292860"/>
                  </a:lnTo>
                  <a:lnTo>
                    <a:pt x="118110" y="1292860"/>
                  </a:lnTo>
                  <a:lnTo>
                    <a:pt x="132079" y="1295400"/>
                  </a:lnTo>
                  <a:lnTo>
                    <a:pt x="8554720" y="1295400"/>
                  </a:lnTo>
                  <a:lnTo>
                    <a:pt x="8568690" y="1292860"/>
                  </a:lnTo>
                  <a:lnTo>
                    <a:pt x="8576310" y="1292860"/>
                  </a:lnTo>
                  <a:lnTo>
                    <a:pt x="8582660" y="1290320"/>
                  </a:lnTo>
                  <a:lnTo>
                    <a:pt x="8590280" y="1289050"/>
                  </a:lnTo>
                  <a:lnTo>
                    <a:pt x="8596630" y="1286510"/>
                  </a:lnTo>
                  <a:lnTo>
                    <a:pt x="8604250" y="1282700"/>
                  </a:lnTo>
                  <a:lnTo>
                    <a:pt x="8610600" y="1280160"/>
                  </a:lnTo>
                  <a:lnTo>
                    <a:pt x="8651240" y="1249680"/>
                  </a:lnTo>
                  <a:lnTo>
                    <a:pt x="8674100" y="1212850"/>
                  </a:lnTo>
                  <a:lnTo>
                    <a:pt x="8677910" y="1205230"/>
                  </a:lnTo>
                  <a:lnTo>
                    <a:pt x="8680450" y="1198880"/>
                  </a:lnTo>
                  <a:lnTo>
                    <a:pt x="8681720" y="1191260"/>
                  </a:lnTo>
                  <a:lnTo>
                    <a:pt x="8684260" y="1184910"/>
                  </a:lnTo>
                  <a:lnTo>
                    <a:pt x="8685530" y="1177290"/>
                  </a:lnTo>
                  <a:lnTo>
                    <a:pt x="8685530" y="1170940"/>
                  </a:lnTo>
                  <a:lnTo>
                    <a:pt x="8686800" y="1163320"/>
                  </a:lnTo>
                  <a:close/>
                </a:path>
              </a:pathLst>
            </a:custGeom>
            <a:solidFill>
              <a:srgbClr val="AC2D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11200" y="4109720"/>
            <a:ext cx="76447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250" dirty="0">
                <a:latin typeface="Arial"/>
                <a:cs typeface="Arial"/>
              </a:rPr>
              <a:t>Segmentation</a:t>
            </a:r>
            <a:r>
              <a:rPr sz="4400" b="1" spc="-254" dirty="0">
                <a:latin typeface="Arial"/>
                <a:cs typeface="Arial"/>
              </a:rPr>
              <a:t> </a:t>
            </a:r>
            <a:r>
              <a:rPr sz="4400" b="1" spc="355" dirty="0">
                <a:latin typeface="Arial"/>
                <a:cs typeface="Arial"/>
              </a:rPr>
              <a:t>techniques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730" y="589279"/>
            <a:ext cx="65728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Segmentation</a:t>
            </a:r>
            <a:r>
              <a:rPr spc="495" dirty="0"/>
              <a:t> </a:t>
            </a:r>
            <a:r>
              <a:rPr spc="235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1940" y="1709420"/>
            <a:ext cx="8483600" cy="2189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marR="30480" indent="-273050">
              <a:lnSpc>
                <a:spcPct val="100000"/>
              </a:lnSpc>
              <a:spcBef>
                <a:spcPts val="100"/>
              </a:spcBef>
              <a:buClr>
                <a:srgbClr val="3E3C66"/>
              </a:buClr>
              <a:buSzPct val="83928"/>
              <a:buChar char=""/>
              <a:tabLst>
                <a:tab pos="311150" algn="l"/>
              </a:tabLst>
            </a:pPr>
            <a:r>
              <a:rPr sz="2800" spc="-5" dirty="0">
                <a:latin typeface="Arial"/>
                <a:cs typeface="Arial"/>
              </a:rPr>
              <a:t>We will look at two </a:t>
            </a:r>
            <a:r>
              <a:rPr sz="2800" dirty="0">
                <a:latin typeface="Arial"/>
                <a:cs typeface="Arial"/>
              </a:rPr>
              <a:t>very </a:t>
            </a:r>
            <a:r>
              <a:rPr sz="2800" spc="-5" dirty="0">
                <a:latin typeface="Arial"/>
                <a:cs typeface="Arial"/>
              </a:rPr>
              <a:t>simple </a:t>
            </a:r>
            <a:r>
              <a:rPr sz="2800" dirty="0">
                <a:latin typeface="Arial"/>
                <a:cs typeface="Arial"/>
              </a:rPr>
              <a:t>image </a:t>
            </a:r>
            <a:r>
              <a:rPr sz="2800" spc="-40" dirty="0">
                <a:latin typeface="Arial"/>
                <a:cs typeface="Arial"/>
              </a:rPr>
              <a:t>segmentation  </a:t>
            </a:r>
            <a:r>
              <a:rPr sz="2800" dirty="0">
                <a:latin typeface="Arial"/>
                <a:cs typeface="Arial"/>
              </a:rPr>
              <a:t>techniques that are based on the </a:t>
            </a:r>
            <a:r>
              <a:rPr sz="2800" b="1" spc="-5" dirty="0">
                <a:latin typeface="Arial"/>
                <a:cs typeface="Arial"/>
              </a:rPr>
              <a:t>greylevel  histogram </a:t>
            </a:r>
            <a:r>
              <a:rPr sz="2800" dirty="0">
                <a:latin typeface="Arial"/>
                <a:cs typeface="Arial"/>
              </a:rPr>
              <a:t>of an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image</a:t>
            </a:r>
            <a:endParaRPr sz="2800">
              <a:latin typeface="Arial"/>
              <a:cs typeface="Arial"/>
            </a:endParaRPr>
          </a:p>
          <a:p>
            <a:pPr marL="585470" lvl="1" indent="-229235">
              <a:lnSpc>
                <a:spcPct val="100000"/>
              </a:lnSpc>
              <a:spcBef>
                <a:spcPts val="600"/>
              </a:spcBef>
              <a:buClr>
                <a:srgbClr val="3E3C66"/>
              </a:buClr>
              <a:buSzPct val="85416"/>
              <a:buChar char=""/>
              <a:tabLst>
                <a:tab pos="585470" algn="l"/>
              </a:tabLst>
            </a:pPr>
            <a:r>
              <a:rPr sz="2400" spc="-5" dirty="0">
                <a:latin typeface="Arial"/>
                <a:cs typeface="Arial"/>
              </a:rPr>
              <a:t>Thresholding</a:t>
            </a:r>
            <a:endParaRPr sz="2400">
              <a:latin typeface="Arial"/>
              <a:cs typeface="Arial"/>
            </a:endParaRPr>
          </a:p>
          <a:p>
            <a:pPr marL="585470" lvl="1" indent="-229235">
              <a:lnSpc>
                <a:spcPct val="100000"/>
              </a:lnSpc>
              <a:spcBef>
                <a:spcPts val="600"/>
              </a:spcBef>
              <a:buClr>
                <a:srgbClr val="3E3C66"/>
              </a:buClr>
              <a:buSzPct val="85416"/>
              <a:buChar char=""/>
              <a:tabLst>
                <a:tab pos="585470" algn="l"/>
              </a:tabLst>
            </a:pPr>
            <a:r>
              <a:rPr sz="2400" spc="-5" dirty="0">
                <a:latin typeface="Arial"/>
                <a:cs typeface="Arial"/>
              </a:rPr>
              <a:t>Clustering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730" y="589279"/>
            <a:ext cx="65728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Segmentation</a:t>
            </a:r>
            <a:r>
              <a:rPr spc="495" dirty="0"/>
              <a:t> </a:t>
            </a:r>
            <a:r>
              <a:rPr spc="235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709420"/>
            <a:ext cx="33762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350" b="1" spc="15" dirty="0">
                <a:solidFill>
                  <a:srgbClr val="3E3C66"/>
                </a:solidFill>
                <a:latin typeface="Arial"/>
                <a:cs typeface="Arial"/>
              </a:rPr>
              <a:t>A.	</a:t>
            </a:r>
            <a:r>
              <a:rPr sz="2800" b="1" spc="-10" dirty="0">
                <a:latin typeface="Arial"/>
                <a:cs typeface="Arial"/>
              </a:rPr>
              <a:t>THRESHOLDING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2231389"/>
            <a:ext cx="19304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spc="-595" dirty="0">
                <a:solidFill>
                  <a:srgbClr val="3E3C66"/>
                </a:solidFill>
                <a:latin typeface="Arial"/>
                <a:cs typeface="Arial"/>
              </a:rPr>
              <a:t></a:t>
            </a:r>
            <a:endParaRPr sz="2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5540" y="2225040"/>
            <a:ext cx="27355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1085" algn="l"/>
                <a:tab pos="1753870" algn="l"/>
              </a:tabLst>
            </a:pPr>
            <a:r>
              <a:rPr sz="2800" dirty="0">
                <a:latin typeface="Arial"/>
                <a:cs typeface="Arial"/>
              </a:rPr>
              <a:t>used	for	</a:t>
            </a:r>
            <a:r>
              <a:rPr sz="2800" spc="-5" dirty="0">
                <a:latin typeface="Arial"/>
                <a:cs typeface="Arial"/>
              </a:rPr>
              <a:t>im</a:t>
            </a:r>
            <a:r>
              <a:rPr sz="2800" dirty="0">
                <a:latin typeface="Arial"/>
                <a:cs typeface="Arial"/>
              </a:rPr>
              <a:t>age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1689" y="2225040"/>
            <a:ext cx="53987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960755" algn="l"/>
                <a:tab pos="1535430" algn="l"/>
                <a:tab pos="2307590" algn="l"/>
                <a:tab pos="2611755" algn="l"/>
                <a:tab pos="3173095" algn="l"/>
                <a:tab pos="3573779" algn="l"/>
                <a:tab pos="3794125" algn="l"/>
                <a:tab pos="5107305" algn="l"/>
              </a:tabLst>
            </a:pPr>
            <a:r>
              <a:rPr sz="2800" spc="-5" dirty="0">
                <a:latin typeface="Arial"/>
                <a:cs typeface="Arial"/>
              </a:rPr>
              <a:t>One	</a:t>
            </a:r>
            <a:r>
              <a:rPr sz="2800" dirty="0">
                <a:latin typeface="Arial"/>
                <a:cs typeface="Arial"/>
              </a:rPr>
              <a:t>of	the	</a:t>
            </a:r>
            <a:r>
              <a:rPr sz="2800" spc="-5" dirty="0">
                <a:latin typeface="Arial"/>
                <a:cs typeface="Arial"/>
              </a:rPr>
              <a:t>widely	methods  </a:t>
            </a:r>
            <a:r>
              <a:rPr sz="2800" dirty="0">
                <a:latin typeface="Arial"/>
                <a:cs typeface="Arial"/>
              </a:rPr>
              <a:t>seg</a:t>
            </a:r>
            <a:r>
              <a:rPr sz="2800" spc="-5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entat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on.		It	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s		</a:t>
            </a:r>
            <a:r>
              <a:rPr sz="2800" spc="-10" dirty="0">
                <a:latin typeface="Arial"/>
                <a:cs typeface="Arial"/>
              </a:rPr>
              <a:t>u</a:t>
            </a:r>
            <a:r>
              <a:rPr sz="2800" spc="10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eful	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56861" y="2651759"/>
            <a:ext cx="2203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d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sc</a:t>
            </a:r>
            <a:r>
              <a:rPr sz="2800" spc="5" dirty="0">
                <a:latin typeface="Arial"/>
                <a:cs typeface="Arial"/>
              </a:rPr>
              <a:t>ri</a:t>
            </a:r>
            <a:r>
              <a:rPr sz="2800" spc="-15" dirty="0">
                <a:latin typeface="Arial"/>
                <a:cs typeface="Arial"/>
              </a:rPr>
              <a:t>m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nat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1689" y="3078479"/>
            <a:ext cx="7940040" cy="1304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foreground </a:t>
            </a:r>
            <a:r>
              <a:rPr sz="2800" spc="-5" dirty="0">
                <a:latin typeface="Arial"/>
                <a:cs typeface="Arial"/>
              </a:rPr>
              <a:t>from </a:t>
            </a:r>
            <a:r>
              <a:rPr sz="2800" dirty="0">
                <a:latin typeface="Arial"/>
                <a:cs typeface="Arial"/>
              </a:rPr>
              <a:t>the background. </a:t>
            </a:r>
            <a:r>
              <a:rPr sz="2800" spc="-5" dirty="0">
                <a:latin typeface="Arial"/>
                <a:cs typeface="Arial"/>
              </a:rPr>
              <a:t>By </a:t>
            </a:r>
            <a:r>
              <a:rPr sz="2800" dirty="0">
                <a:latin typeface="Arial"/>
                <a:cs typeface="Arial"/>
              </a:rPr>
              <a:t>selecting an  adequate threshold </a:t>
            </a:r>
            <a:r>
              <a:rPr sz="2800" spc="-5" dirty="0">
                <a:latin typeface="Arial"/>
                <a:cs typeface="Arial"/>
              </a:rPr>
              <a:t>value </a:t>
            </a:r>
            <a:r>
              <a:rPr sz="2800" dirty="0">
                <a:latin typeface="Arial"/>
                <a:cs typeface="Arial"/>
              </a:rPr>
              <a:t>T, the gray level </a:t>
            </a:r>
            <a:r>
              <a:rPr sz="2800" spc="-5" dirty="0">
                <a:latin typeface="Arial"/>
                <a:cs typeface="Arial"/>
              </a:rPr>
              <a:t>image  </a:t>
            </a:r>
            <a:r>
              <a:rPr sz="2800" dirty="0">
                <a:latin typeface="Arial"/>
                <a:cs typeface="Arial"/>
              </a:rPr>
              <a:t>can be converted to binary</a:t>
            </a:r>
            <a:r>
              <a:rPr sz="2800" spc="-5" dirty="0">
                <a:latin typeface="Arial"/>
                <a:cs typeface="Arial"/>
              </a:rPr>
              <a:t> image.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730" y="589279"/>
            <a:ext cx="65728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Segmentation</a:t>
            </a:r>
            <a:r>
              <a:rPr spc="495" dirty="0"/>
              <a:t> </a:t>
            </a:r>
            <a:r>
              <a:rPr spc="235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557020"/>
            <a:ext cx="4796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5 </a:t>
            </a:r>
            <a:r>
              <a:rPr sz="2400" b="1" spc="-5" dirty="0">
                <a:latin typeface="Arial"/>
                <a:cs typeface="Arial"/>
              </a:rPr>
              <a:t>THRESHOLDING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TECHNIQUES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8290" y="2023040"/>
          <a:ext cx="8491855" cy="1871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680"/>
                <a:gridCol w="7339330"/>
                <a:gridCol w="344170"/>
                <a:gridCol w="446404"/>
              </a:tblGrid>
              <a:tr h="1240432">
                <a:tc>
                  <a:txBody>
                    <a:bodyPr/>
                    <a:lstStyle/>
                    <a:p>
                      <a:pPr marL="31750">
                        <a:lnSpc>
                          <a:spcPts val="2020"/>
                        </a:lnSpc>
                      </a:pPr>
                      <a:r>
                        <a:rPr sz="1700" b="1" dirty="0">
                          <a:solidFill>
                            <a:srgbClr val="3E3C66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785" algn="just">
                        <a:lnSpc>
                          <a:spcPts val="221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MEAN TECHNIQUE-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This technique used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mean value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184785" marR="44450" algn="just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pixels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as the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threshold value and works well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strict cases  images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have approximately half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to the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pixels belonging  objects and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other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half to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background.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221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of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9850" marR="53340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f 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221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the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0960" marR="2413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 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63083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700" dirty="0">
                          <a:solidFill>
                            <a:srgbClr val="3E3C66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184785" marR="66040">
                        <a:lnSpc>
                          <a:spcPct val="100000"/>
                        </a:lnSpc>
                        <a:spcBef>
                          <a:spcPts val="140"/>
                        </a:spcBef>
                        <a:tabLst>
                          <a:tab pos="1123315" algn="l"/>
                          <a:tab pos="2841625" algn="l"/>
                          <a:tab pos="3557904" algn="l"/>
                          <a:tab pos="4910455" algn="l"/>
                          <a:tab pos="5681345" algn="l"/>
                          <a:tab pos="6167755" algn="l"/>
                          <a:tab pos="6811645" algn="l"/>
                        </a:tabLst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000" b="1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E	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TE</a:t>
                      </a:r>
                      <a:r>
                        <a:rPr sz="2000" b="1" spc="1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spc="5" dirty="0">
                          <a:latin typeface="Arial"/>
                          <a:cs typeface="Arial"/>
                        </a:rPr>
                        <a:t>HN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2000" b="1" spc="5" dirty="0">
                          <a:latin typeface="Arial"/>
                          <a:cs typeface="Arial"/>
                        </a:rPr>
                        <a:t>UE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-	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	k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now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ed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	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	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	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	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ze  desired object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to the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threshold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image.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of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the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8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07340" y="3963670"/>
            <a:ext cx="14605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3E3C66"/>
                </a:solidFill>
                <a:latin typeface="Arial"/>
                <a:cs typeface="Arial"/>
              </a:rPr>
              <a:t>o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1689" y="3942079"/>
            <a:ext cx="7939405" cy="2287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HISTOGRAM DEPENDENT TECHNIQUE (HDT)- </a:t>
            </a:r>
            <a:r>
              <a:rPr sz="2000" dirty="0">
                <a:latin typeface="Arial"/>
                <a:cs typeface="Arial"/>
              </a:rPr>
              <a:t>separates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two  homogonous region </a:t>
            </a:r>
            <a:r>
              <a:rPr sz="2000" spc="-5" dirty="0">
                <a:latin typeface="Arial"/>
                <a:cs typeface="Arial"/>
              </a:rPr>
              <a:t>of the </a:t>
            </a:r>
            <a:r>
              <a:rPr sz="2000" dirty="0">
                <a:latin typeface="Arial"/>
                <a:cs typeface="Arial"/>
              </a:rPr>
              <a:t>object and background of an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image.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200"/>
              </a:lnSpc>
              <a:spcBef>
                <a:spcPts val="495"/>
              </a:spcBef>
            </a:pPr>
            <a:r>
              <a:rPr sz="2000" b="1" dirty="0">
                <a:latin typeface="Arial"/>
                <a:cs typeface="Arial"/>
              </a:rPr>
              <a:t>EDGE </a:t>
            </a:r>
            <a:r>
              <a:rPr sz="2000" b="1" spc="-5" dirty="0">
                <a:latin typeface="Arial"/>
                <a:cs typeface="Arial"/>
              </a:rPr>
              <a:t>MAXIMIZATION </a:t>
            </a:r>
            <a:r>
              <a:rPr sz="2000" b="1" dirty="0">
                <a:latin typeface="Arial"/>
                <a:cs typeface="Arial"/>
              </a:rPr>
              <a:t>TECHNIQUE (EMT)- </a:t>
            </a:r>
            <a:r>
              <a:rPr sz="2000" dirty="0">
                <a:latin typeface="Arial"/>
                <a:cs typeface="Arial"/>
              </a:rPr>
              <a:t>Used when </a:t>
            </a:r>
            <a:r>
              <a:rPr sz="2000" spc="-5" dirty="0">
                <a:latin typeface="Arial"/>
                <a:cs typeface="Arial"/>
              </a:rPr>
              <a:t>there </a:t>
            </a:r>
            <a:r>
              <a:rPr sz="2000" dirty="0">
                <a:latin typeface="Arial"/>
                <a:cs typeface="Arial"/>
              </a:rPr>
              <a:t>are  </a:t>
            </a:r>
            <a:r>
              <a:rPr sz="2000" spc="-5" dirty="0">
                <a:latin typeface="Arial"/>
                <a:cs typeface="Arial"/>
              </a:rPr>
              <a:t>more </a:t>
            </a:r>
            <a:r>
              <a:rPr sz="2000" dirty="0">
                <a:latin typeface="Arial"/>
                <a:cs typeface="Arial"/>
              </a:rPr>
              <a:t>than one homogenous region in </a:t>
            </a:r>
            <a:r>
              <a:rPr sz="2000" spc="-5" dirty="0">
                <a:latin typeface="Arial"/>
                <a:cs typeface="Arial"/>
              </a:rPr>
              <a:t>image </a:t>
            </a:r>
            <a:r>
              <a:rPr sz="2000" dirty="0">
                <a:latin typeface="Arial"/>
                <a:cs typeface="Arial"/>
              </a:rPr>
              <a:t>or where there is a  change of </a:t>
            </a:r>
            <a:r>
              <a:rPr sz="2000" spc="-5" dirty="0">
                <a:latin typeface="Arial"/>
                <a:cs typeface="Arial"/>
              </a:rPr>
              <a:t>illumination </a:t>
            </a:r>
            <a:r>
              <a:rPr sz="2000" dirty="0">
                <a:latin typeface="Arial"/>
                <a:cs typeface="Arial"/>
              </a:rPr>
              <a:t>between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object and </a:t>
            </a:r>
            <a:r>
              <a:rPr sz="2000" spc="-5" dirty="0">
                <a:latin typeface="Arial"/>
                <a:cs typeface="Arial"/>
              </a:rPr>
              <a:t>its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background.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500"/>
              </a:spcBef>
            </a:pPr>
            <a:r>
              <a:rPr sz="2000" b="1" dirty="0">
                <a:latin typeface="Arial"/>
                <a:cs typeface="Arial"/>
              </a:rPr>
              <a:t>VISUAL TECHNIQUE- </a:t>
            </a:r>
            <a:r>
              <a:rPr sz="2000" dirty="0">
                <a:latin typeface="Arial"/>
                <a:cs typeface="Arial"/>
              </a:rPr>
              <a:t>Improve people’s </a:t>
            </a:r>
            <a:r>
              <a:rPr sz="2000" spc="-5" dirty="0">
                <a:latin typeface="Arial"/>
                <a:cs typeface="Arial"/>
              </a:rPr>
              <a:t>ability </a:t>
            </a:r>
            <a:r>
              <a:rPr sz="2000" dirty="0">
                <a:latin typeface="Arial"/>
                <a:cs typeface="Arial"/>
              </a:rPr>
              <a:t>to accurately search  </a:t>
            </a:r>
            <a:r>
              <a:rPr sz="2000" spc="-5" dirty="0">
                <a:latin typeface="Arial"/>
                <a:cs typeface="Arial"/>
              </a:rPr>
              <a:t>for target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items.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4636770"/>
            <a:ext cx="14605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3E3C66"/>
                </a:solidFill>
                <a:latin typeface="Arial"/>
                <a:cs typeface="Arial"/>
              </a:rPr>
              <a:t>n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5614670"/>
            <a:ext cx="14605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3E3C66"/>
                </a:solidFill>
                <a:latin typeface="Arial"/>
                <a:cs typeface="Arial"/>
              </a:rPr>
              <a:t>n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730" y="589279"/>
            <a:ext cx="65728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Segmentation</a:t>
            </a:r>
            <a:r>
              <a:rPr spc="495" dirty="0"/>
              <a:t> </a:t>
            </a:r>
            <a:r>
              <a:rPr spc="235" dirty="0"/>
              <a:t>Techniques</a:t>
            </a:r>
          </a:p>
        </p:txBody>
      </p:sp>
      <p:sp>
        <p:nvSpPr>
          <p:cNvPr id="3" name="object 3"/>
          <p:cNvSpPr/>
          <p:nvPr/>
        </p:nvSpPr>
        <p:spPr>
          <a:xfrm>
            <a:off x="1295400" y="1676400"/>
            <a:ext cx="6473107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730" y="589279"/>
            <a:ext cx="65728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Segmentation</a:t>
            </a:r>
            <a:r>
              <a:rPr spc="495" dirty="0"/>
              <a:t> </a:t>
            </a:r>
            <a:r>
              <a:rPr spc="235" dirty="0"/>
              <a:t>Techniques</a:t>
            </a:r>
          </a:p>
        </p:txBody>
      </p:sp>
      <p:sp>
        <p:nvSpPr>
          <p:cNvPr id="3" name="object 3"/>
          <p:cNvSpPr/>
          <p:nvPr/>
        </p:nvSpPr>
        <p:spPr>
          <a:xfrm>
            <a:off x="429774" y="1600200"/>
            <a:ext cx="6717403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31709" y="1878329"/>
            <a:ext cx="1412875" cy="459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Threshold  techniques 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from left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to  right</a:t>
            </a:r>
            <a:r>
              <a:rPr sz="20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original  image, Vis  technique</a:t>
            </a:r>
            <a:r>
              <a:rPr sz="20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127,</a:t>
            </a:r>
            <a:endParaRPr sz="2000">
              <a:latin typeface="Arial"/>
              <a:cs typeface="Arial"/>
            </a:endParaRPr>
          </a:p>
          <a:p>
            <a:pPr marL="40640" marR="33020" indent="-1270" algn="ctr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Mean  Technique, 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P-Tile 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technique</a:t>
            </a:r>
            <a:r>
              <a:rPr sz="20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= 127,</a:t>
            </a:r>
            <a:r>
              <a:rPr sz="20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  <a:p>
            <a:pPr marL="111760" marR="104139" algn="ctr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hn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e  and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EMT  T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hn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730" y="589279"/>
            <a:ext cx="65728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Segmentation</a:t>
            </a:r>
            <a:r>
              <a:rPr spc="495" dirty="0"/>
              <a:t> </a:t>
            </a:r>
            <a:r>
              <a:rPr spc="235" dirty="0"/>
              <a:t>Techniques</a:t>
            </a:r>
          </a:p>
        </p:txBody>
      </p:sp>
      <p:sp>
        <p:nvSpPr>
          <p:cNvPr id="3" name="object 3"/>
          <p:cNvSpPr/>
          <p:nvPr/>
        </p:nvSpPr>
        <p:spPr>
          <a:xfrm>
            <a:off x="398584" y="1447800"/>
            <a:ext cx="4032738" cy="3961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8200" y="1524000"/>
            <a:ext cx="4178563" cy="403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20570" y="5749290"/>
            <a:ext cx="807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 =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167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9040" y="5749290"/>
            <a:ext cx="681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 =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43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730" y="589279"/>
            <a:ext cx="65728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Segmentation</a:t>
            </a:r>
            <a:r>
              <a:rPr spc="495" dirty="0"/>
              <a:t> </a:t>
            </a:r>
            <a:r>
              <a:rPr spc="235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557020"/>
            <a:ext cx="28448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350" b="1" spc="15" dirty="0">
                <a:solidFill>
                  <a:srgbClr val="3E3C66"/>
                </a:solidFill>
                <a:latin typeface="Arial"/>
                <a:cs typeface="Arial"/>
              </a:rPr>
              <a:t>A.	</a:t>
            </a:r>
            <a:r>
              <a:rPr sz="2800" b="1" spc="-10" dirty="0">
                <a:latin typeface="Arial"/>
                <a:cs typeface="Arial"/>
              </a:rPr>
              <a:t>CLUSTERING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2078989"/>
            <a:ext cx="19304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spc="-595" dirty="0">
                <a:solidFill>
                  <a:srgbClr val="3E3C66"/>
                </a:solidFill>
                <a:latin typeface="Arial"/>
                <a:cs typeface="Arial"/>
              </a:rPr>
              <a:t></a:t>
            </a:r>
            <a:endParaRPr sz="2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1689" y="2072640"/>
            <a:ext cx="7939405" cy="181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>
              <a:lnSpc>
                <a:spcPct val="100000"/>
              </a:lnSpc>
              <a:spcBef>
                <a:spcPts val="100"/>
              </a:spcBef>
              <a:tabLst>
                <a:tab pos="1421765" algn="l"/>
                <a:tab pos="1980564" algn="l"/>
                <a:tab pos="2658745" algn="l"/>
                <a:tab pos="4088765" algn="l"/>
                <a:tab pos="4568825" algn="l"/>
                <a:tab pos="6357620" algn="l"/>
                <a:tab pos="7628890" algn="l"/>
              </a:tabLst>
            </a:pPr>
            <a:r>
              <a:rPr sz="2800" spc="-15" dirty="0">
                <a:latin typeface="Arial"/>
                <a:cs typeface="Arial"/>
              </a:rPr>
              <a:t>D</a:t>
            </a:r>
            <a:r>
              <a:rPr sz="2800" spc="10" dirty="0">
                <a:latin typeface="Arial"/>
                <a:cs typeface="Arial"/>
              </a:rPr>
              <a:t>e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ned	as	the	p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10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ess	of	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spc="-10" dirty="0">
                <a:latin typeface="Arial"/>
                <a:cs typeface="Arial"/>
              </a:rPr>
              <a:t>d</a:t>
            </a:r>
            <a:r>
              <a:rPr sz="2800" spc="1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fy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ng	</a:t>
            </a:r>
            <a:r>
              <a:rPr sz="2800" spc="-10" dirty="0">
                <a:latin typeface="Arial"/>
                <a:cs typeface="Arial"/>
              </a:rPr>
              <a:t>g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oups	of  </a:t>
            </a:r>
            <a:r>
              <a:rPr sz="2800" spc="-5" dirty="0">
                <a:latin typeface="Arial"/>
                <a:cs typeface="Arial"/>
              </a:rPr>
              <a:t>similar image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primitive.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90"/>
              </a:spcBef>
              <a:tabLst>
                <a:tab pos="444500" algn="l"/>
                <a:tab pos="935990" algn="l"/>
                <a:tab pos="1369060" algn="l"/>
                <a:tab pos="2851150" algn="l"/>
                <a:tab pos="3382645" algn="l"/>
                <a:tab pos="5259070" algn="l"/>
                <a:tab pos="5988050" algn="l"/>
                <a:tab pos="7352665" algn="l"/>
              </a:tabLst>
            </a:pPr>
            <a:r>
              <a:rPr sz="2800" dirty="0">
                <a:latin typeface="Arial"/>
                <a:cs typeface="Arial"/>
              </a:rPr>
              <a:t>It	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s	a	p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10" dirty="0">
                <a:latin typeface="Arial"/>
                <a:cs typeface="Arial"/>
              </a:rPr>
              <a:t>c</a:t>
            </a:r>
            <a:r>
              <a:rPr sz="2800" spc="-10" dirty="0">
                <a:latin typeface="Arial"/>
                <a:cs typeface="Arial"/>
              </a:rPr>
              <a:t>e</a:t>
            </a:r>
            <a:r>
              <a:rPr sz="2800" spc="10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s	of	o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gan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z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spc="-10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g	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-10" dirty="0">
                <a:latin typeface="Arial"/>
                <a:cs typeface="Arial"/>
              </a:rPr>
              <a:t>h</a:t>
            </a:r>
            <a:r>
              <a:rPr sz="2800" dirty="0">
                <a:latin typeface="Arial"/>
                <a:cs typeface="Arial"/>
              </a:rPr>
              <a:t>e	ob</a:t>
            </a:r>
            <a:r>
              <a:rPr sz="2800" spc="5" dirty="0">
                <a:latin typeface="Arial"/>
                <a:cs typeface="Arial"/>
              </a:rPr>
              <a:t>j</a:t>
            </a:r>
            <a:r>
              <a:rPr sz="2800" dirty="0">
                <a:latin typeface="Arial"/>
                <a:cs typeface="Arial"/>
              </a:rPr>
              <a:t>ec</a:t>
            </a:r>
            <a:r>
              <a:rPr sz="2800" spc="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s	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nto  groups based on its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attributes.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3020060"/>
            <a:ext cx="19304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spc="-595" dirty="0">
                <a:solidFill>
                  <a:srgbClr val="3E3C66"/>
                </a:solidFill>
                <a:latin typeface="Arial"/>
                <a:cs typeface="Arial"/>
              </a:rPr>
              <a:t></a:t>
            </a:r>
            <a:endParaRPr sz="2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40" y="3916679"/>
            <a:ext cx="22732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C66"/>
                </a:solidFill>
                <a:latin typeface="Wingdings"/>
                <a:cs typeface="Wingdings"/>
              </a:rPr>
              <a:t>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8889" y="3930650"/>
            <a:ext cx="74822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An </a:t>
            </a:r>
            <a:r>
              <a:rPr sz="2000" dirty="0">
                <a:latin typeface="Arial"/>
                <a:cs typeface="Arial"/>
              </a:rPr>
              <a:t>image </a:t>
            </a:r>
            <a:r>
              <a:rPr sz="2000" spc="5" dirty="0">
                <a:latin typeface="Arial"/>
                <a:cs typeface="Arial"/>
              </a:rPr>
              <a:t>can </a:t>
            </a:r>
            <a:r>
              <a:rPr sz="2000" dirty="0">
                <a:latin typeface="Arial"/>
                <a:cs typeface="Arial"/>
              </a:rPr>
              <a:t>be grouped based on keyword </a:t>
            </a:r>
            <a:r>
              <a:rPr sz="2000" spc="-5" dirty="0">
                <a:latin typeface="Arial"/>
                <a:cs typeface="Arial"/>
              </a:rPr>
              <a:t>(metadata) or its  </a:t>
            </a:r>
            <a:r>
              <a:rPr sz="2000" dirty="0">
                <a:latin typeface="Arial"/>
                <a:cs typeface="Arial"/>
              </a:rPr>
              <a:t>content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(description)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540" y="4589779"/>
            <a:ext cx="22732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C66"/>
                </a:solidFill>
                <a:latin typeface="Wingdings"/>
                <a:cs typeface="Wingdings"/>
              </a:rPr>
              <a:t>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8889" y="4603750"/>
            <a:ext cx="7482205" cy="130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600835" algn="l"/>
                <a:tab pos="2367915" algn="l"/>
                <a:tab pos="2752725" algn="l"/>
                <a:tab pos="3349625" algn="l"/>
                <a:tab pos="4173854" algn="l"/>
                <a:tab pos="5438775" algn="l"/>
                <a:tab pos="6249035" algn="l"/>
                <a:tab pos="6774815" algn="l"/>
              </a:tabLst>
            </a:pPr>
            <a:r>
              <a:rPr sz="2000" b="1" spc="5" dirty="0">
                <a:latin typeface="Arial"/>
                <a:cs typeface="Arial"/>
              </a:rPr>
              <a:t>K</a:t>
            </a:r>
            <a:r>
              <a:rPr sz="2000" b="1" spc="-5" dirty="0">
                <a:latin typeface="Arial"/>
                <a:cs typeface="Arial"/>
              </a:rPr>
              <a:t>EY</a:t>
            </a:r>
            <a:r>
              <a:rPr sz="2000" b="1" spc="10" dirty="0">
                <a:latin typeface="Arial"/>
                <a:cs typeface="Arial"/>
              </a:rPr>
              <a:t>W</a:t>
            </a:r>
            <a:r>
              <a:rPr sz="2000" b="1" dirty="0">
                <a:latin typeface="Arial"/>
                <a:cs typeface="Arial"/>
              </a:rPr>
              <a:t>O</a:t>
            </a:r>
            <a:r>
              <a:rPr sz="2000" b="1" spc="5" dirty="0">
                <a:latin typeface="Arial"/>
                <a:cs typeface="Arial"/>
              </a:rPr>
              <a:t>RD</a:t>
            </a:r>
            <a:r>
              <a:rPr sz="2000" b="1" dirty="0">
                <a:latin typeface="Arial"/>
                <a:cs typeface="Arial"/>
              </a:rPr>
              <a:t>-	</a:t>
            </a:r>
            <a:r>
              <a:rPr sz="2000" spc="-5" dirty="0">
                <a:latin typeface="Arial"/>
                <a:cs typeface="Arial"/>
              </a:rPr>
              <a:t>F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rm	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	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	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ch	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sc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be</a:t>
            </a:r>
            <a:r>
              <a:rPr sz="2000" dirty="0">
                <a:latin typeface="Arial"/>
                <a:cs typeface="Arial"/>
              </a:rPr>
              <a:t>s	</a:t>
            </a:r>
            <a:r>
              <a:rPr sz="2000" spc="5" dirty="0">
                <a:latin typeface="Arial"/>
                <a:cs typeface="Arial"/>
              </a:rPr>
              <a:t>ab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t	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	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5" dirty="0">
                <a:latin typeface="Arial"/>
                <a:cs typeface="Arial"/>
              </a:rPr>
              <a:t>ag</a:t>
            </a:r>
            <a:r>
              <a:rPr sz="2000" dirty="0">
                <a:latin typeface="Arial"/>
                <a:cs typeface="Arial"/>
              </a:rPr>
              <a:t>e  keyword </a:t>
            </a:r>
            <a:r>
              <a:rPr sz="2000" spc="-5" dirty="0">
                <a:latin typeface="Arial"/>
                <a:cs typeface="Arial"/>
              </a:rPr>
              <a:t>of an </a:t>
            </a:r>
            <a:r>
              <a:rPr sz="2000" dirty="0">
                <a:latin typeface="Arial"/>
                <a:cs typeface="Arial"/>
              </a:rPr>
              <a:t>image </a:t>
            </a:r>
            <a:r>
              <a:rPr sz="2000" spc="-5" dirty="0">
                <a:latin typeface="Arial"/>
                <a:cs typeface="Arial"/>
              </a:rPr>
              <a:t>refers to its different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features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00"/>
              </a:spcBef>
            </a:pPr>
            <a:r>
              <a:rPr sz="2000" b="1" dirty="0">
                <a:latin typeface="Arial"/>
                <a:cs typeface="Arial"/>
              </a:rPr>
              <a:t>CONTENT- </a:t>
            </a:r>
            <a:r>
              <a:rPr sz="2000" dirty="0">
                <a:latin typeface="Arial"/>
                <a:cs typeface="Arial"/>
              </a:rPr>
              <a:t>Refers to shapes, textures </a:t>
            </a:r>
            <a:r>
              <a:rPr sz="2000" spc="-5" dirty="0">
                <a:latin typeface="Arial"/>
                <a:cs typeface="Arial"/>
              </a:rPr>
              <a:t>or </a:t>
            </a:r>
            <a:r>
              <a:rPr sz="2000" dirty="0">
                <a:latin typeface="Arial"/>
                <a:cs typeface="Arial"/>
              </a:rPr>
              <a:t>any </a:t>
            </a:r>
            <a:r>
              <a:rPr sz="2000" spc="-5" dirty="0">
                <a:latin typeface="Arial"/>
                <a:cs typeface="Arial"/>
              </a:rPr>
              <a:t>other information  that </a:t>
            </a:r>
            <a:r>
              <a:rPr sz="2000" dirty="0">
                <a:latin typeface="Arial"/>
                <a:cs typeface="Arial"/>
              </a:rPr>
              <a:t>can </a:t>
            </a:r>
            <a:r>
              <a:rPr sz="2000" spc="-5" dirty="0">
                <a:latin typeface="Arial"/>
                <a:cs typeface="Arial"/>
              </a:rPr>
              <a:t>be </a:t>
            </a:r>
            <a:r>
              <a:rPr sz="2000" dirty="0">
                <a:latin typeface="Arial"/>
                <a:cs typeface="Arial"/>
              </a:rPr>
              <a:t>inherited </a:t>
            </a:r>
            <a:r>
              <a:rPr sz="2000" spc="-5" dirty="0">
                <a:latin typeface="Arial"/>
                <a:cs typeface="Arial"/>
              </a:rPr>
              <a:t>from the </a:t>
            </a:r>
            <a:r>
              <a:rPr sz="2000" dirty="0">
                <a:latin typeface="Arial"/>
                <a:cs typeface="Arial"/>
              </a:rPr>
              <a:t>image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itself.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540" y="5262879"/>
            <a:ext cx="22732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C66"/>
                </a:solidFill>
                <a:latin typeface="Wingdings"/>
                <a:cs typeface="Wingdings"/>
              </a:rPr>
              <a:t></a:t>
            </a:r>
            <a:endParaRPr sz="2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28600"/>
            <a:ext cx="8686800" cy="4953000"/>
          </a:xfrm>
          <a:custGeom>
            <a:avLst/>
            <a:gdLst/>
            <a:ahLst/>
            <a:cxnLst/>
            <a:rect l="l" t="t" r="r" b="b"/>
            <a:pathLst>
              <a:path w="8686800" h="4953000">
                <a:moveTo>
                  <a:pt x="8554720" y="0"/>
                </a:moveTo>
                <a:lnTo>
                  <a:pt x="132079" y="0"/>
                </a:lnTo>
                <a:lnTo>
                  <a:pt x="124460" y="1270"/>
                </a:lnTo>
                <a:lnTo>
                  <a:pt x="118110" y="1270"/>
                </a:lnTo>
                <a:lnTo>
                  <a:pt x="110489" y="2540"/>
                </a:lnTo>
                <a:lnTo>
                  <a:pt x="104139" y="5079"/>
                </a:lnTo>
                <a:lnTo>
                  <a:pt x="96520" y="6350"/>
                </a:lnTo>
                <a:lnTo>
                  <a:pt x="90170" y="8890"/>
                </a:lnTo>
                <a:lnTo>
                  <a:pt x="82550" y="12700"/>
                </a:lnTo>
                <a:lnTo>
                  <a:pt x="76200" y="15240"/>
                </a:lnTo>
                <a:lnTo>
                  <a:pt x="35560" y="45720"/>
                </a:lnTo>
                <a:lnTo>
                  <a:pt x="12700" y="82550"/>
                </a:lnTo>
                <a:lnTo>
                  <a:pt x="8889" y="90170"/>
                </a:lnTo>
                <a:lnTo>
                  <a:pt x="6350" y="96520"/>
                </a:lnTo>
                <a:lnTo>
                  <a:pt x="5079" y="104140"/>
                </a:lnTo>
                <a:lnTo>
                  <a:pt x="2539" y="110490"/>
                </a:lnTo>
                <a:lnTo>
                  <a:pt x="1270" y="118109"/>
                </a:lnTo>
                <a:lnTo>
                  <a:pt x="1270" y="124459"/>
                </a:lnTo>
                <a:lnTo>
                  <a:pt x="0" y="132079"/>
                </a:lnTo>
                <a:lnTo>
                  <a:pt x="0" y="4953000"/>
                </a:lnTo>
                <a:lnTo>
                  <a:pt x="8686800" y="4953000"/>
                </a:lnTo>
                <a:lnTo>
                  <a:pt x="8686800" y="132079"/>
                </a:lnTo>
                <a:lnTo>
                  <a:pt x="8685530" y="124459"/>
                </a:lnTo>
                <a:lnTo>
                  <a:pt x="8685530" y="118109"/>
                </a:lnTo>
                <a:lnTo>
                  <a:pt x="8684260" y="110490"/>
                </a:lnTo>
                <a:lnTo>
                  <a:pt x="8681720" y="104140"/>
                </a:lnTo>
                <a:lnTo>
                  <a:pt x="8680450" y="96520"/>
                </a:lnTo>
                <a:lnTo>
                  <a:pt x="8677910" y="90170"/>
                </a:lnTo>
                <a:lnTo>
                  <a:pt x="8674100" y="82550"/>
                </a:lnTo>
                <a:lnTo>
                  <a:pt x="8671560" y="76200"/>
                </a:lnTo>
                <a:lnTo>
                  <a:pt x="8641080" y="35559"/>
                </a:lnTo>
                <a:lnTo>
                  <a:pt x="8604250" y="12700"/>
                </a:lnTo>
                <a:lnTo>
                  <a:pt x="8596630" y="8890"/>
                </a:lnTo>
                <a:lnTo>
                  <a:pt x="8590280" y="6350"/>
                </a:lnTo>
                <a:lnTo>
                  <a:pt x="8582660" y="5079"/>
                </a:lnTo>
                <a:lnTo>
                  <a:pt x="8576310" y="2540"/>
                </a:lnTo>
                <a:lnTo>
                  <a:pt x="8568690" y="1270"/>
                </a:lnTo>
                <a:lnTo>
                  <a:pt x="8562340" y="1270"/>
                </a:lnTo>
                <a:close/>
              </a:path>
            </a:pathLst>
          </a:custGeom>
          <a:solidFill>
            <a:srgbClr val="78523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object 4"/>
            <p:cNvSpPr/>
            <p:nvPr/>
          </p:nvSpPr>
          <p:spPr>
            <a:xfrm>
              <a:off x="228600" y="5257800"/>
              <a:ext cx="8686800" cy="1295400"/>
            </a:xfrm>
            <a:custGeom>
              <a:avLst/>
              <a:gdLst/>
              <a:ahLst/>
              <a:cxnLst/>
              <a:rect l="l" t="t" r="r" b="b"/>
              <a:pathLst>
                <a:path w="8686800" h="1295400">
                  <a:moveTo>
                    <a:pt x="8686800" y="0"/>
                  </a:moveTo>
                  <a:lnTo>
                    <a:pt x="0" y="0"/>
                  </a:lnTo>
                  <a:lnTo>
                    <a:pt x="0" y="1163320"/>
                  </a:lnTo>
                  <a:lnTo>
                    <a:pt x="1270" y="1170940"/>
                  </a:lnTo>
                  <a:lnTo>
                    <a:pt x="1270" y="1177290"/>
                  </a:lnTo>
                  <a:lnTo>
                    <a:pt x="2539" y="1184910"/>
                  </a:lnTo>
                  <a:lnTo>
                    <a:pt x="5079" y="1191260"/>
                  </a:lnTo>
                  <a:lnTo>
                    <a:pt x="6350" y="1198880"/>
                  </a:lnTo>
                  <a:lnTo>
                    <a:pt x="8889" y="1205230"/>
                  </a:lnTo>
                  <a:lnTo>
                    <a:pt x="12700" y="1212850"/>
                  </a:lnTo>
                  <a:lnTo>
                    <a:pt x="15239" y="1219200"/>
                  </a:lnTo>
                  <a:lnTo>
                    <a:pt x="45720" y="1259840"/>
                  </a:lnTo>
                  <a:lnTo>
                    <a:pt x="82550" y="1282700"/>
                  </a:lnTo>
                  <a:lnTo>
                    <a:pt x="90170" y="1286510"/>
                  </a:lnTo>
                  <a:lnTo>
                    <a:pt x="96520" y="1289050"/>
                  </a:lnTo>
                  <a:lnTo>
                    <a:pt x="104139" y="1290320"/>
                  </a:lnTo>
                  <a:lnTo>
                    <a:pt x="110489" y="1292860"/>
                  </a:lnTo>
                  <a:lnTo>
                    <a:pt x="118110" y="1292860"/>
                  </a:lnTo>
                  <a:lnTo>
                    <a:pt x="132079" y="1295400"/>
                  </a:lnTo>
                  <a:lnTo>
                    <a:pt x="8554720" y="1295400"/>
                  </a:lnTo>
                  <a:lnTo>
                    <a:pt x="8568690" y="1292860"/>
                  </a:lnTo>
                  <a:lnTo>
                    <a:pt x="8576310" y="1292860"/>
                  </a:lnTo>
                  <a:lnTo>
                    <a:pt x="8582660" y="1290320"/>
                  </a:lnTo>
                  <a:lnTo>
                    <a:pt x="8590280" y="1289050"/>
                  </a:lnTo>
                  <a:lnTo>
                    <a:pt x="8596630" y="1286510"/>
                  </a:lnTo>
                  <a:lnTo>
                    <a:pt x="8604250" y="1282700"/>
                  </a:lnTo>
                  <a:lnTo>
                    <a:pt x="8610600" y="1280160"/>
                  </a:lnTo>
                  <a:lnTo>
                    <a:pt x="8651240" y="1249680"/>
                  </a:lnTo>
                  <a:lnTo>
                    <a:pt x="8674100" y="1212850"/>
                  </a:lnTo>
                  <a:lnTo>
                    <a:pt x="8677910" y="1205230"/>
                  </a:lnTo>
                  <a:lnTo>
                    <a:pt x="8680450" y="1198880"/>
                  </a:lnTo>
                  <a:lnTo>
                    <a:pt x="8681720" y="1191260"/>
                  </a:lnTo>
                  <a:lnTo>
                    <a:pt x="8684260" y="1184910"/>
                  </a:lnTo>
                  <a:lnTo>
                    <a:pt x="8685530" y="1177290"/>
                  </a:lnTo>
                  <a:lnTo>
                    <a:pt x="8685530" y="1170940"/>
                  </a:lnTo>
                  <a:lnTo>
                    <a:pt x="8686800" y="1163320"/>
                  </a:lnTo>
                  <a:close/>
                </a:path>
              </a:pathLst>
            </a:custGeom>
            <a:solidFill>
              <a:srgbClr val="AC2D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9909" y="4109720"/>
            <a:ext cx="79679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250" dirty="0">
                <a:latin typeface="Arial"/>
                <a:cs typeface="Arial"/>
              </a:rPr>
              <a:t>Segmentation</a:t>
            </a:r>
            <a:r>
              <a:rPr sz="4400" b="1" spc="-270" dirty="0">
                <a:latin typeface="Arial"/>
                <a:cs typeface="Arial"/>
              </a:rPr>
              <a:t> </a:t>
            </a:r>
            <a:r>
              <a:rPr sz="4400" b="1" spc="-170" dirty="0">
                <a:latin typeface="Arial"/>
                <a:cs typeface="Arial"/>
              </a:rPr>
              <a:t>APPROACHES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1730" marR="5080" indent="-1129030">
              <a:lnSpc>
                <a:spcPct val="100000"/>
              </a:lnSpc>
              <a:spcBef>
                <a:spcPts val="100"/>
              </a:spcBef>
            </a:pPr>
            <a:r>
              <a:rPr sz="3600" spc="270" dirty="0"/>
              <a:t>Introduction </a:t>
            </a:r>
            <a:r>
              <a:rPr sz="3600" spc="145" dirty="0"/>
              <a:t>to </a:t>
            </a:r>
            <a:r>
              <a:rPr sz="3600" spc="175" dirty="0"/>
              <a:t>Image  </a:t>
            </a:r>
            <a:r>
              <a:rPr sz="3600" spc="270" dirty="0"/>
              <a:t>Segmentation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94640" y="1633220"/>
            <a:ext cx="855408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17780" indent="-273050" algn="just">
              <a:lnSpc>
                <a:spcPct val="100000"/>
              </a:lnSpc>
              <a:spcBef>
                <a:spcPts val="100"/>
              </a:spcBef>
            </a:pPr>
            <a:r>
              <a:rPr sz="4050" spc="-1042" baseline="8230" dirty="0">
                <a:solidFill>
                  <a:srgbClr val="3E3C66"/>
                </a:solidFill>
                <a:latin typeface="Arial"/>
                <a:cs typeface="Arial"/>
              </a:rPr>
              <a:t>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purpose </a:t>
            </a:r>
            <a:r>
              <a:rPr sz="3200" spc="-5" dirty="0">
                <a:latin typeface="Arial"/>
                <a:cs typeface="Arial"/>
              </a:rPr>
              <a:t>of image </a:t>
            </a:r>
            <a:r>
              <a:rPr sz="3200" dirty="0">
                <a:latin typeface="Arial"/>
                <a:cs typeface="Arial"/>
              </a:rPr>
              <a:t>segmentation </a:t>
            </a:r>
            <a:r>
              <a:rPr sz="3200" spc="-5" dirty="0">
                <a:latin typeface="Arial"/>
                <a:cs typeface="Arial"/>
              </a:rPr>
              <a:t>is </a:t>
            </a:r>
            <a:r>
              <a:rPr sz="3200" spc="-210" dirty="0">
                <a:latin typeface="Arial"/>
                <a:cs typeface="Arial"/>
              </a:rPr>
              <a:t>to  </a:t>
            </a:r>
            <a:r>
              <a:rPr sz="3200" spc="-5" dirty="0">
                <a:latin typeface="Arial"/>
                <a:cs typeface="Arial"/>
              </a:rPr>
              <a:t>partition </a:t>
            </a:r>
            <a:r>
              <a:rPr sz="3200" dirty="0">
                <a:latin typeface="Arial"/>
                <a:cs typeface="Arial"/>
              </a:rPr>
              <a:t>an </a:t>
            </a:r>
            <a:r>
              <a:rPr sz="3200" spc="-5" dirty="0">
                <a:latin typeface="Arial"/>
                <a:cs typeface="Arial"/>
              </a:rPr>
              <a:t>image into </a:t>
            </a:r>
            <a:r>
              <a:rPr sz="3200" i="1" dirty="0">
                <a:latin typeface="Arial"/>
                <a:cs typeface="Arial"/>
              </a:rPr>
              <a:t>meaningful </a:t>
            </a:r>
            <a:r>
              <a:rPr sz="3200" dirty="0">
                <a:latin typeface="Arial"/>
                <a:cs typeface="Arial"/>
              </a:rPr>
              <a:t>regions  </a:t>
            </a:r>
            <a:r>
              <a:rPr sz="3200" spc="-5" dirty="0">
                <a:latin typeface="Arial"/>
                <a:cs typeface="Arial"/>
              </a:rPr>
              <a:t>with </a:t>
            </a:r>
            <a:r>
              <a:rPr sz="3200" dirty="0">
                <a:latin typeface="Arial"/>
                <a:cs typeface="Arial"/>
              </a:rPr>
              <a:t>respect to a </a:t>
            </a:r>
            <a:r>
              <a:rPr sz="3200" spc="-5" dirty="0">
                <a:latin typeface="Arial"/>
                <a:cs typeface="Arial"/>
              </a:rPr>
              <a:t>particular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application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390" y="4273550"/>
            <a:ext cx="72986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80055" algn="l"/>
                <a:tab pos="4250690" algn="l"/>
                <a:tab pos="5337810" algn="l"/>
                <a:tab pos="6176645" algn="l"/>
              </a:tabLst>
            </a:pPr>
            <a:r>
              <a:rPr sz="3200" dirty="0">
                <a:latin typeface="Arial"/>
                <a:cs typeface="Arial"/>
              </a:rPr>
              <a:t>measurements	taken	from	</a:t>
            </a:r>
            <a:r>
              <a:rPr sz="3200" spc="-5" dirty="0">
                <a:latin typeface="Arial"/>
                <a:cs typeface="Arial"/>
              </a:rPr>
              <a:t>the	image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3785870"/>
            <a:ext cx="86283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00"/>
              </a:spcBef>
              <a:tabLst>
                <a:tab pos="1779905" algn="l"/>
                <a:tab pos="5031105" algn="l"/>
                <a:tab pos="6130290" algn="l"/>
                <a:tab pos="8047355" algn="l"/>
              </a:tabLst>
            </a:pPr>
            <a:r>
              <a:rPr sz="4050" spc="-1042" baseline="8230" dirty="0">
                <a:solidFill>
                  <a:srgbClr val="3E3C66"/>
                </a:solidFill>
                <a:latin typeface="Arial"/>
                <a:cs typeface="Arial"/>
              </a:rPr>
              <a:t></a:t>
            </a:r>
            <a:r>
              <a:rPr sz="4050" spc="-165" baseline="8230" dirty="0">
                <a:solidFill>
                  <a:srgbClr val="3E3C66"/>
                </a:solidFill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	</a:t>
            </a:r>
            <a:r>
              <a:rPr sz="3200" spc="5" dirty="0">
                <a:latin typeface="Arial"/>
                <a:cs typeface="Arial"/>
              </a:rPr>
              <a:t>seg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spc="5" dirty="0">
                <a:latin typeface="Arial"/>
                <a:cs typeface="Arial"/>
              </a:rPr>
              <a:t>en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	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s	</a:t>
            </a:r>
            <a:r>
              <a:rPr sz="3200" spc="5" dirty="0">
                <a:latin typeface="Arial"/>
                <a:cs typeface="Arial"/>
              </a:rPr>
              <a:t>ba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d	</a:t>
            </a:r>
            <a:r>
              <a:rPr sz="3200" spc="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  <a:p>
            <a:pPr marR="31750" algn="r">
              <a:lnSpc>
                <a:spcPct val="100000"/>
              </a:lnSpc>
            </a:pPr>
            <a:r>
              <a:rPr sz="3200" spc="5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nd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390" y="4761229"/>
            <a:ext cx="8255634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"/>
                <a:cs typeface="Arial"/>
              </a:rPr>
              <a:t>might</a:t>
            </a:r>
            <a:r>
              <a:rPr sz="3200" spc="30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be</a:t>
            </a:r>
            <a:r>
              <a:rPr sz="3200" spc="32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grey</a:t>
            </a:r>
            <a:r>
              <a:rPr sz="3200" i="1" spc="320" dirty="0">
                <a:latin typeface="Arial"/>
                <a:cs typeface="Arial"/>
              </a:rPr>
              <a:t> </a:t>
            </a:r>
            <a:r>
              <a:rPr sz="3200" i="1" spc="-5" dirty="0">
                <a:latin typeface="Arial"/>
                <a:cs typeface="Arial"/>
              </a:rPr>
              <a:t>level</a:t>
            </a:r>
            <a:r>
              <a:rPr sz="3200" spc="-5" dirty="0">
                <a:latin typeface="Arial"/>
                <a:cs typeface="Arial"/>
              </a:rPr>
              <a:t>,</a:t>
            </a:r>
            <a:r>
              <a:rPr sz="3200" spc="32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colour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315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texture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305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depth</a:t>
            </a:r>
            <a:r>
              <a:rPr sz="3200" i="1" spc="3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or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i="1" spc="-5" dirty="0">
                <a:latin typeface="Arial"/>
                <a:cs typeface="Arial"/>
              </a:rPr>
              <a:t>motion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439" y="589279"/>
            <a:ext cx="664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Segmentation</a:t>
            </a:r>
            <a:r>
              <a:rPr spc="500" dirty="0"/>
              <a:t> </a:t>
            </a:r>
            <a:r>
              <a:rPr spc="235" dirty="0"/>
              <a:t>Approaches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709420"/>
            <a:ext cx="8454390" cy="319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b="1" spc="-5" dirty="0">
                <a:solidFill>
                  <a:srgbClr val="3E3C66"/>
                </a:solidFill>
                <a:latin typeface="Arial"/>
                <a:cs typeface="Arial"/>
              </a:rPr>
              <a:t>A.</a:t>
            </a:r>
            <a:r>
              <a:rPr sz="2800" b="1" spc="-5" dirty="0">
                <a:latin typeface="Arial"/>
                <a:cs typeface="Arial"/>
              </a:rPr>
              <a:t>WATER </a:t>
            </a:r>
            <a:r>
              <a:rPr sz="2800" b="1" spc="-10" dirty="0">
                <a:latin typeface="Arial"/>
                <a:cs typeface="Arial"/>
              </a:rPr>
              <a:t>BASED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SEGMENTATION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Steps:</a:t>
            </a:r>
            <a:endParaRPr sz="2800">
              <a:latin typeface="Arial"/>
              <a:cs typeface="Arial"/>
            </a:endParaRPr>
          </a:p>
          <a:p>
            <a:pPr marL="285750" algn="just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1. </a:t>
            </a:r>
            <a:r>
              <a:rPr sz="2800" spc="-5" dirty="0">
                <a:latin typeface="Arial"/>
                <a:cs typeface="Arial"/>
              </a:rPr>
              <a:t>Derive </a:t>
            </a:r>
            <a:r>
              <a:rPr sz="2800" dirty="0">
                <a:latin typeface="Arial"/>
                <a:cs typeface="Arial"/>
              </a:rPr>
              <a:t>surface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image:</a:t>
            </a:r>
            <a:endParaRPr sz="2800">
              <a:latin typeface="Arial"/>
              <a:cs typeface="Arial"/>
            </a:endParaRPr>
          </a:p>
          <a:p>
            <a:pPr marL="285750" marR="5080" algn="just">
              <a:lnSpc>
                <a:spcPct val="100699"/>
              </a:lnSpc>
              <a:spcBef>
                <a:spcPts val="380"/>
              </a:spcBef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variance image is derived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each image layer. Centred  at every pixel,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3x3 moving </a:t>
            </a:r>
            <a:r>
              <a:rPr sz="2400" spc="-10" dirty="0">
                <a:latin typeface="Arial"/>
                <a:cs typeface="Arial"/>
              </a:rPr>
              <a:t>window </a:t>
            </a:r>
            <a:r>
              <a:rPr sz="2400" spc="-5" dirty="0">
                <a:latin typeface="Arial"/>
                <a:cs typeface="Arial"/>
              </a:rPr>
              <a:t>is used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derive its  variance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that pixel. The surface image for watershed  </a:t>
            </a:r>
            <a:r>
              <a:rPr sz="2400" spc="-10" dirty="0">
                <a:latin typeface="Arial"/>
                <a:cs typeface="Arial"/>
              </a:rPr>
              <a:t>delineation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weighted average of all variance images 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all image layers. </a:t>
            </a:r>
            <a:r>
              <a:rPr sz="2400" spc="-10" dirty="0">
                <a:latin typeface="Arial"/>
                <a:cs typeface="Arial"/>
              </a:rPr>
              <a:t>Equal weight </a:t>
            </a:r>
            <a:r>
              <a:rPr sz="2400" spc="-5" dirty="0">
                <a:latin typeface="Arial"/>
                <a:cs typeface="Arial"/>
              </a:rPr>
              <a:t>is assumed in this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study.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590" y="1709420"/>
            <a:ext cx="8104505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940" indent="-396875">
              <a:lnSpc>
                <a:spcPct val="100000"/>
              </a:lnSpc>
              <a:spcBef>
                <a:spcPts val="100"/>
              </a:spcBef>
              <a:buFont typeface="Arial"/>
              <a:buAutoNum type="arabicPeriod" startAt="2"/>
              <a:tabLst>
                <a:tab pos="409575" algn="l"/>
              </a:tabLst>
            </a:pPr>
            <a:r>
              <a:rPr sz="2800" spc="-5" dirty="0">
                <a:latin typeface="Arial"/>
                <a:cs typeface="Arial"/>
              </a:rPr>
              <a:t>Delineate</a:t>
            </a:r>
            <a:r>
              <a:rPr sz="2800" dirty="0">
                <a:latin typeface="Arial"/>
                <a:cs typeface="Arial"/>
              </a:rPr>
              <a:t> watersheds</a:t>
            </a:r>
            <a:endParaRPr sz="2800">
              <a:latin typeface="Arial"/>
              <a:cs typeface="Arial"/>
            </a:endParaRPr>
          </a:p>
          <a:p>
            <a:pPr marL="12700" marR="176530">
              <a:lnSpc>
                <a:spcPct val="100000"/>
              </a:lnSpc>
              <a:tabLst>
                <a:tab pos="895985" algn="l"/>
                <a:tab pos="1491615" algn="l"/>
                <a:tab pos="2664460" algn="l"/>
                <a:tab pos="3750310" algn="l"/>
                <a:tab pos="4700270" algn="l"/>
                <a:tab pos="5648960" algn="l"/>
                <a:tab pos="5990590" algn="l"/>
              </a:tabLst>
            </a:pP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m	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	s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ce	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age</a:t>
            </a:r>
            <a:r>
              <a:rPr sz="2400" dirty="0">
                <a:latin typeface="Arial"/>
                <a:cs typeface="Arial"/>
              </a:rPr>
              <a:t>,	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xe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s	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th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	a	</a:t>
            </a:r>
            <a:r>
              <a:rPr sz="2400" spc="-10" dirty="0">
                <a:latin typeface="Arial"/>
                <a:cs typeface="Arial"/>
              </a:rPr>
              <a:t>ho</a:t>
            </a:r>
            <a:r>
              <a:rPr sz="2400" dirty="0">
                <a:latin typeface="Arial"/>
                <a:cs typeface="Arial"/>
              </a:rPr>
              <a:t>mo</a:t>
            </a:r>
            <a:r>
              <a:rPr sz="2400" spc="-10" dirty="0">
                <a:latin typeface="Arial"/>
                <a:cs typeface="Arial"/>
              </a:rPr>
              <a:t>gen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ou</a:t>
            </a:r>
            <a:r>
              <a:rPr sz="2400" dirty="0">
                <a:latin typeface="Arial"/>
                <a:cs typeface="Arial"/>
              </a:rPr>
              <a:t>s  </a:t>
            </a:r>
            <a:r>
              <a:rPr sz="2400" spc="-5" dirty="0">
                <a:latin typeface="Arial"/>
                <a:cs typeface="Arial"/>
              </a:rPr>
              <a:t>region </a:t>
            </a:r>
            <a:r>
              <a:rPr sz="2400" dirty="0">
                <a:latin typeface="Arial"/>
                <a:cs typeface="Arial"/>
              </a:rPr>
              <a:t>form a </a:t>
            </a:r>
            <a:r>
              <a:rPr sz="2400" spc="-5" dirty="0">
                <a:latin typeface="Arial"/>
                <a:cs typeface="Arial"/>
              </a:rPr>
              <a:t>watershed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436880" indent="-424180">
              <a:lnSpc>
                <a:spcPct val="100000"/>
              </a:lnSpc>
              <a:buAutoNum type="arabicPeriod" startAt="3"/>
              <a:tabLst>
                <a:tab pos="436880" algn="l"/>
              </a:tabLst>
            </a:pPr>
            <a:r>
              <a:rPr sz="2800" spc="-5" dirty="0">
                <a:latin typeface="Arial"/>
                <a:cs typeface="Arial"/>
              </a:rPr>
              <a:t>Merge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Segments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Adjacent watershed may </a:t>
            </a:r>
            <a:r>
              <a:rPr sz="2400" dirty="0">
                <a:latin typeface="Arial"/>
                <a:cs typeface="Arial"/>
              </a:rPr>
              <a:t>be </a:t>
            </a:r>
            <a:r>
              <a:rPr sz="2400" spc="-5" dirty="0">
                <a:latin typeface="Arial"/>
                <a:cs typeface="Arial"/>
              </a:rPr>
              <a:t>merged </a:t>
            </a:r>
            <a:r>
              <a:rPr sz="2400" dirty="0">
                <a:latin typeface="Arial"/>
                <a:cs typeface="Arial"/>
              </a:rPr>
              <a:t>to form a </a:t>
            </a:r>
            <a:r>
              <a:rPr sz="2400" spc="-10" dirty="0">
                <a:latin typeface="Arial"/>
                <a:cs typeface="Arial"/>
              </a:rPr>
              <a:t>new </a:t>
            </a:r>
            <a:r>
              <a:rPr sz="2400" spc="-5" dirty="0">
                <a:latin typeface="Arial"/>
                <a:cs typeface="Arial"/>
              </a:rPr>
              <a:t>segment  with larger size according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their spectral similarity and </a:t>
            </a:r>
            <a:r>
              <a:rPr sz="2400" dirty="0">
                <a:latin typeface="Arial"/>
                <a:cs typeface="Arial"/>
              </a:rPr>
              <a:t>a  </a:t>
            </a:r>
            <a:r>
              <a:rPr sz="2400" spc="-5" dirty="0">
                <a:latin typeface="Arial"/>
                <a:cs typeface="Arial"/>
              </a:rPr>
              <a:t>given generalization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level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4439" y="589279"/>
            <a:ext cx="664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Segmentation</a:t>
            </a:r>
            <a:r>
              <a:rPr spc="500" dirty="0"/>
              <a:t> </a:t>
            </a:r>
            <a:r>
              <a:rPr spc="235" dirty="0"/>
              <a:t>Approaches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2480" y="6381750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785238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3030" y="1600200"/>
            <a:ext cx="2731770" cy="2185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7800" y="1600200"/>
            <a:ext cx="2501900" cy="21856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00400" y="4343400"/>
            <a:ext cx="2667000" cy="21882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32610" y="3920490"/>
            <a:ext cx="1256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Initial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11470" y="3987800"/>
            <a:ext cx="2143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Topographic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Surface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1070" y="5368290"/>
            <a:ext cx="17487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Final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watersheds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91260" y="566420"/>
            <a:ext cx="6651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Segmentation</a:t>
            </a:r>
            <a:r>
              <a:rPr spc="465" dirty="0"/>
              <a:t> </a:t>
            </a:r>
            <a:r>
              <a:rPr spc="240" dirty="0"/>
              <a:t>Approaches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52400"/>
            <a:ext cx="8686800" cy="1295400"/>
          </a:xfrm>
          <a:custGeom>
            <a:avLst/>
            <a:gdLst/>
            <a:ahLst/>
            <a:cxnLst/>
            <a:rect l="l" t="t" r="r" b="b"/>
            <a:pathLst>
              <a:path w="8686800" h="1295400">
                <a:moveTo>
                  <a:pt x="8633460" y="0"/>
                </a:moveTo>
                <a:lnTo>
                  <a:pt x="53339" y="0"/>
                </a:lnTo>
                <a:lnTo>
                  <a:pt x="49529" y="1270"/>
                </a:lnTo>
                <a:lnTo>
                  <a:pt x="46989" y="1270"/>
                </a:lnTo>
                <a:lnTo>
                  <a:pt x="44450" y="2540"/>
                </a:lnTo>
                <a:lnTo>
                  <a:pt x="36829" y="5079"/>
                </a:lnTo>
                <a:lnTo>
                  <a:pt x="31750" y="7620"/>
                </a:lnTo>
                <a:lnTo>
                  <a:pt x="29210" y="10159"/>
                </a:lnTo>
                <a:lnTo>
                  <a:pt x="26670" y="11429"/>
                </a:lnTo>
                <a:lnTo>
                  <a:pt x="22860" y="13970"/>
                </a:lnTo>
                <a:lnTo>
                  <a:pt x="20320" y="15240"/>
                </a:lnTo>
                <a:lnTo>
                  <a:pt x="19050" y="17779"/>
                </a:lnTo>
                <a:lnTo>
                  <a:pt x="13970" y="22859"/>
                </a:lnTo>
                <a:lnTo>
                  <a:pt x="12700" y="25400"/>
                </a:lnTo>
                <a:lnTo>
                  <a:pt x="10160" y="27940"/>
                </a:lnTo>
                <a:lnTo>
                  <a:pt x="8889" y="31750"/>
                </a:lnTo>
                <a:lnTo>
                  <a:pt x="6350" y="34290"/>
                </a:lnTo>
                <a:lnTo>
                  <a:pt x="5079" y="36829"/>
                </a:lnTo>
                <a:lnTo>
                  <a:pt x="3810" y="40640"/>
                </a:lnTo>
                <a:lnTo>
                  <a:pt x="3810" y="43179"/>
                </a:lnTo>
                <a:lnTo>
                  <a:pt x="2539" y="45720"/>
                </a:lnTo>
                <a:lnTo>
                  <a:pt x="1270" y="49529"/>
                </a:lnTo>
                <a:lnTo>
                  <a:pt x="1270" y="53340"/>
                </a:lnTo>
                <a:lnTo>
                  <a:pt x="0" y="55879"/>
                </a:lnTo>
                <a:lnTo>
                  <a:pt x="0" y="1295400"/>
                </a:lnTo>
                <a:lnTo>
                  <a:pt x="8686800" y="1295400"/>
                </a:lnTo>
                <a:lnTo>
                  <a:pt x="8686800" y="55879"/>
                </a:lnTo>
                <a:lnTo>
                  <a:pt x="8685530" y="53340"/>
                </a:lnTo>
                <a:lnTo>
                  <a:pt x="8685530" y="49529"/>
                </a:lnTo>
                <a:lnTo>
                  <a:pt x="8684260" y="45720"/>
                </a:lnTo>
                <a:lnTo>
                  <a:pt x="8682990" y="43179"/>
                </a:lnTo>
                <a:lnTo>
                  <a:pt x="8682990" y="40640"/>
                </a:lnTo>
                <a:lnTo>
                  <a:pt x="8681720" y="36829"/>
                </a:lnTo>
                <a:lnTo>
                  <a:pt x="8680450" y="34290"/>
                </a:lnTo>
                <a:lnTo>
                  <a:pt x="8677910" y="31750"/>
                </a:lnTo>
                <a:lnTo>
                  <a:pt x="8676640" y="27940"/>
                </a:lnTo>
                <a:lnTo>
                  <a:pt x="8674100" y="25400"/>
                </a:lnTo>
                <a:lnTo>
                  <a:pt x="8672830" y="22859"/>
                </a:lnTo>
                <a:lnTo>
                  <a:pt x="8667750" y="17779"/>
                </a:lnTo>
                <a:lnTo>
                  <a:pt x="8666480" y="15240"/>
                </a:lnTo>
                <a:lnTo>
                  <a:pt x="8663940" y="13970"/>
                </a:lnTo>
                <a:lnTo>
                  <a:pt x="8660130" y="11429"/>
                </a:lnTo>
                <a:lnTo>
                  <a:pt x="8657590" y="10159"/>
                </a:lnTo>
                <a:lnTo>
                  <a:pt x="8655050" y="7620"/>
                </a:lnTo>
                <a:lnTo>
                  <a:pt x="8649970" y="5079"/>
                </a:lnTo>
                <a:lnTo>
                  <a:pt x="8642350" y="2540"/>
                </a:lnTo>
                <a:lnTo>
                  <a:pt x="8639810" y="1270"/>
                </a:lnTo>
                <a:lnTo>
                  <a:pt x="8637270" y="1270"/>
                </a:lnTo>
                <a:close/>
              </a:path>
            </a:pathLst>
          </a:custGeom>
          <a:solidFill>
            <a:srgbClr val="AC2D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6529069"/>
            <a:ext cx="8686800" cy="2540"/>
          </a:xfrm>
          <a:custGeom>
            <a:avLst/>
            <a:gdLst/>
            <a:ahLst/>
            <a:cxnLst/>
            <a:rect l="l" t="t" r="r" b="b"/>
            <a:pathLst>
              <a:path w="8686800" h="2540">
                <a:moveTo>
                  <a:pt x="0" y="0"/>
                </a:moveTo>
                <a:lnTo>
                  <a:pt x="8686800" y="2539"/>
                </a:lnTo>
              </a:path>
            </a:pathLst>
          </a:custGeom>
          <a:ln w="12579">
            <a:solidFill>
              <a:srgbClr val="785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66970" y="152400"/>
            <a:ext cx="3401060" cy="1295400"/>
          </a:xfrm>
          <a:custGeom>
            <a:avLst/>
            <a:gdLst/>
            <a:ahLst/>
            <a:cxnLst/>
            <a:rect l="l" t="t" r="r" b="b"/>
            <a:pathLst>
              <a:path w="3401059" h="1295400">
                <a:moveTo>
                  <a:pt x="3401059" y="0"/>
                </a:moveTo>
                <a:lnTo>
                  <a:pt x="0" y="0"/>
                </a:lnTo>
                <a:lnTo>
                  <a:pt x="0" y="1295400"/>
                </a:lnTo>
                <a:lnTo>
                  <a:pt x="3401059" y="1295400"/>
                </a:lnTo>
                <a:close/>
              </a:path>
            </a:pathLst>
          </a:custGeom>
          <a:solidFill>
            <a:srgbClr val="7852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57400" y="1600200"/>
            <a:ext cx="6773509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5120" y="2452370"/>
            <a:ext cx="1286510" cy="294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2100" algn="r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Q</a:t>
            </a:r>
            <a:r>
              <a:rPr sz="1600" b="1" spc="-10" dirty="0">
                <a:latin typeface="Arial"/>
                <a:cs typeface="Arial"/>
              </a:rPr>
              <a:t>u</a:t>
            </a:r>
            <a:r>
              <a:rPr sz="1600" b="1" spc="5" dirty="0">
                <a:latin typeface="Arial"/>
                <a:cs typeface="Arial"/>
              </a:rPr>
              <a:t>i</a:t>
            </a:r>
            <a:r>
              <a:rPr sz="1600" b="1" spc="-10" dirty="0">
                <a:latin typeface="Arial"/>
                <a:cs typeface="Arial"/>
              </a:rPr>
              <a:t>c</a:t>
            </a:r>
            <a:r>
              <a:rPr sz="1600" b="1" spc="-5" dirty="0">
                <a:latin typeface="Arial"/>
                <a:cs typeface="Arial"/>
              </a:rPr>
              <a:t>kB</a:t>
            </a:r>
            <a:r>
              <a:rPr sz="1600" b="1" spc="5" dirty="0">
                <a:latin typeface="Arial"/>
                <a:cs typeface="Arial"/>
              </a:rPr>
              <a:t>i</a:t>
            </a:r>
            <a:r>
              <a:rPr sz="1600" b="1" spc="-5" dirty="0">
                <a:latin typeface="Arial"/>
                <a:cs typeface="Arial"/>
              </a:rPr>
              <a:t>r</a:t>
            </a:r>
            <a:r>
              <a:rPr sz="1600" b="1" dirty="0">
                <a:latin typeface="Arial"/>
                <a:cs typeface="Arial"/>
              </a:rPr>
              <a:t>d  </a:t>
            </a:r>
            <a:r>
              <a:rPr sz="1600" b="1" spc="-5" dirty="0">
                <a:latin typeface="Arial"/>
                <a:cs typeface="Arial"/>
              </a:rPr>
              <a:t>m</a:t>
            </a:r>
            <a:r>
              <a:rPr sz="1600" b="1" spc="-10" dirty="0">
                <a:latin typeface="Arial"/>
                <a:cs typeface="Arial"/>
              </a:rPr>
              <a:t>u</a:t>
            </a:r>
            <a:r>
              <a:rPr sz="1600" b="1" spc="-5" dirty="0">
                <a:latin typeface="Arial"/>
                <a:cs typeface="Arial"/>
              </a:rPr>
              <a:t>ltis</a:t>
            </a:r>
            <a:r>
              <a:rPr sz="1600" b="1" spc="-10" dirty="0">
                <a:latin typeface="Arial"/>
                <a:cs typeface="Arial"/>
              </a:rPr>
              <a:t>p</a:t>
            </a:r>
            <a:r>
              <a:rPr sz="1600" b="1" spc="-5" dirty="0">
                <a:latin typeface="Arial"/>
                <a:cs typeface="Arial"/>
              </a:rPr>
              <a:t>ectral</a:t>
            </a:r>
            <a:endParaRPr sz="1600">
              <a:latin typeface="Arial"/>
              <a:cs typeface="Arial"/>
            </a:endParaRPr>
          </a:p>
          <a:p>
            <a:pPr marR="5715" algn="r">
              <a:lnSpc>
                <a:spcPts val="1910"/>
              </a:lnSpc>
            </a:pPr>
            <a:r>
              <a:rPr sz="1600" b="1" spc="-5" dirty="0">
                <a:latin typeface="Arial"/>
                <a:cs typeface="Arial"/>
              </a:rPr>
              <a:t>sat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5" dirty="0">
                <a:latin typeface="Arial"/>
                <a:cs typeface="Arial"/>
              </a:rPr>
              <a:t>l</a:t>
            </a:r>
            <a:r>
              <a:rPr sz="1600" b="1" spc="-5" dirty="0">
                <a:latin typeface="Arial"/>
                <a:cs typeface="Arial"/>
              </a:rPr>
              <a:t>l</a:t>
            </a:r>
            <a:r>
              <a:rPr sz="1600" b="1" spc="5" dirty="0">
                <a:latin typeface="Arial"/>
                <a:cs typeface="Arial"/>
              </a:rPr>
              <a:t>i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373380" marR="5715" indent="-295910" algn="r">
              <a:lnSpc>
                <a:spcPts val="1910"/>
              </a:lnSpc>
              <a:spcBef>
                <a:spcPts val="70"/>
              </a:spcBef>
            </a:pPr>
            <a:r>
              <a:rPr sz="1600" b="1" spc="-5" dirty="0">
                <a:latin typeface="Arial"/>
                <a:cs typeface="Arial"/>
              </a:rPr>
              <a:t>imagery</a:t>
            </a:r>
            <a:r>
              <a:rPr sz="1600" b="1" spc="-8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was </a:t>
            </a:r>
            <a:r>
              <a:rPr sz="1600" spc="-5" dirty="0">
                <a:latin typeface="Arial"/>
                <a:cs typeface="Arial"/>
              </a:rPr>
              <a:t> used.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endParaRPr sz="1600">
              <a:latin typeface="Arial"/>
              <a:cs typeface="Arial"/>
            </a:endParaRPr>
          </a:p>
          <a:p>
            <a:pPr marL="187325" marR="5715" indent="532130" algn="r">
              <a:lnSpc>
                <a:spcPts val="1910"/>
              </a:lnSpc>
              <a:spcBef>
                <a:spcPts val="10"/>
              </a:spcBef>
            </a:pP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ma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dirty="0">
                <a:latin typeface="Arial"/>
                <a:cs typeface="Arial"/>
              </a:rPr>
              <a:t>e  </a:t>
            </a:r>
            <a:r>
              <a:rPr sz="1600" spc="-5" dirty="0">
                <a:latin typeface="Arial"/>
                <a:cs typeface="Arial"/>
              </a:rPr>
              <a:t>consisted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of</a:t>
            </a:r>
            <a:endParaRPr sz="1600">
              <a:latin typeface="Arial"/>
              <a:cs typeface="Arial"/>
            </a:endParaRPr>
          </a:p>
          <a:p>
            <a:pPr marR="5715" algn="r">
              <a:lnSpc>
                <a:spcPts val="1860"/>
              </a:lnSpc>
            </a:pPr>
            <a:r>
              <a:rPr sz="1600" spc="-5" dirty="0">
                <a:latin typeface="Arial"/>
                <a:cs typeface="Arial"/>
              </a:rPr>
              <a:t>four bands,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at</a:t>
            </a:r>
            <a:endParaRPr sz="1600">
              <a:latin typeface="Arial"/>
              <a:cs typeface="Arial"/>
            </a:endParaRPr>
          </a:p>
          <a:p>
            <a:pPr marL="122555" marR="5080" indent="10160" algn="r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waves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of  blue,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green, </a:t>
            </a:r>
            <a:r>
              <a:rPr sz="1600" spc="-5" dirty="0">
                <a:latin typeface="Arial"/>
                <a:cs typeface="Arial"/>
              </a:rPr>
              <a:t> red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and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near 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spc="5" dirty="0">
                <a:latin typeface="Arial"/>
                <a:cs typeface="Arial"/>
              </a:rPr>
              <a:t>f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a-red.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3540" y="322579"/>
            <a:ext cx="349567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S</a:t>
            </a:r>
            <a:r>
              <a:rPr spc="345" dirty="0"/>
              <a:t>e</a:t>
            </a:r>
            <a:r>
              <a:rPr spc="265" dirty="0"/>
              <a:t>gmen</a:t>
            </a:r>
            <a:r>
              <a:rPr spc="275" dirty="0"/>
              <a:t>t</a:t>
            </a:r>
            <a:r>
              <a:rPr spc="195" dirty="0"/>
              <a:t>a</a:t>
            </a:r>
            <a:r>
              <a:rPr spc="275" dirty="0"/>
              <a:t>t</a:t>
            </a:r>
            <a:r>
              <a:rPr spc="265" dirty="0"/>
              <a:t>io</a:t>
            </a:r>
            <a:r>
              <a:rPr dirty="0"/>
              <a:t>n  </a:t>
            </a:r>
            <a:r>
              <a:rPr spc="240" dirty="0"/>
              <a:t>Approaches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158" y="1598930"/>
            <a:ext cx="8218641" cy="4657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4439" y="589279"/>
            <a:ext cx="664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Segmentation</a:t>
            </a:r>
            <a:r>
              <a:rPr spc="500" dirty="0"/>
              <a:t> </a:t>
            </a:r>
            <a:r>
              <a:rPr spc="235" dirty="0"/>
              <a:t>Approaches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633220"/>
            <a:ext cx="52489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B. </a:t>
            </a:r>
            <a:r>
              <a:rPr sz="2800" b="1" spc="-10" dirty="0">
                <a:latin typeface="Arial"/>
                <a:cs typeface="Arial"/>
              </a:rPr>
              <a:t>REGION-GROW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APPROACH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2141220"/>
            <a:ext cx="16954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545" dirty="0">
                <a:solidFill>
                  <a:srgbClr val="3E3C66"/>
                </a:solidFill>
                <a:latin typeface="Arial"/>
                <a:cs typeface="Arial"/>
              </a:rPr>
              <a:t>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7889" y="2136140"/>
            <a:ext cx="7863205" cy="3102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approach relies on the homogeneity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spatially  localized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features</a:t>
            </a: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10" dirty="0">
                <a:latin typeface="Arial"/>
                <a:cs typeface="Arial"/>
              </a:rPr>
              <a:t>well-developed </a:t>
            </a:r>
            <a:r>
              <a:rPr sz="2400" spc="-5" dirty="0">
                <a:latin typeface="Arial"/>
                <a:cs typeface="Arial"/>
              </a:rPr>
              <a:t>technique for image segmentation. 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postulates that </a:t>
            </a:r>
            <a:r>
              <a:rPr sz="2400" spc="-10" dirty="0">
                <a:latin typeface="Arial"/>
                <a:cs typeface="Arial"/>
              </a:rPr>
              <a:t>neighbouring pixels </a:t>
            </a:r>
            <a:r>
              <a:rPr sz="2400" spc="-5" dirty="0">
                <a:latin typeface="Arial"/>
                <a:cs typeface="Arial"/>
              </a:rPr>
              <a:t>within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same  region have similar intensity values.</a:t>
            </a: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590"/>
              </a:spcBef>
            </a:pPr>
            <a:r>
              <a:rPr sz="2400" spc="-1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general </a:t>
            </a:r>
            <a:r>
              <a:rPr sz="2400" spc="-10" dirty="0">
                <a:latin typeface="Arial"/>
                <a:cs typeface="Arial"/>
              </a:rPr>
              <a:t>idea </a:t>
            </a:r>
            <a:r>
              <a:rPr sz="2400" spc="-5" dirty="0">
                <a:latin typeface="Arial"/>
                <a:cs typeface="Arial"/>
              </a:rPr>
              <a:t>of this method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group pixels with the  same or similar intensities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one region according </a:t>
            </a:r>
            <a:r>
              <a:rPr sz="2400" dirty="0">
                <a:latin typeface="Arial"/>
                <a:cs typeface="Arial"/>
              </a:rPr>
              <a:t>to a  </a:t>
            </a:r>
            <a:r>
              <a:rPr sz="2400" spc="-5" dirty="0">
                <a:latin typeface="Arial"/>
                <a:cs typeface="Arial"/>
              </a:rPr>
              <a:t>given homogeneity criterion.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2948940"/>
            <a:ext cx="16954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545" dirty="0">
                <a:solidFill>
                  <a:srgbClr val="3E3C66"/>
                </a:solidFill>
                <a:latin typeface="Arial"/>
                <a:cs typeface="Arial"/>
              </a:rPr>
              <a:t>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4121150"/>
            <a:ext cx="16954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545" dirty="0">
                <a:solidFill>
                  <a:srgbClr val="3E3C66"/>
                </a:solidFill>
                <a:latin typeface="Arial"/>
                <a:cs typeface="Arial"/>
              </a:rPr>
              <a:t></a:t>
            </a:r>
            <a:endParaRPr sz="20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4439" y="589279"/>
            <a:ext cx="664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Segmentation</a:t>
            </a:r>
            <a:r>
              <a:rPr spc="500" dirty="0"/>
              <a:t> </a:t>
            </a:r>
            <a:r>
              <a:rPr spc="235" dirty="0"/>
              <a:t>Approaches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439" y="589279"/>
            <a:ext cx="664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Segmentation</a:t>
            </a:r>
            <a:r>
              <a:rPr spc="500" dirty="0"/>
              <a:t> </a:t>
            </a:r>
            <a:r>
              <a:rPr spc="235" dirty="0"/>
              <a:t>Approaches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469" y="3106420"/>
            <a:ext cx="220726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14300" algn="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AC2D26"/>
                </a:solidFill>
                <a:latin typeface="Arial"/>
                <a:cs typeface="Arial"/>
              </a:rPr>
              <a:t>The</a:t>
            </a:r>
            <a:r>
              <a:rPr sz="2000" spc="-45" dirty="0">
                <a:solidFill>
                  <a:srgbClr val="AC2D2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AC2D26"/>
                </a:solidFill>
                <a:latin typeface="Arial"/>
                <a:cs typeface="Arial"/>
              </a:rPr>
              <a:t>region</a:t>
            </a:r>
            <a:r>
              <a:rPr sz="2000" spc="-40" dirty="0">
                <a:solidFill>
                  <a:srgbClr val="AC2D2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AC2D26"/>
                </a:solidFill>
                <a:latin typeface="Arial"/>
                <a:cs typeface="Arial"/>
              </a:rPr>
              <a:t>growing  algorithm</a:t>
            </a:r>
            <a:r>
              <a:rPr sz="2000" spc="-50" dirty="0">
                <a:solidFill>
                  <a:srgbClr val="AC2D2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AC2D26"/>
                </a:solidFill>
                <a:latin typeface="Arial"/>
                <a:cs typeface="Arial"/>
              </a:rPr>
              <a:t>of</a:t>
            </a:r>
            <a:r>
              <a:rPr sz="2000" spc="-55" dirty="0">
                <a:solidFill>
                  <a:srgbClr val="AC2D2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AC2D26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AC2D2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AC2D26"/>
                </a:solidFill>
                <a:latin typeface="Arial"/>
                <a:cs typeface="Arial"/>
              </a:rPr>
              <a:t>image</a:t>
            </a:r>
            <a:r>
              <a:rPr sz="2000" spc="-35" dirty="0">
                <a:solidFill>
                  <a:srgbClr val="AC2D2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AC2D26"/>
                </a:solidFill>
                <a:latin typeface="Arial"/>
                <a:cs typeface="Arial"/>
              </a:rPr>
              <a:t>which</a:t>
            </a:r>
            <a:r>
              <a:rPr sz="2000" spc="-30" dirty="0">
                <a:solidFill>
                  <a:srgbClr val="AC2D2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AC2D26"/>
                </a:solidFill>
                <a:latin typeface="Arial"/>
                <a:cs typeface="Arial"/>
              </a:rPr>
              <a:t>was  shown on </a:t>
            </a:r>
            <a:r>
              <a:rPr sz="2000" spc="-5" dirty="0">
                <a:solidFill>
                  <a:srgbClr val="AC2D26"/>
                </a:solidFill>
                <a:latin typeface="Arial"/>
                <a:cs typeface="Arial"/>
              </a:rPr>
              <a:t>the</a:t>
            </a:r>
            <a:r>
              <a:rPr sz="2000" spc="-70" dirty="0">
                <a:solidFill>
                  <a:srgbClr val="AC2D2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AC2D26"/>
                </a:solidFill>
                <a:latin typeface="Arial"/>
                <a:cs typeface="Arial"/>
              </a:rPr>
              <a:t>next</a:t>
            </a: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000" spc="10" dirty="0">
                <a:solidFill>
                  <a:srgbClr val="AC2D26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AC2D26"/>
                </a:solidFill>
                <a:latin typeface="Arial"/>
                <a:cs typeface="Arial"/>
              </a:rPr>
              <a:t>l</a:t>
            </a:r>
            <a:r>
              <a:rPr sz="2000" spc="5" dirty="0">
                <a:solidFill>
                  <a:srgbClr val="AC2D26"/>
                </a:solidFill>
                <a:latin typeface="Arial"/>
                <a:cs typeface="Arial"/>
              </a:rPr>
              <a:t>id</a:t>
            </a:r>
            <a:r>
              <a:rPr sz="2000" spc="-5" dirty="0">
                <a:solidFill>
                  <a:srgbClr val="AC2D26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AC2D26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1528916"/>
            <a:ext cx="5774606" cy="4785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439" y="589279"/>
            <a:ext cx="664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Segmentation</a:t>
            </a:r>
            <a:r>
              <a:rPr spc="500" dirty="0"/>
              <a:t> </a:t>
            </a:r>
            <a:r>
              <a:rPr spc="235" dirty="0"/>
              <a:t>Approaches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369" y="1569720"/>
            <a:ext cx="2346960" cy="314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0" algn="r">
              <a:lnSpc>
                <a:spcPct val="120800"/>
              </a:lnSpc>
              <a:spcBef>
                <a:spcPts val="100"/>
              </a:spcBef>
              <a:tabLst>
                <a:tab pos="363855" algn="l"/>
              </a:tabLst>
            </a:pPr>
            <a:r>
              <a:rPr sz="2000" spc="-5" dirty="0">
                <a:solidFill>
                  <a:srgbClr val="AC2D26"/>
                </a:solidFill>
                <a:latin typeface="Arial"/>
                <a:cs typeface="Arial"/>
              </a:rPr>
              <a:t>Segmentation</a:t>
            </a:r>
            <a:r>
              <a:rPr sz="2000" spc="-45" dirty="0">
                <a:solidFill>
                  <a:srgbClr val="AC2D2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AC2D26"/>
                </a:solidFill>
                <a:latin typeface="Arial"/>
                <a:cs typeface="Arial"/>
              </a:rPr>
              <a:t>result  </a:t>
            </a:r>
            <a:r>
              <a:rPr sz="2000" spc="-5" dirty="0">
                <a:solidFill>
                  <a:srgbClr val="AC2D26"/>
                </a:solidFill>
                <a:latin typeface="Arial"/>
                <a:cs typeface="Arial"/>
              </a:rPr>
              <a:t>of	</a:t>
            </a:r>
            <a:r>
              <a:rPr sz="2000" dirty="0">
                <a:solidFill>
                  <a:srgbClr val="AC2D26"/>
                </a:solidFill>
                <a:latin typeface="Arial"/>
                <a:cs typeface="Arial"/>
              </a:rPr>
              <a:t>region</a:t>
            </a:r>
            <a:r>
              <a:rPr sz="2000" spc="-85" dirty="0">
                <a:solidFill>
                  <a:srgbClr val="AC2D2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AC2D26"/>
                </a:solidFill>
                <a:latin typeface="Arial"/>
                <a:cs typeface="Arial"/>
              </a:rPr>
              <a:t>growing</a:t>
            </a:r>
            <a:endParaRPr sz="2000">
              <a:latin typeface="Arial"/>
              <a:cs typeface="Arial"/>
            </a:endParaRPr>
          </a:p>
          <a:p>
            <a:pPr marL="338455" marR="5080" indent="-326390" algn="r">
              <a:lnSpc>
                <a:spcPct val="100000"/>
              </a:lnSpc>
              <a:spcBef>
                <a:spcPts val="500"/>
              </a:spcBef>
              <a:tabLst>
                <a:tab pos="1199515" algn="l"/>
              </a:tabLst>
            </a:pPr>
            <a:r>
              <a:rPr sz="2000" spc="-5" dirty="0">
                <a:solidFill>
                  <a:srgbClr val="AC2D26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AC2D26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AC2D26"/>
                </a:solidFill>
                <a:latin typeface="Arial"/>
                <a:cs typeface="Arial"/>
              </a:rPr>
              <a:t>g</a:t>
            </a:r>
            <a:r>
              <a:rPr sz="2000" spc="5" dirty="0">
                <a:solidFill>
                  <a:srgbClr val="AC2D26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AC2D26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AC2D26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AC2D26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AC2D26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AC2D26"/>
                </a:solidFill>
                <a:latin typeface="Arial"/>
                <a:cs typeface="Arial"/>
              </a:rPr>
              <a:t>m	c</a:t>
            </a:r>
            <a:r>
              <a:rPr sz="2000" spc="5" dirty="0">
                <a:solidFill>
                  <a:srgbClr val="AC2D26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AC2D26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AC2D26"/>
                </a:solidFill>
                <a:latin typeface="Arial"/>
                <a:cs typeface="Arial"/>
              </a:rPr>
              <a:t>p</a:t>
            </a:r>
            <a:r>
              <a:rPr sz="2000" spc="5" dirty="0">
                <a:solidFill>
                  <a:srgbClr val="AC2D26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AC2D26"/>
                </a:solidFill>
                <a:latin typeface="Arial"/>
                <a:cs typeface="Arial"/>
              </a:rPr>
              <a:t>r</a:t>
            </a:r>
            <a:r>
              <a:rPr sz="2000" spc="5" dirty="0">
                <a:solidFill>
                  <a:srgbClr val="AC2D26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AC2D26"/>
                </a:solidFill>
                <a:latin typeface="Arial"/>
                <a:cs typeface="Arial"/>
              </a:rPr>
              <a:t>d  with </a:t>
            </a:r>
            <a:r>
              <a:rPr sz="2000" spc="-5" dirty="0">
                <a:solidFill>
                  <a:srgbClr val="AC2D26"/>
                </a:solidFill>
                <a:latin typeface="Arial"/>
                <a:cs typeface="Arial"/>
              </a:rPr>
              <a:t>other</a:t>
            </a:r>
            <a:r>
              <a:rPr sz="2000" spc="-80" dirty="0">
                <a:solidFill>
                  <a:srgbClr val="AC2D2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AC2D26"/>
                </a:solidFill>
                <a:latin typeface="Arial"/>
                <a:cs typeface="Arial"/>
              </a:rPr>
              <a:t>results.</a:t>
            </a:r>
            <a:endParaRPr sz="2000">
              <a:latin typeface="Arial"/>
              <a:cs typeface="Arial"/>
            </a:endParaRPr>
          </a:p>
          <a:p>
            <a:pPr marL="273050" marR="5080" indent="-273050" algn="r">
              <a:lnSpc>
                <a:spcPct val="100000"/>
              </a:lnSpc>
              <a:spcBef>
                <a:spcPts val="500"/>
              </a:spcBef>
              <a:buClr>
                <a:srgbClr val="3E3C66"/>
              </a:buClr>
              <a:buSzPct val="80000"/>
              <a:buAutoNum type="romanUcPeriod" startAt="4"/>
              <a:tabLst>
                <a:tab pos="273050" algn="l"/>
              </a:tabLst>
            </a:pPr>
            <a:r>
              <a:rPr sz="2000" dirty="0">
                <a:solidFill>
                  <a:srgbClr val="AC2D26"/>
                </a:solidFill>
                <a:latin typeface="Arial"/>
                <a:cs typeface="Arial"/>
              </a:rPr>
              <a:t>Original</a:t>
            </a:r>
            <a:r>
              <a:rPr sz="2000" spc="-80" dirty="0">
                <a:solidFill>
                  <a:srgbClr val="AC2D2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AC2D26"/>
                </a:solidFill>
                <a:latin typeface="Arial"/>
                <a:cs typeface="Arial"/>
              </a:rPr>
              <a:t>Image</a:t>
            </a:r>
            <a:endParaRPr sz="2000">
              <a:latin typeface="Arial"/>
              <a:cs typeface="Arial"/>
            </a:endParaRPr>
          </a:p>
          <a:p>
            <a:pPr marL="167005" marR="5080" indent="121920" algn="r">
              <a:lnSpc>
                <a:spcPct val="100000"/>
              </a:lnSpc>
              <a:spcBef>
                <a:spcPts val="500"/>
              </a:spcBef>
              <a:buClr>
                <a:srgbClr val="3E3C66"/>
              </a:buClr>
              <a:buSzPct val="80000"/>
              <a:buAutoNum type="romanUcPeriod" startAt="4"/>
              <a:tabLst>
                <a:tab pos="562610" algn="l"/>
              </a:tabLst>
            </a:pPr>
            <a:r>
              <a:rPr sz="2000" dirty="0">
                <a:solidFill>
                  <a:srgbClr val="AC2D26"/>
                </a:solidFill>
                <a:latin typeface="Arial"/>
                <a:cs typeface="Arial"/>
              </a:rPr>
              <a:t>Region</a:t>
            </a:r>
            <a:r>
              <a:rPr sz="2000" spc="-80" dirty="0">
                <a:solidFill>
                  <a:srgbClr val="AC2D2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AC2D26"/>
                </a:solidFill>
                <a:latin typeface="Arial"/>
                <a:cs typeface="Arial"/>
              </a:rPr>
              <a:t>growing  based on</a:t>
            </a:r>
            <a:r>
              <a:rPr sz="2000" spc="-55" dirty="0">
                <a:solidFill>
                  <a:srgbClr val="AC2D2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AC2D26"/>
                </a:solidFill>
                <a:latin typeface="Arial"/>
                <a:cs typeface="Arial"/>
              </a:rPr>
              <a:t>algorithm</a:t>
            </a:r>
            <a:endParaRPr sz="2000">
              <a:latin typeface="Arial"/>
              <a:cs typeface="Arial"/>
            </a:endParaRPr>
          </a:p>
          <a:p>
            <a:pPr marL="273050" marR="5080" indent="-273050" algn="r">
              <a:lnSpc>
                <a:spcPct val="100000"/>
              </a:lnSpc>
              <a:spcBef>
                <a:spcPts val="500"/>
              </a:spcBef>
              <a:buClr>
                <a:srgbClr val="3E3C66"/>
              </a:buClr>
              <a:buSzPct val="80000"/>
              <a:buAutoNum type="romanUcPeriod" startAt="4"/>
              <a:tabLst>
                <a:tab pos="273050" algn="l"/>
              </a:tabLst>
            </a:pPr>
            <a:r>
              <a:rPr sz="2000" dirty="0">
                <a:solidFill>
                  <a:srgbClr val="AC2D26"/>
                </a:solidFill>
                <a:latin typeface="Arial"/>
                <a:cs typeface="Arial"/>
              </a:rPr>
              <a:t>Mean </a:t>
            </a:r>
            <a:r>
              <a:rPr sz="2000" spc="-5" dirty="0">
                <a:solidFill>
                  <a:srgbClr val="AC2D26"/>
                </a:solidFill>
                <a:latin typeface="Arial"/>
                <a:cs typeface="Arial"/>
              </a:rPr>
              <a:t>Shift</a:t>
            </a:r>
            <a:r>
              <a:rPr sz="2000" spc="-90" dirty="0">
                <a:solidFill>
                  <a:srgbClr val="AC2D2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AC2D26"/>
                </a:solidFill>
                <a:latin typeface="Arial"/>
                <a:cs typeface="Arial"/>
              </a:rPr>
              <a:t>based</a:t>
            </a: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000" spc="-5" dirty="0">
                <a:solidFill>
                  <a:srgbClr val="AC2D26"/>
                </a:solidFill>
                <a:latin typeface="Arial"/>
                <a:cs typeface="Arial"/>
              </a:rPr>
              <a:t>on</a:t>
            </a:r>
            <a:r>
              <a:rPr sz="2000" spc="-95" dirty="0">
                <a:solidFill>
                  <a:srgbClr val="AC2D2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AC2D26"/>
                </a:solidFill>
                <a:latin typeface="Arial"/>
                <a:cs typeface="Arial"/>
              </a:rPr>
              <a:t>algorithm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0" y="1524000"/>
            <a:ext cx="5779344" cy="4393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42409" y="5977890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6140" y="597789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II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51140" y="5977890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633220"/>
            <a:ext cx="4716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C. </a:t>
            </a:r>
            <a:r>
              <a:rPr sz="2800" b="1" spc="-10" dirty="0">
                <a:latin typeface="Arial"/>
                <a:cs typeface="Arial"/>
              </a:rPr>
              <a:t>EDGE-BASED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METHODS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2141220"/>
            <a:ext cx="16954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545" dirty="0">
                <a:solidFill>
                  <a:srgbClr val="3E3C66"/>
                </a:solidFill>
                <a:latin typeface="Arial"/>
                <a:cs typeface="Arial"/>
              </a:rPr>
              <a:t>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7889" y="2136140"/>
            <a:ext cx="7861934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Edge-based methods center around contour detection:  their weakness in connecting together broken contour  </a:t>
            </a:r>
            <a:r>
              <a:rPr sz="2400" spc="-10" dirty="0">
                <a:latin typeface="Arial"/>
                <a:cs typeface="Arial"/>
              </a:rPr>
              <a:t>lines </a:t>
            </a:r>
            <a:r>
              <a:rPr sz="2400" spc="-5" dirty="0">
                <a:latin typeface="Arial"/>
                <a:cs typeface="Arial"/>
              </a:rPr>
              <a:t>make them, too, prone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failure in the presence of  blurring.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34439" y="589279"/>
            <a:ext cx="664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Segmentation</a:t>
            </a:r>
            <a:r>
              <a:rPr spc="500" dirty="0"/>
              <a:t> </a:t>
            </a:r>
            <a:r>
              <a:rPr spc="235" dirty="0"/>
              <a:t>Approaches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52400"/>
            <a:ext cx="8686800" cy="1295400"/>
          </a:xfrm>
          <a:custGeom>
            <a:avLst/>
            <a:gdLst/>
            <a:ahLst/>
            <a:cxnLst/>
            <a:rect l="l" t="t" r="r" b="b"/>
            <a:pathLst>
              <a:path w="8686800" h="1295400">
                <a:moveTo>
                  <a:pt x="8633460" y="0"/>
                </a:moveTo>
                <a:lnTo>
                  <a:pt x="53339" y="0"/>
                </a:lnTo>
                <a:lnTo>
                  <a:pt x="49529" y="1270"/>
                </a:lnTo>
                <a:lnTo>
                  <a:pt x="46989" y="1270"/>
                </a:lnTo>
                <a:lnTo>
                  <a:pt x="44450" y="2540"/>
                </a:lnTo>
                <a:lnTo>
                  <a:pt x="36829" y="5079"/>
                </a:lnTo>
                <a:lnTo>
                  <a:pt x="31750" y="7620"/>
                </a:lnTo>
                <a:lnTo>
                  <a:pt x="29210" y="10159"/>
                </a:lnTo>
                <a:lnTo>
                  <a:pt x="26670" y="11429"/>
                </a:lnTo>
                <a:lnTo>
                  <a:pt x="22860" y="13970"/>
                </a:lnTo>
                <a:lnTo>
                  <a:pt x="20320" y="15240"/>
                </a:lnTo>
                <a:lnTo>
                  <a:pt x="19050" y="17779"/>
                </a:lnTo>
                <a:lnTo>
                  <a:pt x="13970" y="22859"/>
                </a:lnTo>
                <a:lnTo>
                  <a:pt x="12700" y="25400"/>
                </a:lnTo>
                <a:lnTo>
                  <a:pt x="10160" y="27940"/>
                </a:lnTo>
                <a:lnTo>
                  <a:pt x="8889" y="31750"/>
                </a:lnTo>
                <a:lnTo>
                  <a:pt x="6350" y="34290"/>
                </a:lnTo>
                <a:lnTo>
                  <a:pt x="5079" y="36829"/>
                </a:lnTo>
                <a:lnTo>
                  <a:pt x="3810" y="40640"/>
                </a:lnTo>
                <a:lnTo>
                  <a:pt x="3810" y="43179"/>
                </a:lnTo>
                <a:lnTo>
                  <a:pt x="2539" y="45720"/>
                </a:lnTo>
                <a:lnTo>
                  <a:pt x="1270" y="49529"/>
                </a:lnTo>
                <a:lnTo>
                  <a:pt x="1270" y="53340"/>
                </a:lnTo>
                <a:lnTo>
                  <a:pt x="0" y="55879"/>
                </a:lnTo>
                <a:lnTo>
                  <a:pt x="0" y="1295400"/>
                </a:lnTo>
                <a:lnTo>
                  <a:pt x="8686800" y="1295400"/>
                </a:lnTo>
                <a:lnTo>
                  <a:pt x="8686800" y="55879"/>
                </a:lnTo>
                <a:lnTo>
                  <a:pt x="8685530" y="53340"/>
                </a:lnTo>
                <a:lnTo>
                  <a:pt x="8685530" y="49529"/>
                </a:lnTo>
                <a:lnTo>
                  <a:pt x="8684260" y="45720"/>
                </a:lnTo>
                <a:lnTo>
                  <a:pt x="8682990" y="43179"/>
                </a:lnTo>
                <a:lnTo>
                  <a:pt x="8682990" y="40640"/>
                </a:lnTo>
                <a:lnTo>
                  <a:pt x="8681720" y="36829"/>
                </a:lnTo>
                <a:lnTo>
                  <a:pt x="8680450" y="34290"/>
                </a:lnTo>
                <a:lnTo>
                  <a:pt x="8677910" y="31750"/>
                </a:lnTo>
                <a:lnTo>
                  <a:pt x="8676640" y="27940"/>
                </a:lnTo>
                <a:lnTo>
                  <a:pt x="8674100" y="25400"/>
                </a:lnTo>
                <a:lnTo>
                  <a:pt x="8672830" y="22859"/>
                </a:lnTo>
                <a:lnTo>
                  <a:pt x="8667750" y="17779"/>
                </a:lnTo>
                <a:lnTo>
                  <a:pt x="8666480" y="15240"/>
                </a:lnTo>
                <a:lnTo>
                  <a:pt x="8663940" y="13970"/>
                </a:lnTo>
                <a:lnTo>
                  <a:pt x="8660130" y="11429"/>
                </a:lnTo>
                <a:lnTo>
                  <a:pt x="8657590" y="10159"/>
                </a:lnTo>
                <a:lnTo>
                  <a:pt x="8655050" y="7620"/>
                </a:lnTo>
                <a:lnTo>
                  <a:pt x="8649970" y="5079"/>
                </a:lnTo>
                <a:lnTo>
                  <a:pt x="8642350" y="2540"/>
                </a:lnTo>
                <a:lnTo>
                  <a:pt x="8639810" y="1270"/>
                </a:lnTo>
                <a:lnTo>
                  <a:pt x="8637270" y="1270"/>
                </a:lnTo>
                <a:close/>
              </a:path>
            </a:pathLst>
          </a:custGeom>
          <a:solidFill>
            <a:srgbClr val="AC2D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6525259"/>
            <a:ext cx="8686800" cy="1270"/>
          </a:xfrm>
          <a:custGeom>
            <a:avLst/>
            <a:gdLst/>
            <a:ahLst/>
            <a:cxnLst/>
            <a:rect l="l" t="t" r="r" b="b"/>
            <a:pathLst>
              <a:path w="8686800" h="1270">
                <a:moveTo>
                  <a:pt x="0" y="0"/>
                </a:moveTo>
                <a:lnTo>
                  <a:pt x="8686800" y="1270"/>
                </a:lnTo>
              </a:path>
            </a:pathLst>
          </a:custGeom>
          <a:ln w="12579">
            <a:solidFill>
              <a:srgbClr val="785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1633220"/>
            <a:ext cx="4716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D. </a:t>
            </a:r>
            <a:r>
              <a:rPr sz="2800" b="1" spc="-10" dirty="0">
                <a:latin typeface="Arial"/>
                <a:cs typeface="Arial"/>
              </a:rPr>
              <a:t>EDGE-BASED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METHODS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4439" y="589279"/>
            <a:ext cx="664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40" dirty="0">
                <a:solidFill>
                  <a:srgbClr val="FFFFFF"/>
                </a:solidFill>
                <a:latin typeface="Arial Black"/>
                <a:cs typeface="Arial Black"/>
              </a:rPr>
              <a:t>Segmentation</a:t>
            </a:r>
            <a:r>
              <a:rPr sz="3200" spc="5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200" spc="235" dirty="0">
                <a:solidFill>
                  <a:srgbClr val="FFFFFF"/>
                </a:solidFill>
                <a:latin typeface="Arial Black"/>
                <a:cs typeface="Arial Black"/>
              </a:rPr>
              <a:t>Approaches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8200" y="2286000"/>
            <a:ext cx="3657600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8200" y="2286000"/>
            <a:ext cx="3657600" cy="274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1730" marR="5080" indent="-1129030">
              <a:lnSpc>
                <a:spcPct val="100000"/>
              </a:lnSpc>
              <a:spcBef>
                <a:spcPts val="100"/>
              </a:spcBef>
            </a:pPr>
            <a:r>
              <a:rPr sz="3600" spc="270" dirty="0"/>
              <a:t>Introduction </a:t>
            </a:r>
            <a:r>
              <a:rPr sz="3600" spc="145" dirty="0"/>
              <a:t>to </a:t>
            </a:r>
            <a:r>
              <a:rPr sz="3600" spc="175" dirty="0"/>
              <a:t>Image  </a:t>
            </a:r>
            <a:r>
              <a:rPr sz="3600" spc="270" dirty="0"/>
              <a:t>Segmentation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43840" y="1590040"/>
            <a:ext cx="8656955" cy="46951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49250" marR="68580" indent="-273050" algn="just">
              <a:lnSpc>
                <a:spcPct val="90000"/>
              </a:lnSpc>
              <a:spcBef>
                <a:spcPts val="434"/>
              </a:spcBef>
              <a:buClr>
                <a:srgbClr val="3E3C66"/>
              </a:buClr>
              <a:buSzPct val="83928"/>
              <a:buChar char=""/>
              <a:tabLst>
                <a:tab pos="349250" algn="l"/>
              </a:tabLst>
            </a:pPr>
            <a:r>
              <a:rPr sz="2800" spc="-5" dirty="0">
                <a:latin typeface="Arial"/>
                <a:cs typeface="Arial"/>
              </a:rPr>
              <a:t>Usually image </a:t>
            </a:r>
            <a:r>
              <a:rPr sz="2800" dirty="0">
                <a:latin typeface="Arial"/>
                <a:cs typeface="Arial"/>
              </a:rPr>
              <a:t>segmentation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an </a:t>
            </a:r>
            <a:r>
              <a:rPr sz="2800" spc="-5" dirty="0">
                <a:latin typeface="Arial"/>
                <a:cs typeface="Arial"/>
              </a:rPr>
              <a:t>initial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75" dirty="0">
                <a:latin typeface="Arial"/>
                <a:cs typeface="Arial"/>
              </a:rPr>
              <a:t>vital  </a:t>
            </a:r>
            <a:r>
              <a:rPr sz="2800" dirty="0">
                <a:latin typeface="Arial"/>
                <a:cs typeface="Arial"/>
              </a:rPr>
              <a:t>step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a series of processes </a:t>
            </a:r>
            <a:r>
              <a:rPr sz="2800" spc="-5" dirty="0">
                <a:latin typeface="Arial"/>
                <a:cs typeface="Arial"/>
              </a:rPr>
              <a:t>aimed </a:t>
            </a:r>
            <a:r>
              <a:rPr sz="2800" dirty="0">
                <a:latin typeface="Arial"/>
                <a:cs typeface="Arial"/>
              </a:rPr>
              <a:t>at overall </a:t>
            </a:r>
            <a:r>
              <a:rPr sz="2800" spc="-5" dirty="0">
                <a:latin typeface="Arial"/>
                <a:cs typeface="Arial"/>
              </a:rPr>
              <a:t>image  </a:t>
            </a:r>
            <a:r>
              <a:rPr sz="2800" dirty="0">
                <a:latin typeface="Arial"/>
                <a:cs typeface="Arial"/>
              </a:rPr>
              <a:t>understanding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E3C66"/>
              </a:buClr>
              <a:buFont typeface="Arial"/>
              <a:buChar char=""/>
            </a:pPr>
            <a:endParaRPr sz="3500">
              <a:latin typeface="Arial"/>
              <a:cs typeface="Arial"/>
            </a:endParaRPr>
          </a:p>
          <a:p>
            <a:pPr marL="349250" indent="-273050" algn="just">
              <a:lnSpc>
                <a:spcPct val="100000"/>
              </a:lnSpc>
              <a:buClr>
                <a:srgbClr val="3E3C66"/>
              </a:buClr>
              <a:buSzPct val="83928"/>
              <a:buChar char=""/>
              <a:tabLst>
                <a:tab pos="349250" algn="l"/>
              </a:tabLst>
            </a:pPr>
            <a:r>
              <a:rPr sz="2800" spc="-5" dirty="0">
                <a:latin typeface="Arial"/>
                <a:cs typeface="Arial"/>
              </a:rPr>
              <a:t>Applications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image </a:t>
            </a:r>
            <a:r>
              <a:rPr sz="2800" dirty="0">
                <a:latin typeface="Arial"/>
                <a:cs typeface="Arial"/>
              </a:rPr>
              <a:t>segmentation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include</a:t>
            </a:r>
            <a:endParaRPr sz="2800">
              <a:latin typeface="Arial"/>
              <a:cs typeface="Arial"/>
            </a:endParaRPr>
          </a:p>
          <a:p>
            <a:pPr marL="622935" marR="68580" lvl="1" indent="-228600" algn="just">
              <a:lnSpc>
                <a:spcPts val="2590"/>
              </a:lnSpc>
              <a:spcBef>
                <a:spcPts val="640"/>
              </a:spcBef>
              <a:buClr>
                <a:srgbClr val="3E3C66"/>
              </a:buClr>
              <a:buSzPct val="85416"/>
              <a:buChar char=""/>
              <a:tabLst>
                <a:tab pos="623570" algn="l"/>
              </a:tabLst>
            </a:pPr>
            <a:r>
              <a:rPr sz="2400" spc="-5" dirty="0">
                <a:latin typeface="Arial"/>
                <a:cs typeface="Arial"/>
              </a:rPr>
              <a:t>Identifying objects in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scene for </a:t>
            </a:r>
            <a:r>
              <a:rPr sz="2400" spc="-30" dirty="0">
                <a:latin typeface="Arial"/>
                <a:cs typeface="Arial"/>
              </a:rPr>
              <a:t>object-based  </a:t>
            </a:r>
            <a:r>
              <a:rPr sz="2400" spc="-5" dirty="0">
                <a:latin typeface="Arial"/>
                <a:cs typeface="Arial"/>
              </a:rPr>
              <a:t>measurements such </a:t>
            </a:r>
            <a:r>
              <a:rPr sz="2400" dirty="0">
                <a:latin typeface="Arial"/>
                <a:cs typeface="Arial"/>
              </a:rPr>
              <a:t>as </a:t>
            </a:r>
            <a:r>
              <a:rPr sz="2400" spc="-5" dirty="0">
                <a:latin typeface="Arial"/>
                <a:cs typeface="Arial"/>
              </a:rPr>
              <a:t>size </a:t>
            </a:r>
            <a:r>
              <a:rPr sz="2400" spc="-10" dirty="0">
                <a:latin typeface="Arial"/>
                <a:cs typeface="Arial"/>
              </a:rPr>
              <a:t>and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shape</a:t>
            </a:r>
            <a:endParaRPr sz="2400">
              <a:latin typeface="Arial"/>
              <a:cs typeface="Arial"/>
            </a:endParaRPr>
          </a:p>
          <a:p>
            <a:pPr marL="622935" marR="67945" lvl="1" indent="-228600" algn="just">
              <a:lnSpc>
                <a:spcPts val="2590"/>
              </a:lnSpc>
              <a:spcBef>
                <a:spcPts val="600"/>
              </a:spcBef>
              <a:buClr>
                <a:srgbClr val="3E3C66"/>
              </a:buClr>
              <a:buSzPct val="85416"/>
              <a:buChar char=""/>
              <a:tabLst>
                <a:tab pos="623570" algn="l"/>
              </a:tabLst>
            </a:pPr>
            <a:r>
              <a:rPr sz="2400" spc="-5" dirty="0">
                <a:latin typeface="Arial"/>
                <a:cs typeface="Arial"/>
              </a:rPr>
              <a:t>Identifying objects in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moving scene for </a:t>
            </a:r>
            <a:r>
              <a:rPr sz="2400" i="1" spc="-30" dirty="0">
                <a:latin typeface="Arial"/>
                <a:cs typeface="Arial"/>
              </a:rPr>
              <a:t>object-based  </a:t>
            </a:r>
            <a:r>
              <a:rPr sz="2400" i="1" spc="-5" dirty="0">
                <a:latin typeface="Arial"/>
                <a:cs typeface="Arial"/>
              </a:rPr>
              <a:t>video compression</a:t>
            </a:r>
            <a:r>
              <a:rPr sz="2400" i="1" spc="1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(MPEG4)</a:t>
            </a:r>
            <a:endParaRPr sz="2400">
              <a:latin typeface="Arial"/>
              <a:cs typeface="Arial"/>
            </a:endParaRPr>
          </a:p>
          <a:p>
            <a:pPr marL="622935" marR="67945" lvl="1" indent="-228600" algn="just">
              <a:lnSpc>
                <a:spcPts val="2590"/>
              </a:lnSpc>
              <a:spcBef>
                <a:spcPts val="600"/>
              </a:spcBef>
              <a:buClr>
                <a:srgbClr val="3E3C66"/>
              </a:buClr>
              <a:buSzPct val="85416"/>
              <a:buChar char=""/>
              <a:tabLst>
                <a:tab pos="623570" algn="l"/>
              </a:tabLst>
            </a:pPr>
            <a:r>
              <a:rPr sz="2400" spc="-5" dirty="0">
                <a:latin typeface="Arial"/>
                <a:cs typeface="Arial"/>
              </a:rPr>
              <a:t>Identifying objects which are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sz="2400" spc="-5" dirty="0">
                <a:latin typeface="Arial"/>
                <a:cs typeface="Arial"/>
              </a:rPr>
              <a:t>different distances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254" dirty="0">
                <a:latin typeface="Arial"/>
                <a:cs typeface="Arial"/>
              </a:rPr>
              <a:t>a  </a:t>
            </a:r>
            <a:r>
              <a:rPr sz="2400" spc="-5" dirty="0">
                <a:latin typeface="Arial"/>
                <a:cs typeface="Arial"/>
              </a:rPr>
              <a:t>sensor using depth measurements </a:t>
            </a:r>
            <a:r>
              <a:rPr sz="2400" dirty="0">
                <a:latin typeface="Arial"/>
                <a:cs typeface="Arial"/>
              </a:rPr>
              <a:t>from a </a:t>
            </a:r>
            <a:r>
              <a:rPr sz="2400" spc="-5" dirty="0">
                <a:latin typeface="Arial"/>
                <a:cs typeface="Arial"/>
              </a:rPr>
              <a:t>laser range  finder </a:t>
            </a:r>
            <a:r>
              <a:rPr sz="2400" spc="-10" dirty="0">
                <a:latin typeface="Arial"/>
                <a:cs typeface="Arial"/>
              </a:rPr>
              <a:t>enabling </a:t>
            </a:r>
            <a:r>
              <a:rPr sz="2400" spc="-5" dirty="0">
                <a:latin typeface="Arial"/>
                <a:cs typeface="Arial"/>
              </a:rPr>
              <a:t>path </a:t>
            </a:r>
            <a:r>
              <a:rPr sz="2400" spc="-10" dirty="0">
                <a:latin typeface="Arial"/>
                <a:cs typeface="Arial"/>
              </a:rPr>
              <a:t>planning </a:t>
            </a:r>
            <a:r>
              <a:rPr sz="2400" dirty="0">
                <a:latin typeface="Arial"/>
                <a:cs typeface="Arial"/>
              </a:rPr>
              <a:t>for a </a:t>
            </a:r>
            <a:r>
              <a:rPr sz="2400" spc="-5" dirty="0">
                <a:latin typeface="Arial"/>
                <a:cs typeface="Arial"/>
              </a:rPr>
              <a:t>mobile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robots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633220"/>
            <a:ext cx="80645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marR="5080" indent="-51435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E. </a:t>
            </a:r>
            <a:r>
              <a:rPr sz="2800" b="1" spc="-10" dirty="0">
                <a:latin typeface="Arial"/>
                <a:cs typeface="Arial"/>
              </a:rPr>
              <a:t>CONNECTIVITY-PRESERVING RELAXATION-  BASED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METHOD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2436876"/>
            <a:ext cx="169545" cy="909319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050" spc="-545" dirty="0">
                <a:solidFill>
                  <a:srgbClr val="3E3C66"/>
                </a:solidFill>
                <a:latin typeface="Arial"/>
                <a:cs typeface="Arial"/>
              </a:rPr>
              <a:t>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050" spc="-545" dirty="0">
                <a:solidFill>
                  <a:srgbClr val="3E3C66"/>
                </a:solidFill>
                <a:latin typeface="Arial"/>
                <a:cs typeface="Arial"/>
              </a:rPr>
              <a:t>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00"/>
              </a:spcBef>
            </a:pPr>
            <a:r>
              <a:rPr i="0" spc="-5" dirty="0">
                <a:latin typeface="Arial"/>
                <a:cs typeface="Arial"/>
              </a:rPr>
              <a:t>Referred as </a:t>
            </a:r>
            <a:r>
              <a:rPr spc="-5" dirty="0"/>
              <a:t>active contour</a:t>
            </a:r>
            <a:r>
              <a:rPr spc="25" dirty="0"/>
              <a:t> </a:t>
            </a:r>
            <a:r>
              <a:rPr spc="-5" dirty="0"/>
              <a:t>model</a:t>
            </a:r>
          </a:p>
          <a:p>
            <a:pPr marL="12700" marR="5080" algn="just">
              <a:lnSpc>
                <a:spcPct val="100000"/>
              </a:lnSpc>
              <a:spcBef>
                <a:spcPts val="600"/>
              </a:spcBef>
            </a:pPr>
            <a:r>
              <a:rPr i="0" spc="-10" dirty="0">
                <a:latin typeface="Arial"/>
                <a:cs typeface="Arial"/>
              </a:rPr>
              <a:t>The </a:t>
            </a:r>
            <a:r>
              <a:rPr i="0" spc="-5" dirty="0">
                <a:latin typeface="Arial"/>
                <a:cs typeface="Arial"/>
              </a:rPr>
              <a:t>main </a:t>
            </a:r>
            <a:r>
              <a:rPr i="0" spc="-10" dirty="0">
                <a:latin typeface="Arial"/>
                <a:cs typeface="Arial"/>
              </a:rPr>
              <a:t>idea </a:t>
            </a:r>
            <a:r>
              <a:rPr i="0" spc="-5" dirty="0">
                <a:latin typeface="Arial"/>
                <a:cs typeface="Arial"/>
              </a:rPr>
              <a:t>is </a:t>
            </a:r>
            <a:r>
              <a:rPr i="0" dirty="0">
                <a:latin typeface="Arial"/>
                <a:cs typeface="Arial"/>
              </a:rPr>
              <a:t>to start </a:t>
            </a:r>
            <a:r>
              <a:rPr i="0" spc="-5" dirty="0">
                <a:latin typeface="Arial"/>
                <a:cs typeface="Arial"/>
              </a:rPr>
              <a:t>with some initial boundary shape  represented in the </a:t>
            </a:r>
            <a:r>
              <a:rPr i="0" dirty="0">
                <a:latin typeface="Arial"/>
                <a:cs typeface="Arial"/>
              </a:rPr>
              <a:t>form of </a:t>
            </a:r>
            <a:r>
              <a:rPr i="0" spc="-5" dirty="0">
                <a:latin typeface="Arial"/>
                <a:cs typeface="Arial"/>
              </a:rPr>
              <a:t>spline curves, </a:t>
            </a:r>
            <a:r>
              <a:rPr i="0" spc="-10" dirty="0">
                <a:latin typeface="Arial"/>
                <a:cs typeface="Arial"/>
              </a:rPr>
              <a:t>and </a:t>
            </a:r>
            <a:r>
              <a:rPr i="0" spc="-5" dirty="0">
                <a:latin typeface="Arial"/>
                <a:cs typeface="Arial"/>
              </a:rPr>
              <a:t>iteratively  modify </a:t>
            </a:r>
            <a:r>
              <a:rPr i="0" spc="-10" dirty="0">
                <a:latin typeface="Arial"/>
                <a:cs typeface="Arial"/>
              </a:rPr>
              <a:t>it </a:t>
            </a:r>
            <a:r>
              <a:rPr i="0" spc="-5" dirty="0">
                <a:latin typeface="Arial"/>
                <a:cs typeface="Arial"/>
              </a:rPr>
              <a:t>by applying various shrink/expansion </a:t>
            </a:r>
            <a:r>
              <a:rPr i="0" spc="-10" dirty="0">
                <a:latin typeface="Arial"/>
                <a:cs typeface="Arial"/>
              </a:rPr>
              <a:t>operations  </a:t>
            </a:r>
            <a:r>
              <a:rPr i="0" spc="-5" dirty="0">
                <a:latin typeface="Arial"/>
                <a:cs typeface="Arial"/>
              </a:rPr>
              <a:t>according </a:t>
            </a:r>
            <a:r>
              <a:rPr i="0" dirty="0">
                <a:latin typeface="Arial"/>
                <a:cs typeface="Arial"/>
              </a:rPr>
              <a:t>to </a:t>
            </a:r>
            <a:r>
              <a:rPr i="0" spc="-5" dirty="0">
                <a:latin typeface="Arial"/>
                <a:cs typeface="Arial"/>
              </a:rPr>
              <a:t>some energy</a:t>
            </a:r>
            <a:r>
              <a:rPr i="0" spc="5" dirty="0">
                <a:latin typeface="Arial"/>
                <a:cs typeface="Arial"/>
              </a:rPr>
              <a:t> </a:t>
            </a:r>
            <a:r>
              <a:rPr i="0" spc="-5" dirty="0">
                <a:latin typeface="Arial"/>
                <a:cs typeface="Arial"/>
              </a:rPr>
              <a:t>function.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34439" y="589279"/>
            <a:ext cx="664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Segmentation</a:t>
            </a:r>
            <a:r>
              <a:rPr spc="500" dirty="0"/>
              <a:t> </a:t>
            </a:r>
            <a:r>
              <a:rPr spc="235" dirty="0"/>
              <a:t>Approaches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439" y="589279"/>
            <a:ext cx="664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Segmentation</a:t>
            </a:r>
            <a:r>
              <a:rPr spc="500" dirty="0"/>
              <a:t> </a:t>
            </a:r>
            <a:r>
              <a:rPr spc="235" dirty="0"/>
              <a:t>Approaches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1676400"/>
            <a:ext cx="5867400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57679" y="6129020"/>
            <a:ext cx="2956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active contour model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(snake)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8270" y="3235959"/>
            <a:ext cx="227330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Partial Differential  Equation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(PDE)</a:t>
            </a:r>
            <a:r>
              <a:rPr sz="20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has  been used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for 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segmenting  medical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images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550670" marR="5080" indent="-1004569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Introduction </a:t>
            </a:r>
            <a:r>
              <a:rPr spc="130" dirty="0"/>
              <a:t>to </a:t>
            </a:r>
            <a:r>
              <a:rPr spc="155" dirty="0"/>
              <a:t>Image  </a:t>
            </a:r>
            <a:r>
              <a:rPr spc="240" dirty="0"/>
              <a:t>Segmentation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640" y="1544319"/>
            <a:ext cx="8476615" cy="199771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98450" indent="-273050">
              <a:lnSpc>
                <a:spcPct val="100000"/>
              </a:lnSpc>
              <a:spcBef>
                <a:spcPts val="800"/>
              </a:spcBef>
              <a:buClr>
                <a:srgbClr val="3E3C66"/>
              </a:buClr>
              <a:buSzPct val="83928"/>
              <a:buChar char=""/>
              <a:tabLst>
                <a:tab pos="298450" algn="l"/>
              </a:tabLst>
            </a:pPr>
            <a:r>
              <a:rPr sz="2800" spc="-5" dirty="0">
                <a:latin typeface="Arial"/>
                <a:cs typeface="Arial"/>
              </a:rPr>
              <a:t>Example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572770" lvl="1" indent="-229235">
              <a:lnSpc>
                <a:spcPct val="100000"/>
              </a:lnSpc>
              <a:spcBef>
                <a:spcPts val="700"/>
              </a:spcBef>
              <a:buClr>
                <a:srgbClr val="3E3C66"/>
              </a:buClr>
              <a:buSzPct val="83928"/>
              <a:buChar char=""/>
              <a:tabLst>
                <a:tab pos="572770" algn="l"/>
              </a:tabLst>
            </a:pPr>
            <a:r>
              <a:rPr sz="2800" spc="-5" dirty="0">
                <a:latin typeface="Arial"/>
                <a:cs typeface="Arial"/>
              </a:rPr>
              <a:t>Segmentation </a:t>
            </a:r>
            <a:r>
              <a:rPr sz="2800" dirty="0">
                <a:latin typeface="Arial"/>
                <a:cs typeface="Arial"/>
              </a:rPr>
              <a:t>based on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greyscale</a:t>
            </a:r>
            <a:endParaRPr sz="2800">
              <a:latin typeface="Arial"/>
              <a:cs typeface="Arial"/>
            </a:endParaRPr>
          </a:p>
          <a:p>
            <a:pPr marL="572135" marR="17780" lvl="1" indent="-228600">
              <a:lnSpc>
                <a:spcPct val="100000"/>
              </a:lnSpc>
              <a:spcBef>
                <a:spcPts val="690"/>
              </a:spcBef>
              <a:buClr>
                <a:srgbClr val="3E3C66"/>
              </a:buClr>
              <a:buSzPct val="83928"/>
              <a:buChar char=""/>
              <a:tabLst>
                <a:tab pos="572770" algn="l"/>
                <a:tab pos="1640205" algn="l"/>
                <a:tab pos="3006725" algn="l"/>
                <a:tab pos="4470400" algn="l"/>
                <a:tab pos="5103495" algn="l"/>
                <a:tab pos="6965315" algn="l"/>
                <a:tab pos="8154034" algn="l"/>
              </a:tabLst>
            </a:pPr>
            <a:r>
              <a:rPr sz="2800" spc="-10" dirty="0">
                <a:latin typeface="Arial"/>
                <a:cs typeface="Arial"/>
              </a:rPr>
              <a:t>V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y	</a:t>
            </a:r>
            <a:r>
              <a:rPr sz="2800" spc="1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im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e	</a:t>
            </a:r>
            <a:r>
              <a:rPr sz="2800" spc="-5" dirty="0">
                <a:latin typeface="Arial"/>
                <a:cs typeface="Arial"/>
              </a:rPr>
              <a:t>‘m</a:t>
            </a:r>
            <a:r>
              <a:rPr sz="2800" dirty="0">
                <a:latin typeface="Arial"/>
                <a:cs typeface="Arial"/>
              </a:rPr>
              <a:t>ode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’	of	g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ey</a:t>
            </a:r>
            <a:r>
              <a:rPr sz="2800" spc="10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ca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e	</a:t>
            </a:r>
            <a:r>
              <a:rPr sz="2800" spc="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eads	to  inaccuracies in </a:t>
            </a:r>
            <a:r>
              <a:rPr sz="2800" spc="-5" dirty="0">
                <a:latin typeface="Arial"/>
                <a:cs typeface="Arial"/>
              </a:rPr>
              <a:t>object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labelling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3733800"/>
            <a:ext cx="2971800" cy="251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95800" y="3733800"/>
            <a:ext cx="3048000" cy="259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512570" marR="5080" indent="-1004569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Introduction </a:t>
            </a:r>
            <a:r>
              <a:rPr spc="130" dirty="0"/>
              <a:t>to </a:t>
            </a:r>
            <a:r>
              <a:rPr spc="155" dirty="0"/>
              <a:t>Image  </a:t>
            </a:r>
            <a:r>
              <a:rPr spc="240" dirty="0"/>
              <a:t>Segmentation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0840" y="1620519"/>
            <a:ext cx="8480425" cy="199771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98450" indent="-273050">
              <a:lnSpc>
                <a:spcPct val="100000"/>
              </a:lnSpc>
              <a:spcBef>
                <a:spcPts val="800"/>
              </a:spcBef>
              <a:buClr>
                <a:srgbClr val="3E3C66"/>
              </a:buClr>
              <a:buSzPct val="83928"/>
              <a:buChar char=""/>
              <a:tabLst>
                <a:tab pos="298450" algn="l"/>
              </a:tabLst>
            </a:pPr>
            <a:r>
              <a:rPr sz="2800" spc="-5" dirty="0">
                <a:latin typeface="Arial"/>
                <a:cs typeface="Arial"/>
              </a:rPr>
              <a:t>Example</a:t>
            </a:r>
            <a:r>
              <a:rPr sz="2800" dirty="0">
                <a:latin typeface="Arial"/>
                <a:cs typeface="Arial"/>
              </a:rPr>
              <a:t> 2</a:t>
            </a:r>
            <a:endParaRPr sz="2800">
              <a:latin typeface="Arial"/>
              <a:cs typeface="Arial"/>
            </a:endParaRPr>
          </a:p>
          <a:p>
            <a:pPr marL="572770" lvl="1" indent="-229235">
              <a:lnSpc>
                <a:spcPct val="100000"/>
              </a:lnSpc>
              <a:spcBef>
                <a:spcPts val="700"/>
              </a:spcBef>
              <a:buClr>
                <a:srgbClr val="3E3C66"/>
              </a:buClr>
              <a:buSzPct val="83928"/>
              <a:buChar char=""/>
              <a:tabLst>
                <a:tab pos="572770" algn="l"/>
              </a:tabLst>
            </a:pPr>
            <a:r>
              <a:rPr sz="2800" spc="-5" dirty="0">
                <a:latin typeface="Arial"/>
                <a:cs typeface="Arial"/>
              </a:rPr>
              <a:t>Segmentation </a:t>
            </a:r>
            <a:r>
              <a:rPr sz="2800" dirty="0">
                <a:latin typeface="Arial"/>
                <a:cs typeface="Arial"/>
              </a:rPr>
              <a:t>based on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texture</a:t>
            </a:r>
            <a:endParaRPr sz="2800">
              <a:latin typeface="Arial"/>
              <a:cs typeface="Arial"/>
            </a:endParaRPr>
          </a:p>
          <a:p>
            <a:pPr marL="572135" marR="17780" lvl="1" indent="-228600">
              <a:lnSpc>
                <a:spcPct val="100000"/>
              </a:lnSpc>
              <a:spcBef>
                <a:spcPts val="690"/>
              </a:spcBef>
              <a:buClr>
                <a:srgbClr val="3E3C66"/>
              </a:buClr>
              <a:buSzPct val="83928"/>
              <a:buChar char=""/>
              <a:tabLst>
                <a:tab pos="572770" algn="l"/>
                <a:tab pos="2013585" algn="l"/>
                <a:tab pos="3120390" algn="l"/>
                <a:tab pos="4623435" algn="l"/>
                <a:tab pos="5410835" algn="l"/>
                <a:tab pos="6714490" algn="l"/>
                <a:tab pos="8157209" algn="l"/>
              </a:tabLst>
            </a:pPr>
            <a:r>
              <a:rPr sz="2800" spc="-1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nab</a:t>
            </a:r>
            <a:r>
              <a:rPr sz="2800" spc="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es	ob</a:t>
            </a:r>
            <a:r>
              <a:rPr sz="2800" spc="5" dirty="0">
                <a:latin typeface="Arial"/>
                <a:cs typeface="Arial"/>
              </a:rPr>
              <a:t>j</a:t>
            </a:r>
            <a:r>
              <a:rPr sz="2800" dirty="0">
                <a:latin typeface="Arial"/>
                <a:cs typeface="Arial"/>
              </a:rPr>
              <a:t>ect	s</a:t>
            </a:r>
            <a:r>
              <a:rPr sz="2800" spc="1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fa</a:t>
            </a:r>
            <a:r>
              <a:rPr sz="2800" spc="10" dirty="0">
                <a:latin typeface="Arial"/>
                <a:cs typeface="Arial"/>
              </a:rPr>
              <a:t>c</a:t>
            </a:r>
            <a:r>
              <a:rPr sz="2800" spc="-1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s	</a:t>
            </a:r>
            <a:r>
              <a:rPr sz="2800" spc="-15" dirty="0">
                <a:latin typeface="Arial"/>
                <a:cs typeface="Arial"/>
              </a:rPr>
              <a:t>w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th	va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ng	patte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ns	of  grey to be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segmented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588770" marR="5080" indent="-1004569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Introduction </a:t>
            </a:r>
            <a:r>
              <a:rPr spc="130" dirty="0"/>
              <a:t>to </a:t>
            </a:r>
            <a:r>
              <a:rPr spc="155" dirty="0"/>
              <a:t>Image  </a:t>
            </a:r>
            <a:r>
              <a:rPr spc="240" dirty="0"/>
              <a:t>Segmentation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910079" y="1723389"/>
            <a:ext cx="5325110" cy="4552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4640" y="1620519"/>
            <a:ext cx="8556625" cy="336677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98450" indent="-273050" algn="just">
              <a:lnSpc>
                <a:spcPct val="100000"/>
              </a:lnSpc>
              <a:spcBef>
                <a:spcPts val="800"/>
              </a:spcBef>
              <a:buClr>
                <a:srgbClr val="3E3C66"/>
              </a:buClr>
              <a:buSzPct val="83928"/>
              <a:buFont typeface="Arial"/>
              <a:buChar char=""/>
              <a:tabLst>
                <a:tab pos="298450" algn="l"/>
              </a:tabLst>
            </a:pPr>
            <a:r>
              <a:rPr sz="2800" spc="-5" dirty="0">
                <a:latin typeface="Arial"/>
                <a:cs typeface="Arial"/>
              </a:rPr>
              <a:t>Example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  <a:p>
            <a:pPr marL="572770" lvl="1" indent="-229235" algn="just">
              <a:lnSpc>
                <a:spcPct val="100000"/>
              </a:lnSpc>
              <a:spcBef>
                <a:spcPts val="700"/>
              </a:spcBef>
              <a:buClr>
                <a:srgbClr val="3E3C66"/>
              </a:buClr>
              <a:buSzPct val="83928"/>
              <a:buChar char=""/>
              <a:tabLst>
                <a:tab pos="572770" algn="l"/>
              </a:tabLst>
            </a:pPr>
            <a:r>
              <a:rPr sz="2800" spc="-5" dirty="0">
                <a:latin typeface="Arial"/>
                <a:cs typeface="Arial"/>
              </a:rPr>
              <a:t>Segmentation </a:t>
            </a:r>
            <a:r>
              <a:rPr sz="2800" dirty="0">
                <a:latin typeface="Arial"/>
                <a:cs typeface="Arial"/>
              </a:rPr>
              <a:t>based on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motion</a:t>
            </a:r>
            <a:endParaRPr sz="2800">
              <a:latin typeface="Arial"/>
              <a:cs typeface="Arial"/>
            </a:endParaRPr>
          </a:p>
          <a:p>
            <a:pPr marL="572135" marR="19050" lvl="1" indent="-228600" algn="just">
              <a:lnSpc>
                <a:spcPct val="100000"/>
              </a:lnSpc>
              <a:spcBef>
                <a:spcPts val="690"/>
              </a:spcBef>
              <a:buClr>
                <a:srgbClr val="3E3C66"/>
              </a:buClr>
              <a:buSzPct val="83928"/>
              <a:buChar char=""/>
              <a:tabLst>
                <a:tab pos="572770" algn="l"/>
              </a:tabLst>
            </a:pPr>
            <a:r>
              <a:rPr sz="2800" spc="-5" dirty="0">
                <a:latin typeface="Arial"/>
                <a:cs typeface="Arial"/>
              </a:rPr>
              <a:t>The main </a:t>
            </a:r>
            <a:r>
              <a:rPr sz="2800" dirty="0">
                <a:latin typeface="Arial"/>
                <a:cs typeface="Arial"/>
              </a:rPr>
              <a:t>difficulty of </a:t>
            </a:r>
            <a:r>
              <a:rPr sz="2800" spc="-5" dirty="0">
                <a:latin typeface="Arial"/>
                <a:cs typeface="Arial"/>
              </a:rPr>
              <a:t>motion </a:t>
            </a:r>
            <a:r>
              <a:rPr sz="2800" dirty="0">
                <a:latin typeface="Arial"/>
                <a:cs typeface="Arial"/>
              </a:rPr>
              <a:t>segmentation is </a:t>
            </a:r>
            <a:r>
              <a:rPr sz="2800" spc="-90" dirty="0">
                <a:latin typeface="Arial"/>
                <a:cs typeface="Arial"/>
              </a:rPr>
              <a:t>that </a:t>
            </a:r>
            <a:r>
              <a:rPr sz="2800" spc="5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 </a:t>
            </a:r>
            <a:r>
              <a:rPr sz="2800" spc="-5" dirty="0">
                <a:latin typeface="Arial"/>
                <a:cs typeface="Arial"/>
              </a:rPr>
              <a:t>intermediate </a:t>
            </a:r>
            <a:r>
              <a:rPr sz="2800" dirty="0">
                <a:latin typeface="Arial"/>
                <a:cs typeface="Arial"/>
              </a:rPr>
              <a:t>step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required to (either </a:t>
            </a:r>
            <a:r>
              <a:rPr sz="2800" spc="-5" dirty="0">
                <a:latin typeface="Arial"/>
                <a:cs typeface="Arial"/>
              </a:rPr>
              <a:t>implicitly  </a:t>
            </a:r>
            <a:r>
              <a:rPr sz="2800" dirty="0">
                <a:latin typeface="Arial"/>
                <a:cs typeface="Arial"/>
              </a:rPr>
              <a:t>or explicitly) estimate an </a:t>
            </a:r>
            <a:r>
              <a:rPr sz="2800" i="1" dirty="0">
                <a:latin typeface="Arial"/>
                <a:cs typeface="Arial"/>
              </a:rPr>
              <a:t>optical </a:t>
            </a:r>
            <a:r>
              <a:rPr sz="2800" i="1" spc="-5" dirty="0">
                <a:latin typeface="Arial"/>
                <a:cs typeface="Arial"/>
              </a:rPr>
              <a:t>flow </a:t>
            </a:r>
            <a:r>
              <a:rPr sz="2800" i="1" dirty="0">
                <a:latin typeface="Arial"/>
                <a:cs typeface="Arial"/>
              </a:rPr>
              <a:t>field</a:t>
            </a:r>
            <a:endParaRPr sz="2800">
              <a:latin typeface="Arial"/>
              <a:cs typeface="Arial"/>
            </a:endParaRPr>
          </a:p>
          <a:p>
            <a:pPr marL="572135" marR="17780" lvl="1" indent="-228600" algn="just">
              <a:lnSpc>
                <a:spcPct val="100000"/>
              </a:lnSpc>
              <a:spcBef>
                <a:spcPts val="700"/>
              </a:spcBef>
              <a:buClr>
                <a:srgbClr val="3E3C66"/>
              </a:buClr>
              <a:buSzPct val="83928"/>
              <a:buChar char=""/>
              <a:tabLst>
                <a:tab pos="57277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segmentation </a:t>
            </a:r>
            <a:r>
              <a:rPr sz="2800" spc="-5" dirty="0">
                <a:latin typeface="Arial"/>
                <a:cs typeface="Arial"/>
              </a:rPr>
              <a:t>must </a:t>
            </a:r>
            <a:r>
              <a:rPr sz="2800" dirty="0">
                <a:latin typeface="Arial"/>
                <a:cs typeface="Arial"/>
              </a:rPr>
              <a:t>be based on this </a:t>
            </a:r>
            <a:r>
              <a:rPr sz="2800" spc="-55" dirty="0">
                <a:latin typeface="Arial"/>
                <a:cs typeface="Arial"/>
              </a:rPr>
              <a:t>estimate  </a:t>
            </a:r>
            <a:r>
              <a:rPr sz="2800" dirty="0">
                <a:latin typeface="Arial"/>
                <a:cs typeface="Arial"/>
              </a:rPr>
              <a:t>and not,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general, the true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flow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346835" marR="5080" indent="-1098550">
              <a:lnSpc>
                <a:spcPts val="3779"/>
              </a:lnSpc>
              <a:spcBef>
                <a:spcPts val="575"/>
              </a:spcBef>
            </a:pPr>
            <a:r>
              <a:rPr sz="3500" spc="265" dirty="0"/>
              <a:t>Introduction </a:t>
            </a:r>
            <a:r>
              <a:rPr sz="3500" spc="145" dirty="0"/>
              <a:t>to </a:t>
            </a:r>
            <a:r>
              <a:rPr sz="3500" spc="175" dirty="0"/>
              <a:t>Image  </a:t>
            </a:r>
            <a:r>
              <a:rPr sz="3500" spc="265" dirty="0"/>
              <a:t>Segmentation</a:t>
            </a:r>
            <a:endParaRPr sz="3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3600" y="1676400"/>
            <a:ext cx="2514600" cy="251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67400" y="1827529"/>
            <a:ext cx="2438400" cy="2352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0" y="4267200"/>
            <a:ext cx="2209800" cy="22110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48200" y="2667000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685800">
                <a:moveTo>
                  <a:pt x="0" y="171450"/>
                </a:moveTo>
                <a:lnTo>
                  <a:pt x="998220" y="171450"/>
                </a:lnTo>
                <a:lnTo>
                  <a:pt x="998220" y="0"/>
                </a:lnTo>
                <a:lnTo>
                  <a:pt x="1219200" y="342900"/>
                </a:lnTo>
                <a:lnTo>
                  <a:pt x="998220" y="685800"/>
                </a:lnTo>
                <a:lnTo>
                  <a:pt x="998220" y="514350"/>
                </a:lnTo>
                <a:lnTo>
                  <a:pt x="0" y="514350"/>
                </a:lnTo>
                <a:lnTo>
                  <a:pt x="0" y="17145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19800" y="4191000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1295400" h="990600">
                <a:moveTo>
                  <a:pt x="0" y="711200"/>
                </a:moveTo>
                <a:lnTo>
                  <a:pt x="388620" y="990600"/>
                </a:lnTo>
                <a:lnTo>
                  <a:pt x="388620" y="855980"/>
                </a:lnTo>
                <a:lnTo>
                  <a:pt x="549909" y="855980"/>
                </a:lnTo>
                <a:lnTo>
                  <a:pt x="611018" y="854578"/>
                </a:lnTo>
                <a:lnTo>
                  <a:pt x="670773" y="850447"/>
                </a:lnTo>
                <a:lnTo>
                  <a:pt x="728980" y="843695"/>
                </a:lnTo>
                <a:lnTo>
                  <a:pt x="785449" y="834430"/>
                </a:lnTo>
                <a:lnTo>
                  <a:pt x="839985" y="822761"/>
                </a:lnTo>
                <a:lnTo>
                  <a:pt x="892398" y="808796"/>
                </a:lnTo>
                <a:lnTo>
                  <a:pt x="942494" y="792645"/>
                </a:lnTo>
                <a:lnTo>
                  <a:pt x="990081" y="774415"/>
                </a:lnTo>
                <a:lnTo>
                  <a:pt x="1034967" y="754215"/>
                </a:lnTo>
                <a:lnTo>
                  <a:pt x="1076959" y="732155"/>
                </a:lnTo>
                <a:lnTo>
                  <a:pt x="1115866" y="708341"/>
                </a:lnTo>
                <a:lnTo>
                  <a:pt x="1151493" y="682884"/>
                </a:lnTo>
                <a:lnTo>
                  <a:pt x="1183650" y="655891"/>
                </a:lnTo>
                <a:lnTo>
                  <a:pt x="1212143" y="627471"/>
                </a:lnTo>
                <a:lnTo>
                  <a:pt x="1236781" y="597733"/>
                </a:lnTo>
                <a:lnTo>
                  <a:pt x="1273720" y="534736"/>
                </a:lnTo>
                <a:lnTo>
                  <a:pt x="1292926" y="467770"/>
                </a:lnTo>
                <a:lnTo>
                  <a:pt x="1295400" y="433069"/>
                </a:lnTo>
                <a:lnTo>
                  <a:pt x="1295400" y="0"/>
                </a:lnTo>
                <a:lnTo>
                  <a:pt x="906779" y="0"/>
                </a:lnTo>
                <a:lnTo>
                  <a:pt x="906779" y="433069"/>
                </a:lnTo>
                <a:lnTo>
                  <a:pt x="901064" y="457043"/>
                </a:lnTo>
                <a:lnTo>
                  <a:pt x="858284" y="500379"/>
                </a:lnTo>
                <a:lnTo>
                  <a:pt x="823186" y="518990"/>
                </a:lnTo>
                <a:lnTo>
                  <a:pt x="780259" y="535061"/>
                </a:lnTo>
                <a:lnTo>
                  <a:pt x="730485" y="548216"/>
                </a:lnTo>
                <a:lnTo>
                  <a:pt x="674847" y="558078"/>
                </a:lnTo>
                <a:lnTo>
                  <a:pt x="614328" y="564271"/>
                </a:lnTo>
                <a:lnTo>
                  <a:pt x="549909" y="566419"/>
                </a:lnTo>
                <a:lnTo>
                  <a:pt x="388620" y="566419"/>
                </a:lnTo>
                <a:lnTo>
                  <a:pt x="388620" y="433069"/>
                </a:lnTo>
                <a:lnTo>
                  <a:pt x="0" y="7112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436370" marR="5080" indent="-1004569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Introduction </a:t>
            </a:r>
            <a:r>
              <a:rPr spc="130" dirty="0"/>
              <a:t>to </a:t>
            </a:r>
            <a:r>
              <a:rPr spc="155" dirty="0"/>
              <a:t>Image  </a:t>
            </a:r>
            <a:r>
              <a:rPr spc="240" dirty="0"/>
              <a:t>Segmentation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0840" y="1620519"/>
            <a:ext cx="8402320" cy="199771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98450" indent="-273050">
              <a:lnSpc>
                <a:spcPct val="100000"/>
              </a:lnSpc>
              <a:spcBef>
                <a:spcPts val="800"/>
              </a:spcBef>
              <a:buClr>
                <a:srgbClr val="3E3C66"/>
              </a:buClr>
              <a:buSzPct val="83928"/>
              <a:buFont typeface="Arial"/>
              <a:buChar char=""/>
              <a:tabLst>
                <a:tab pos="298450" algn="l"/>
              </a:tabLst>
            </a:pPr>
            <a:r>
              <a:rPr sz="2800" spc="-5" dirty="0">
                <a:latin typeface="Arial"/>
                <a:cs typeface="Arial"/>
              </a:rPr>
              <a:t>Example</a:t>
            </a:r>
            <a:r>
              <a:rPr sz="2800" dirty="0">
                <a:latin typeface="Arial"/>
                <a:cs typeface="Arial"/>
              </a:rPr>
              <a:t> 3</a:t>
            </a:r>
            <a:endParaRPr sz="2800">
              <a:latin typeface="Arial"/>
              <a:cs typeface="Arial"/>
            </a:endParaRPr>
          </a:p>
          <a:p>
            <a:pPr marL="572770" lvl="1" indent="-229235">
              <a:lnSpc>
                <a:spcPct val="100000"/>
              </a:lnSpc>
              <a:spcBef>
                <a:spcPts val="700"/>
              </a:spcBef>
              <a:buClr>
                <a:srgbClr val="3E3C66"/>
              </a:buClr>
              <a:buSzPct val="83928"/>
              <a:buChar char=""/>
              <a:tabLst>
                <a:tab pos="572770" algn="l"/>
              </a:tabLst>
            </a:pPr>
            <a:r>
              <a:rPr sz="2800" spc="-5" dirty="0">
                <a:latin typeface="Arial"/>
                <a:cs typeface="Arial"/>
              </a:rPr>
              <a:t>Segmentation </a:t>
            </a:r>
            <a:r>
              <a:rPr sz="2800" dirty="0">
                <a:latin typeface="Arial"/>
                <a:cs typeface="Arial"/>
              </a:rPr>
              <a:t>based on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depth</a:t>
            </a:r>
            <a:endParaRPr sz="2800">
              <a:latin typeface="Arial"/>
              <a:cs typeface="Arial"/>
            </a:endParaRPr>
          </a:p>
          <a:p>
            <a:pPr marL="572135" marR="17780" lvl="1" indent="-228600">
              <a:lnSpc>
                <a:spcPct val="100000"/>
              </a:lnSpc>
              <a:spcBef>
                <a:spcPts val="690"/>
              </a:spcBef>
              <a:buClr>
                <a:srgbClr val="3E3C66"/>
              </a:buClr>
              <a:buSzPct val="83928"/>
              <a:buChar char=""/>
              <a:tabLst>
                <a:tab pos="572770" algn="l"/>
                <a:tab pos="1449705" algn="l"/>
                <a:tab pos="3002280" algn="l"/>
                <a:tab pos="4216400" algn="l"/>
                <a:tab pos="4620260" algn="l"/>
                <a:tab pos="5736590" algn="l"/>
                <a:tab pos="7010400" algn="l"/>
              </a:tabLst>
            </a:pPr>
            <a:r>
              <a:rPr sz="2800" dirty="0">
                <a:latin typeface="Arial"/>
                <a:cs typeface="Arial"/>
              </a:rPr>
              <a:t>Th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s	e</a:t>
            </a:r>
            <a:r>
              <a:rPr sz="2800" spc="10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15" dirty="0">
                <a:latin typeface="Arial"/>
                <a:cs typeface="Arial"/>
              </a:rPr>
              <a:t>m</a:t>
            </a:r>
            <a:r>
              <a:rPr sz="2800" spc="1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e	sho</a:t>
            </a:r>
            <a:r>
              <a:rPr sz="2800" spc="-5" dirty="0">
                <a:latin typeface="Arial"/>
                <a:cs typeface="Arial"/>
              </a:rPr>
              <a:t>w</a:t>
            </a:r>
            <a:r>
              <a:rPr sz="2800" dirty="0">
                <a:latin typeface="Arial"/>
                <a:cs typeface="Arial"/>
              </a:rPr>
              <a:t>s	a	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ange	</a:t>
            </a:r>
            <a:r>
              <a:rPr sz="2800" spc="-5" dirty="0">
                <a:latin typeface="Arial"/>
                <a:cs typeface="Arial"/>
              </a:rPr>
              <a:t>im</a:t>
            </a:r>
            <a:r>
              <a:rPr sz="2800" dirty="0">
                <a:latin typeface="Arial"/>
                <a:cs typeface="Arial"/>
              </a:rPr>
              <a:t>age,	obta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ned 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dirty="0">
                <a:latin typeface="Arial"/>
                <a:cs typeface="Arial"/>
              </a:rPr>
              <a:t>a laser </a:t>
            </a:r>
            <a:r>
              <a:rPr sz="2800" spc="-5" dirty="0">
                <a:latin typeface="Arial"/>
                <a:cs typeface="Arial"/>
              </a:rPr>
              <a:t>range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finder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6909" y="3634740"/>
            <a:ext cx="5422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350" spc="-595" dirty="0">
                <a:solidFill>
                  <a:srgbClr val="3E3C66"/>
                </a:solidFill>
                <a:latin typeface="Arial"/>
                <a:cs typeface="Arial"/>
              </a:rPr>
              <a:t></a:t>
            </a:r>
            <a:r>
              <a:rPr sz="2350" spc="-550" dirty="0">
                <a:solidFill>
                  <a:srgbClr val="3E3C66"/>
                </a:solidFill>
                <a:latin typeface="Arial"/>
                <a:cs typeface="Arial"/>
              </a:rPr>
              <a:t> </a:t>
            </a:r>
            <a:r>
              <a:rPr sz="4200" spc="-284" baseline="-6944" dirty="0">
                <a:latin typeface="Arial"/>
                <a:cs typeface="Arial"/>
              </a:rPr>
              <a:t>A</a:t>
            </a:r>
            <a:endParaRPr sz="4200" baseline="-694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0129" y="3681729"/>
            <a:ext cx="73209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segmentation</a:t>
            </a:r>
            <a:r>
              <a:rPr sz="2800" spc="2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based</a:t>
            </a:r>
            <a:r>
              <a:rPr sz="2800" spc="2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on</a:t>
            </a:r>
            <a:r>
              <a:rPr sz="2800" spc="3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28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range</a:t>
            </a:r>
            <a:r>
              <a:rPr sz="2800" spc="3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(the</a:t>
            </a:r>
            <a:r>
              <a:rPr sz="2800" spc="3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object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910" y="4108450"/>
            <a:ext cx="78308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546860" algn="l"/>
                <a:tab pos="2465070" algn="l"/>
                <a:tab pos="3167380" algn="l"/>
                <a:tab pos="4563745" algn="l"/>
                <a:tab pos="5027295" algn="l"/>
                <a:tab pos="6184900" algn="l"/>
                <a:tab pos="6668770" algn="l"/>
              </a:tabLst>
            </a:pPr>
            <a:r>
              <a:rPr sz="2800" dirty="0">
                <a:latin typeface="Arial"/>
                <a:cs typeface="Arial"/>
              </a:rPr>
              <a:t>d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ance	f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om	the	</a:t>
            </a:r>
            <a:r>
              <a:rPr sz="2800" spc="10" dirty="0">
                <a:latin typeface="Arial"/>
                <a:cs typeface="Arial"/>
              </a:rPr>
              <a:t>s</a:t>
            </a:r>
            <a:r>
              <a:rPr sz="2800" spc="-10" dirty="0">
                <a:latin typeface="Arial"/>
                <a:cs typeface="Arial"/>
              </a:rPr>
              <a:t>e</a:t>
            </a:r>
            <a:r>
              <a:rPr sz="2800" spc="10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so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)	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s	u</a:t>
            </a:r>
            <a:r>
              <a:rPr sz="2800" spc="10" dirty="0">
                <a:latin typeface="Arial"/>
                <a:cs typeface="Arial"/>
              </a:rPr>
              <a:t>s</a:t>
            </a:r>
            <a:r>
              <a:rPr sz="2800" spc="-1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f</a:t>
            </a:r>
            <a:r>
              <a:rPr sz="2800" spc="10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l	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	gu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ng  </a:t>
            </a:r>
            <a:r>
              <a:rPr sz="2800" spc="-5" dirty="0">
                <a:latin typeface="Arial"/>
                <a:cs typeface="Arial"/>
              </a:rPr>
              <a:t>mobile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robots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512570" marR="5080" indent="-1004569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Introduction </a:t>
            </a:r>
            <a:r>
              <a:rPr spc="130" dirty="0"/>
              <a:t>to </a:t>
            </a:r>
            <a:r>
              <a:rPr spc="155" dirty="0"/>
              <a:t>Image  </a:t>
            </a:r>
            <a:r>
              <a:rPr spc="240" dirty="0"/>
              <a:t>Segmentation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804</Words>
  <Application>Microsoft Office PowerPoint</Application>
  <PresentationFormat>On-screen Show (4:3)</PresentationFormat>
  <Paragraphs>156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Introduction to Image  Segmentation</vt:lpstr>
      <vt:lpstr>Introduction to Image  Segmentation</vt:lpstr>
      <vt:lpstr>Introduction to Image  Segmentation</vt:lpstr>
      <vt:lpstr>Introduction to Image  Segmentation</vt:lpstr>
      <vt:lpstr>Introduction to Image  Segmentation</vt:lpstr>
      <vt:lpstr>Introduction to Image  Segmentation</vt:lpstr>
      <vt:lpstr>Introduction to Image  Segmentation</vt:lpstr>
      <vt:lpstr>Introduction to Image  Segmentation</vt:lpstr>
      <vt:lpstr>Introduction to Image  Segmentation</vt:lpstr>
      <vt:lpstr>Segmentation techniques</vt:lpstr>
      <vt:lpstr>Segmentation Techniques</vt:lpstr>
      <vt:lpstr>Segmentation Techniques</vt:lpstr>
      <vt:lpstr>Segmentation Techniques</vt:lpstr>
      <vt:lpstr>Segmentation Techniques</vt:lpstr>
      <vt:lpstr>Segmentation Techniques</vt:lpstr>
      <vt:lpstr>Segmentation Techniques</vt:lpstr>
      <vt:lpstr>Segmentation Techniques</vt:lpstr>
      <vt:lpstr>Segmentation APPROACHES</vt:lpstr>
      <vt:lpstr>Segmentation Approaches</vt:lpstr>
      <vt:lpstr>Segmentation Approaches</vt:lpstr>
      <vt:lpstr>Segmentation Approaches</vt:lpstr>
      <vt:lpstr>Segmentation  Approaches</vt:lpstr>
      <vt:lpstr>Segmentation Approaches</vt:lpstr>
      <vt:lpstr>Segmentation Approaches</vt:lpstr>
      <vt:lpstr>Segmentation Approaches</vt:lpstr>
      <vt:lpstr>Segmentation Approaches</vt:lpstr>
      <vt:lpstr>Segmentation Approaches</vt:lpstr>
      <vt:lpstr>PowerPoint Presentation</vt:lpstr>
      <vt:lpstr>Segmentation Approaches</vt:lpstr>
      <vt:lpstr>Segmentation Approaches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SEGMENTATION</dc:title>
  <dc:creator>Reggiechelle</dc:creator>
  <cp:lastModifiedBy>jatan choudhary</cp:lastModifiedBy>
  <cp:revision>1</cp:revision>
  <dcterms:created xsi:type="dcterms:W3CDTF">2021-01-18T08:11:14Z</dcterms:created>
  <dcterms:modified xsi:type="dcterms:W3CDTF">2021-02-06T12:26:09Z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2012-04-09T00:00:00Z</vt:filetime>
  </property>
  <property fmtid="{D5CDD505-2E9C-101B-9397-08002B2CF9AE}" pid="3" name="Creator">
    <vt:lpwstr>Impress</vt:lpwstr>
  </property>
  <property fmtid="{D5CDD505-2E9C-101B-9397-08002B2CF9AE}" pid="4" name="LastSaved">
    <vt:filetime>2021-01-18T00:00:00Z</vt:filetime>
  </property>
</Properties>
</file>