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12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99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>
      <p:cViewPr varScale="1">
        <p:scale>
          <a:sx n="68" d="100"/>
          <a:sy n="68" d="100"/>
        </p:scale>
        <p:origin x="140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BF304-8341-48DC-B391-172B0F5BD5F5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C3EBC-BF2B-435C-9639-AF6A0267D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C3EBC-BF2B-435C-9639-AF6A0267D0A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65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C3EBC-BF2B-435C-9639-AF6A0267D0A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551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C3EBC-BF2B-435C-9639-AF6A0267D0A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16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C3EBC-BF2B-435C-9639-AF6A0267D0A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66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C3EBC-BF2B-435C-9639-AF6A0267D0A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000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C3EBC-BF2B-435C-9639-AF6A0267D0A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7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C3EBC-BF2B-435C-9639-AF6A0267D0A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11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C3EBC-BF2B-435C-9639-AF6A0267D0A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37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C3EBC-BF2B-435C-9639-AF6A0267D0A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00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C3EBC-BF2B-435C-9639-AF6A0267D0A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88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C3EBC-BF2B-435C-9639-AF6A0267D0A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109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C3EBC-BF2B-435C-9639-AF6A0267D0A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33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7472" y="835799"/>
            <a:ext cx="804905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3748" y="6626700"/>
            <a:ext cx="2933700" cy="138499"/>
          </a:xfrm>
        </p:spPr>
        <p:txBody>
          <a:bodyPr lIns="0" tIns="0" rIns="0" bIns="0"/>
          <a:lstStyle>
            <a:lvl1pPr>
              <a:defRPr sz="900" b="0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dirty="0"/>
              <a:t>Seminar   |  Winter Semester 2018/19  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97141" y="6625726"/>
            <a:ext cx="470534" cy="138499"/>
          </a:xfrm>
        </p:spPr>
        <p:txBody>
          <a:bodyPr lIns="0" tIns="0" rIns="0" bIns="0"/>
          <a:lstStyle>
            <a:lvl1pPr>
              <a:defRPr sz="900" b="0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18/01/19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3748" y="6626700"/>
            <a:ext cx="2933700" cy="276999"/>
          </a:xfrm>
        </p:spPr>
        <p:txBody>
          <a:bodyPr lIns="0" tIns="0" rIns="0" bIns="0"/>
          <a:lstStyle>
            <a:lvl1pPr>
              <a:defRPr sz="900" b="0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IN" dirty="0"/>
              <a:t>Seminar Fracture Mechanics  |  Winter Semester 2018/19  </a:t>
            </a:r>
          </a:p>
          <a:p>
            <a:pPr marL="12700">
              <a:spcBef>
                <a:spcPts val="15"/>
              </a:spcBef>
            </a:pPr>
            <a:r>
              <a:rPr lang="en-IN" dirty="0"/>
              <a:t>Jatandeep Singh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97141" y="6625726"/>
            <a:ext cx="470534" cy="138499"/>
          </a:xfrm>
        </p:spPr>
        <p:txBody>
          <a:bodyPr lIns="0" tIns="0" rIns="0" bIns="0"/>
          <a:lstStyle>
            <a:lvl1pPr>
              <a:defRPr sz="900" b="0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18/01/19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dirty="0"/>
              <a:t>Seminar AAMIP  |  Winter Semester 2018/19   |  Kishore Surendra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19/11/18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dirty="0"/>
              <a:t>Seminar AAMIP  |  Winter Semester 2018/19   |  Kishore Surendra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19/11/18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dirty="0"/>
              <a:t>Seminar AAMIP  |  Winter Semester 2018/19   |  Kishore Surendra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19/11/18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28801" y="123201"/>
            <a:ext cx="1410677" cy="2804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86294" y="354736"/>
            <a:ext cx="78105" cy="19685"/>
          </a:xfrm>
          <a:custGeom>
            <a:avLst/>
            <a:gdLst/>
            <a:ahLst/>
            <a:cxnLst/>
            <a:rect l="l" t="t" r="r" b="b"/>
            <a:pathLst>
              <a:path w="78104" h="19685">
                <a:moveTo>
                  <a:pt x="78041" y="0"/>
                </a:moveTo>
                <a:lnTo>
                  <a:pt x="7112" y="0"/>
                </a:lnTo>
                <a:lnTo>
                  <a:pt x="0" y="19088"/>
                </a:lnTo>
                <a:lnTo>
                  <a:pt x="72199" y="19088"/>
                </a:lnTo>
                <a:lnTo>
                  <a:pt x="72351" y="18923"/>
                </a:lnTo>
                <a:lnTo>
                  <a:pt x="72199" y="18923"/>
                </a:lnTo>
                <a:lnTo>
                  <a:pt x="78041" y="0"/>
                </a:lnTo>
                <a:close/>
              </a:path>
            </a:pathLst>
          </a:custGeom>
          <a:solidFill>
            <a:srgbClr val="00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475715" y="383590"/>
            <a:ext cx="80010" cy="19685"/>
          </a:xfrm>
          <a:custGeom>
            <a:avLst/>
            <a:gdLst/>
            <a:ahLst/>
            <a:cxnLst/>
            <a:rect l="l" t="t" r="r" b="b"/>
            <a:pathLst>
              <a:path w="80009" h="19685">
                <a:moveTo>
                  <a:pt x="79933" y="0"/>
                </a:moveTo>
                <a:lnTo>
                  <a:pt x="7264" y="0"/>
                </a:lnTo>
                <a:lnTo>
                  <a:pt x="0" y="19240"/>
                </a:lnTo>
                <a:lnTo>
                  <a:pt x="73774" y="19240"/>
                </a:lnTo>
                <a:lnTo>
                  <a:pt x="79933" y="0"/>
                </a:lnTo>
                <a:close/>
              </a:path>
            </a:pathLst>
          </a:custGeom>
          <a:solidFill>
            <a:srgbClr val="00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328801" y="383590"/>
            <a:ext cx="69215" cy="19685"/>
          </a:xfrm>
          <a:custGeom>
            <a:avLst/>
            <a:gdLst/>
            <a:ahLst/>
            <a:cxnLst/>
            <a:rect l="l" t="t" r="r" b="b"/>
            <a:pathLst>
              <a:path w="69215" h="19685">
                <a:moveTo>
                  <a:pt x="0" y="19241"/>
                </a:moveTo>
                <a:lnTo>
                  <a:pt x="69028" y="19241"/>
                </a:lnTo>
                <a:lnTo>
                  <a:pt x="69028" y="0"/>
                </a:lnTo>
                <a:lnTo>
                  <a:pt x="0" y="0"/>
                </a:lnTo>
                <a:lnTo>
                  <a:pt x="0" y="19241"/>
                </a:lnTo>
                <a:close/>
              </a:path>
            </a:pathLst>
          </a:custGeom>
          <a:solidFill>
            <a:srgbClr val="00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328801" y="354741"/>
            <a:ext cx="69215" cy="19685"/>
          </a:xfrm>
          <a:custGeom>
            <a:avLst/>
            <a:gdLst/>
            <a:ahLst/>
            <a:cxnLst/>
            <a:rect l="l" t="t" r="r" b="b"/>
            <a:pathLst>
              <a:path w="69215" h="19685">
                <a:moveTo>
                  <a:pt x="0" y="19083"/>
                </a:moveTo>
                <a:lnTo>
                  <a:pt x="69028" y="19083"/>
                </a:lnTo>
                <a:lnTo>
                  <a:pt x="69028" y="0"/>
                </a:lnTo>
                <a:lnTo>
                  <a:pt x="0" y="0"/>
                </a:lnTo>
                <a:lnTo>
                  <a:pt x="0" y="19083"/>
                </a:lnTo>
                <a:close/>
              </a:path>
            </a:pathLst>
          </a:custGeom>
          <a:solidFill>
            <a:srgbClr val="00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328801" y="325558"/>
            <a:ext cx="69215" cy="19685"/>
          </a:xfrm>
          <a:custGeom>
            <a:avLst/>
            <a:gdLst/>
            <a:ahLst/>
            <a:cxnLst/>
            <a:rect l="l" t="t" r="r" b="b"/>
            <a:pathLst>
              <a:path w="69215" h="19685">
                <a:moveTo>
                  <a:pt x="0" y="19398"/>
                </a:moveTo>
                <a:lnTo>
                  <a:pt x="69028" y="19398"/>
                </a:lnTo>
                <a:lnTo>
                  <a:pt x="69028" y="0"/>
                </a:lnTo>
                <a:lnTo>
                  <a:pt x="0" y="0"/>
                </a:lnTo>
                <a:lnTo>
                  <a:pt x="0" y="19398"/>
                </a:lnTo>
                <a:close/>
              </a:path>
            </a:pathLst>
          </a:custGeom>
          <a:solidFill>
            <a:srgbClr val="00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328801" y="296691"/>
            <a:ext cx="69215" cy="19685"/>
          </a:xfrm>
          <a:custGeom>
            <a:avLst/>
            <a:gdLst/>
            <a:ahLst/>
            <a:cxnLst/>
            <a:rect l="l" t="t" r="r" b="b"/>
            <a:pathLst>
              <a:path w="69215" h="19685">
                <a:moveTo>
                  <a:pt x="0" y="19398"/>
                </a:moveTo>
                <a:lnTo>
                  <a:pt x="69028" y="19398"/>
                </a:lnTo>
                <a:lnTo>
                  <a:pt x="69028" y="0"/>
                </a:lnTo>
                <a:lnTo>
                  <a:pt x="0" y="0"/>
                </a:lnTo>
                <a:lnTo>
                  <a:pt x="0" y="19398"/>
                </a:lnTo>
                <a:close/>
              </a:path>
            </a:pathLst>
          </a:custGeom>
          <a:solidFill>
            <a:srgbClr val="00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328801" y="209950"/>
            <a:ext cx="69215" cy="19685"/>
          </a:xfrm>
          <a:custGeom>
            <a:avLst/>
            <a:gdLst/>
            <a:ahLst/>
            <a:cxnLst/>
            <a:rect l="l" t="t" r="r" b="b"/>
            <a:pathLst>
              <a:path w="69215" h="19685">
                <a:moveTo>
                  <a:pt x="0" y="19398"/>
                </a:moveTo>
                <a:lnTo>
                  <a:pt x="69028" y="19398"/>
                </a:lnTo>
                <a:lnTo>
                  <a:pt x="69028" y="0"/>
                </a:lnTo>
                <a:lnTo>
                  <a:pt x="0" y="0"/>
                </a:lnTo>
                <a:lnTo>
                  <a:pt x="0" y="19398"/>
                </a:lnTo>
                <a:close/>
              </a:path>
            </a:pathLst>
          </a:custGeom>
          <a:solidFill>
            <a:srgbClr val="00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328801" y="181093"/>
            <a:ext cx="69215" cy="19685"/>
          </a:xfrm>
          <a:custGeom>
            <a:avLst/>
            <a:gdLst/>
            <a:ahLst/>
            <a:cxnLst/>
            <a:rect l="l" t="t" r="r" b="b"/>
            <a:pathLst>
              <a:path w="69215" h="19685">
                <a:moveTo>
                  <a:pt x="0" y="19083"/>
                </a:moveTo>
                <a:lnTo>
                  <a:pt x="69028" y="19083"/>
                </a:lnTo>
                <a:lnTo>
                  <a:pt x="69028" y="0"/>
                </a:lnTo>
                <a:lnTo>
                  <a:pt x="0" y="0"/>
                </a:lnTo>
                <a:lnTo>
                  <a:pt x="0" y="19083"/>
                </a:lnTo>
                <a:close/>
              </a:path>
            </a:pathLst>
          </a:custGeom>
          <a:solidFill>
            <a:srgbClr val="00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744891" y="123201"/>
            <a:ext cx="69215" cy="19685"/>
          </a:xfrm>
          <a:custGeom>
            <a:avLst/>
            <a:gdLst/>
            <a:ahLst/>
            <a:cxnLst/>
            <a:rect l="l" t="t" r="r" b="b"/>
            <a:pathLst>
              <a:path w="69215" h="19685">
                <a:moveTo>
                  <a:pt x="0" y="19241"/>
                </a:moveTo>
                <a:lnTo>
                  <a:pt x="69028" y="19241"/>
                </a:lnTo>
                <a:lnTo>
                  <a:pt x="69028" y="0"/>
                </a:lnTo>
                <a:lnTo>
                  <a:pt x="0" y="0"/>
                </a:lnTo>
                <a:lnTo>
                  <a:pt x="0" y="19241"/>
                </a:lnTo>
                <a:close/>
              </a:path>
            </a:pathLst>
          </a:custGeom>
          <a:solidFill>
            <a:srgbClr val="00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744891" y="152069"/>
            <a:ext cx="69215" cy="19685"/>
          </a:xfrm>
          <a:custGeom>
            <a:avLst/>
            <a:gdLst/>
            <a:ahLst/>
            <a:cxnLst/>
            <a:rect l="l" t="t" r="r" b="b"/>
            <a:pathLst>
              <a:path w="69215" h="19685">
                <a:moveTo>
                  <a:pt x="0" y="19241"/>
                </a:moveTo>
                <a:lnTo>
                  <a:pt x="69028" y="19241"/>
                </a:lnTo>
                <a:lnTo>
                  <a:pt x="69028" y="0"/>
                </a:lnTo>
                <a:lnTo>
                  <a:pt x="0" y="0"/>
                </a:lnTo>
                <a:lnTo>
                  <a:pt x="0" y="19241"/>
                </a:lnTo>
                <a:close/>
              </a:path>
            </a:pathLst>
          </a:custGeom>
          <a:solidFill>
            <a:srgbClr val="00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744891" y="181096"/>
            <a:ext cx="69215" cy="19685"/>
          </a:xfrm>
          <a:custGeom>
            <a:avLst/>
            <a:gdLst/>
            <a:ahLst/>
            <a:cxnLst/>
            <a:rect l="l" t="t" r="r" b="b"/>
            <a:pathLst>
              <a:path w="69215" h="19685">
                <a:moveTo>
                  <a:pt x="0" y="19398"/>
                </a:moveTo>
                <a:lnTo>
                  <a:pt x="69028" y="19398"/>
                </a:lnTo>
                <a:lnTo>
                  <a:pt x="69028" y="0"/>
                </a:lnTo>
                <a:lnTo>
                  <a:pt x="0" y="0"/>
                </a:lnTo>
                <a:lnTo>
                  <a:pt x="0" y="19398"/>
                </a:lnTo>
                <a:close/>
              </a:path>
            </a:pathLst>
          </a:custGeom>
          <a:solidFill>
            <a:srgbClr val="00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744891" y="209950"/>
            <a:ext cx="69215" cy="19685"/>
          </a:xfrm>
          <a:custGeom>
            <a:avLst/>
            <a:gdLst/>
            <a:ahLst/>
            <a:cxnLst/>
            <a:rect l="l" t="t" r="r" b="b"/>
            <a:pathLst>
              <a:path w="69215" h="19685">
                <a:moveTo>
                  <a:pt x="0" y="19398"/>
                </a:moveTo>
                <a:lnTo>
                  <a:pt x="69028" y="19398"/>
                </a:lnTo>
                <a:lnTo>
                  <a:pt x="69028" y="0"/>
                </a:lnTo>
                <a:lnTo>
                  <a:pt x="0" y="0"/>
                </a:lnTo>
                <a:lnTo>
                  <a:pt x="0" y="19398"/>
                </a:lnTo>
                <a:close/>
              </a:path>
            </a:pathLst>
          </a:custGeom>
          <a:solidFill>
            <a:srgbClr val="00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031136" y="469709"/>
            <a:ext cx="28575" cy="40640"/>
          </a:xfrm>
          <a:custGeom>
            <a:avLst/>
            <a:gdLst/>
            <a:ahLst/>
            <a:cxnLst/>
            <a:rect l="l" t="t" r="r" b="b"/>
            <a:pathLst>
              <a:path w="28575" h="40640">
                <a:moveTo>
                  <a:pt x="27965" y="0"/>
                </a:moveTo>
                <a:lnTo>
                  <a:pt x="0" y="0"/>
                </a:lnTo>
                <a:lnTo>
                  <a:pt x="0" y="40525"/>
                </a:lnTo>
                <a:lnTo>
                  <a:pt x="8864" y="40525"/>
                </a:lnTo>
                <a:lnTo>
                  <a:pt x="8864" y="23812"/>
                </a:lnTo>
                <a:lnTo>
                  <a:pt x="25438" y="23812"/>
                </a:lnTo>
                <a:lnTo>
                  <a:pt x="25438" y="16878"/>
                </a:lnTo>
                <a:lnTo>
                  <a:pt x="8864" y="16878"/>
                </a:lnTo>
                <a:lnTo>
                  <a:pt x="8864" y="7569"/>
                </a:lnTo>
                <a:lnTo>
                  <a:pt x="27965" y="7569"/>
                </a:lnTo>
                <a:lnTo>
                  <a:pt x="27965" y="0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059229" y="469709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40">
                <a:moveTo>
                  <a:pt x="24472" y="0"/>
                </a:moveTo>
                <a:lnTo>
                  <a:pt x="15341" y="0"/>
                </a:lnTo>
                <a:lnTo>
                  <a:pt x="0" y="40525"/>
                </a:lnTo>
                <a:lnTo>
                  <a:pt x="9194" y="40525"/>
                </a:lnTo>
                <a:lnTo>
                  <a:pt x="12369" y="31546"/>
                </a:lnTo>
                <a:lnTo>
                  <a:pt x="36059" y="31546"/>
                </a:lnTo>
                <a:lnTo>
                  <a:pt x="33568" y="24764"/>
                </a:lnTo>
                <a:lnTo>
                  <a:pt x="14566" y="24764"/>
                </a:lnTo>
                <a:lnTo>
                  <a:pt x="19608" y="9931"/>
                </a:lnTo>
                <a:lnTo>
                  <a:pt x="28120" y="9931"/>
                </a:lnTo>
                <a:lnTo>
                  <a:pt x="24472" y="0"/>
                </a:lnTo>
                <a:close/>
              </a:path>
              <a:path w="39370" h="40640">
                <a:moveTo>
                  <a:pt x="36059" y="31546"/>
                </a:moveTo>
                <a:lnTo>
                  <a:pt x="27190" y="31546"/>
                </a:lnTo>
                <a:lnTo>
                  <a:pt x="30162" y="40525"/>
                </a:lnTo>
                <a:lnTo>
                  <a:pt x="39357" y="40525"/>
                </a:lnTo>
                <a:lnTo>
                  <a:pt x="36059" y="31546"/>
                </a:lnTo>
                <a:close/>
              </a:path>
              <a:path w="39370" h="40640">
                <a:moveTo>
                  <a:pt x="28120" y="9931"/>
                </a:moveTo>
                <a:lnTo>
                  <a:pt x="19748" y="9931"/>
                </a:lnTo>
                <a:lnTo>
                  <a:pt x="24790" y="24764"/>
                </a:lnTo>
                <a:lnTo>
                  <a:pt x="33568" y="24764"/>
                </a:lnTo>
                <a:lnTo>
                  <a:pt x="28120" y="9931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100656" y="468604"/>
            <a:ext cx="37465" cy="43180"/>
          </a:xfrm>
          <a:custGeom>
            <a:avLst/>
            <a:gdLst/>
            <a:ahLst/>
            <a:cxnLst/>
            <a:rect l="l" t="t" r="r" b="b"/>
            <a:pathLst>
              <a:path w="37465" h="43179">
                <a:moveTo>
                  <a:pt x="28422" y="0"/>
                </a:moveTo>
                <a:lnTo>
                  <a:pt x="19557" y="0"/>
                </a:lnTo>
                <a:lnTo>
                  <a:pt x="11310" y="1668"/>
                </a:lnTo>
                <a:lnTo>
                  <a:pt x="5164" y="6248"/>
                </a:lnTo>
                <a:lnTo>
                  <a:pt x="1325" y="13105"/>
                </a:lnTo>
                <a:lnTo>
                  <a:pt x="0" y="21602"/>
                </a:lnTo>
                <a:lnTo>
                  <a:pt x="1325" y="29804"/>
                </a:lnTo>
                <a:lnTo>
                  <a:pt x="5164" y="36469"/>
                </a:lnTo>
                <a:lnTo>
                  <a:pt x="11310" y="40946"/>
                </a:lnTo>
                <a:lnTo>
                  <a:pt x="19557" y="42583"/>
                </a:lnTo>
                <a:lnTo>
                  <a:pt x="29324" y="42583"/>
                </a:lnTo>
                <a:lnTo>
                  <a:pt x="36322" y="36271"/>
                </a:lnTo>
                <a:lnTo>
                  <a:pt x="36432" y="35013"/>
                </a:lnTo>
                <a:lnTo>
                  <a:pt x="11658" y="35013"/>
                </a:lnTo>
                <a:lnTo>
                  <a:pt x="8674" y="28384"/>
                </a:lnTo>
                <a:lnTo>
                  <a:pt x="8674" y="14503"/>
                </a:lnTo>
                <a:lnTo>
                  <a:pt x="11658" y="7569"/>
                </a:lnTo>
                <a:lnTo>
                  <a:pt x="36127" y="7569"/>
                </a:lnTo>
                <a:lnTo>
                  <a:pt x="35864" y="5359"/>
                </a:lnTo>
                <a:lnTo>
                  <a:pt x="28422" y="0"/>
                </a:lnTo>
                <a:close/>
              </a:path>
              <a:path w="37465" h="43179">
                <a:moveTo>
                  <a:pt x="37223" y="26022"/>
                </a:moveTo>
                <a:lnTo>
                  <a:pt x="28549" y="26022"/>
                </a:lnTo>
                <a:lnTo>
                  <a:pt x="28105" y="31381"/>
                </a:lnTo>
                <a:lnTo>
                  <a:pt x="24930" y="35013"/>
                </a:lnTo>
                <a:lnTo>
                  <a:pt x="36432" y="35013"/>
                </a:lnTo>
                <a:lnTo>
                  <a:pt x="37223" y="26022"/>
                </a:lnTo>
                <a:close/>
              </a:path>
              <a:path w="37465" h="43179">
                <a:moveTo>
                  <a:pt x="36127" y="7569"/>
                </a:moveTo>
                <a:lnTo>
                  <a:pt x="23952" y="7569"/>
                </a:lnTo>
                <a:lnTo>
                  <a:pt x="27647" y="10718"/>
                </a:lnTo>
                <a:lnTo>
                  <a:pt x="28422" y="14668"/>
                </a:lnTo>
                <a:lnTo>
                  <a:pt x="36969" y="14668"/>
                </a:lnTo>
                <a:lnTo>
                  <a:pt x="36127" y="7569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145195" y="469709"/>
            <a:ext cx="34290" cy="41910"/>
          </a:xfrm>
          <a:custGeom>
            <a:avLst/>
            <a:gdLst/>
            <a:ahLst/>
            <a:cxnLst/>
            <a:rect l="l" t="t" r="r" b="b"/>
            <a:pathLst>
              <a:path w="34290" h="41909">
                <a:moveTo>
                  <a:pt x="8801" y="0"/>
                </a:moveTo>
                <a:lnTo>
                  <a:pt x="0" y="0"/>
                </a:lnTo>
                <a:lnTo>
                  <a:pt x="0" y="36271"/>
                </a:lnTo>
                <a:lnTo>
                  <a:pt x="6286" y="41478"/>
                </a:lnTo>
                <a:lnTo>
                  <a:pt x="27774" y="41478"/>
                </a:lnTo>
                <a:lnTo>
                  <a:pt x="34124" y="36271"/>
                </a:lnTo>
                <a:lnTo>
                  <a:pt x="34124" y="33908"/>
                </a:lnTo>
                <a:lnTo>
                  <a:pt x="9905" y="33908"/>
                </a:lnTo>
                <a:lnTo>
                  <a:pt x="8801" y="29654"/>
                </a:lnTo>
                <a:lnTo>
                  <a:pt x="8801" y="0"/>
                </a:lnTo>
                <a:close/>
              </a:path>
              <a:path w="34290" h="41909">
                <a:moveTo>
                  <a:pt x="34124" y="0"/>
                </a:moveTo>
                <a:lnTo>
                  <a:pt x="25438" y="0"/>
                </a:lnTo>
                <a:lnTo>
                  <a:pt x="25438" y="31229"/>
                </a:lnTo>
                <a:lnTo>
                  <a:pt x="23380" y="33908"/>
                </a:lnTo>
                <a:lnTo>
                  <a:pt x="34124" y="33908"/>
                </a:lnTo>
                <a:lnTo>
                  <a:pt x="34124" y="0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188769" y="469709"/>
            <a:ext cx="28575" cy="40640"/>
          </a:xfrm>
          <a:custGeom>
            <a:avLst/>
            <a:gdLst/>
            <a:ahLst/>
            <a:cxnLst/>
            <a:rect l="l" t="t" r="r" b="b"/>
            <a:pathLst>
              <a:path w="28575" h="40640">
                <a:moveTo>
                  <a:pt x="8864" y="0"/>
                </a:moveTo>
                <a:lnTo>
                  <a:pt x="0" y="0"/>
                </a:lnTo>
                <a:lnTo>
                  <a:pt x="0" y="40525"/>
                </a:lnTo>
                <a:lnTo>
                  <a:pt x="28422" y="40525"/>
                </a:lnTo>
                <a:lnTo>
                  <a:pt x="28422" y="33121"/>
                </a:lnTo>
                <a:lnTo>
                  <a:pt x="8864" y="33121"/>
                </a:lnTo>
                <a:lnTo>
                  <a:pt x="8864" y="0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216086" y="469709"/>
            <a:ext cx="33020" cy="40640"/>
          </a:xfrm>
          <a:custGeom>
            <a:avLst/>
            <a:gdLst/>
            <a:ahLst/>
            <a:cxnLst/>
            <a:rect l="l" t="t" r="r" b="b"/>
            <a:pathLst>
              <a:path w="33020" h="40640">
                <a:moveTo>
                  <a:pt x="20586" y="7569"/>
                </a:moveTo>
                <a:lnTo>
                  <a:pt x="12039" y="7569"/>
                </a:lnTo>
                <a:lnTo>
                  <a:pt x="12039" y="40525"/>
                </a:lnTo>
                <a:lnTo>
                  <a:pt x="20586" y="40525"/>
                </a:lnTo>
                <a:lnTo>
                  <a:pt x="20586" y="7569"/>
                </a:lnTo>
                <a:close/>
              </a:path>
              <a:path w="33020" h="40640">
                <a:moveTo>
                  <a:pt x="32562" y="0"/>
                </a:moveTo>
                <a:lnTo>
                  <a:pt x="0" y="0"/>
                </a:lnTo>
                <a:lnTo>
                  <a:pt x="0" y="7569"/>
                </a:lnTo>
                <a:lnTo>
                  <a:pt x="32562" y="7569"/>
                </a:lnTo>
                <a:lnTo>
                  <a:pt x="32562" y="0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252599" y="469709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9969" y="0"/>
                </a:moveTo>
                <a:lnTo>
                  <a:pt x="0" y="0"/>
                </a:lnTo>
                <a:lnTo>
                  <a:pt x="14693" y="24764"/>
                </a:lnTo>
                <a:lnTo>
                  <a:pt x="14693" y="40525"/>
                </a:lnTo>
                <a:lnTo>
                  <a:pt x="23367" y="40525"/>
                </a:lnTo>
                <a:lnTo>
                  <a:pt x="23459" y="24764"/>
                </a:lnTo>
                <a:lnTo>
                  <a:pt x="28789" y="15925"/>
                </a:lnTo>
                <a:lnTo>
                  <a:pt x="19291" y="15925"/>
                </a:lnTo>
                <a:lnTo>
                  <a:pt x="9969" y="0"/>
                </a:lnTo>
                <a:close/>
              </a:path>
              <a:path w="38734" h="40640">
                <a:moveTo>
                  <a:pt x="38392" y="0"/>
                </a:moveTo>
                <a:lnTo>
                  <a:pt x="28613" y="0"/>
                </a:lnTo>
                <a:lnTo>
                  <a:pt x="19291" y="15925"/>
                </a:lnTo>
                <a:lnTo>
                  <a:pt x="28789" y="15925"/>
                </a:lnTo>
                <a:lnTo>
                  <a:pt x="38392" y="0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309953" y="468604"/>
            <a:ext cx="39370" cy="43180"/>
          </a:xfrm>
          <a:custGeom>
            <a:avLst/>
            <a:gdLst/>
            <a:ahLst/>
            <a:cxnLst/>
            <a:rect l="l" t="t" r="r" b="b"/>
            <a:pathLst>
              <a:path w="39370" h="43179">
                <a:moveTo>
                  <a:pt x="19545" y="0"/>
                </a:moveTo>
                <a:lnTo>
                  <a:pt x="11304" y="1668"/>
                </a:lnTo>
                <a:lnTo>
                  <a:pt x="5162" y="6248"/>
                </a:lnTo>
                <a:lnTo>
                  <a:pt x="1325" y="13105"/>
                </a:lnTo>
                <a:lnTo>
                  <a:pt x="0" y="21602"/>
                </a:lnTo>
                <a:lnTo>
                  <a:pt x="1325" y="29804"/>
                </a:lnTo>
                <a:lnTo>
                  <a:pt x="5162" y="36469"/>
                </a:lnTo>
                <a:lnTo>
                  <a:pt x="11304" y="40946"/>
                </a:lnTo>
                <a:lnTo>
                  <a:pt x="19545" y="42583"/>
                </a:lnTo>
                <a:lnTo>
                  <a:pt x="27903" y="40946"/>
                </a:lnTo>
                <a:lnTo>
                  <a:pt x="34105" y="36469"/>
                </a:lnTo>
                <a:lnTo>
                  <a:pt x="34948" y="35013"/>
                </a:lnTo>
                <a:lnTo>
                  <a:pt x="11658" y="35013"/>
                </a:lnTo>
                <a:lnTo>
                  <a:pt x="8674" y="28384"/>
                </a:lnTo>
                <a:lnTo>
                  <a:pt x="8674" y="14503"/>
                </a:lnTo>
                <a:lnTo>
                  <a:pt x="11658" y="7569"/>
                </a:lnTo>
                <a:lnTo>
                  <a:pt x="34849" y="7569"/>
                </a:lnTo>
                <a:lnTo>
                  <a:pt x="34105" y="6248"/>
                </a:lnTo>
                <a:lnTo>
                  <a:pt x="27903" y="1668"/>
                </a:lnTo>
                <a:lnTo>
                  <a:pt x="19545" y="0"/>
                </a:lnTo>
                <a:close/>
              </a:path>
              <a:path w="39370" h="43179">
                <a:moveTo>
                  <a:pt x="34849" y="7569"/>
                </a:moveTo>
                <a:lnTo>
                  <a:pt x="27647" y="7569"/>
                </a:lnTo>
                <a:lnTo>
                  <a:pt x="30492" y="14503"/>
                </a:lnTo>
                <a:lnTo>
                  <a:pt x="30492" y="28384"/>
                </a:lnTo>
                <a:lnTo>
                  <a:pt x="27647" y="35013"/>
                </a:lnTo>
                <a:lnTo>
                  <a:pt x="34948" y="35013"/>
                </a:lnTo>
                <a:lnTo>
                  <a:pt x="37965" y="29804"/>
                </a:lnTo>
                <a:lnTo>
                  <a:pt x="39293" y="21602"/>
                </a:lnTo>
                <a:lnTo>
                  <a:pt x="37965" y="13105"/>
                </a:lnTo>
                <a:lnTo>
                  <a:pt x="34849" y="7569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357019" y="469709"/>
            <a:ext cx="28575" cy="40640"/>
          </a:xfrm>
          <a:custGeom>
            <a:avLst/>
            <a:gdLst/>
            <a:ahLst/>
            <a:cxnLst/>
            <a:rect l="l" t="t" r="r" b="b"/>
            <a:pathLst>
              <a:path w="28575" h="40640">
                <a:moveTo>
                  <a:pt x="28092" y="0"/>
                </a:moveTo>
                <a:lnTo>
                  <a:pt x="0" y="0"/>
                </a:lnTo>
                <a:lnTo>
                  <a:pt x="0" y="40525"/>
                </a:lnTo>
                <a:lnTo>
                  <a:pt x="8991" y="40525"/>
                </a:lnTo>
                <a:lnTo>
                  <a:pt x="8991" y="23812"/>
                </a:lnTo>
                <a:lnTo>
                  <a:pt x="25565" y="23812"/>
                </a:lnTo>
                <a:lnTo>
                  <a:pt x="25565" y="16878"/>
                </a:lnTo>
                <a:lnTo>
                  <a:pt x="8991" y="16878"/>
                </a:lnTo>
                <a:lnTo>
                  <a:pt x="8991" y="7569"/>
                </a:lnTo>
                <a:lnTo>
                  <a:pt x="28092" y="7569"/>
                </a:lnTo>
                <a:lnTo>
                  <a:pt x="28092" y="0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407704" y="469709"/>
            <a:ext cx="30480" cy="40640"/>
          </a:xfrm>
          <a:custGeom>
            <a:avLst/>
            <a:gdLst/>
            <a:ahLst/>
            <a:cxnLst/>
            <a:rect l="l" t="t" r="r" b="b"/>
            <a:pathLst>
              <a:path w="30479" h="40640">
                <a:moveTo>
                  <a:pt x="29845" y="0"/>
                </a:moveTo>
                <a:lnTo>
                  <a:pt x="0" y="0"/>
                </a:lnTo>
                <a:lnTo>
                  <a:pt x="0" y="40525"/>
                </a:lnTo>
                <a:lnTo>
                  <a:pt x="30175" y="40525"/>
                </a:lnTo>
                <a:lnTo>
                  <a:pt x="30175" y="33121"/>
                </a:lnTo>
                <a:lnTo>
                  <a:pt x="8864" y="33121"/>
                </a:lnTo>
                <a:lnTo>
                  <a:pt x="8864" y="23177"/>
                </a:lnTo>
                <a:lnTo>
                  <a:pt x="28155" y="23177"/>
                </a:lnTo>
                <a:lnTo>
                  <a:pt x="28155" y="16243"/>
                </a:lnTo>
                <a:lnTo>
                  <a:pt x="8864" y="16243"/>
                </a:lnTo>
                <a:lnTo>
                  <a:pt x="8864" y="7569"/>
                </a:lnTo>
                <a:lnTo>
                  <a:pt x="29845" y="7569"/>
                </a:lnTo>
                <a:lnTo>
                  <a:pt x="29845" y="0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46096" y="469709"/>
            <a:ext cx="34290" cy="40640"/>
          </a:xfrm>
          <a:custGeom>
            <a:avLst/>
            <a:gdLst/>
            <a:ahLst/>
            <a:cxnLst/>
            <a:rect l="l" t="t" r="r" b="b"/>
            <a:pathLst>
              <a:path w="34290" h="40640">
                <a:moveTo>
                  <a:pt x="8864" y="0"/>
                </a:moveTo>
                <a:lnTo>
                  <a:pt x="0" y="0"/>
                </a:lnTo>
                <a:lnTo>
                  <a:pt x="0" y="40525"/>
                </a:lnTo>
                <a:lnTo>
                  <a:pt x="8216" y="40525"/>
                </a:lnTo>
                <a:lnTo>
                  <a:pt x="8216" y="13398"/>
                </a:lnTo>
                <a:lnTo>
                  <a:pt x="17004" y="13398"/>
                </a:lnTo>
                <a:lnTo>
                  <a:pt x="8864" y="0"/>
                </a:lnTo>
                <a:close/>
              </a:path>
              <a:path w="34290" h="40640">
                <a:moveTo>
                  <a:pt x="17004" y="13398"/>
                </a:moveTo>
                <a:lnTo>
                  <a:pt x="8547" y="13398"/>
                </a:lnTo>
                <a:lnTo>
                  <a:pt x="25120" y="40525"/>
                </a:lnTo>
                <a:lnTo>
                  <a:pt x="33794" y="40525"/>
                </a:lnTo>
                <a:lnTo>
                  <a:pt x="33794" y="27279"/>
                </a:lnTo>
                <a:lnTo>
                  <a:pt x="25438" y="27279"/>
                </a:lnTo>
                <a:lnTo>
                  <a:pt x="17004" y="13398"/>
                </a:lnTo>
                <a:close/>
              </a:path>
              <a:path w="34290" h="40640">
                <a:moveTo>
                  <a:pt x="33794" y="0"/>
                </a:moveTo>
                <a:lnTo>
                  <a:pt x="25628" y="0"/>
                </a:lnTo>
                <a:lnTo>
                  <a:pt x="25628" y="27279"/>
                </a:lnTo>
                <a:lnTo>
                  <a:pt x="33794" y="27279"/>
                </a:lnTo>
                <a:lnTo>
                  <a:pt x="33794" y="0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778" y="468604"/>
            <a:ext cx="37465" cy="43180"/>
          </a:xfrm>
          <a:custGeom>
            <a:avLst/>
            <a:gdLst/>
            <a:ahLst/>
            <a:cxnLst/>
            <a:rect l="l" t="t" r="r" b="b"/>
            <a:pathLst>
              <a:path w="37465" h="43179">
                <a:moveTo>
                  <a:pt x="27647" y="0"/>
                </a:moveTo>
                <a:lnTo>
                  <a:pt x="19621" y="0"/>
                </a:lnTo>
                <a:lnTo>
                  <a:pt x="11283" y="1668"/>
                </a:lnTo>
                <a:lnTo>
                  <a:pt x="5124" y="6248"/>
                </a:lnTo>
                <a:lnTo>
                  <a:pt x="1308" y="13105"/>
                </a:lnTo>
                <a:lnTo>
                  <a:pt x="0" y="21602"/>
                </a:lnTo>
                <a:lnTo>
                  <a:pt x="1308" y="29804"/>
                </a:lnTo>
                <a:lnTo>
                  <a:pt x="5124" y="36469"/>
                </a:lnTo>
                <a:lnTo>
                  <a:pt x="11283" y="40946"/>
                </a:lnTo>
                <a:lnTo>
                  <a:pt x="19621" y="42583"/>
                </a:lnTo>
                <a:lnTo>
                  <a:pt x="23444" y="42583"/>
                </a:lnTo>
                <a:lnTo>
                  <a:pt x="27520" y="41160"/>
                </a:lnTo>
                <a:lnTo>
                  <a:pt x="30695" y="37223"/>
                </a:lnTo>
                <a:lnTo>
                  <a:pt x="37160" y="37223"/>
                </a:lnTo>
                <a:lnTo>
                  <a:pt x="37160" y="35013"/>
                </a:lnTo>
                <a:lnTo>
                  <a:pt x="11595" y="35013"/>
                </a:lnTo>
                <a:lnTo>
                  <a:pt x="8750" y="28384"/>
                </a:lnTo>
                <a:lnTo>
                  <a:pt x="8750" y="14503"/>
                </a:lnTo>
                <a:lnTo>
                  <a:pt x="11595" y="7569"/>
                </a:lnTo>
                <a:lnTo>
                  <a:pt x="35687" y="7569"/>
                </a:lnTo>
                <a:lnTo>
                  <a:pt x="35420" y="5359"/>
                </a:lnTo>
                <a:lnTo>
                  <a:pt x="27647" y="0"/>
                </a:lnTo>
                <a:close/>
              </a:path>
              <a:path w="37465" h="43179">
                <a:moveTo>
                  <a:pt x="37160" y="37223"/>
                </a:moveTo>
                <a:lnTo>
                  <a:pt x="30695" y="37223"/>
                </a:lnTo>
                <a:lnTo>
                  <a:pt x="31470" y="41630"/>
                </a:lnTo>
                <a:lnTo>
                  <a:pt x="37160" y="41630"/>
                </a:lnTo>
                <a:lnTo>
                  <a:pt x="37160" y="37223"/>
                </a:lnTo>
                <a:close/>
              </a:path>
              <a:path w="37465" h="43179">
                <a:moveTo>
                  <a:pt x="37160" y="19710"/>
                </a:moveTo>
                <a:lnTo>
                  <a:pt x="20269" y="19710"/>
                </a:lnTo>
                <a:lnTo>
                  <a:pt x="20269" y="26492"/>
                </a:lnTo>
                <a:lnTo>
                  <a:pt x="29260" y="26492"/>
                </a:lnTo>
                <a:lnTo>
                  <a:pt x="28625" y="32016"/>
                </a:lnTo>
                <a:lnTo>
                  <a:pt x="25323" y="35013"/>
                </a:lnTo>
                <a:lnTo>
                  <a:pt x="37160" y="35013"/>
                </a:lnTo>
                <a:lnTo>
                  <a:pt x="37160" y="19710"/>
                </a:lnTo>
                <a:close/>
              </a:path>
              <a:path w="37465" h="43179">
                <a:moveTo>
                  <a:pt x="35687" y="7569"/>
                </a:moveTo>
                <a:lnTo>
                  <a:pt x="23888" y="7569"/>
                </a:lnTo>
                <a:lnTo>
                  <a:pt x="26873" y="9931"/>
                </a:lnTo>
                <a:lnTo>
                  <a:pt x="27978" y="14503"/>
                </a:lnTo>
                <a:lnTo>
                  <a:pt x="36525" y="14503"/>
                </a:lnTo>
                <a:lnTo>
                  <a:pt x="35687" y="7569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533942" y="469702"/>
            <a:ext cx="8890" cy="40640"/>
          </a:xfrm>
          <a:custGeom>
            <a:avLst/>
            <a:gdLst/>
            <a:ahLst/>
            <a:cxnLst/>
            <a:rect l="l" t="t" r="r" b="b"/>
            <a:pathLst>
              <a:path w="8890" h="40640">
                <a:moveTo>
                  <a:pt x="0" y="40532"/>
                </a:moveTo>
                <a:lnTo>
                  <a:pt x="8846" y="40532"/>
                </a:lnTo>
                <a:lnTo>
                  <a:pt x="8846" y="0"/>
                </a:lnTo>
                <a:lnTo>
                  <a:pt x="0" y="0"/>
                </a:lnTo>
                <a:lnTo>
                  <a:pt x="0" y="40532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552395" y="469709"/>
            <a:ext cx="34290" cy="40640"/>
          </a:xfrm>
          <a:custGeom>
            <a:avLst/>
            <a:gdLst/>
            <a:ahLst/>
            <a:cxnLst/>
            <a:rect l="l" t="t" r="r" b="b"/>
            <a:pathLst>
              <a:path w="34290" h="40640">
                <a:moveTo>
                  <a:pt x="8737" y="0"/>
                </a:moveTo>
                <a:lnTo>
                  <a:pt x="0" y="0"/>
                </a:lnTo>
                <a:lnTo>
                  <a:pt x="0" y="40525"/>
                </a:lnTo>
                <a:lnTo>
                  <a:pt x="8216" y="40525"/>
                </a:lnTo>
                <a:lnTo>
                  <a:pt x="8216" y="13398"/>
                </a:lnTo>
                <a:lnTo>
                  <a:pt x="16940" y="13398"/>
                </a:lnTo>
                <a:lnTo>
                  <a:pt x="8737" y="0"/>
                </a:lnTo>
                <a:close/>
              </a:path>
              <a:path w="34290" h="40640">
                <a:moveTo>
                  <a:pt x="16940" y="13398"/>
                </a:moveTo>
                <a:lnTo>
                  <a:pt x="8216" y="13398"/>
                </a:lnTo>
                <a:lnTo>
                  <a:pt x="24980" y="40525"/>
                </a:lnTo>
                <a:lnTo>
                  <a:pt x="33858" y="40525"/>
                </a:lnTo>
                <a:lnTo>
                  <a:pt x="33858" y="27279"/>
                </a:lnTo>
                <a:lnTo>
                  <a:pt x="25438" y="27279"/>
                </a:lnTo>
                <a:lnTo>
                  <a:pt x="16940" y="13398"/>
                </a:lnTo>
                <a:close/>
              </a:path>
              <a:path w="34290" h="40640">
                <a:moveTo>
                  <a:pt x="33858" y="0"/>
                </a:moveTo>
                <a:lnTo>
                  <a:pt x="25438" y="0"/>
                </a:lnTo>
                <a:lnTo>
                  <a:pt x="25438" y="27279"/>
                </a:lnTo>
                <a:lnTo>
                  <a:pt x="33858" y="27279"/>
                </a:lnTo>
                <a:lnTo>
                  <a:pt x="33858" y="0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595829" y="469709"/>
            <a:ext cx="30480" cy="40640"/>
          </a:xfrm>
          <a:custGeom>
            <a:avLst/>
            <a:gdLst/>
            <a:ahLst/>
            <a:cxnLst/>
            <a:rect l="l" t="t" r="r" b="b"/>
            <a:pathLst>
              <a:path w="30479" h="40640">
                <a:moveTo>
                  <a:pt x="29908" y="0"/>
                </a:moveTo>
                <a:lnTo>
                  <a:pt x="0" y="0"/>
                </a:lnTo>
                <a:lnTo>
                  <a:pt x="0" y="40525"/>
                </a:lnTo>
                <a:lnTo>
                  <a:pt x="30365" y="40525"/>
                </a:lnTo>
                <a:lnTo>
                  <a:pt x="30365" y="33121"/>
                </a:lnTo>
                <a:lnTo>
                  <a:pt x="8864" y="33121"/>
                </a:lnTo>
                <a:lnTo>
                  <a:pt x="8864" y="23177"/>
                </a:lnTo>
                <a:lnTo>
                  <a:pt x="28155" y="23177"/>
                </a:lnTo>
                <a:lnTo>
                  <a:pt x="28155" y="16243"/>
                </a:lnTo>
                <a:lnTo>
                  <a:pt x="8864" y="16243"/>
                </a:lnTo>
                <a:lnTo>
                  <a:pt x="8864" y="7569"/>
                </a:lnTo>
                <a:lnTo>
                  <a:pt x="29908" y="7569"/>
                </a:lnTo>
                <a:lnTo>
                  <a:pt x="29908" y="0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634412" y="469709"/>
            <a:ext cx="30480" cy="40640"/>
          </a:xfrm>
          <a:custGeom>
            <a:avLst/>
            <a:gdLst/>
            <a:ahLst/>
            <a:cxnLst/>
            <a:rect l="l" t="t" r="r" b="b"/>
            <a:pathLst>
              <a:path w="30479" h="40640">
                <a:moveTo>
                  <a:pt x="29845" y="0"/>
                </a:moveTo>
                <a:lnTo>
                  <a:pt x="0" y="0"/>
                </a:lnTo>
                <a:lnTo>
                  <a:pt x="0" y="40525"/>
                </a:lnTo>
                <a:lnTo>
                  <a:pt x="30162" y="40525"/>
                </a:lnTo>
                <a:lnTo>
                  <a:pt x="30162" y="33121"/>
                </a:lnTo>
                <a:lnTo>
                  <a:pt x="8674" y="33121"/>
                </a:lnTo>
                <a:lnTo>
                  <a:pt x="8674" y="23177"/>
                </a:lnTo>
                <a:lnTo>
                  <a:pt x="27965" y="23177"/>
                </a:lnTo>
                <a:lnTo>
                  <a:pt x="27965" y="16243"/>
                </a:lnTo>
                <a:lnTo>
                  <a:pt x="8674" y="16243"/>
                </a:lnTo>
                <a:lnTo>
                  <a:pt x="8674" y="7569"/>
                </a:lnTo>
                <a:lnTo>
                  <a:pt x="29845" y="7569"/>
                </a:lnTo>
                <a:lnTo>
                  <a:pt x="29845" y="0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672804" y="469709"/>
            <a:ext cx="34925" cy="40640"/>
          </a:xfrm>
          <a:custGeom>
            <a:avLst/>
            <a:gdLst/>
            <a:ahLst/>
            <a:cxnLst/>
            <a:rect l="l" t="t" r="r" b="b"/>
            <a:pathLst>
              <a:path w="34925" h="40640">
                <a:moveTo>
                  <a:pt x="28740" y="0"/>
                </a:moveTo>
                <a:lnTo>
                  <a:pt x="0" y="0"/>
                </a:lnTo>
                <a:lnTo>
                  <a:pt x="0" y="40525"/>
                </a:lnTo>
                <a:lnTo>
                  <a:pt x="8801" y="40525"/>
                </a:lnTo>
                <a:lnTo>
                  <a:pt x="8801" y="24764"/>
                </a:lnTo>
                <a:lnTo>
                  <a:pt x="32001" y="24764"/>
                </a:lnTo>
                <a:lnTo>
                  <a:pt x="31394" y="22555"/>
                </a:lnTo>
                <a:lnTo>
                  <a:pt x="26860" y="21450"/>
                </a:lnTo>
                <a:lnTo>
                  <a:pt x="31394" y="19557"/>
                </a:lnTo>
                <a:lnTo>
                  <a:pt x="31985" y="18453"/>
                </a:lnTo>
                <a:lnTo>
                  <a:pt x="8801" y="18453"/>
                </a:lnTo>
                <a:lnTo>
                  <a:pt x="8801" y="6934"/>
                </a:lnTo>
                <a:lnTo>
                  <a:pt x="33337" y="6934"/>
                </a:lnTo>
                <a:lnTo>
                  <a:pt x="33337" y="5041"/>
                </a:lnTo>
                <a:lnTo>
                  <a:pt x="28740" y="0"/>
                </a:lnTo>
                <a:close/>
              </a:path>
              <a:path w="34925" h="40640">
                <a:moveTo>
                  <a:pt x="32001" y="24764"/>
                </a:moveTo>
                <a:lnTo>
                  <a:pt x="21945" y="24764"/>
                </a:lnTo>
                <a:lnTo>
                  <a:pt x="23495" y="26657"/>
                </a:lnTo>
                <a:lnTo>
                  <a:pt x="24333" y="30746"/>
                </a:lnTo>
                <a:lnTo>
                  <a:pt x="24551" y="33591"/>
                </a:lnTo>
                <a:lnTo>
                  <a:pt x="24549" y="38328"/>
                </a:lnTo>
                <a:lnTo>
                  <a:pt x="25565" y="40525"/>
                </a:lnTo>
                <a:lnTo>
                  <a:pt x="34442" y="40525"/>
                </a:lnTo>
                <a:lnTo>
                  <a:pt x="32816" y="38328"/>
                </a:lnTo>
                <a:lnTo>
                  <a:pt x="33007" y="33591"/>
                </a:lnTo>
                <a:lnTo>
                  <a:pt x="32806" y="30746"/>
                </a:lnTo>
                <a:lnTo>
                  <a:pt x="32562" y="26809"/>
                </a:lnTo>
                <a:lnTo>
                  <a:pt x="32001" y="24764"/>
                </a:lnTo>
                <a:close/>
              </a:path>
              <a:path w="34925" h="40640">
                <a:moveTo>
                  <a:pt x="33337" y="6934"/>
                </a:moveTo>
                <a:lnTo>
                  <a:pt x="22263" y="6934"/>
                </a:lnTo>
                <a:lnTo>
                  <a:pt x="24472" y="8674"/>
                </a:lnTo>
                <a:lnTo>
                  <a:pt x="24472" y="16560"/>
                </a:lnTo>
                <a:lnTo>
                  <a:pt x="22263" y="18453"/>
                </a:lnTo>
                <a:lnTo>
                  <a:pt x="31985" y="18453"/>
                </a:lnTo>
                <a:lnTo>
                  <a:pt x="33337" y="15925"/>
                </a:lnTo>
                <a:lnTo>
                  <a:pt x="33337" y="6934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8714943" y="469702"/>
            <a:ext cx="9525" cy="40640"/>
          </a:xfrm>
          <a:custGeom>
            <a:avLst/>
            <a:gdLst/>
            <a:ahLst/>
            <a:cxnLst/>
            <a:rect l="l" t="t" r="r" b="b"/>
            <a:pathLst>
              <a:path w="9525" h="40640">
                <a:moveTo>
                  <a:pt x="0" y="40532"/>
                </a:moveTo>
                <a:lnTo>
                  <a:pt x="9004" y="40532"/>
                </a:lnTo>
                <a:lnTo>
                  <a:pt x="9004" y="0"/>
                </a:lnTo>
                <a:lnTo>
                  <a:pt x="0" y="0"/>
                </a:lnTo>
                <a:lnTo>
                  <a:pt x="0" y="40532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733269" y="469709"/>
            <a:ext cx="34290" cy="40640"/>
          </a:xfrm>
          <a:custGeom>
            <a:avLst/>
            <a:gdLst/>
            <a:ahLst/>
            <a:cxnLst/>
            <a:rect l="l" t="t" r="r" b="b"/>
            <a:pathLst>
              <a:path w="34290" h="40640">
                <a:moveTo>
                  <a:pt x="8864" y="0"/>
                </a:moveTo>
                <a:lnTo>
                  <a:pt x="0" y="0"/>
                </a:lnTo>
                <a:lnTo>
                  <a:pt x="0" y="40525"/>
                </a:lnTo>
                <a:lnTo>
                  <a:pt x="8407" y="40525"/>
                </a:lnTo>
                <a:lnTo>
                  <a:pt x="8407" y="13398"/>
                </a:lnTo>
                <a:lnTo>
                  <a:pt x="17004" y="13398"/>
                </a:lnTo>
                <a:lnTo>
                  <a:pt x="8864" y="0"/>
                </a:lnTo>
                <a:close/>
              </a:path>
              <a:path w="34290" h="40640">
                <a:moveTo>
                  <a:pt x="17004" y="13398"/>
                </a:moveTo>
                <a:lnTo>
                  <a:pt x="8547" y="13398"/>
                </a:lnTo>
                <a:lnTo>
                  <a:pt x="25107" y="40525"/>
                </a:lnTo>
                <a:lnTo>
                  <a:pt x="33858" y="40525"/>
                </a:lnTo>
                <a:lnTo>
                  <a:pt x="33858" y="27279"/>
                </a:lnTo>
                <a:lnTo>
                  <a:pt x="25438" y="27279"/>
                </a:lnTo>
                <a:lnTo>
                  <a:pt x="17004" y="13398"/>
                </a:lnTo>
                <a:close/>
              </a:path>
              <a:path w="34290" h="40640">
                <a:moveTo>
                  <a:pt x="33858" y="0"/>
                </a:moveTo>
                <a:lnTo>
                  <a:pt x="25755" y="0"/>
                </a:lnTo>
                <a:lnTo>
                  <a:pt x="25755" y="27279"/>
                </a:lnTo>
                <a:lnTo>
                  <a:pt x="33858" y="27279"/>
                </a:lnTo>
                <a:lnTo>
                  <a:pt x="33858" y="0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8775013" y="468604"/>
            <a:ext cx="37465" cy="43180"/>
          </a:xfrm>
          <a:custGeom>
            <a:avLst/>
            <a:gdLst/>
            <a:ahLst/>
            <a:cxnLst/>
            <a:rect l="l" t="t" r="r" b="b"/>
            <a:pathLst>
              <a:path w="37465" h="43179">
                <a:moveTo>
                  <a:pt x="27774" y="0"/>
                </a:moveTo>
                <a:lnTo>
                  <a:pt x="19557" y="0"/>
                </a:lnTo>
                <a:lnTo>
                  <a:pt x="11310" y="1668"/>
                </a:lnTo>
                <a:lnTo>
                  <a:pt x="5164" y="6248"/>
                </a:lnTo>
                <a:lnTo>
                  <a:pt x="1325" y="13105"/>
                </a:lnTo>
                <a:lnTo>
                  <a:pt x="0" y="21602"/>
                </a:lnTo>
                <a:lnTo>
                  <a:pt x="1325" y="29804"/>
                </a:lnTo>
                <a:lnTo>
                  <a:pt x="5164" y="36469"/>
                </a:lnTo>
                <a:lnTo>
                  <a:pt x="11310" y="40946"/>
                </a:lnTo>
                <a:lnTo>
                  <a:pt x="19557" y="42583"/>
                </a:lnTo>
                <a:lnTo>
                  <a:pt x="23507" y="42583"/>
                </a:lnTo>
                <a:lnTo>
                  <a:pt x="27457" y="41160"/>
                </a:lnTo>
                <a:lnTo>
                  <a:pt x="30632" y="37223"/>
                </a:lnTo>
                <a:lnTo>
                  <a:pt x="37096" y="37223"/>
                </a:lnTo>
                <a:lnTo>
                  <a:pt x="37096" y="35013"/>
                </a:lnTo>
                <a:lnTo>
                  <a:pt x="11658" y="35013"/>
                </a:lnTo>
                <a:lnTo>
                  <a:pt x="8686" y="28384"/>
                </a:lnTo>
                <a:lnTo>
                  <a:pt x="8686" y="14503"/>
                </a:lnTo>
                <a:lnTo>
                  <a:pt x="11658" y="7569"/>
                </a:lnTo>
                <a:lnTo>
                  <a:pt x="35814" y="7569"/>
                </a:lnTo>
                <a:lnTo>
                  <a:pt x="35547" y="5359"/>
                </a:lnTo>
                <a:lnTo>
                  <a:pt x="27774" y="0"/>
                </a:lnTo>
                <a:close/>
              </a:path>
              <a:path w="37465" h="43179">
                <a:moveTo>
                  <a:pt x="37096" y="37223"/>
                </a:moveTo>
                <a:lnTo>
                  <a:pt x="30632" y="37223"/>
                </a:lnTo>
                <a:lnTo>
                  <a:pt x="31407" y="41630"/>
                </a:lnTo>
                <a:lnTo>
                  <a:pt x="37096" y="41630"/>
                </a:lnTo>
                <a:lnTo>
                  <a:pt x="37096" y="37223"/>
                </a:lnTo>
                <a:close/>
              </a:path>
              <a:path w="37465" h="43179">
                <a:moveTo>
                  <a:pt x="37096" y="19710"/>
                </a:moveTo>
                <a:lnTo>
                  <a:pt x="20332" y="19710"/>
                </a:lnTo>
                <a:lnTo>
                  <a:pt x="20332" y="26492"/>
                </a:lnTo>
                <a:lnTo>
                  <a:pt x="29197" y="26492"/>
                </a:lnTo>
                <a:lnTo>
                  <a:pt x="28562" y="32016"/>
                </a:lnTo>
                <a:lnTo>
                  <a:pt x="25247" y="35013"/>
                </a:lnTo>
                <a:lnTo>
                  <a:pt x="37096" y="35013"/>
                </a:lnTo>
                <a:lnTo>
                  <a:pt x="37096" y="19710"/>
                </a:lnTo>
                <a:close/>
              </a:path>
              <a:path w="37465" h="43179">
                <a:moveTo>
                  <a:pt x="35814" y="7569"/>
                </a:moveTo>
                <a:lnTo>
                  <a:pt x="23825" y="7569"/>
                </a:lnTo>
                <a:lnTo>
                  <a:pt x="27000" y="9931"/>
                </a:lnTo>
                <a:lnTo>
                  <a:pt x="28105" y="14503"/>
                </a:lnTo>
                <a:lnTo>
                  <a:pt x="36652" y="14503"/>
                </a:lnTo>
                <a:lnTo>
                  <a:pt x="35814" y="7569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0" y="1985670"/>
            <a:ext cx="262255" cy="643255"/>
          </a:xfrm>
          <a:custGeom>
            <a:avLst/>
            <a:gdLst/>
            <a:ahLst/>
            <a:cxnLst/>
            <a:rect l="l" t="t" r="r" b="b"/>
            <a:pathLst>
              <a:path w="262255" h="643255">
                <a:moveTo>
                  <a:pt x="0" y="0"/>
                </a:moveTo>
                <a:lnTo>
                  <a:pt x="261936" y="0"/>
                </a:lnTo>
                <a:lnTo>
                  <a:pt x="261936" y="643229"/>
                </a:lnTo>
                <a:lnTo>
                  <a:pt x="0" y="643229"/>
                </a:lnTo>
                <a:lnTo>
                  <a:pt x="0" y="0"/>
                </a:lnTo>
                <a:close/>
              </a:path>
            </a:pathLst>
          </a:custGeom>
          <a:solidFill>
            <a:srgbClr val="004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1316532"/>
            <a:ext cx="264795" cy="643255"/>
          </a:xfrm>
          <a:custGeom>
            <a:avLst/>
            <a:gdLst/>
            <a:ahLst/>
            <a:cxnLst/>
            <a:rect l="l" t="t" r="r" b="b"/>
            <a:pathLst>
              <a:path w="264795" h="643255">
                <a:moveTo>
                  <a:pt x="0" y="0"/>
                </a:moveTo>
                <a:lnTo>
                  <a:pt x="264317" y="0"/>
                </a:lnTo>
                <a:lnTo>
                  <a:pt x="264317" y="643242"/>
                </a:lnTo>
                <a:lnTo>
                  <a:pt x="0" y="643242"/>
                </a:lnTo>
                <a:lnTo>
                  <a:pt x="0" y="0"/>
                </a:lnTo>
                <a:close/>
              </a:path>
            </a:pathLst>
          </a:custGeom>
          <a:solidFill>
            <a:srgbClr val="A8B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95266" y="657390"/>
            <a:ext cx="8848725" cy="5924550"/>
          </a:xfrm>
          <a:custGeom>
            <a:avLst/>
            <a:gdLst/>
            <a:ahLst/>
            <a:cxnLst/>
            <a:rect l="l" t="t" r="r" b="b"/>
            <a:pathLst>
              <a:path w="8848725" h="5924550">
                <a:moveTo>
                  <a:pt x="8846513" y="0"/>
                </a:moveTo>
                <a:lnTo>
                  <a:pt x="0" y="0"/>
                </a:lnTo>
                <a:lnTo>
                  <a:pt x="0" y="5924385"/>
                </a:lnTo>
                <a:lnTo>
                  <a:pt x="8848723" y="5924385"/>
                </a:lnTo>
                <a:lnTo>
                  <a:pt x="8383003" y="5924385"/>
                </a:lnTo>
              </a:path>
            </a:pathLst>
          </a:custGeom>
          <a:ln w="9524">
            <a:solidFill>
              <a:srgbClr val="004A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8362" y="835799"/>
            <a:ext cx="830727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7472" y="1747659"/>
            <a:ext cx="7296150" cy="252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3748" y="6626700"/>
            <a:ext cx="2933700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dirty="0"/>
              <a:t>Seminar Fracture Mechanics  |  Winter Semester 2018/19  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97141" y="6625726"/>
            <a:ext cx="47053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19/11/18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00200" y="6625726"/>
            <a:ext cx="17843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00386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11758" y="429107"/>
            <a:ext cx="1081900" cy="253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22718" y="652411"/>
            <a:ext cx="255270" cy="29845"/>
          </a:xfrm>
          <a:custGeom>
            <a:avLst/>
            <a:gdLst/>
            <a:ahLst/>
            <a:cxnLst/>
            <a:rect l="l" t="t" r="r" b="b"/>
            <a:pathLst>
              <a:path w="255270" h="29845">
                <a:moveTo>
                  <a:pt x="254863" y="0"/>
                </a:moveTo>
                <a:lnTo>
                  <a:pt x="0" y="0"/>
                </a:lnTo>
                <a:lnTo>
                  <a:pt x="12082" y="9052"/>
                </a:lnTo>
                <a:lnTo>
                  <a:pt x="25001" y="16992"/>
                </a:lnTo>
                <a:lnTo>
                  <a:pt x="38599" y="23799"/>
                </a:lnTo>
                <a:lnTo>
                  <a:pt x="52717" y="29451"/>
                </a:lnTo>
                <a:lnTo>
                  <a:pt x="201663" y="29451"/>
                </a:lnTo>
                <a:lnTo>
                  <a:pt x="215965" y="23799"/>
                </a:lnTo>
                <a:lnTo>
                  <a:pt x="229720" y="16992"/>
                </a:lnTo>
                <a:lnTo>
                  <a:pt x="242747" y="9052"/>
                </a:lnTo>
                <a:lnTo>
                  <a:pt x="254863" y="0"/>
                </a:lnTo>
                <a:close/>
              </a:path>
            </a:pathLst>
          </a:custGeom>
          <a:solidFill>
            <a:srgbClr val="00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9181" y="608241"/>
            <a:ext cx="135661" cy="736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4302" y="667136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>
                <a:moveTo>
                  <a:pt x="0" y="0"/>
                </a:moveTo>
                <a:lnTo>
                  <a:pt x="105663" y="0"/>
                </a:lnTo>
              </a:path>
            </a:pathLst>
          </a:custGeom>
          <a:ln w="29453">
            <a:solidFill>
              <a:srgbClr val="0038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34302" y="622845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>
                <a:moveTo>
                  <a:pt x="0" y="0"/>
                </a:moveTo>
                <a:lnTo>
                  <a:pt x="105663" y="0"/>
                </a:lnTo>
              </a:path>
            </a:pathLst>
          </a:custGeom>
          <a:ln w="29211">
            <a:solidFill>
              <a:srgbClr val="0038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34302" y="578420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>
                <a:moveTo>
                  <a:pt x="0" y="0"/>
                </a:moveTo>
                <a:lnTo>
                  <a:pt x="105663" y="0"/>
                </a:lnTo>
              </a:path>
            </a:pathLst>
          </a:custGeom>
          <a:ln w="29693">
            <a:solidFill>
              <a:srgbClr val="0038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34302" y="534237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>
                <a:moveTo>
                  <a:pt x="0" y="0"/>
                </a:moveTo>
                <a:lnTo>
                  <a:pt x="105663" y="0"/>
                </a:lnTo>
              </a:path>
            </a:pathLst>
          </a:custGeom>
          <a:ln w="29693">
            <a:solidFill>
              <a:srgbClr val="0038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34302" y="401471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>
                <a:moveTo>
                  <a:pt x="0" y="0"/>
                </a:moveTo>
                <a:lnTo>
                  <a:pt x="105663" y="0"/>
                </a:lnTo>
              </a:path>
            </a:pathLst>
          </a:custGeom>
          <a:ln w="29693">
            <a:solidFill>
              <a:srgbClr val="0038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4302" y="357047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>
                <a:moveTo>
                  <a:pt x="0" y="0"/>
                </a:moveTo>
                <a:lnTo>
                  <a:pt x="105663" y="0"/>
                </a:lnTo>
              </a:path>
            </a:pathLst>
          </a:custGeom>
          <a:ln w="29211">
            <a:solidFill>
              <a:srgbClr val="0038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4302" y="268559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5">
                <a:moveTo>
                  <a:pt x="0" y="0"/>
                </a:moveTo>
                <a:lnTo>
                  <a:pt x="322807" y="0"/>
                </a:lnTo>
              </a:path>
            </a:pathLst>
          </a:custGeom>
          <a:ln w="29453">
            <a:solidFill>
              <a:srgbClr val="0038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34302" y="312742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5">
                <a:moveTo>
                  <a:pt x="0" y="0"/>
                </a:moveTo>
                <a:lnTo>
                  <a:pt x="322807" y="0"/>
                </a:lnTo>
              </a:path>
            </a:pathLst>
          </a:custGeom>
          <a:ln w="29453">
            <a:solidFill>
              <a:srgbClr val="0038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55904" y="253834"/>
            <a:ext cx="261645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07556" y="534238"/>
            <a:ext cx="327025" cy="0"/>
          </a:xfrm>
          <a:custGeom>
            <a:avLst/>
            <a:gdLst/>
            <a:ahLst/>
            <a:cxnLst/>
            <a:rect l="l" t="t" r="r" b="b"/>
            <a:pathLst>
              <a:path w="327025">
                <a:moveTo>
                  <a:pt x="0" y="0"/>
                </a:moveTo>
                <a:lnTo>
                  <a:pt x="326428" y="0"/>
                </a:lnTo>
              </a:path>
            </a:pathLst>
          </a:custGeom>
          <a:ln w="29692">
            <a:solidFill>
              <a:srgbClr val="0038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91351" y="578421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321" y="0"/>
                </a:lnTo>
              </a:path>
            </a:pathLst>
          </a:custGeom>
          <a:ln w="29692">
            <a:solidFill>
              <a:srgbClr val="0038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46696" y="253833"/>
            <a:ext cx="255346" cy="4280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7667" y="622846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>
                <a:moveTo>
                  <a:pt x="0" y="0"/>
                </a:moveTo>
                <a:lnTo>
                  <a:pt x="324980" y="0"/>
                </a:lnTo>
              </a:path>
            </a:pathLst>
          </a:custGeom>
          <a:ln w="29210">
            <a:solidFill>
              <a:srgbClr val="0038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98283" y="253833"/>
            <a:ext cx="130822" cy="339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34302" y="489819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4">
                <a:moveTo>
                  <a:pt x="0" y="0"/>
                </a:moveTo>
                <a:lnTo>
                  <a:pt x="401637" y="0"/>
                </a:lnTo>
              </a:path>
            </a:pathLst>
          </a:custGeom>
          <a:ln w="29679">
            <a:solidFill>
              <a:srgbClr val="97A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34302" y="445643"/>
            <a:ext cx="414655" cy="0"/>
          </a:xfrm>
          <a:custGeom>
            <a:avLst/>
            <a:gdLst/>
            <a:ahLst/>
            <a:cxnLst/>
            <a:rect l="l" t="t" r="r" b="b"/>
            <a:pathLst>
              <a:path w="414654">
                <a:moveTo>
                  <a:pt x="0" y="0"/>
                </a:moveTo>
                <a:lnTo>
                  <a:pt x="414451" y="0"/>
                </a:lnTo>
              </a:path>
            </a:pathLst>
          </a:custGeom>
          <a:ln w="29692">
            <a:solidFill>
              <a:srgbClr val="97A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09370" y="782535"/>
            <a:ext cx="397764" cy="651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36166" y="782535"/>
            <a:ext cx="115049" cy="651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85811" y="784225"/>
            <a:ext cx="46355" cy="62230"/>
          </a:xfrm>
          <a:custGeom>
            <a:avLst/>
            <a:gdLst/>
            <a:ahLst/>
            <a:cxnLst/>
            <a:rect l="l" t="t" r="r" b="b"/>
            <a:pathLst>
              <a:path w="46354" h="62230">
                <a:moveTo>
                  <a:pt x="45681" y="0"/>
                </a:moveTo>
                <a:lnTo>
                  <a:pt x="0" y="0"/>
                </a:lnTo>
                <a:lnTo>
                  <a:pt x="0" y="62052"/>
                </a:lnTo>
                <a:lnTo>
                  <a:pt x="46177" y="62052"/>
                </a:lnTo>
                <a:lnTo>
                  <a:pt x="46177" y="50698"/>
                </a:lnTo>
                <a:lnTo>
                  <a:pt x="13576" y="50698"/>
                </a:lnTo>
                <a:lnTo>
                  <a:pt x="13576" y="35496"/>
                </a:lnTo>
                <a:lnTo>
                  <a:pt x="43103" y="35496"/>
                </a:lnTo>
                <a:lnTo>
                  <a:pt x="43103" y="24879"/>
                </a:lnTo>
                <a:lnTo>
                  <a:pt x="13576" y="24879"/>
                </a:lnTo>
                <a:lnTo>
                  <a:pt x="13576" y="11595"/>
                </a:lnTo>
                <a:lnTo>
                  <a:pt x="45681" y="11595"/>
                </a:lnTo>
                <a:lnTo>
                  <a:pt x="45681" y="0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44560" y="784225"/>
            <a:ext cx="52069" cy="62230"/>
          </a:xfrm>
          <a:custGeom>
            <a:avLst/>
            <a:gdLst/>
            <a:ahLst/>
            <a:cxnLst/>
            <a:rect l="l" t="t" r="r" b="b"/>
            <a:pathLst>
              <a:path w="52070" h="62230">
                <a:moveTo>
                  <a:pt x="13576" y="0"/>
                </a:moveTo>
                <a:lnTo>
                  <a:pt x="0" y="0"/>
                </a:lnTo>
                <a:lnTo>
                  <a:pt x="0" y="62052"/>
                </a:lnTo>
                <a:lnTo>
                  <a:pt x="12585" y="62052"/>
                </a:lnTo>
                <a:lnTo>
                  <a:pt x="12585" y="20523"/>
                </a:lnTo>
                <a:lnTo>
                  <a:pt x="26043" y="20523"/>
                </a:lnTo>
                <a:lnTo>
                  <a:pt x="13576" y="0"/>
                </a:lnTo>
                <a:close/>
              </a:path>
              <a:path w="52070" h="62230">
                <a:moveTo>
                  <a:pt x="26043" y="20523"/>
                </a:moveTo>
                <a:lnTo>
                  <a:pt x="13081" y="20523"/>
                </a:lnTo>
                <a:lnTo>
                  <a:pt x="38455" y="62052"/>
                </a:lnTo>
                <a:lnTo>
                  <a:pt x="51739" y="62052"/>
                </a:lnTo>
                <a:lnTo>
                  <a:pt x="51739" y="41770"/>
                </a:lnTo>
                <a:lnTo>
                  <a:pt x="38950" y="41770"/>
                </a:lnTo>
                <a:lnTo>
                  <a:pt x="26043" y="20523"/>
                </a:lnTo>
                <a:close/>
              </a:path>
              <a:path w="52070" h="62230">
                <a:moveTo>
                  <a:pt x="51739" y="0"/>
                </a:moveTo>
                <a:lnTo>
                  <a:pt x="39243" y="0"/>
                </a:lnTo>
                <a:lnTo>
                  <a:pt x="39243" y="41770"/>
                </a:lnTo>
                <a:lnTo>
                  <a:pt x="51739" y="41770"/>
                </a:lnTo>
                <a:lnTo>
                  <a:pt x="51739" y="0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08378" y="782535"/>
            <a:ext cx="57150" cy="65405"/>
          </a:xfrm>
          <a:custGeom>
            <a:avLst/>
            <a:gdLst/>
            <a:ahLst/>
            <a:cxnLst/>
            <a:rect l="l" t="t" r="r" b="b"/>
            <a:pathLst>
              <a:path w="57150" h="65405">
                <a:moveTo>
                  <a:pt x="30035" y="0"/>
                </a:moveTo>
                <a:lnTo>
                  <a:pt x="17273" y="2554"/>
                </a:lnTo>
                <a:lnTo>
                  <a:pt x="7845" y="9569"/>
                </a:lnTo>
                <a:lnTo>
                  <a:pt x="2003" y="20070"/>
                </a:lnTo>
                <a:lnTo>
                  <a:pt x="0" y="33083"/>
                </a:lnTo>
                <a:lnTo>
                  <a:pt x="2003" y="45633"/>
                </a:lnTo>
                <a:lnTo>
                  <a:pt x="7845" y="55832"/>
                </a:lnTo>
                <a:lnTo>
                  <a:pt x="17273" y="62683"/>
                </a:lnTo>
                <a:lnTo>
                  <a:pt x="30035" y="65189"/>
                </a:lnTo>
                <a:lnTo>
                  <a:pt x="35877" y="65189"/>
                </a:lnTo>
                <a:lnTo>
                  <a:pt x="42125" y="63017"/>
                </a:lnTo>
                <a:lnTo>
                  <a:pt x="46977" y="56984"/>
                </a:lnTo>
                <a:lnTo>
                  <a:pt x="56883" y="56984"/>
                </a:lnTo>
                <a:lnTo>
                  <a:pt x="56883" y="53606"/>
                </a:lnTo>
                <a:lnTo>
                  <a:pt x="30035" y="53606"/>
                </a:lnTo>
                <a:lnTo>
                  <a:pt x="22247" y="51859"/>
                </a:lnTo>
                <a:lnTo>
                  <a:pt x="17100" y="47236"/>
                </a:lnTo>
                <a:lnTo>
                  <a:pt x="14258" y="40667"/>
                </a:lnTo>
                <a:lnTo>
                  <a:pt x="13385" y="33083"/>
                </a:lnTo>
                <a:lnTo>
                  <a:pt x="14258" y="25139"/>
                </a:lnTo>
                <a:lnTo>
                  <a:pt x="17100" y="18262"/>
                </a:lnTo>
                <a:lnTo>
                  <a:pt x="22247" y="13423"/>
                </a:lnTo>
                <a:lnTo>
                  <a:pt x="30035" y="11595"/>
                </a:lnTo>
                <a:lnTo>
                  <a:pt x="51816" y="11595"/>
                </a:lnTo>
                <a:lnTo>
                  <a:pt x="46940" y="5857"/>
                </a:lnTo>
                <a:lnTo>
                  <a:pt x="39020" y="1502"/>
                </a:lnTo>
                <a:lnTo>
                  <a:pt x="30035" y="0"/>
                </a:lnTo>
                <a:close/>
              </a:path>
              <a:path w="57150" h="65405">
                <a:moveTo>
                  <a:pt x="56883" y="56984"/>
                </a:moveTo>
                <a:lnTo>
                  <a:pt x="46977" y="56984"/>
                </a:lnTo>
                <a:lnTo>
                  <a:pt x="48171" y="63741"/>
                </a:lnTo>
                <a:lnTo>
                  <a:pt x="56883" y="63741"/>
                </a:lnTo>
                <a:lnTo>
                  <a:pt x="56883" y="56984"/>
                </a:lnTo>
                <a:close/>
              </a:path>
              <a:path w="57150" h="65405">
                <a:moveTo>
                  <a:pt x="56883" y="30187"/>
                </a:moveTo>
                <a:lnTo>
                  <a:pt x="31026" y="30187"/>
                </a:lnTo>
                <a:lnTo>
                  <a:pt x="31026" y="40563"/>
                </a:lnTo>
                <a:lnTo>
                  <a:pt x="44792" y="40563"/>
                </a:lnTo>
                <a:lnTo>
                  <a:pt x="43802" y="49009"/>
                </a:lnTo>
                <a:lnTo>
                  <a:pt x="38747" y="53606"/>
                </a:lnTo>
                <a:lnTo>
                  <a:pt x="56883" y="53606"/>
                </a:lnTo>
                <a:lnTo>
                  <a:pt x="56883" y="30187"/>
                </a:lnTo>
                <a:close/>
              </a:path>
              <a:path w="57150" h="65405">
                <a:moveTo>
                  <a:pt x="51816" y="11595"/>
                </a:moveTo>
                <a:lnTo>
                  <a:pt x="36575" y="11595"/>
                </a:lnTo>
                <a:lnTo>
                  <a:pt x="41135" y="15214"/>
                </a:lnTo>
                <a:lnTo>
                  <a:pt x="42811" y="22212"/>
                </a:lnTo>
                <a:lnTo>
                  <a:pt x="55892" y="22212"/>
                </a:lnTo>
                <a:lnTo>
                  <a:pt x="52872" y="12837"/>
                </a:lnTo>
                <a:lnTo>
                  <a:pt x="51816" y="11595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79041" y="784232"/>
            <a:ext cx="13970" cy="62230"/>
          </a:xfrm>
          <a:custGeom>
            <a:avLst/>
            <a:gdLst/>
            <a:ahLst/>
            <a:cxnLst/>
            <a:rect l="l" t="t" r="r" b="b"/>
            <a:pathLst>
              <a:path w="13970" h="62230">
                <a:moveTo>
                  <a:pt x="0" y="62044"/>
                </a:moveTo>
                <a:lnTo>
                  <a:pt x="13541" y="62044"/>
                </a:lnTo>
                <a:lnTo>
                  <a:pt x="13541" y="0"/>
                </a:lnTo>
                <a:lnTo>
                  <a:pt x="0" y="0"/>
                </a:lnTo>
                <a:lnTo>
                  <a:pt x="0" y="62044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07273" y="784225"/>
            <a:ext cx="52069" cy="62230"/>
          </a:xfrm>
          <a:custGeom>
            <a:avLst/>
            <a:gdLst/>
            <a:ahLst/>
            <a:cxnLst/>
            <a:rect l="l" t="t" r="r" b="b"/>
            <a:pathLst>
              <a:path w="52070" h="62230">
                <a:moveTo>
                  <a:pt x="13385" y="0"/>
                </a:moveTo>
                <a:lnTo>
                  <a:pt x="0" y="0"/>
                </a:lnTo>
                <a:lnTo>
                  <a:pt x="0" y="62052"/>
                </a:lnTo>
                <a:lnTo>
                  <a:pt x="12585" y="62052"/>
                </a:lnTo>
                <a:lnTo>
                  <a:pt x="12585" y="20523"/>
                </a:lnTo>
                <a:lnTo>
                  <a:pt x="25946" y="20523"/>
                </a:lnTo>
                <a:lnTo>
                  <a:pt x="13385" y="0"/>
                </a:lnTo>
                <a:close/>
              </a:path>
              <a:path w="52070" h="62230">
                <a:moveTo>
                  <a:pt x="25946" y="20523"/>
                </a:moveTo>
                <a:lnTo>
                  <a:pt x="12585" y="20523"/>
                </a:lnTo>
                <a:lnTo>
                  <a:pt x="38252" y="62052"/>
                </a:lnTo>
                <a:lnTo>
                  <a:pt x="51828" y="62052"/>
                </a:lnTo>
                <a:lnTo>
                  <a:pt x="51828" y="41770"/>
                </a:lnTo>
                <a:lnTo>
                  <a:pt x="38950" y="41770"/>
                </a:lnTo>
                <a:lnTo>
                  <a:pt x="25946" y="20523"/>
                </a:lnTo>
                <a:close/>
              </a:path>
              <a:path w="52070" h="62230">
                <a:moveTo>
                  <a:pt x="51828" y="0"/>
                </a:moveTo>
                <a:lnTo>
                  <a:pt x="38950" y="0"/>
                </a:lnTo>
                <a:lnTo>
                  <a:pt x="38950" y="41770"/>
                </a:lnTo>
                <a:lnTo>
                  <a:pt x="51828" y="41770"/>
                </a:lnTo>
                <a:lnTo>
                  <a:pt x="51828" y="0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73770" y="784225"/>
            <a:ext cx="46990" cy="62230"/>
          </a:xfrm>
          <a:custGeom>
            <a:avLst/>
            <a:gdLst/>
            <a:ahLst/>
            <a:cxnLst/>
            <a:rect l="l" t="t" r="r" b="b"/>
            <a:pathLst>
              <a:path w="46990" h="62230">
                <a:moveTo>
                  <a:pt x="45783" y="0"/>
                </a:moveTo>
                <a:lnTo>
                  <a:pt x="0" y="0"/>
                </a:lnTo>
                <a:lnTo>
                  <a:pt x="0" y="62052"/>
                </a:lnTo>
                <a:lnTo>
                  <a:pt x="46469" y="62052"/>
                </a:lnTo>
                <a:lnTo>
                  <a:pt x="46469" y="50698"/>
                </a:lnTo>
                <a:lnTo>
                  <a:pt x="13576" y="50698"/>
                </a:lnTo>
                <a:lnTo>
                  <a:pt x="13576" y="35496"/>
                </a:lnTo>
                <a:lnTo>
                  <a:pt x="43103" y="35496"/>
                </a:lnTo>
                <a:lnTo>
                  <a:pt x="43103" y="24879"/>
                </a:lnTo>
                <a:lnTo>
                  <a:pt x="13576" y="24879"/>
                </a:lnTo>
                <a:lnTo>
                  <a:pt x="13576" y="11595"/>
                </a:lnTo>
                <a:lnTo>
                  <a:pt x="45783" y="11595"/>
                </a:lnTo>
                <a:lnTo>
                  <a:pt x="45783" y="0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32838" y="784225"/>
            <a:ext cx="46355" cy="62230"/>
          </a:xfrm>
          <a:custGeom>
            <a:avLst/>
            <a:gdLst/>
            <a:ahLst/>
            <a:cxnLst/>
            <a:rect l="l" t="t" r="r" b="b"/>
            <a:pathLst>
              <a:path w="46354" h="62230">
                <a:moveTo>
                  <a:pt x="45681" y="0"/>
                </a:moveTo>
                <a:lnTo>
                  <a:pt x="0" y="0"/>
                </a:lnTo>
                <a:lnTo>
                  <a:pt x="0" y="62052"/>
                </a:lnTo>
                <a:lnTo>
                  <a:pt x="46164" y="62052"/>
                </a:lnTo>
                <a:lnTo>
                  <a:pt x="46164" y="50698"/>
                </a:lnTo>
                <a:lnTo>
                  <a:pt x="13271" y="50698"/>
                </a:lnTo>
                <a:lnTo>
                  <a:pt x="13271" y="35496"/>
                </a:lnTo>
                <a:lnTo>
                  <a:pt x="42799" y="35496"/>
                </a:lnTo>
                <a:lnTo>
                  <a:pt x="42799" y="24879"/>
                </a:lnTo>
                <a:lnTo>
                  <a:pt x="13271" y="24879"/>
                </a:lnTo>
                <a:lnTo>
                  <a:pt x="13271" y="11595"/>
                </a:lnTo>
                <a:lnTo>
                  <a:pt x="45681" y="11595"/>
                </a:lnTo>
                <a:lnTo>
                  <a:pt x="45681" y="0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91588" y="784225"/>
            <a:ext cx="53340" cy="62230"/>
          </a:xfrm>
          <a:custGeom>
            <a:avLst/>
            <a:gdLst/>
            <a:ahLst/>
            <a:cxnLst/>
            <a:rect l="l" t="t" r="r" b="b"/>
            <a:pathLst>
              <a:path w="53340" h="62230">
                <a:moveTo>
                  <a:pt x="44005" y="0"/>
                </a:moveTo>
                <a:lnTo>
                  <a:pt x="0" y="0"/>
                </a:lnTo>
                <a:lnTo>
                  <a:pt x="0" y="62052"/>
                </a:lnTo>
                <a:lnTo>
                  <a:pt x="13487" y="62052"/>
                </a:lnTo>
                <a:lnTo>
                  <a:pt x="13487" y="37909"/>
                </a:lnTo>
                <a:lnTo>
                  <a:pt x="48991" y="37909"/>
                </a:lnTo>
                <a:lnTo>
                  <a:pt x="48069" y="34531"/>
                </a:lnTo>
                <a:lnTo>
                  <a:pt x="41135" y="32842"/>
                </a:lnTo>
                <a:lnTo>
                  <a:pt x="48069" y="29946"/>
                </a:lnTo>
                <a:lnTo>
                  <a:pt x="48971" y="28257"/>
                </a:lnTo>
                <a:lnTo>
                  <a:pt x="13487" y="28257"/>
                </a:lnTo>
                <a:lnTo>
                  <a:pt x="13487" y="10629"/>
                </a:lnTo>
                <a:lnTo>
                  <a:pt x="51041" y="10629"/>
                </a:lnTo>
                <a:lnTo>
                  <a:pt x="51041" y="7734"/>
                </a:lnTo>
                <a:lnTo>
                  <a:pt x="44005" y="0"/>
                </a:lnTo>
                <a:close/>
              </a:path>
              <a:path w="53340" h="62230">
                <a:moveTo>
                  <a:pt x="48991" y="37909"/>
                </a:moveTo>
                <a:lnTo>
                  <a:pt x="33604" y="37909"/>
                </a:lnTo>
                <a:lnTo>
                  <a:pt x="35979" y="40805"/>
                </a:lnTo>
                <a:lnTo>
                  <a:pt x="37261" y="47078"/>
                </a:lnTo>
                <a:lnTo>
                  <a:pt x="37583" y="51422"/>
                </a:lnTo>
                <a:lnTo>
                  <a:pt x="37576" y="58674"/>
                </a:lnTo>
                <a:lnTo>
                  <a:pt x="39141" y="62052"/>
                </a:lnTo>
                <a:lnTo>
                  <a:pt x="52717" y="62052"/>
                </a:lnTo>
                <a:lnTo>
                  <a:pt x="50241" y="58674"/>
                </a:lnTo>
                <a:lnTo>
                  <a:pt x="50546" y="51422"/>
                </a:lnTo>
                <a:lnTo>
                  <a:pt x="50226" y="47078"/>
                </a:lnTo>
                <a:lnTo>
                  <a:pt x="49847" y="41046"/>
                </a:lnTo>
                <a:lnTo>
                  <a:pt x="48991" y="37909"/>
                </a:lnTo>
                <a:close/>
              </a:path>
              <a:path w="53340" h="62230">
                <a:moveTo>
                  <a:pt x="51041" y="10629"/>
                </a:moveTo>
                <a:lnTo>
                  <a:pt x="34099" y="10629"/>
                </a:lnTo>
                <a:lnTo>
                  <a:pt x="37465" y="13284"/>
                </a:lnTo>
                <a:lnTo>
                  <a:pt x="37465" y="25361"/>
                </a:lnTo>
                <a:lnTo>
                  <a:pt x="34099" y="28257"/>
                </a:lnTo>
                <a:lnTo>
                  <a:pt x="48971" y="28257"/>
                </a:lnTo>
                <a:lnTo>
                  <a:pt x="51041" y="24384"/>
                </a:lnTo>
                <a:lnTo>
                  <a:pt x="51041" y="10629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56104" y="784232"/>
            <a:ext cx="13970" cy="62230"/>
          </a:xfrm>
          <a:custGeom>
            <a:avLst/>
            <a:gdLst/>
            <a:ahLst/>
            <a:cxnLst/>
            <a:rect l="l" t="t" r="r" b="b"/>
            <a:pathLst>
              <a:path w="13970" h="62230">
                <a:moveTo>
                  <a:pt x="0" y="62044"/>
                </a:moveTo>
                <a:lnTo>
                  <a:pt x="13782" y="62044"/>
                </a:lnTo>
                <a:lnTo>
                  <a:pt x="13782" y="0"/>
                </a:lnTo>
                <a:lnTo>
                  <a:pt x="0" y="0"/>
                </a:lnTo>
                <a:lnTo>
                  <a:pt x="0" y="62044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84146" y="784225"/>
            <a:ext cx="52069" cy="62230"/>
          </a:xfrm>
          <a:custGeom>
            <a:avLst/>
            <a:gdLst/>
            <a:ahLst/>
            <a:cxnLst/>
            <a:rect l="l" t="t" r="r" b="b"/>
            <a:pathLst>
              <a:path w="52070" h="62230">
                <a:moveTo>
                  <a:pt x="13576" y="0"/>
                </a:moveTo>
                <a:lnTo>
                  <a:pt x="0" y="0"/>
                </a:lnTo>
                <a:lnTo>
                  <a:pt x="0" y="62052"/>
                </a:lnTo>
                <a:lnTo>
                  <a:pt x="12877" y="62052"/>
                </a:lnTo>
                <a:lnTo>
                  <a:pt x="12877" y="20523"/>
                </a:lnTo>
                <a:lnTo>
                  <a:pt x="26043" y="20523"/>
                </a:lnTo>
                <a:lnTo>
                  <a:pt x="13576" y="0"/>
                </a:lnTo>
                <a:close/>
              </a:path>
              <a:path w="52070" h="62230">
                <a:moveTo>
                  <a:pt x="26043" y="20523"/>
                </a:moveTo>
                <a:lnTo>
                  <a:pt x="13080" y="20523"/>
                </a:lnTo>
                <a:lnTo>
                  <a:pt x="38455" y="62052"/>
                </a:lnTo>
                <a:lnTo>
                  <a:pt x="51828" y="62052"/>
                </a:lnTo>
                <a:lnTo>
                  <a:pt x="51828" y="41770"/>
                </a:lnTo>
                <a:lnTo>
                  <a:pt x="38950" y="41770"/>
                </a:lnTo>
                <a:lnTo>
                  <a:pt x="26043" y="20523"/>
                </a:lnTo>
                <a:close/>
              </a:path>
              <a:path w="52070" h="62230">
                <a:moveTo>
                  <a:pt x="51828" y="0"/>
                </a:moveTo>
                <a:lnTo>
                  <a:pt x="39446" y="0"/>
                </a:lnTo>
                <a:lnTo>
                  <a:pt x="39446" y="41770"/>
                </a:lnTo>
                <a:lnTo>
                  <a:pt x="51828" y="41770"/>
                </a:lnTo>
                <a:lnTo>
                  <a:pt x="51828" y="0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48065" y="782535"/>
            <a:ext cx="57150" cy="65405"/>
          </a:xfrm>
          <a:custGeom>
            <a:avLst/>
            <a:gdLst/>
            <a:ahLst/>
            <a:cxnLst/>
            <a:rect l="l" t="t" r="r" b="b"/>
            <a:pathLst>
              <a:path w="57150" h="65405">
                <a:moveTo>
                  <a:pt x="29921" y="0"/>
                </a:moveTo>
                <a:lnTo>
                  <a:pt x="17305" y="2554"/>
                </a:lnTo>
                <a:lnTo>
                  <a:pt x="7902" y="9569"/>
                </a:lnTo>
                <a:lnTo>
                  <a:pt x="2028" y="20070"/>
                </a:lnTo>
                <a:lnTo>
                  <a:pt x="0" y="33083"/>
                </a:lnTo>
                <a:lnTo>
                  <a:pt x="2028" y="45633"/>
                </a:lnTo>
                <a:lnTo>
                  <a:pt x="7902" y="55832"/>
                </a:lnTo>
                <a:lnTo>
                  <a:pt x="17305" y="62683"/>
                </a:lnTo>
                <a:lnTo>
                  <a:pt x="29921" y="65189"/>
                </a:lnTo>
                <a:lnTo>
                  <a:pt x="35966" y="65189"/>
                </a:lnTo>
                <a:lnTo>
                  <a:pt x="42011" y="63017"/>
                </a:lnTo>
                <a:lnTo>
                  <a:pt x="46862" y="56984"/>
                </a:lnTo>
                <a:lnTo>
                  <a:pt x="56781" y="56984"/>
                </a:lnTo>
                <a:lnTo>
                  <a:pt x="56781" y="53606"/>
                </a:lnTo>
                <a:lnTo>
                  <a:pt x="29921" y="53606"/>
                </a:lnTo>
                <a:lnTo>
                  <a:pt x="22219" y="51859"/>
                </a:lnTo>
                <a:lnTo>
                  <a:pt x="17062" y="47236"/>
                </a:lnTo>
                <a:lnTo>
                  <a:pt x="14172" y="40667"/>
                </a:lnTo>
                <a:lnTo>
                  <a:pt x="13271" y="33083"/>
                </a:lnTo>
                <a:lnTo>
                  <a:pt x="14172" y="25139"/>
                </a:lnTo>
                <a:lnTo>
                  <a:pt x="17062" y="18262"/>
                </a:lnTo>
                <a:lnTo>
                  <a:pt x="22219" y="13423"/>
                </a:lnTo>
                <a:lnTo>
                  <a:pt x="29921" y="11595"/>
                </a:lnTo>
                <a:lnTo>
                  <a:pt x="51991" y="11595"/>
                </a:lnTo>
                <a:lnTo>
                  <a:pt x="47088" y="5857"/>
                </a:lnTo>
                <a:lnTo>
                  <a:pt x="39081" y="1502"/>
                </a:lnTo>
                <a:lnTo>
                  <a:pt x="29921" y="0"/>
                </a:lnTo>
                <a:close/>
              </a:path>
              <a:path w="57150" h="65405">
                <a:moveTo>
                  <a:pt x="56781" y="56984"/>
                </a:moveTo>
                <a:lnTo>
                  <a:pt x="46862" y="56984"/>
                </a:lnTo>
                <a:lnTo>
                  <a:pt x="48056" y="63741"/>
                </a:lnTo>
                <a:lnTo>
                  <a:pt x="56781" y="63741"/>
                </a:lnTo>
                <a:lnTo>
                  <a:pt x="56781" y="56984"/>
                </a:lnTo>
                <a:close/>
              </a:path>
              <a:path w="57150" h="65405">
                <a:moveTo>
                  <a:pt x="56781" y="30187"/>
                </a:moveTo>
                <a:lnTo>
                  <a:pt x="31114" y="30187"/>
                </a:lnTo>
                <a:lnTo>
                  <a:pt x="31114" y="40563"/>
                </a:lnTo>
                <a:lnTo>
                  <a:pt x="44691" y="40563"/>
                </a:lnTo>
                <a:lnTo>
                  <a:pt x="43700" y="49009"/>
                </a:lnTo>
                <a:lnTo>
                  <a:pt x="38646" y="53606"/>
                </a:lnTo>
                <a:lnTo>
                  <a:pt x="56781" y="53606"/>
                </a:lnTo>
                <a:lnTo>
                  <a:pt x="56781" y="30187"/>
                </a:lnTo>
                <a:close/>
              </a:path>
              <a:path w="57150" h="65405">
                <a:moveTo>
                  <a:pt x="51991" y="11595"/>
                </a:moveTo>
                <a:lnTo>
                  <a:pt x="36461" y="11595"/>
                </a:lnTo>
                <a:lnTo>
                  <a:pt x="41313" y="15214"/>
                </a:lnTo>
                <a:lnTo>
                  <a:pt x="43002" y="22212"/>
                </a:lnTo>
                <a:lnTo>
                  <a:pt x="56083" y="22212"/>
                </a:lnTo>
                <a:lnTo>
                  <a:pt x="53052" y="12837"/>
                </a:lnTo>
                <a:lnTo>
                  <a:pt x="51991" y="11595"/>
                </a:lnTo>
                <a:close/>
              </a:path>
            </a:pathLst>
          </a:custGeom>
          <a:solidFill>
            <a:srgbClr val="97A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325003"/>
            <a:ext cx="252095" cy="1289685"/>
          </a:xfrm>
          <a:custGeom>
            <a:avLst/>
            <a:gdLst/>
            <a:ahLst/>
            <a:cxnLst/>
            <a:rect l="l" t="t" r="r" b="b"/>
            <a:pathLst>
              <a:path w="252095" h="1289685">
                <a:moveTo>
                  <a:pt x="0" y="0"/>
                </a:moveTo>
                <a:lnTo>
                  <a:pt x="251999" y="0"/>
                </a:lnTo>
                <a:lnTo>
                  <a:pt x="251999" y="1289608"/>
                </a:lnTo>
                <a:lnTo>
                  <a:pt x="0" y="1289608"/>
                </a:lnTo>
                <a:lnTo>
                  <a:pt x="0" y="0"/>
                </a:lnTo>
                <a:close/>
              </a:path>
            </a:pathLst>
          </a:custGeom>
          <a:solidFill>
            <a:srgbClr val="A8B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2650324"/>
            <a:ext cx="252095" cy="1289050"/>
          </a:xfrm>
          <a:custGeom>
            <a:avLst/>
            <a:gdLst/>
            <a:ahLst/>
            <a:cxnLst/>
            <a:rect l="l" t="t" r="r" b="b"/>
            <a:pathLst>
              <a:path w="252095" h="1289050">
                <a:moveTo>
                  <a:pt x="0" y="0"/>
                </a:moveTo>
                <a:lnTo>
                  <a:pt x="251999" y="0"/>
                </a:lnTo>
                <a:lnTo>
                  <a:pt x="251999" y="1288808"/>
                </a:lnTo>
                <a:lnTo>
                  <a:pt x="0" y="1288808"/>
                </a:lnTo>
                <a:lnTo>
                  <a:pt x="0" y="0"/>
                </a:lnTo>
                <a:close/>
              </a:path>
            </a:pathLst>
          </a:custGeom>
          <a:solidFill>
            <a:srgbClr val="004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7179" y="1324800"/>
            <a:ext cx="8837295" cy="1288415"/>
          </a:xfrm>
          <a:custGeom>
            <a:avLst/>
            <a:gdLst/>
            <a:ahLst/>
            <a:cxnLst/>
            <a:rect l="l" t="t" r="r" b="b"/>
            <a:pathLst>
              <a:path w="8837295" h="1288414">
                <a:moveTo>
                  <a:pt x="0" y="0"/>
                </a:moveTo>
                <a:lnTo>
                  <a:pt x="8836820" y="0"/>
                </a:lnTo>
                <a:lnTo>
                  <a:pt x="8836820" y="1287983"/>
                </a:lnTo>
                <a:lnTo>
                  <a:pt x="0" y="1287983"/>
                </a:lnTo>
                <a:lnTo>
                  <a:pt x="0" y="0"/>
                </a:lnTo>
                <a:close/>
              </a:path>
            </a:pathLst>
          </a:custGeom>
          <a:solidFill>
            <a:srgbClr val="A8B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3747" y="2559534"/>
            <a:ext cx="8837295" cy="3896995"/>
          </a:xfrm>
          <a:custGeom>
            <a:avLst/>
            <a:gdLst/>
            <a:ahLst/>
            <a:cxnLst/>
            <a:rect l="l" t="t" r="r" b="b"/>
            <a:pathLst>
              <a:path w="8837295" h="3896995">
                <a:moveTo>
                  <a:pt x="0" y="0"/>
                </a:moveTo>
                <a:lnTo>
                  <a:pt x="8836818" y="0"/>
                </a:lnTo>
                <a:lnTo>
                  <a:pt x="8836818" y="3896461"/>
                </a:lnTo>
                <a:lnTo>
                  <a:pt x="0" y="3896461"/>
                </a:lnTo>
                <a:lnTo>
                  <a:pt x="0" y="0"/>
                </a:lnTo>
                <a:close/>
              </a:path>
            </a:pathLst>
          </a:custGeom>
          <a:solidFill>
            <a:srgbClr val="A8B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91490" y="4154487"/>
            <a:ext cx="2352700" cy="23910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83298" y="1367366"/>
            <a:ext cx="5712701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5" dirty="0">
                <a:solidFill>
                  <a:schemeClr val="tx2"/>
                </a:solidFill>
              </a:rPr>
              <a:t>Quasi Static Shear Loading on a Single Edged 2D plate</a:t>
            </a:r>
            <a:br>
              <a:rPr lang="en-IN" sz="2800" spc="-5" dirty="0">
                <a:solidFill>
                  <a:schemeClr val="tx2"/>
                </a:solidFill>
              </a:rPr>
            </a:br>
            <a:endParaRPr sz="2800" dirty="0">
              <a:solidFill>
                <a:schemeClr val="tx2"/>
              </a:solidFill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3298" y="2816693"/>
            <a:ext cx="4112502" cy="1326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solidFill>
                  <a:schemeClr val="tx2"/>
                </a:solidFill>
                <a:latin typeface="Arial"/>
                <a:cs typeface="Arial"/>
              </a:rPr>
              <a:t>Seminar : Fracture Mechanics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lang="en-IN" b="1" spc="-5" dirty="0">
                <a:solidFill>
                  <a:schemeClr val="tx2"/>
                </a:solidFill>
                <a:latin typeface="Arial"/>
                <a:cs typeface="Arial"/>
              </a:rPr>
              <a:t>Jatandeep Singh</a:t>
            </a:r>
            <a:endParaRPr sz="18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19/11/18</a:t>
            </a: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5"/>
          </p:nvPr>
        </p:nvSpPr>
        <p:spPr>
          <a:xfrm>
            <a:off x="283747" y="6626700"/>
            <a:ext cx="3367261" cy="13849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dirty="0"/>
              <a:t>Seminar  |  Winter Semester 2018/19   |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472" y="835799"/>
            <a:ext cx="1833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Program: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83748" y="6626700"/>
            <a:ext cx="3373852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dirty="0"/>
              <a:t>Seminar  |  Winter Semester 2018/19  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19/11/18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7472" y="1447800"/>
            <a:ext cx="8748928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IN" sz="20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IN" sz="20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0018C7-7AD0-4A55-B99C-E5D5B7A70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7472" y="1447800"/>
            <a:ext cx="35528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0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472" y="835799"/>
            <a:ext cx="1833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Program: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83748" y="6626700"/>
            <a:ext cx="3373852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dirty="0"/>
              <a:t>Seminar  |  Winter Semester 2018/19  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19/11/18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7472" y="1447800"/>
            <a:ext cx="8748928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IN" sz="20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IN" sz="20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DB5A26-6888-4FB6-B1F2-7F1D44F7D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7472" y="1447800"/>
            <a:ext cx="53911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2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472" y="835799"/>
            <a:ext cx="1833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Program: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83748" y="6626700"/>
            <a:ext cx="3373852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dirty="0"/>
              <a:t>Seminar  |  Winter Semester 2018/19  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19/11/18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7472" y="1447800"/>
            <a:ext cx="8748928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IN" sz="20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IN" sz="20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A1F82-754F-4EF9-ADF7-1F472AF7B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7472" y="1545451"/>
            <a:ext cx="54102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472" y="835799"/>
            <a:ext cx="1833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Program: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83748" y="6626700"/>
            <a:ext cx="3373852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dirty="0"/>
              <a:t>Seminar  |  Winter Semester 2018/19  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19/11/18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7472" y="1447800"/>
            <a:ext cx="8748928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IN" sz="20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IN" sz="20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262CE9-1C7F-4DB7-807A-2341B960D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817" y="1526401"/>
            <a:ext cx="5029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472" y="835799"/>
            <a:ext cx="1833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Program: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83748" y="6626700"/>
            <a:ext cx="3373852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dirty="0"/>
              <a:t>Seminar  |  Winter Semester 2018/19  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19/11/18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7472" y="1447800"/>
            <a:ext cx="8748928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IN" sz="20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IN" sz="20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165D1-859F-48BD-B2DE-606B2E217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060" y="1628552"/>
            <a:ext cx="3238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3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472" y="835799"/>
            <a:ext cx="3752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References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83748" y="6626700"/>
            <a:ext cx="3373852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dirty="0"/>
              <a:t>Seminar  |  Winter Semester 2018/19   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19/11/18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547472" y="1524000"/>
            <a:ext cx="825272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3865"/>
                </a:solidFill>
                <a:latin typeface="Arial"/>
                <a:cs typeface="Arial"/>
              </a:rPr>
              <a:t>HIRSHIKESH, Sundararajan NATARAJAN*,</a:t>
            </a:r>
            <a:r>
              <a:rPr lang="en-IN" sz="1600" dirty="0" err="1">
                <a:solidFill>
                  <a:srgbClr val="003865"/>
                </a:solidFill>
                <a:latin typeface="Arial"/>
                <a:cs typeface="Arial"/>
              </a:rPr>
              <a:t>Ratna</a:t>
            </a:r>
            <a:r>
              <a:rPr lang="en-IN" sz="1600" dirty="0">
                <a:solidFill>
                  <a:srgbClr val="003865"/>
                </a:solidFill>
                <a:latin typeface="Arial"/>
                <a:cs typeface="Arial"/>
              </a:rPr>
              <a:t> Kumar ANNABATTULA*. A </a:t>
            </a:r>
            <a:r>
              <a:rPr lang="en-IN" sz="1600" dirty="0" err="1">
                <a:solidFill>
                  <a:srgbClr val="003865"/>
                </a:solidFill>
                <a:latin typeface="Arial"/>
                <a:cs typeface="Arial"/>
              </a:rPr>
              <a:t>FEniCS</a:t>
            </a:r>
            <a:r>
              <a:rPr lang="en-IN" sz="1600" dirty="0">
                <a:solidFill>
                  <a:srgbClr val="003865"/>
                </a:solidFill>
                <a:latin typeface="Arial"/>
                <a:cs typeface="Arial"/>
              </a:rPr>
              <a:t> implementation of the phase field method for quasi-static brittle fracture. Frontiers of Structural and Civil Engineering,2018,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3865"/>
                </a:solidFill>
                <a:latin typeface="Arial"/>
                <a:cs typeface="Arial"/>
              </a:rPr>
              <a:t>Amor H, </a:t>
            </a:r>
            <a:r>
              <a:rPr lang="en-IN" sz="1600" dirty="0" err="1">
                <a:solidFill>
                  <a:srgbClr val="003865"/>
                </a:solidFill>
                <a:latin typeface="Arial"/>
                <a:cs typeface="Arial"/>
              </a:rPr>
              <a:t>Marigo</a:t>
            </a:r>
            <a:r>
              <a:rPr lang="en-IN" sz="1600" dirty="0">
                <a:solidFill>
                  <a:srgbClr val="003865"/>
                </a:solidFill>
                <a:latin typeface="Arial"/>
                <a:cs typeface="Arial"/>
              </a:rPr>
              <a:t> J </a:t>
            </a:r>
            <a:r>
              <a:rPr lang="en-IN" sz="1600" dirty="0" err="1">
                <a:solidFill>
                  <a:srgbClr val="003865"/>
                </a:solidFill>
                <a:latin typeface="Arial"/>
                <a:cs typeface="Arial"/>
              </a:rPr>
              <a:t>J</a:t>
            </a:r>
            <a:r>
              <a:rPr lang="en-IN" sz="1600" dirty="0">
                <a:solidFill>
                  <a:srgbClr val="003865"/>
                </a:solidFill>
                <a:latin typeface="Arial"/>
                <a:cs typeface="Arial"/>
              </a:rPr>
              <a:t>, </a:t>
            </a:r>
            <a:r>
              <a:rPr lang="en-IN" sz="1600" dirty="0" err="1">
                <a:solidFill>
                  <a:srgbClr val="003865"/>
                </a:solidFill>
                <a:latin typeface="Arial"/>
                <a:cs typeface="Arial"/>
              </a:rPr>
              <a:t>Maurini</a:t>
            </a:r>
            <a:r>
              <a:rPr lang="en-IN" sz="1600" dirty="0">
                <a:solidFill>
                  <a:srgbClr val="003865"/>
                </a:solidFill>
                <a:latin typeface="Arial"/>
                <a:cs typeface="Arial"/>
              </a:rPr>
              <a:t> C. Regularized formulation of the variational brittle fracture with unilateral contact: numerical experiments. Journal of the Mechanics and Physics of Solids, 2009, 57(8): 1209–1229.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rgbClr val="003865"/>
                </a:solidFill>
                <a:latin typeface="Arial"/>
                <a:cs typeface="Arial"/>
              </a:rPr>
              <a:t>Miehe</a:t>
            </a:r>
            <a:r>
              <a:rPr lang="en-IN" sz="1600" dirty="0">
                <a:solidFill>
                  <a:srgbClr val="003865"/>
                </a:solidFill>
                <a:latin typeface="Arial"/>
                <a:cs typeface="Arial"/>
              </a:rPr>
              <a:t> C, </a:t>
            </a:r>
            <a:r>
              <a:rPr lang="en-IN" sz="1600" dirty="0" err="1">
                <a:solidFill>
                  <a:srgbClr val="003865"/>
                </a:solidFill>
                <a:latin typeface="Arial"/>
                <a:cs typeface="Arial"/>
              </a:rPr>
              <a:t>Welschinger</a:t>
            </a:r>
            <a:r>
              <a:rPr lang="en-IN" sz="1600" dirty="0">
                <a:solidFill>
                  <a:srgbClr val="003865"/>
                </a:solidFill>
                <a:latin typeface="Arial"/>
                <a:cs typeface="Arial"/>
              </a:rPr>
              <a:t> F, </a:t>
            </a:r>
            <a:r>
              <a:rPr lang="en-IN" sz="1600" dirty="0" err="1">
                <a:solidFill>
                  <a:srgbClr val="003865"/>
                </a:solidFill>
                <a:latin typeface="Arial"/>
                <a:cs typeface="Arial"/>
              </a:rPr>
              <a:t>Hofacker</a:t>
            </a:r>
            <a:r>
              <a:rPr lang="en-IN" sz="1600" dirty="0">
                <a:solidFill>
                  <a:srgbClr val="003865"/>
                </a:solidFill>
                <a:latin typeface="Arial"/>
                <a:cs typeface="Arial"/>
              </a:rPr>
              <a:t> M. Thermodynamically consistent phase-field models of fracture: variational principles and multi-field FE implementations. International Journal for Numerical Methods in Engineering, 2010, 83(10): 1273–1311.</a:t>
            </a:r>
            <a:endParaRPr lang="en-IN" dirty="0">
              <a:solidFill>
                <a:srgbClr val="003865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3865"/>
              </a:solidFill>
              <a:latin typeface="Arial"/>
              <a:cs typeface="Arial"/>
            </a:endParaRPr>
          </a:p>
          <a:p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 </a:t>
            </a:r>
          </a:p>
          <a:p>
            <a:endParaRPr lang="en-IN" sz="2000" dirty="0">
              <a:solidFill>
                <a:srgbClr val="00386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4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472" y="835799"/>
            <a:ext cx="4100728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Problem Statement </a:t>
            </a:r>
            <a:br>
              <a:rPr lang="en-IN" dirty="0"/>
            </a:b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04800" y="6625726"/>
            <a:ext cx="3429000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/>
              <a:t>Seminar  |  Winter Semester 2018/19   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6797141" y="6625726"/>
            <a:ext cx="470534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18/01/19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547472" y="4419600"/>
            <a:ext cx="8252728" cy="217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200" dirty="0">
                <a:solidFill>
                  <a:srgbClr val="003865"/>
                </a:solidFill>
                <a:latin typeface="Arial"/>
                <a:cs typeface="Arial"/>
              </a:rPr>
              <a:t>Given : Quasi-static shear loading in 2D plate with plain strain and induced crack.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endParaRPr lang="en-IN" sz="22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200" dirty="0">
                <a:solidFill>
                  <a:srgbClr val="003865"/>
                </a:solidFill>
                <a:latin typeface="Arial"/>
                <a:cs typeface="Arial"/>
              </a:rPr>
              <a:t>Goal : To find unknown displacement and phase field.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endParaRPr lang="en-IN" sz="22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200" spc="-5" dirty="0">
                <a:solidFill>
                  <a:srgbClr val="003865"/>
                </a:solidFill>
                <a:latin typeface="Arial"/>
                <a:cs typeface="Arial"/>
              </a:rPr>
              <a:t>Output :  Evolution of fracture upon loading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D62BB9-C510-4A73-9E0B-162F7D0B7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515964"/>
            <a:ext cx="3200400" cy="286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472" y="835799"/>
            <a:ext cx="4100728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Problem Statement </a:t>
            </a:r>
            <a:br>
              <a:rPr lang="en-IN" dirty="0"/>
            </a:b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04800" y="6625726"/>
            <a:ext cx="3429000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/>
              <a:t>Seminar  |  Winter Semester 2018/19   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6797141" y="6625726"/>
            <a:ext cx="470534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18/01/19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547472" y="1482646"/>
            <a:ext cx="8252728" cy="289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IN" sz="2200" dirty="0">
                <a:solidFill>
                  <a:srgbClr val="003865"/>
                </a:solidFill>
                <a:latin typeface="Arial"/>
                <a:cs typeface="Arial"/>
              </a:rPr>
              <a:t>Other given conditions: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200" spc="-5" dirty="0">
                <a:solidFill>
                  <a:srgbClr val="003865"/>
                </a:solidFill>
                <a:latin typeface="Arial"/>
                <a:cs typeface="Arial"/>
              </a:rPr>
              <a:t>Griffith critical energy (</a:t>
            </a:r>
            <a:r>
              <a:rPr lang="en-IN" sz="2200" spc="-5" dirty="0" err="1">
                <a:solidFill>
                  <a:srgbClr val="003865"/>
                </a:solidFill>
                <a:latin typeface="Arial"/>
                <a:cs typeface="Arial"/>
              </a:rPr>
              <a:t>G</a:t>
            </a:r>
            <a:r>
              <a:rPr lang="en-IN" sz="2200" spc="-5" baseline="-25000" dirty="0" err="1">
                <a:solidFill>
                  <a:srgbClr val="003865"/>
                </a:solidFill>
                <a:latin typeface="Arial"/>
                <a:cs typeface="Arial"/>
              </a:rPr>
              <a:t>c</a:t>
            </a:r>
            <a:r>
              <a:rPr lang="en-IN" sz="2200" spc="-5" dirty="0">
                <a:solidFill>
                  <a:srgbClr val="003865"/>
                </a:solidFill>
                <a:latin typeface="Arial"/>
                <a:cs typeface="Arial"/>
              </a:rPr>
              <a:t>) = 2700 J/m</a:t>
            </a:r>
            <a:r>
              <a:rPr lang="en-IN" sz="2200" spc="-5" baseline="30000" dirty="0">
                <a:solidFill>
                  <a:srgbClr val="003865"/>
                </a:solidFill>
                <a:latin typeface="Arial"/>
                <a:cs typeface="Arial"/>
              </a:rPr>
              <a:t>2</a:t>
            </a:r>
            <a:endParaRPr lang="en-IN" sz="2200" spc="-5" dirty="0">
              <a:solidFill>
                <a:srgbClr val="003865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200" spc="-5" dirty="0">
                <a:solidFill>
                  <a:srgbClr val="003865"/>
                </a:solidFill>
                <a:latin typeface="Arial"/>
                <a:cs typeface="Arial"/>
              </a:rPr>
              <a:t>Poisson ratio (nu) = 0.3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200" spc="-5" dirty="0">
                <a:solidFill>
                  <a:srgbClr val="003865"/>
                </a:solidFill>
                <a:latin typeface="Arial"/>
                <a:cs typeface="Arial"/>
              </a:rPr>
              <a:t>Young’s modulus (E) = 210 </a:t>
            </a:r>
            <a:r>
              <a:rPr lang="en-IN" sz="2200" spc="-5" dirty="0" err="1">
                <a:solidFill>
                  <a:srgbClr val="003865"/>
                </a:solidFill>
                <a:latin typeface="Arial"/>
                <a:cs typeface="Arial"/>
              </a:rPr>
              <a:t>GPa</a:t>
            </a:r>
            <a:endParaRPr lang="en-IN" sz="2200" spc="-5" dirty="0">
              <a:solidFill>
                <a:srgbClr val="003865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200" spc="-5" dirty="0">
                <a:solidFill>
                  <a:srgbClr val="003865"/>
                </a:solidFill>
                <a:latin typeface="Arial"/>
                <a:cs typeface="Arial"/>
              </a:rPr>
              <a:t>No viscous damping.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200" spc="-5" dirty="0">
                <a:solidFill>
                  <a:srgbClr val="003865"/>
                </a:solidFill>
                <a:latin typeface="Arial"/>
                <a:cs typeface="Arial"/>
              </a:rPr>
              <a:t>Staggered algorithm for displacement and phase field.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IN" sz="2200" spc="-5" dirty="0">
                <a:solidFill>
                  <a:srgbClr val="003865"/>
                </a:solidFill>
                <a:latin typeface="Arial"/>
                <a:cs typeface="Arial"/>
              </a:rPr>
              <a:t>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endParaRPr lang="en-IN" sz="2200" spc="-5" dirty="0">
              <a:solidFill>
                <a:srgbClr val="00386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7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472" y="835799"/>
            <a:ext cx="1833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Case 1: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83748" y="6626700"/>
            <a:ext cx="3373852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dirty="0"/>
              <a:t>Seminar  |  Winter Semester 2018/19   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19/11/18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7472" y="1447800"/>
            <a:ext cx="8431162" cy="2767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Conditions 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Mesh refined.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L</a:t>
            </a:r>
            <a:r>
              <a:rPr lang="en-IN" sz="2000" baseline="-25000" dirty="0">
                <a:solidFill>
                  <a:srgbClr val="003865"/>
                </a:solidFill>
                <a:latin typeface="Arial"/>
                <a:cs typeface="Arial"/>
              </a:rPr>
              <a:t>0</a:t>
            </a: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= 7.5x10</a:t>
            </a:r>
            <a:r>
              <a:rPr lang="en-IN" sz="2000" baseline="30000" dirty="0">
                <a:solidFill>
                  <a:srgbClr val="003865"/>
                </a:solidFill>
                <a:latin typeface="Arial"/>
                <a:cs typeface="Arial"/>
              </a:rPr>
              <a:t>-6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History function - </a:t>
            </a:r>
            <a:r>
              <a:rPr lang="en-IN" sz="1600" dirty="0"/>
              <a:t>0.5*</a:t>
            </a:r>
            <a:r>
              <a:rPr lang="en-IN" sz="1600" dirty="0" err="1"/>
              <a:t>lmbda</a:t>
            </a:r>
            <a:r>
              <a:rPr lang="en-IN" sz="1600" dirty="0"/>
              <a:t>*(tr(epsilon(u)) )**2 + mu*tr(dev(epsilon(u))*dev(epsilon(u)))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Variational Problem (</a:t>
            </a:r>
            <a:r>
              <a:rPr lang="en-IN" sz="1600" dirty="0">
                <a:solidFill>
                  <a:srgbClr val="003865"/>
                </a:solidFill>
                <a:latin typeface="Arial"/>
                <a:cs typeface="Arial"/>
              </a:rPr>
              <a:t>Hirshikesh,2018</a:t>
            </a: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)</a:t>
            </a:r>
          </a:p>
          <a:p>
            <a:r>
              <a:rPr lang="en-IN" sz="1600" dirty="0" err="1"/>
              <a:t>E_u</a:t>
            </a:r>
            <a:r>
              <a:rPr lang="en-IN" sz="1600" dirty="0"/>
              <a:t> =  ( pow((1-c_old),2) + 1e-6)*inner(grad(v), sigma(u))*dx</a:t>
            </a:r>
          </a:p>
          <a:p>
            <a:r>
              <a:rPr lang="en-IN" sz="1600" dirty="0" err="1"/>
              <a:t>E_c</a:t>
            </a:r>
            <a:r>
              <a:rPr lang="en-IN" sz="1600" dirty="0"/>
              <a:t> = ( </a:t>
            </a:r>
            <a:r>
              <a:rPr lang="en-IN" sz="1600" dirty="0" err="1"/>
              <a:t>Gc</a:t>
            </a:r>
            <a:r>
              <a:rPr lang="en-IN" sz="1600" dirty="0"/>
              <a:t>*l_0*inner(grad(p),grad(q))+ ((</a:t>
            </a:r>
            <a:r>
              <a:rPr lang="en-IN" sz="1600" dirty="0" err="1"/>
              <a:t>Gc</a:t>
            </a:r>
            <a:r>
              <a:rPr lang="en-IN" sz="1600" dirty="0"/>
              <a:t>/l_0) + 2.*</a:t>
            </a:r>
            <a:r>
              <a:rPr lang="en-IN" sz="1600" dirty="0" err="1"/>
              <a:t>hist</a:t>
            </a:r>
            <a:r>
              <a:rPr lang="en-IN" sz="1600" dirty="0"/>
              <a:t>(</a:t>
            </a:r>
            <a:r>
              <a:rPr lang="en-IN" sz="1600" dirty="0" err="1"/>
              <a:t>u_new</a:t>
            </a:r>
            <a:r>
              <a:rPr lang="en-IN" sz="1600" dirty="0"/>
              <a:t>))*inner(</a:t>
            </a:r>
            <a:r>
              <a:rPr lang="en-IN" sz="1600" dirty="0" err="1"/>
              <a:t>p,q</a:t>
            </a:r>
            <a:r>
              <a:rPr lang="en-IN" sz="1600" dirty="0"/>
              <a:t>)- 2.*</a:t>
            </a:r>
            <a:r>
              <a:rPr lang="en-IN" sz="1600" dirty="0" err="1"/>
              <a:t>hist</a:t>
            </a:r>
            <a:r>
              <a:rPr lang="en-IN" sz="1600" dirty="0"/>
              <a:t>(</a:t>
            </a:r>
            <a:r>
              <a:rPr lang="en-IN" sz="1600" dirty="0" err="1"/>
              <a:t>u_new</a:t>
            </a:r>
            <a:r>
              <a:rPr lang="en-IN" sz="1600" dirty="0"/>
              <a:t>)*</a:t>
            </a:r>
            <a:r>
              <a:rPr lang="en-IN" dirty="0"/>
              <a:t>q)*dx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IN" sz="20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7B0539-E5B6-4D3E-9BA1-25A1F87702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8" t="5971" r="15480" b="4587"/>
          <a:stretch/>
        </p:blipFill>
        <p:spPr>
          <a:xfrm>
            <a:off x="2590800" y="3569423"/>
            <a:ext cx="3048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6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472" y="835799"/>
            <a:ext cx="1833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Case 2: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83748" y="6626700"/>
            <a:ext cx="3373852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dirty="0"/>
              <a:t>Seminar   |  Winter Semester 2018/19   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19/11/18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7472" y="1447800"/>
            <a:ext cx="8431162" cy="2767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Conditions 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Mesh refined.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L</a:t>
            </a:r>
            <a:r>
              <a:rPr lang="en-IN" sz="2000" baseline="-25000" dirty="0">
                <a:solidFill>
                  <a:srgbClr val="003865"/>
                </a:solidFill>
                <a:latin typeface="Arial"/>
                <a:cs typeface="Arial"/>
              </a:rPr>
              <a:t>0</a:t>
            </a: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= 0.011</a:t>
            </a:r>
            <a:endParaRPr lang="en-IN" sz="2000" baseline="300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History function - </a:t>
            </a:r>
            <a:r>
              <a:rPr lang="en-IN" sz="1600" dirty="0"/>
              <a:t>0.5*</a:t>
            </a:r>
            <a:r>
              <a:rPr lang="en-IN" sz="1600" dirty="0" err="1"/>
              <a:t>lmbda</a:t>
            </a:r>
            <a:r>
              <a:rPr lang="en-IN" sz="1600" dirty="0"/>
              <a:t>*(tr(epsilon(u)) )**2 + mu*tr(dev(epsilon(u))*dev(epsilon(u)))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Variational Problem (</a:t>
            </a:r>
            <a:r>
              <a:rPr lang="en-IN" sz="1600" dirty="0">
                <a:solidFill>
                  <a:srgbClr val="003865"/>
                </a:solidFill>
                <a:latin typeface="Arial"/>
                <a:cs typeface="Arial"/>
              </a:rPr>
              <a:t>Hirshikesh,2018</a:t>
            </a: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)</a:t>
            </a:r>
          </a:p>
          <a:p>
            <a:r>
              <a:rPr lang="en-IN" sz="1600" dirty="0" err="1"/>
              <a:t>E_u</a:t>
            </a:r>
            <a:r>
              <a:rPr lang="en-IN" sz="1600" dirty="0"/>
              <a:t> =  ( pow((1-c_old),2) + 1e-6)*inner(grad(v), sigma(u))*dx</a:t>
            </a:r>
          </a:p>
          <a:p>
            <a:r>
              <a:rPr lang="en-IN" sz="1600" dirty="0" err="1"/>
              <a:t>E_c</a:t>
            </a:r>
            <a:r>
              <a:rPr lang="en-IN" sz="1600" dirty="0"/>
              <a:t> = ( </a:t>
            </a:r>
            <a:r>
              <a:rPr lang="en-IN" sz="1600" dirty="0" err="1"/>
              <a:t>Gc</a:t>
            </a:r>
            <a:r>
              <a:rPr lang="en-IN" sz="1600" dirty="0"/>
              <a:t>*l_0*inner(grad(p),grad(q))+ ((</a:t>
            </a:r>
            <a:r>
              <a:rPr lang="en-IN" sz="1600" dirty="0" err="1"/>
              <a:t>Gc</a:t>
            </a:r>
            <a:r>
              <a:rPr lang="en-IN" sz="1600" dirty="0"/>
              <a:t>/l_0) + 2.*</a:t>
            </a:r>
            <a:r>
              <a:rPr lang="en-IN" sz="1600" dirty="0" err="1"/>
              <a:t>hist</a:t>
            </a:r>
            <a:r>
              <a:rPr lang="en-IN" sz="1600" dirty="0"/>
              <a:t>(</a:t>
            </a:r>
            <a:r>
              <a:rPr lang="en-IN" sz="1600" dirty="0" err="1"/>
              <a:t>u_new</a:t>
            </a:r>
            <a:r>
              <a:rPr lang="en-IN" sz="1600" dirty="0"/>
              <a:t>))*inner(</a:t>
            </a:r>
            <a:r>
              <a:rPr lang="en-IN" sz="1600" dirty="0" err="1"/>
              <a:t>p,q</a:t>
            </a:r>
            <a:r>
              <a:rPr lang="en-IN" sz="1600" dirty="0"/>
              <a:t>)- 2.*</a:t>
            </a:r>
            <a:r>
              <a:rPr lang="en-IN" sz="1600" dirty="0" err="1"/>
              <a:t>hist</a:t>
            </a:r>
            <a:r>
              <a:rPr lang="en-IN" sz="1600" dirty="0"/>
              <a:t>(</a:t>
            </a:r>
            <a:r>
              <a:rPr lang="en-IN" sz="1600" dirty="0" err="1"/>
              <a:t>u_new</a:t>
            </a:r>
            <a:r>
              <a:rPr lang="en-IN" sz="1600" dirty="0"/>
              <a:t>)*</a:t>
            </a:r>
            <a:r>
              <a:rPr lang="en-IN" dirty="0"/>
              <a:t>q)*dx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IN" sz="20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D74741-235D-4106-9819-4F86B0DD34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8" t="6598" r="17448" b="4861"/>
          <a:stretch/>
        </p:blipFill>
        <p:spPr>
          <a:xfrm>
            <a:off x="2819400" y="3578352"/>
            <a:ext cx="2819400" cy="287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5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472" y="835799"/>
            <a:ext cx="1833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Case 3: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83748" y="6626700"/>
            <a:ext cx="3373852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dirty="0"/>
              <a:t>Seminar  |  Winter Semester 2018/19   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19/11/18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7472" y="1447800"/>
            <a:ext cx="8748928" cy="3013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Conditions 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Mesh refined.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L</a:t>
            </a:r>
            <a:r>
              <a:rPr lang="en-IN" sz="2000" baseline="-25000" dirty="0">
                <a:solidFill>
                  <a:srgbClr val="003865"/>
                </a:solidFill>
                <a:latin typeface="Arial"/>
                <a:cs typeface="Arial"/>
              </a:rPr>
              <a:t>0</a:t>
            </a: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= 0.011</a:t>
            </a:r>
            <a:endParaRPr lang="en-IN" sz="2000" baseline="300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History function (</a:t>
            </a:r>
            <a:r>
              <a:rPr lang="en-IN" sz="1600" dirty="0">
                <a:solidFill>
                  <a:srgbClr val="003865"/>
                </a:solidFill>
                <a:latin typeface="Arial"/>
                <a:cs typeface="Arial"/>
              </a:rPr>
              <a:t>Amor,2009</a:t>
            </a: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)-</a:t>
            </a:r>
            <a:r>
              <a:rPr lang="en-IN" sz="1600" dirty="0"/>
              <a:t>0.5*</a:t>
            </a:r>
            <a:r>
              <a:rPr lang="en-IN" sz="1600" dirty="0" err="1"/>
              <a:t>kn</a:t>
            </a:r>
            <a:r>
              <a:rPr lang="en-IN" sz="1600" dirty="0"/>
              <a:t>*(tr(epsilon(u)) )**2 + mu*tr(dev(epsilon(u))*dev(epsilon(u)))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Variational Problem (</a:t>
            </a:r>
            <a:r>
              <a:rPr lang="en-IN" sz="1600" dirty="0">
                <a:solidFill>
                  <a:srgbClr val="003865"/>
                </a:solidFill>
                <a:latin typeface="Arial"/>
                <a:cs typeface="Arial"/>
              </a:rPr>
              <a:t>Hirshikesh,2018</a:t>
            </a: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)</a:t>
            </a:r>
          </a:p>
          <a:p>
            <a:r>
              <a:rPr lang="en-IN" sz="1600" dirty="0" err="1"/>
              <a:t>E_u</a:t>
            </a:r>
            <a:r>
              <a:rPr lang="en-IN" sz="1600" dirty="0"/>
              <a:t> =  ( pow((1-c_old),2) + 1e-6)*inner(grad(v), sigma(u))*dx</a:t>
            </a:r>
          </a:p>
          <a:p>
            <a:r>
              <a:rPr lang="en-IN" sz="1600" dirty="0" err="1"/>
              <a:t>E_c</a:t>
            </a:r>
            <a:r>
              <a:rPr lang="en-IN" sz="1600" dirty="0"/>
              <a:t> = ( </a:t>
            </a:r>
            <a:r>
              <a:rPr lang="en-IN" sz="1600" dirty="0" err="1"/>
              <a:t>Gc</a:t>
            </a:r>
            <a:r>
              <a:rPr lang="en-IN" sz="1600" dirty="0"/>
              <a:t>*l_0*inner(grad(p),grad(q))+ ((</a:t>
            </a:r>
            <a:r>
              <a:rPr lang="en-IN" sz="1600" dirty="0" err="1"/>
              <a:t>Gc</a:t>
            </a:r>
            <a:r>
              <a:rPr lang="en-IN" sz="1600" dirty="0"/>
              <a:t>/l_0) + 2.*</a:t>
            </a:r>
            <a:r>
              <a:rPr lang="en-IN" sz="1600" dirty="0" err="1"/>
              <a:t>hist</a:t>
            </a:r>
            <a:r>
              <a:rPr lang="en-IN" sz="1600" dirty="0"/>
              <a:t>(</a:t>
            </a:r>
            <a:r>
              <a:rPr lang="en-IN" sz="1600" dirty="0" err="1"/>
              <a:t>u_new</a:t>
            </a:r>
            <a:r>
              <a:rPr lang="en-IN" sz="1600" dirty="0"/>
              <a:t>))*inner(</a:t>
            </a:r>
            <a:r>
              <a:rPr lang="en-IN" sz="1600" dirty="0" err="1"/>
              <a:t>p,q</a:t>
            </a:r>
            <a:r>
              <a:rPr lang="en-IN" sz="1600" dirty="0"/>
              <a:t>)- 2.*</a:t>
            </a:r>
            <a:r>
              <a:rPr lang="en-IN" sz="1600" dirty="0" err="1"/>
              <a:t>hist</a:t>
            </a:r>
            <a:r>
              <a:rPr lang="en-IN" sz="1600" dirty="0"/>
              <a:t>(</a:t>
            </a:r>
            <a:r>
              <a:rPr lang="en-IN" sz="1600" dirty="0" err="1"/>
              <a:t>u_new</a:t>
            </a:r>
            <a:r>
              <a:rPr lang="en-IN" sz="1600" dirty="0"/>
              <a:t>)*</a:t>
            </a:r>
            <a:r>
              <a:rPr lang="en-IN" dirty="0"/>
              <a:t>q)*dx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IN" sz="20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4F75E-FB3F-4FA2-997A-F0BAD23CE7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8" t="6598" r="17448" b="4861"/>
          <a:stretch/>
        </p:blipFill>
        <p:spPr>
          <a:xfrm>
            <a:off x="2667000" y="3884676"/>
            <a:ext cx="2590800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472" y="835799"/>
            <a:ext cx="1833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Case 4: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83748" y="6626700"/>
            <a:ext cx="3373852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dirty="0"/>
              <a:t>Seminar  |  Winter Semester 2018/19   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19/11/18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7472" y="1447800"/>
            <a:ext cx="8748928" cy="27802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Conditions 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Mesh refined.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L</a:t>
            </a:r>
            <a:r>
              <a:rPr lang="en-IN" sz="2000" baseline="-25000" dirty="0">
                <a:solidFill>
                  <a:srgbClr val="003865"/>
                </a:solidFill>
                <a:latin typeface="Arial"/>
                <a:cs typeface="Arial"/>
              </a:rPr>
              <a:t>0</a:t>
            </a: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= 0.011</a:t>
            </a:r>
            <a:endParaRPr lang="en-IN" sz="2000" baseline="300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History function (</a:t>
            </a:r>
            <a:r>
              <a:rPr lang="en-IN" sz="1600" dirty="0">
                <a:solidFill>
                  <a:srgbClr val="003865"/>
                </a:solidFill>
                <a:latin typeface="Arial"/>
                <a:cs typeface="Arial"/>
              </a:rPr>
              <a:t>Amor,2009</a:t>
            </a: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)-</a:t>
            </a:r>
            <a:r>
              <a:rPr lang="en-IN" sz="1600" dirty="0"/>
              <a:t>0.5*</a:t>
            </a:r>
            <a:r>
              <a:rPr lang="en-IN" sz="1600" dirty="0" err="1"/>
              <a:t>kn</a:t>
            </a:r>
            <a:r>
              <a:rPr lang="en-IN" sz="1600" dirty="0"/>
              <a:t>*( 0.5*(tr(epsilon(u)) + abs(tr(epsilon(u)))) )**2 + mu*tr(dev(epsilon(u))*dev(epsilon(u)))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1600" dirty="0"/>
              <a:t>History function consists of ramp up function in first part and deviatoric in second part</a:t>
            </a:r>
            <a:r>
              <a:rPr lang="en-IN" dirty="0"/>
              <a:t>.</a:t>
            </a:r>
            <a:endParaRPr lang="en-IN" sz="1600" dirty="0"/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Variational Problem (</a:t>
            </a:r>
            <a:r>
              <a:rPr lang="en-IN" sz="1600" dirty="0">
                <a:solidFill>
                  <a:srgbClr val="003865"/>
                </a:solidFill>
                <a:latin typeface="Arial"/>
                <a:cs typeface="Arial"/>
              </a:rPr>
              <a:t>Hirshikesh,2018</a:t>
            </a: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IN" sz="20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907BC3-744D-4C23-9670-6DEDAFF30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8" t="6598" r="17448" b="4861"/>
          <a:stretch/>
        </p:blipFill>
        <p:spPr>
          <a:xfrm>
            <a:off x="2971800" y="3573780"/>
            <a:ext cx="2895600" cy="29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1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472" y="835799"/>
            <a:ext cx="1833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Case 5: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83748" y="6626700"/>
            <a:ext cx="3373852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dirty="0"/>
              <a:t>Seminar  |  Winter Semester 2018/19  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19/11/18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7472" y="1447800"/>
            <a:ext cx="8748928" cy="27802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Conditions 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Mesh refined.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L</a:t>
            </a:r>
            <a:r>
              <a:rPr lang="en-IN" sz="2000" baseline="-25000" dirty="0">
                <a:solidFill>
                  <a:srgbClr val="003865"/>
                </a:solidFill>
                <a:latin typeface="Arial"/>
                <a:cs typeface="Arial"/>
              </a:rPr>
              <a:t>0</a:t>
            </a: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= 7.5x10</a:t>
            </a:r>
            <a:r>
              <a:rPr lang="en-IN" sz="2000" baseline="30000" dirty="0">
                <a:solidFill>
                  <a:srgbClr val="003865"/>
                </a:solidFill>
                <a:latin typeface="Arial"/>
                <a:cs typeface="Arial"/>
              </a:rPr>
              <a:t>-6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History function (</a:t>
            </a:r>
            <a:r>
              <a:rPr lang="en-IN" sz="1600" dirty="0">
                <a:solidFill>
                  <a:srgbClr val="003865"/>
                </a:solidFill>
                <a:latin typeface="Arial"/>
                <a:cs typeface="Arial"/>
              </a:rPr>
              <a:t>Amor,2009</a:t>
            </a: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)-</a:t>
            </a:r>
            <a:r>
              <a:rPr lang="en-IN" sz="1600" dirty="0"/>
              <a:t>0.5*</a:t>
            </a:r>
            <a:r>
              <a:rPr lang="en-IN" sz="1600" dirty="0" err="1"/>
              <a:t>kn</a:t>
            </a:r>
            <a:r>
              <a:rPr lang="en-IN" sz="1600" dirty="0"/>
              <a:t>*( 0.5*(tr(epsilon(u)) + abs(tr(epsilon(u)))) )**2 + mu*tr(dev(epsilon(u))*dev(epsilon(u)))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1600" dirty="0"/>
              <a:t>History function consists of ramp up function in first part and deviatoric in second part</a:t>
            </a:r>
            <a:r>
              <a:rPr lang="en-IN" dirty="0"/>
              <a:t>.</a:t>
            </a:r>
            <a:endParaRPr lang="en-IN" sz="1600" dirty="0"/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Variational Problem (</a:t>
            </a:r>
            <a:r>
              <a:rPr lang="en-IN" sz="1600" dirty="0">
                <a:solidFill>
                  <a:srgbClr val="003865"/>
                </a:solidFill>
                <a:latin typeface="Arial"/>
                <a:cs typeface="Arial"/>
              </a:rPr>
              <a:t>Hirshikesh,2018</a:t>
            </a: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IN" sz="20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9FC207-A2AF-423C-A666-8934129168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8" t="6598" r="17448" b="4861"/>
          <a:stretch/>
        </p:blipFill>
        <p:spPr>
          <a:xfrm>
            <a:off x="2743200" y="3572256"/>
            <a:ext cx="2819400" cy="287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4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472" y="835799"/>
            <a:ext cx="1833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Case 6: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83748" y="6626700"/>
            <a:ext cx="3373852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dirty="0"/>
              <a:t>Seminar  |  Winter Semester 2018/19  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19/11/18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7472" y="1447800"/>
            <a:ext cx="8748928" cy="27802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Conditions 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Mesh not refined.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L</a:t>
            </a:r>
            <a:r>
              <a:rPr lang="en-IN" sz="2000" baseline="-25000" dirty="0">
                <a:solidFill>
                  <a:srgbClr val="003865"/>
                </a:solidFill>
                <a:latin typeface="Arial"/>
                <a:cs typeface="Arial"/>
              </a:rPr>
              <a:t>0</a:t>
            </a: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= 0.011</a:t>
            </a:r>
            <a:endParaRPr lang="en-IN" sz="2000" baseline="300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History function (</a:t>
            </a:r>
            <a:r>
              <a:rPr lang="en-IN" sz="1600" dirty="0">
                <a:solidFill>
                  <a:srgbClr val="003865"/>
                </a:solidFill>
                <a:latin typeface="Arial"/>
                <a:cs typeface="Arial"/>
              </a:rPr>
              <a:t>Amor,2009</a:t>
            </a: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)-</a:t>
            </a:r>
            <a:r>
              <a:rPr lang="en-IN" sz="1600" dirty="0"/>
              <a:t>0.5*</a:t>
            </a:r>
            <a:r>
              <a:rPr lang="en-IN" sz="1600" dirty="0" err="1"/>
              <a:t>kn</a:t>
            </a:r>
            <a:r>
              <a:rPr lang="en-IN" sz="1600" dirty="0"/>
              <a:t>*( 0.5*(tr(epsilon(u)) + abs(tr(epsilon(u)))) )**2 + mu*tr(dev(epsilon(u))*dev(epsilon(u)))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1600" dirty="0"/>
              <a:t>History function consists of ramp up function in first part and deviatoric in second part</a:t>
            </a:r>
            <a:r>
              <a:rPr lang="en-IN" dirty="0"/>
              <a:t>.</a:t>
            </a:r>
            <a:endParaRPr lang="en-IN" sz="1600" dirty="0"/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Variational Problem (</a:t>
            </a:r>
            <a:r>
              <a:rPr lang="en-IN" sz="1600" dirty="0">
                <a:solidFill>
                  <a:srgbClr val="003865"/>
                </a:solidFill>
                <a:latin typeface="Arial"/>
                <a:cs typeface="Arial"/>
              </a:rPr>
              <a:t>Hirshikesh,2018</a:t>
            </a:r>
            <a:r>
              <a:rPr lang="en-IN" sz="2000" dirty="0">
                <a:solidFill>
                  <a:srgbClr val="003865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IN" sz="2000" dirty="0">
              <a:solidFill>
                <a:srgbClr val="00386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BD699-EA70-4A7A-A53A-41756F46EB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8" t="6598" r="17448" b="4861"/>
          <a:stretch/>
        </p:blipFill>
        <p:spPr>
          <a:xfrm>
            <a:off x="2819400" y="3550762"/>
            <a:ext cx="2900559" cy="295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8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4403</TotalTime>
  <Words>973</Words>
  <Application>Microsoft Office PowerPoint</Application>
  <PresentationFormat>On-screen Show (4:3)</PresentationFormat>
  <Paragraphs>137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Quasi Static Shear Loading on a Single Edged 2D plate </vt:lpstr>
      <vt:lpstr>Problem Statement  </vt:lpstr>
      <vt:lpstr>Problem Statement  </vt:lpstr>
      <vt:lpstr>Case 1:</vt:lpstr>
      <vt:lpstr>Case 2:</vt:lpstr>
      <vt:lpstr>Case 3:</vt:lpstr>
      <vt:lpstr>Case 4:</vt:lpstr>
      <vt:lpstr>Case 5:</vt:lpstr>
      <vt:lpstr>Case 6:</vt:lpstr>
      <vt:lpstr>Program:</vt:lpstr>
      <vt:lpstr>Program:</vt:lpstr>
      <vt:lpstr>Program:</vt:lpstr>
      <vt:lpstr>Program:</vt:lpstr>
      <vt:lpstr>Program: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Inference</dc:title>
  <cp:lastModifiedBy>Jatandeep Singh</cp:lastModifiedBy>
  <cp:revision>215</cp:revision>
  <dcterms:created xsi:type="dcterms:W3CDTF">2018-10-30T09:10:01Z</dcterms:created>
  <dcterms:modified xsi:type="dcterms:W3CDTF">2019-01-18T07:02:04Z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2018-10-30T00:00:00Z</vt:filetime>
  </property>
</Properties>
</file>