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Klein Bold" charset="1" panose="02000503060000020004"/>
      <p:regular r:id="rId33"/>
    </p:embeddedFont>
    <p:embeddedFont>
      <p:font typeface="Open Sauce Bold" charset="1" panose="00000800000000000000"/>
      <p:regular r:id="rId34"/>
    </p:embeddedFont>
    <p:embeddedFont>
      <p:font typeface="Open Sauce" charset="1" panose="00000500000000000000"/>
      <p:regular r:id="rId35"/>
    </p:embeddedFont>
    <p:embeddedFont>
      <p:font typeface="Oswald Bold" charset="1" panose="00000800000000000000"/>
      <p:regular r:id="rId36"/>
    </p:embeddedFont>
    <p:embeddedFont>
      <p:font typeface="DM Sans" charset="1" panose="00000000000000000000"/>
      <p:regular r:id="rId37"/>
    </p:embeddedFont>
    <p:embeddedFont>
      <p:font typeface="Oswald" charset="1" panose="000005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jpe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github.com/Jatansahu/A-CLOUD-BASED-ETL-AND-ANALYTICS-SOLUTION/blob/main/202218061_Final_Project_report.pdf" TargetMode="External" Type="http://schemas.openxmlformats.org/officeDocument/2006/relationships/hyperlink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https://medium.com/@seremwen/unlocking-the-power-of-etl-data-warehousing-and-business-intelligence-4c48e886c29d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295314" y="-687766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80886" y="2506282"/>
            <a:ext cx="14680371" cy="2902957"/>
            <a:chOff x="0" y="0"/>
            <a:chExt cx="2835018" cy="5606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5018" cy="560608"/>
            </a:xfrm>
            <a:custGeom>
              <a:avLst/>
              <a:gdLst/>
              <a:ahLst/>
              <a:cxnLst/>
              <a:rect r="r" b="b" t="t" l="l"/>
              <a:pathLst>
                <a:path h="560608" w="2835018">
                  <a:moveTo>
                    <a:pt x="0" y="0"/>
                  </a:moveTo>
                  <a:lnTo>
                    <a:pt x="2835018" y="0"/>
                  </a:lnTo>
                  <a:lnTo>
                    <a:pt x="2835018" y="560608"/>
                  </a:lnTo>
                  <a:lnTo>
                    <a:pt x="0" y="560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835018" cy="617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09"/>
                </a:lnSpc>
              </a:pPr>
              <a:r>
                <a:rPr lang="en-US" sz="469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End-to-End Azure Data Pipeline for Retail Optimization at XYZ Inc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628674" y="1028700"/>
            <a:ext cx="5384796" cy="814674"/>
          </a:xfrm>
          <a:custGeom>
            <a:avLst/>
            <a:gdLst/>
            <a:ahLst/>
            <a:cxnLst/>
            <a:rect r="r" b="b" t="t" l="l"/>
            <a:pathLst>
              <a:path h="814674" w="5384796">
                <a:moveTo>
                  <a:pt x="0" y="0"/>
                </a:moveTo>
                <a:lnTo>
                  <a:pt x="5384796" y="0"/>
                </a:lnTo>
                <a:lnTo>
                  <a:pt x="5384796" y="814674"/>
                </a:lnTo>
                <a:lnTo>
                  <a:pt x="0" y="814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62749" y="6866921"/>
            <a:ext cx="2124737" cy="204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COMPANY</a:t>
            </a:r>
          </a:p>
          <a:p>
            <a:pPr algn="ctr">
              <a:lnSpc>
                <a:spcPts val="4068"/>
              </a:lnSpc>
              <a:spcBef>
                <a:spcPct val="0"/>
              </a:spcBef>
            </a:pPr>
          </a:p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NeoStats</a:t>
            </a:r>
          </a:p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Bangalore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43626" y="6866921"/>
            <a:ext cx="3726061" cy="268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</a:pPr>
            <a:r>
              <a:rPr lang="en-US" sz="249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CANDIDATE</a:t>
            </a:r>
          </a:p>
          <a:p>
            <a:pPr algn="ctr">
              <a:lnSpc>
                <a:spcPts val="3241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</a:p>
          <a:p>
            <a:pPr algn="ctr">
              <a:lnSpc>
                <a:spcPts val="4151"/>
              </a:lnSpc>
              <a:spcBef>
                <a:spcPct val="0"/>
              </a:spcBef>
            </a:pPr>
            <a:r>
              <a:rPr lang="en-US" sz="31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Jatan Sahu</a:t>
            </a:r>
          </a:p>
          <a:p>
            <a:pPr algn="ctr">
              <a:lnSpc>
                <a:spcPts val="4151"/>
              </a:lnSpc>
              <a:spcBef>
                <a:spcPct val="0"/>
              </a:spcBef>
            </a:pPr>
            <a:r>
              <a:rPr lang="en-US" sz="31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Date : 24/08/2024</a:t>
            </a:r>
          </a:p>
          <a:p>
            <a:pPr algn="ctr">
              <a:lnSpc>
                <a:spcPts val="3241"/>
              </a:lnSpc>
              <a:spcBef>
                <a:spcPct val="0"/>
              </a:spcBef>
            </a:pPr>
          </a:p>
          <a:p>
            <a:pPr algn="ctr">
              <a:lnSpc>
                <a:spcPts val="3241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92" y="247901"/>
            <a:ext cx="18288000" cy="1187888"/>
            <a:chOff x="0" y="0"/>
            <a:chExt cx="4816593" cy="312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12859"/>
            </a:xfrm>
            <a:custGeom>
              <a:avLst/>
              <a:gdLst/>
              <a:ahLst/>
              <a:cxnLst/>
              <a:rect r="r" b="b" t="t" l="l"/>
              <a:pathLst>
                <a:path h="31285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12859"/>
                  </a:lnTo>
                  <a:lnTo>
                    <a:pt x="0" y="31285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33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52428" y="2508654"/>
            <a:ext cx="12035269" cy="2634846"/>
          </a:xfrm>
          <a:custGeom>
            <a:avLst/>
            <a:gdLst/>
            <a:ahLst/>
            <a:cxnLst/>
            <a:rect r="r" b="b" t="t" l="l"/>
            <a:pathLst>
              <a:path h="2634846" w="12035269">
                <a:moveTo>
                  <a:pt x="0" y="0"/>
                </a:moveTo>
                <a:lnTo>
                  <a:pt x="12035269" y="0"/>
                </a:lnTo>
                <a:lnTo>
                  <a:pt x="12035269" y="2634846"/>
                </a:lnTo>
                <a:lnTo>
                  <a:pt x="0" y="263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127" r="0" b="-5497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87710" y="4906987"/>
            <a:ext cx="1556974" cy="1138007"/>
          </a:xfrm>
          <a:custGeom>
            <a:avLst/>
            <a:gdLst/>
            <a:ahLst/>
            <a:cxnLst/>
            <a:rect r="r" b="b" t="t" l="l"/>
            <a:pathLst>
              <a:path h="1138007" w="1556974">
                <a:moveTo>
                  <a:pt x="0" y="0"/>
                </a:moveTo>
                <a:lnTo>
                  <a:pt x="1556974" y="0"/>
                </a:lnTo>
                <a:lnTo>
                  <a:pt x="1556974" y="1138006"/>
                </a:lnTo>
                <a:lnTo>
                  <a:pt x="0" y="1138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03818">
            <a:off x="9986910" y="4818128"/>
            <a:ext cx="1593617" cy="1164789"/>
          </a:xfrm>
          <a:custGeom>
            <a:avLst/>
            <a:gdLst/>
            <a:ahLst/>
            <a:cxnLst/>
            <a:rect r="r" b="b" t="t" l="l"/>
            <a:pathLst>
              <a:path h="1164789" w="1593617">
                <a:moveTo>
                  <a:pt x="0" y="0"/>
                </a:moveTo>
                <a:lnTo>
                  <a:pt x="1593617" y="0"/>
                </a:lnTo>
                <a:lnTo>
                  <a:pt x="1593617" y="1164789"/>
                </a:lnTo>
                <a:lnTo>
                  <a:pt x="0" y="11647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58558" y="377444"/>
            <a:ext cx="13111403" cy="91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4"/>
              </a:lnSpc>
            </a:pPr>
            <a:r>
              <a:rPr lang="en-US" sz="5430" spc="53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SCALE OF DATA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06938" y="6029325"/>
            <a:ext cx="4359259" cy="165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File Format       : csv</a:t>
            </a:r>
          </a:p>
          <a:p>
            <a:pPr algn="l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File Size            : 12 KB</a:t>
            </a:r>
          </a:p>
          <a:p>
            <a:pPr algn="l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Rows       : 99</a:t>
            </a:r>
          </a:p>
          <a:p>
            <a:pPr algn="l">
              <a:lnSpc>
                <a:spcPts val="3304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Columns : 12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28438" y="6172200"/>
            <a:ext cx="4359259" cy="1663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File Format       : csv</a:t>
            </a:r>
          </a:p>
          <a:p>
            <a:pPr algn="just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File Size            : 12 KB</a:t>
            </a:r>
          </a:p>
          <a:p>
            <a:pPr algn="just">
              <a:lnSpc>
                <a:spcPts val="3304"/>
              </a:lnSpc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Rows       : 99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Columns : 13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34327" y="2322599"/>
            <a:ext cx="2844254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Azure Blob ( Bronze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43648" y="2322599"/>
            <a:ext cx="295662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Azure SQL DB( Gold )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92" y="247901"/>
            <a:ext cx="18288000" cy="1187888"/>
            <a:chOff x="0" y="0"/>
            <a:chExt cx="4816593" cy="312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12859"/>
            </a:xfrm>
            <a:custGeom>
              <a:avLst/>
              <a:gdLst/>
              <a:ahLst/>
              <a:cxnLst/>
              <a:rect r="r" b="b" t="t" l="l"/>
              <a:pathLst>
                <a:path h="31285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12859"/>
                  </a:lnTo>
                  <a:lnTo>
                    <a:pt x="0" y="31285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33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5879" y="2809353"/>
            <a:ext cx="16493421" cy="5857600"/>
          </a:xfrm>
          <a:custGeom>
            <a:avLst/>
            <a:gdLst/>
            <a:ahLst/>
            <a:cxnLst/>
            <a:rect r="r" b="b" t="t" l="l"/>
            <a:pathLst>
              <a:path h="5857600" w="16493421">
                <a:moveTo>
                  <a:pt x="0" y="0"/>
                </a:moveTo>
                <a:lnTo>
                  <a:pt x="16493421" y="0"/>
                </a:lnTo>
                <a:lnTo>
                  <a:pt x="16493421" y="5857600"/>
                </a:lnTo>
                <a:lnTo>
                  <a:pt x="0" y="585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58558" y="377444"/>
            <a:ext cx="13111403" cy="91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4"/>
              </a:lnSpc>
            </a:pPr>
            <a:r>
              <a:rPr lang="en-US" sz="5430" spc="53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SALES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67474" y="9239250"/>
            <a:ext cx="463392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Fig :  Dataset 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Data Ingestion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12200" y="2738279"/>
            <a:ext cx="15847100" cy="603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572" indent="-360286" lvl="1">
              <a:lnSpc>
                <a:spcPts val="4338"/>
              </a:lnSpc>
              <a:buFont typeface="Arial"/>
              <a:buChar char="•"/>
            </a:pP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Description</a:t>
            </a:r>
          </a:p>
          <a:p>
            <a:pPr algn="l" marL="1441143" indent="-480381" lvl="2">
              <a:lnSpc>
                <a:spcPts val="4338"/>
              </a:lnSpc>
              <a:spcBef>
                <a:spcPct val="0"/>
              </a:spcBef>
              <a:buFont typeface="Arial"/>
              <a:buChar char="⚬"/>
            </a:pP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Ingest sales data fr</a:t>
            </a: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om a local storage using ADF.</a:t>
            </a:r>
          </a:p>
          <a:p>
            <a:pPr algn="l" marL="1441143" indent="-480381" lvl="2">
              <a:lnSpc>
                <a:spcPts val="4338"/>
              </a:lnSpc>
              <a:spcBef>
                <a:spcPct val="0"/>
              </a:spcBef>
              <a:buFont typeface="Arial"/>
              <a:buChar char="⚬"/>
            </a:pP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Store raw data in Azure Data Blob Storage.</a:t>
            </a:r>
          </a:p>
          <a:p>
            <a:pPr algn="l">
              <a:lnSpc>
                <a:spcPts val="4338"/>
              </a:lnSpc>
              <a:spcBef>
                <a:spcPct val="0"/>
              </a:spcBef>
            </a:pPr>
          </a:p>
          <a:p>
            <a:pPr algn="l" marL="720572" indent="-360286" lvl="1">
              <a:lnSpc>
                <a:spcPts val="4338"/>
              </a:lnSpc>
              <a:spcBef>
                <a:spcPct val="0"/>
              </a:spcBef>
              <a:buFont typeface="Arial"/>
              <a:buChar char="•"/>
            </a:pP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Justification:</a:t>
            </a:r>
          </a:p>
          <a:p>
            <a:pPr algn="l" marL="1441143" indent="-480381" lvl="2">
              <a:lnSpc>
                <a:spcPts val="4338"/>
              </a:lnSpc>
              <a:spcBef>
                <a:spcPct val="0"/>
              </a:spcBef>
              <a:buFont typeface="Arial"/>
              <a:buChar char="⚬"/>
            </a:pPr>
            <a:r>
              <a:rPr lang="en-US" sz="3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Azure Blob Storage can easily scale to accommodate large volumes of data, which is important as XYZ Retail’s operations grow. It supports a wide range of data types and sizes, allowing seamless storage of raw sales data from various channels (online platforms, physical stores, mobile apps).</a:t>
            </a:r>
          </a:p>
          <a:p>
            <a:pPr algn="l">
              <a:lnSpc>
                <a:spcPts val="43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Azure Blob Storage( Bronze)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40452" y="1742834"/>
            <a:ext cx="14607097" cy="5656475"/>
          </a:xfrm>
          <a:custGeom>
            <a:avLst/>
            <a:gdLst/>
            <a:ahLst/>
            <a:cxnLst/>
            <a:rect r="r" b="b" t="t" l="l"/>
            <a:pathLst>
              <a:path h="5656475" w="14607097">
                <a:moveTo>
                  <a:pt x="0" y="0"/>
                </a:moveTo>
                <a:lnTo>
                  <a:pt x="14607096" y="0"/>
                </a:lnTo>
                <a:lnTo>
                  <a:pt x="14607096" y="5656475"/>
                </a:lnTo>
                <a:lnTo>
                  <a:pt x="0" y="5656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701" t="0" r="-3270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20427" y="8510048"/>
            <a:ext cx="559720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Fig : Azure Blob Storage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Data Transformation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0792" y="2757827"/>
            <a:ext cx="14040889" cy="252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Key Processes: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 Masking: Protecting PII (e.g., credit card numbers) using custom logic.</a:t>
            </a:r>
          </a:p>
          <a:p>
            <a:pPr algn="l">
              <a:lnSpc>
                <a:spcPts val="2859"/>
              </a:lnSpc>
            </a:pPr>
          </a:p>
          <a:p>
            <a:pPr algn="l">
              <a:lnSpc>
                <a:spcPts val="2859"/>
              </a:lnSpc>
            </a:pPr>
          </a:p>
          <a:p>
            <a:pPr algn="l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2859"/>
              </a:lnSpc>
            </a:pP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838256" y="3758073"/>
            <a:ext cx="9191123" cy="2770853"/>
          </a:xfrm>
          <a:custGeom>
            <a:avLst/>
            <a:gdLst/>
            <a:ahLst/>
            <a:cxnLst/>
            <a:rect r="r" b="b" t="t" l="l"/>
            <a:pathLst>
              <a:path h="2770853" w="9191123">
                <a:moveTo>
                  <a:pt x="0" y="0"/>
                </a:moveTo>
                <a:lnTo>
                  <a:pt x="9191123" y="0"/>
                </a:lnTo>
                <a:lnTo>
                  <a:pt x="9191123" y="2770854"/>
                </a:lnTo>
                <a:lnTo>
                  <a:pt x="0" y="2770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26301" y="7186152"/>
            <a:ext cx="13385453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expression is used to mask all but the last four digits of a credit card number with asterisks (*).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Data Transformation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24591" y="2961399"/>
            <a:ext cx="6542894" cy="5574546"/>
          </a:xfrm>
          <a:custGeom>
            <a:avLst/>
            <a:gdLst/>
            <a:ahLst/>
            <a:cxnLst/>
            <a:rect r="r" b="b" t="t" l="l"/>
            <a:pathLst>
              <a:path h="5574546" w="6542894">
                <a:moveTo>
                  <a:pt x="0" y="0"/>
                </a:moveTo>
                <a:lnTo>
                  <a:pt x="6542894" y="0"/>
                </a:lnTo>
                <a:lnTo>
                  <a:pt x="6542894" y="5574545"/>
                </a:lnTo>
                <a:lnTo>
                  <a:pt x="0" y="5574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99345" y="3067050"/>
            <a:ext cx="5808374" cy="66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63"/>
              </a:lnSpc>
            </a:pPr>
            <a:r>
              <a:rPr lang="en-US" sz="22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2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Processes:</a:t>
            </a:r>
          </a:p>
          <a:p>
            <a:pPr algn="just" marL="492228" indent="-246114" lvl="1">
              <a:lnSpc>
                <a:spcPts val="2963"/>
              </a:lnSpc>
              <a:buFont typeface="Arial"/>
              <a:buChar char="•"/>
            </a:pPr>
            <a:r>
              <a:rPr lang="en-US" sz="22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Handling Missing Values:</a:t>
            </a:r>
            <a:r>
              <a:rPr lang="en-US" sz="227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Strategies used to manage missing data.</a:t>
            </a:r>
          </a:p>
          <a:p>
            <a:pPr algn="just">
              <a:lnSpc>
                <a:spcPts val="2963"/>
              </a:lnSpc>
            </a:pPr>
          </a:p>
          <a:p>
            <a:pPr algn="just">
              <a:lnSpc>
                <a:spcPts val="2963"/>
              </a:lnSpc>
            </a:pPr>
            <a:r>
              <a:rPr lang="en-US" sz="227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expression checks whether at least one of the specified fields (OrderID, CustomerName, PhoneNumber, Location, Country, StoreCode) is not null. If any of these fields have a value (i.e., are not null), the whole expression will return true.</a:t>
            </a: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  <a:r>
              <a:rPr lang="en-US" sz="227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2963"/>
              </a:lnSpc>
            </a:pPr>
          </a:p>
          <a:p>
            <a:pPr algn="ctr">
              <a:lnSpc>
                <a:spcPts val="29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Data Transformation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59830" y="2579497"/>
            <a:ext cx="9399470" cy="6482891"/>
          </a:xfrm>
          <a:custGeom>
            <a:avLst/>
            <a:gdLst/>
            <a:ahLst/>
            <a:cxnLst/>
            <a:rect r="r" b="b" t="t" l="l"/>
            <a:pathLst>
              <a:path h="6482891" w="9399470">
                <a:moveTo>
                  <a:pt x="0" y="0"/>
                </a:moveTo>
                <a:lnTo>
                  <a:pt x="9399470" y="0"/>
                </a:lnTo>
                <a:lnTo>
                  <a:pt x="9399470" y="6482891"/>
                </a:lnTo>
                <a:lnTo>
                  <a:pt x="0" y="6482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4376" y="2560447"/>
            <a:ext cx="5808374" cy="463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3"/>
              </a:lnSpc>
            </a:pPr>
            <a:r>
              <a:rPr lang="en-US" sz="25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5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Processes:</a:t>
            </a:r>
          </a:p>
          <a:p>
            <a:pPr algn="just">
              <a:lnSpc>
                <a:spcPts val="3353"/>
              </a:lnSpc>
            </a:pPr>
          </a:p>
          <a:p>
            <a:pPr algn="just">
              <a:lnSpc>
                <a:spcPts val="3353"/>
              </a:lnSpc>
            </a:pPr>
            <a:r>
              <a:rPr lang="en-US" sz="257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Typecasting: </a:t>
            </a:r>
            <a:r>
              <a:rPr lang="en-US" sz="257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Ensuring correct data types for further analysis.</a:t>
            </a:r>
          </a:p>
          <a:p>
            <a:pPr algn="just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  <a:r>
              <a:rPr lang="en-US" sz="227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2963"/>
              </a:lnSpc>
            </a:pPr>
          </a:p>
          <a:p>
            <a:pPr algn="ctr">
              <a:lnSpc>
                <a:spcPts val="29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Business Logic Implementation (Golden Layer)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7406" y="4464344"/>
            <a:ext cx="8759104" cy="5206215"/>
          </a:xfrm>
          <a:custGeom>
            <a:avLst/>
            <a:gdLst/>
            <a:ahLst/>
            <a:cxnLst/>
            <a:rect r="r" b="b" t="t" l="l"/>
            <a:pathLst>
              <a:path h="5206215" w="8759104">
                <a:moveTo>
                  <a:pt x="0" y="0"/>
                </a:moveTo>
                <a:lnTo>
                  <a:pt x="8759105" y="0"/>
                </a:lnTo>
                <a:lnTo>
                  <a:pt x="8759105" y="5206214"/>
                </a:lnTo>
                <a:lnTo>
                  <a:pt x="0" y="5206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20388" y="4222095"/>
            <a:ext cx="5596319" cy="5668998"/>
          </a:xfrm>
          <a:custGeom>
            <a:avLst/>
            <a:gdLst/>
            <a:ahLst/>
            <a:cxnLst/>
            <a:rect r="r" b="b" t="t" l="l"/>
            <a:pathLst>
              <a:path h="5668998" w="5596319">
                <a:moveTo>
                  <a:pt x="0" y="0"/>
                </a:moveTo>
                <a:lnTo>
                  <a:pt x="5596319" y="0"/>
                </a:lnTo>
                <a:lnTo>
                  <a:pt x="5596319" y="5668998"/>
                </a:lnTo>
                <a:lnTo>
                  <a:pt x="0" y="566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98582" y="2489497"/>
            <a:ext cx="14040889" cy="344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Key Metrics:</a:t>
            </a: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Sales Calculation: Quantity * Price</a:t>
            </a: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Expiry </a:t>
            </a: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Date Formatting: Converting month names to numbers.</a:t>
            </a:r>
          </a:p>
          <a:p>
            <a:pPr algn="l">
              <a:lnSpc>
                <a:spcPts val="2859"/>
              </a:lnSpc>
            </a:pPr>
          </a:p>
          <a:p>
            <a:pPr algn="l">
              <a:lnSpc>
                <a:spcPts val="2859"/>
              </a:lnSpc>
            </a:pPr>
          </a:p>
          <a:p>
            <a:pPr algn="l">
              <a:lnSpc>
                <a:spcPts val="2859"/>
              </a:lnSpc>
            </a:pPr>
          </a:p>
          <a:p>
            <a:pPr algn="l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2859"/>
              </a:lnSpc>
            </a:pP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2352193"/>
            <a:chOff x="0" y="0"/>
            <a:chExt cx="4816593" cy="619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9508"/>
            </a:xfrm>
            <a:custGeom>
              <a:avLst/>
              <a:gdLst/>
              <a:ahLst/>
              <a:cxnLst/>
              <a:rect r="r" b="b" t="t" l="l"/>
              <a:pathLst>
                <a:path h="619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9508"/>
                  </a:lnTo>
                  <a:lnTo>
                    <a:pt x="0" y="61950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6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Azure SQL Database and Power BI Integration</a:t>
              </a:r>
            </a:p>
            <a:p>
              <a:pPr algn="ctr">
                <a:lnSpc>
                  <a:spcPts val="728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5530" y="2772323"/>
            <a:ext cx="13464099" cy="6485977"/>
          </a:xfrm>
          <a:custGeom>
            <a:avLst/>
            <a:gdLst/>
            <a:ahLst/>
            <a:cxnLst/>
            <a:rect r="r" b="b" t="t" l="l"/>
            <a:pathLst>
              <a:path h="6485977" w="13464099">
                <a:moveTo>
                  <a:pt x="0" y="0"/>
                </a:moveTo>
                <a:lnTo>
                  <a:pt x="13464099" y="0"/>
                </a:lnTo>
                <a:lnTo>
                  <a:pt x="13464099" y="6485977"/>
                </a:lnTo>
                <a:lnTo>
                  <a:pt x="0" y="6485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38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PowerBI Insight: Whole Data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6529" y="1972822"/>
            <a:ext cx="14552146" cy="7855718"/>
          </a:xfrm>
          <a:custGeom>
            <a:avLst/>
            <a:gdLst/>
            <a:ahLst/>
            <a:cxnLst/>
            <a:rect r="r" b="b" t="t" l="l"/>
            <a:pathLst>
              <a:path h="7855718" w="14552146">
                <a:moveTo>
                  <a:pt x="0" y="0"/>
                </a:moveTo>
                <a:lnTo>
                  <a:pt x="14552145" y="0"/>
                </a:lnTo>
                <a:lnTo>
                  <a:pt x="14552145" y="7855718"/>
                </a:lnTo>
                <a:lnTo>
                  <a:pt x="0" y="7855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06825" y="140024"/>
            <a:ext cx="1090604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PROJECT 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24182" y="3542344"/>
            <a:ext cx="11223961" cy="2907852"/>
            <a:chOff x="0" y="0"/>
            <a:chExt cx="2167529" cy="5615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67530" cy="561554"/>
            </a:xfrm>
            <a:custGeom>
              <a:avLst/>
              <a:gdLst/>
              <a:ahLst/>
              <a:cxnLst/>
              <a:rect r="r" b="b" t="t" l="l"/>
              <a:pathLst>
                <a:path h="561554" w="2167530">
                  <a:moveTo>
                    <a:pt x="0" y="0"/>
                  </a:moveTo>
                  <a:lnTo>
                    <a:pt x="2167530" y="0"/>
                  </a:lnTo>
                  <a:lnTo>
                    <a:pt x="2167530" y="561554"/>
                  </a:lnTo>
                  <a:lnTo>
                    <a:pt x="0" y="5615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67529" cy="599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XYZ Retail Inc., a prominent player in the retail industry, faces the challenge of efficiently managing and analyzing its sales data.  The company operates through multiple channels—online platforms, physical stores, and mobile apps. </a:t>
              </a:r>
            </a:p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64829" y="6907397"/>
            <a:ext cx="9615228" cy="3233076"/>
            <a:chOff x="0" y="0"/>
            <a:chExt cx="1856857" cy="6243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56857" cy="624360"/>
            </a:xfrm>
            <a:custGeom>
              <a:avLst/>
              <a:gdLst/>
              <a:ahLst/>
              <a:cxnLst/>
              <a:rect r="r" b="b" t="t" l="l"/>
              <a:pathLst>
                <a:path h="624360" w="1856857">
                  <a:moveTo>
                    <a:pt x="0" y="0"/>
                  </a:moveTo>
                  <a:lnTo>
                    <a:pt x="1856857" y="0"/>
                  </a:lnTo>
                  <a:lnTo>
                    <a:pt x="1856857" y="624360"/>
                  </a:lnTo>
                  <a:lnTo>
                    <a:pt x="0" y="6243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56857" cy="662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Our main goal is to handle data with seamless integration with PowerBI, allowing stakeholders to gain important insights on city-related real estate trends.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POWER BI : For Year 2023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7753" y="1742834"/>
            <a:ext cx="14802548" cy="8201853"/>
          </a:xfrm>
          <a:custGeom>
            <a:avLst/>
            <a:gdLst/>
            <a:ahLst/>
            <a:cxnLst/>
            <a:rect r="r" b="b" t="t" l="l"/>
            <a:pathLst>
              <a:path h="8201853" w="14802548">
                <a:moveTo>
                  <a:pt x="0" y="0"/>
                </a:moveTo>
                <a:lnTo>
                  <a:pt x="14802548" y="0"/>
                </a:lnTo>
                <a:lnTo>
                  <a:pt x="14802548" y="8201853"/>
                </a:lnTo>
                <a:lnTo>
                  <a:pt x="0" y="8201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POWER BI : For Year 2022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7177" y="2022941"/>
            <a:ext cx="13783699" cy="7803552"/>
          </a:xfrm>
          <a:custGeom>
            <a:avLst/>
            <a:gdLst/>
            <a:ahLst/>
            <a:cxnLst/>
            <a:rect r="r" b="b" t="t" l="l"/>
            <a:pathLst>
              <a:path h="7803552" w="13783699">
                <a:moveTo>
                  <a:pt x="0" y="0"/>
                </a:moveTo>
                <a:lnTo>
                  <a:pt x="13783700" y="0"/>
                </a:lnTo>
                <a:lnTo>
                  <a:pt x="13783700" y="7803552"/>
                </a:lnTo>
                <a:lnTo>
                  <a:pt x="0" y="7803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POWER BI : For Year 2021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43603" y="2264750"/>
            <a:ext cx="13094848" cy="7409121"/>
          </a:xfrm>
          <a:custGeom>
            <a:avLst/>
            <a:gdLst/>
            <a:ahLst/>
            <a:cxnLst/>
            <a:rect r="r" b="b" t="t" l="l"/>
            <a:pathLst>
              <a:path h="7409121" w="13094848">
                <a:moveTo>
                  <a:pt x="0" y="0"/>
                </a:moveTo>
                <a:lnTo>
                  <a:pt x="13094848" y="0"/>
                </a:lnTo>
                <a:lnTo>
                  <a:pt x="13094848" y="7409121"/>
                </a:lnTo>
                <a:lnTo>
                  <a:pt x="0" y="7409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POWER BI : For Year 2020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58563" y="2544157"/>
            <a:ext cx="11799411" cy="6714143"/>
          </a:xfrm>
          <a:custGeom>
            <a:avLst/>
            <a:gdLst/>
            <a:ahLst/>
            <a:cxnLst/>
            <a:rect r="r" b="b" t="t" l="l"/>
            <a:pathLst>
              <a:path h="6714143" w="11799411">
                <a:moveTo>
                  <a:pt x="0" y="0"/>
                </a:moveTo>
                <a:lnTo>
                  <a:pt x="11799411" y="0"/>
                </a:lnTo>
                <a:lnTo>
                  <a:pt x="11799411" y="6714143"/>
                </a:lnTo>
                <a:lnTo>
                  <a:pt x="0" y="67141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CHALLENGES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80540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13955" y="2571539"/>
            <a:ext cx="11887458" cy="582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Forgetting about long-term maintenance​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 formats changing over time​.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 increase in data velocity​.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time cost of adding new data connections​.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time cost of fixing broken data connections​.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Requests for new features, including new columns, dimensions, and derivatives.</a:t>
            </a:r>
          </a:p>
          <a:p>
            <a:pPr algn="l" marL="582927" indent="-291463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Building ETL process based on current data scale</a:t>
            </a:r>
          </a:p>
          <a:p>
            <a:pPr algn="l" marL="1165854" indent="-388618" lvl="2">
              <a:lnSpc>
                <a:spcPts val="350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ETL system needs to be able to scale; otherwise, it'll outgrow the infrastructure and be stuck in rebuilding.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CONCLUSION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80540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10512" y="3037259"/>
            <a:ext cx="572695" cy="57269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84150"/>
              <a:ext cx="71120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24388" y="2999159"/>
            <a:ext cx="13227178" cy="137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 conclusion, this data engineering project exemplifies the transformative potential of leveraging advanced technologies and best practices to unlock valuable insights from complex Datasets.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24388" y="5219792"/>
            <a:ext cx="13227178" cy="228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seamlessly integrating Azure Blob storage, Apache Data Factory, Azure SQL DB, and PowerBI, our project has effectively implemented a comprehensive ETL pipeline. This pipeline demonstrates adeptness in processing, transforming, and analyzing the Redfin dataset from start to finish, facilitating enhanced decision-making and strategic insights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10512" y="5257892"/>
            <a:ext cx="572695" cy="57269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84150"/>
              <a:ext cx="71120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OTHER DATA ENGINEERING PROJECTS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80540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08454" y="2826821"/>
            <a:ext cx="10902761" cy="159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8893" indent="-354447" lvl="1">
              <a:lnSpc>
                <a:spcPts val="4268"/>
              </a:lnSpc>
              <a:buAutoNum type="arabicPeriod" startAt="1"/>
            </a:pPr>
            <a:r>
              <a:rPr lang="en-US" sz="328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Streamline Redfin Data: A AWS cloud based ETL Solution using AWS EC2, S3, Snowflake, Airflow, PowerBI :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08031" y="4114911"/>
            <a:ext cx="274715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 u="sng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4" tooltip="https://github.com/Jatansahu/A-CLOUD-BASED-ETL-AND-ANALYTICS-SOLUTION/blob/main/202218061_Final_Project_report.pdf"/>
              </a:rPr>
              <a:t>Report Link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998355" y="5509272"/>
            <a:ext cx="1106254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                          2.  ETL Pipilene Design using Talend :</a:t>
            </a:r>
            <a:r>
              <a:rPr lang="en-US" sz="3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10916" y="-1180545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06561" y="2152947"/>
            <a:ext cx="11674877" cy="148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54"/>
              </a:lnSpc>
            </a:pPr>
            <a:r>
              <a:rPr lang="en-US" sz="8807" spc="863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77088" y="-376262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6561" y="4624175"/>
            <a:ext cx="11674877" cy="250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8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Building ETL Pipelinefor managing and analyzing sales data across multiple channels.</a:t>
            </a:r>
          </a:p>
          <a:p>
            <a:pPr algn="l" marL="625698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Need for data-driven insights to optimize retail operations.</a:t>
            </a: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77812"/>
            <a:chOff x="0" y="0"/>
            <a:chExt cx="4816593" cy="626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26255"/>
            </a:xfrm>
            <a:custGeom>
              <a:avLst/>
              <a:gdLst/>
              <a:ahLst/>
              <a:cxnLst/>
              <a:rect r="r" b="b" t="t" l="l"/>
              <a:pathLst>
                <a:path h="6262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6255"/>
                  </a:lnTo>
                  <a:lnTo>
                    <a:pt x="0" y="62625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645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35156" y="80140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OBJECTIVE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374531" y="2517842"/>
            <a:ext cx="14132443" cy="3364097"/>
            <a:chOff x="0" y="0"/>
            <a:chExt cx="2729205" cy="6496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9205" cy="649662"/>
            </a:xfrm>
            <a:custGeom>
              <a:avLst/>
              <a:gdLst/>
              <a:ahLst/>
              <a:cxnLst/>
              <a:rect r="r" b="b" t="t" l="l"/>
              <a:pathLst>
                <a:path h="649662" w="2729205">
                  <a:moveTo>
                    <a:pt x="0" y="0"/>
                  </a:moveTo>
                  <a:lnTo>
                    <a:pt x="2729205" y="0"/>
                  </a:lnTo>
                  <a:lnTo>
                    <a:pt x="2729205" y="649662"/>
                  </a:lnTo>
                  <a:lnTo>
                    <a:pt x="0" y="649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29205" cy="687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49"/>
                </a:lnSpc>
              </a:pPr>
              <a:r>
                <a:rPr lang="en-US" sz="3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My objective is to develop a robust and efficient Extract, Transform, Load (ETL) pipeline to streamline data integration processes, ensuring seamless data flow, transformation, and loading within systems.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317858" y="5741908"/>
            <a:ext cx="11652283" cy="4275993"/>
          </a:xfrm>
          <a:custGeom>
            <a:avLst/>
            <a:gdLst/>
            <a:ahLst/>
            <a:cxnLst/>
            <a:rect r="r" b="b" t="t" l="l"/>
            <a:pathLst>
              <a:path h="4275993" w="11652283">
                <a:moveTo>
                  <a:pt x="0" y="0"/>
                </a:moveTo>
                <a:lnTo>
                  <a:pt x="11652284" y="0"/>
                </a:lnTo>
                <a:lnTo>
                  <a:pt x="11652284" y="4275993"/>
                </a:lnTo>
                <a:lnTo>
                  <a:pt x="0" y="4275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30" r="0" b="-303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70025" y="9817206"/>
            <a:ext cx="1026122" cy="20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5"/>
              </a:lnSpc>
              <a:spcBef>
                <a:spcPct val="0"/>
              </a:spcBef>
            </a:pPr>
            <a:r>
              <a:rPr lang="en-US" sz="1196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5" tooltip="https://medium.com/@seremwen/unlocking-the-power-of-etl-data-warehousing-and-business-intelligence-4c48e886c29d"/>
              </a:rPr>
              <a:t>Image Source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97855"/>
            <a:chOff x="0" y="0"/>
            <a:chExt cx="4816593" cy="447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47172"/>
            </a:xfrm>
            <a:custGeom>
              <a:avLst/>
              <a:gdLst/>
              <a:ahLst/>
              <a:cxnLst/>
              <a:rect r="r" b="b" t="t" l="l"/>
              <a:pathLst>
                <a:path h="4471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47172"/>
                  </a:lnTo>
                  <a:lnTo>
                    <a:pt x="0" y="4471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466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25101" y="-5522679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883064" y="-386992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3535" y="1697855"/>
            <a:ext cx="17097614" cy="8133816"/>
          </a:xfrm>
          <a:custGeom>
            <a:avLst/>
            <a:gdLst/>
            <a:ahLst/>
            <a:cxnLst/>
            <a:rect r="r" b="b" t="t" l="l"/>
            <a:pathLst>
              <a:path h="8133816" w="17097614">
                <a:moveTo>
                  <a:pt x="0" y="0"/>
                </a:moveTo>
                <a:lnTo>
                  <a:pt x="17097614" y="0"/>
                </a:lnTo>
                <a:lnTo>
                  <a:pt x="17097614" y="8133817"/>
                </a:lnTo>
                <a:lnTo>
                  <a:pt x="0" y="8133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1530" y="605028"/>
            <a:ext cx="14801625" cy="7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99" spc="45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LIMITATIONS OF TRADITIONAL ETL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97855"/>
            <a:chOff x="0" y="0"/>
            <a:chExt cx="4816593" cy="447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47172"/>
            </a:xfrm>
            <a:custGeom>
              <a:avLst/>
              <a:gdLst/>
              <a:ahLst/>
              <a:cxnLst/>
              <a:rect r="r" b="b" t="t" l="l"/>
              <a:pathLst>
                <a:path h="4471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47172"/>
                  </a:lnTo>
                  <a:lnTo>
                    <a:pt x="0" y="4471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466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25101" y="-5522679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883064" y="-386992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24554" y="1882839"/>
            <a:ext cx="10555576" cy="7997772"/>
          </a:xfrm>
          <a:custGeom>
            <a:avLst/>
            <a:gdLst/>
            <a:ahLst/>
            <a:cxnLst/>
            <a:rect r="r" b="b" t="t" l="l"/>
            <a:pathLst>
              <a:path h="7997772" w="10555576">
                <a:moveTo>
                  <a:pt x="0" y="0"/>
                </a:moveTo>
                <a:lnTo>
                  <a:pt x="10555576" y="0"/>
                </a:lnTo>
                <a:lnTo>
                  <a:pt x="10555576" y="7997771"/>
                </a:lnTo>
                <a:lnTo>
                  <a:pt x="0" y="7997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5" r="0" b="-40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1530" y="605028"/>
            <a:ext cx="14801625" cy="7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99" spc="45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SOLUTION: CLOUD ETL PIPELINE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984" y="165607"/>
            <a:ext cx="18288000" cy="1726187"/>
            <a:chOff x="0" y="0"/>
            <a:chExt cx="4816593" cy="454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54634"/>
            </a:xfrm>
            <a:custGeom>
              <a:avLst/>
              <a:gdLst/>
              <a:ahLst/>
              <a:cxnLst/>
              <a:rect r="r" b="b" t="t" l="l"/>
              <a:pathLst>
                <a:path h="4546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54634"/>
                  </a:lnTo>
                  <a:lnTo>
                    <a:pt x="0" y="45463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473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323898" y="-535269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13801" y="-4023392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4636" y="2802311"/>
            <a:ext cx="15864664" cy="5905665"/>
          </a:xfrm>
          <a:custGeom>
            <a:avLst/>
            <a:gdLst/>
            <a:ahLst/>
            <a:cxnLst/>
            <a:rect r="r" b="b" t="t" l="l"/>
            <a:pathLst>
              <a:path h="5905665" w="15864664">
                <a:moveTo>
                  <a:pt x="0" y="0"/>
                </a:moveTo>
                <a:lnTo>
                  <a:pt x="15864664" y="0"/>
                </a:lnTo>
                <a:lnTo>
                  <a:pt x="15864664" y="5905665"/>
                </a:lnTo>
                <a:lnTo>
                  <a:pt x="0" y="5905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35156" y="342108"/>
            <a:ext cx="10906040" cy="254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4"/>
              </a:lnSpc>
            </a:pPr>
            <a:r>
              <a:rPr lang="en-US" sz="7430" spc="72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PIPELINE ARCHITECTURE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51125" y="9009380"/>
            <a:ext cx="507578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Fig: Whole Pipeline of Project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984" y="165607"/>
            <a:ext cx="18288000" cy="1726187"/>
            <a:chOff x="0" y="0"/>
            <a:chExt cx="4816593" cy="454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54634"/>
            </a:xfrm>
            <a:custGeom>
              <a:avLst/>
              <a:gdLst/>
              <a:ahLst/>
              <a:cxnLst/>
              <a:rect r="r" b="b" t="t" l="l"/>
              <a:pathLst>
                <a:path h="4546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54634"/>
                  </a:lnTo>
                  <a:lnTo>
                    <a:pt x="0" y="45463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473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323898" y="-535269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13801" y="-4023392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9670" y="3568242"/>
            <a:ext cx="16916489" cy="1887620"/>
          </a:xfrm>
          <a:custGeom>
            <a:avLst/>
            <a:gdLst/>
            <a:ahLst/>
            <a:cxnLst/>
            <a:rect r="r" b="b" t="t" l="l"/>
            <a:pathLst>
              <a:path h="1887620" w="16916489">
                <a:moveTo>
                  <a:pt x="0" y="0"/>
                </a:moveTo>
                <a:lnTo>
                  <a:pt x="16916488" y="0"/>
                </a:lnTo>
                <a:lnTo>
                  <a:pt x="16916488" y="1887619"/>
                </a:lnTo>
                <a:lnTo>
                  <a:pt x="0" y="1887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97" t="0" r="-5498" b="-59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160711"/>
            <a:ext cx="17004316" cy="1836986"/>
          </a:xfrm>
          <a:custGeom>
            <a:avLst/>
            <a:gdLst/>
            <a:ahLst/>
            <a:cxnLst/>
            <a:rect r="r" b="b" t="t" l="l"/>
            <a:pathLst>
              <a:path h="1836986" w="17004316">
                <a:moveTo>
                  <a:pt x="0" y="0"/>
                </a:moveTo>
                <a:lnTo>
                  <a:pt x="17004316" y="0"/>
                </a:lnTo>
                <a:lnTo>
                  <a:pt x="17004316" y="1836987"/>
                </a:lnTo>
                <a:lnTo>
                  <a:pt x="0" y="1836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35156" y="342108"/>
            <a:ext cx="10906040" cy="124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4"/>
              </a:lnSpc>
            </a:pPr>
            <a:r>
              <a:rPr lang="en-US" sz="7430" spc="72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AZURE DATA FLOW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4973" y="314566"/>
            <a:ext cx="18288000" cy="1428268"/>
            <a:chOff x="0" y="0"/>
            <a:chExt cx="4816593" cy="37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6169"/>
            </a:xfrm>
            <a:custGeom>
              <a:avLst/>
              <a:gdLst/>
              <a:ahLst/>
              <a:cxnLst/>
              <a:rect r="r" b="b" t="t" l="l"/>
              <a:pathLst>
                <a:path h="3761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169"/>
                  </a:lnTo>
                  <a:lnTo>
                    <a:pt x="0" y="37616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2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Components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765718"/>
            <a:ext cx="17259300" cy="2888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205" indent="-380103" lvl="1">
              <a:lnSpc>
                <a:spcPts val="4577"/>
              </a:lnSpc>
              <a:buFont typeface="Arial"/>
              <a:buChar char="•"/>
            </a:pPr>
            <a:r>
              <a:rPr lang="en-US" sz="352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Bronze Layer:</a:t>
            </a:r>
            <a:r>
              <a:rPr lang="en-US" sz="352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Raw data ingestion (Local to ADLS)</a:t>
            </a:r>
          </a:p>
          <a:p>
            <a:pPr algn="l" marL="760205" indent="-380103" lvl="1">
              <a:lnSpc>
                <a:spcPts val="4577"/>
              </a:lnSpc>
              <a:buFont typeface="Arial"/>
              <a:buChar char="•"/>
            </a:pPr>
            <a:r>
              <a:rPr lang="en-US" sz="352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Silver Layer:</a:t>
            </a:r>
            <a:r>
              <a:rPr lang="en-US" sz="352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Data transformation (masking, handling missing values, typecasting).</a:t>
            </a:r>
          </a:p>
          <a:p>
            <a:pPr algn="l" marL="760205" indent="-380103" lvl="1">
              <a:lnSpc>
                <a:spcPts val="4577"/>
              </a:lnSpc>
              <a:buFont typeface="Arial"/>
              <a:buChar char="•"/>
            </a:pPr>
            <a:r>
              <a:rPr lang="en-US" sz="352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Golden Layer</a:t>
            </a:r>
            <a:r>
              <a:rPr lang="en-US" sz="352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Business data creation (calculating sales, formatting dates).</a:t>
            </a:r>
          </a:p>
          <a:p>
            <a:pPr algn="l" marL="760205" indent="-380103" lvl="1">
              <a:lnSpc>
                <a:spcPts val="4577"/>
              </a:lnSpc>
              <a:buFont typeface="Arial"/>
              <a:buChar char="•"/>
            </a:pPr>
            <a:r>
              <a:rPr lang="en-US" sz="352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Power BI Integration:</a:t>
            </a:r>
            <a:r>
              <a:rPr lang="en-US" sz="352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Connecting Azure SQL to Power BI for visualization.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DAGO0EvuQ6M</dc:identifier>
  <dcterms:modified xsi:type="dcterms:W3CDTF">2011-08-01T06:04:30Z</dcterms:modified>
  <cp:revision>1</cp:revision>
  <dc:title>NeoStats_Sales_Project</dc:title>
</cp:coreProperties>
</file>