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63" r:id="rId7"/>
    <p:sldId id="283" r:id="rId8"/>
    <p:sldId id="284" r:id="rId9"/>
    <p:sldId id="285" r:id="rId10"/>
    <p:sldId id="274" r:id="rId11"/>
    <p:sldId id="280" r:id="rId12"/>
    <p:sldId id="264" r:id="rId13"/>
    <p:sldId id="286" r:id="rId14"/>
    <p:sldId id="287" r:id="rId15"/>
    <p:sldId id="270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160" d="100"/>
          <a:sy n="160" d="100"/>
        </p:scale>
        <p:origin x="324" y="138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noProof="0" smtClean="0"/>
              <a:pPr/>
              <a:t>1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  <a:br>
              <a:rPr lang="cs-CZ" noProof="0" dirty="0"/>
            </a:br>
            <a:endParaRPr lang="cs-CZ" noProof="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noProof="0" dirty="0"/>
              <a:t>Košvanec</a:t>
            </a:r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922BA-A18A-8124-0C59-C4FD0A2E5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A9081B9-9893-E949-BB8A-1AAD74F676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EA63E57-C44C-635A-AD2F-05D6C9179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10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5ECB86D-756D-1F0B-D624-2C7D4A8F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/>
              <a:t>Software Design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FBDBFA5-2D98-C57F-E048-FF64F577C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cs-CZ" noProof="0" dirty="0" err="1"/>
              <a:t>Units</a:t>
            </a:r>
            <a:r>
              <a:rPr lang="cs-CZ" noProof="0" dirty="0"/>
              <a:t> </a:t>
            </a:r>
            <a:r>
              <a:rPr lang="cs-CZ" noProof="0" dirty="0" err="1"/>
              <a:t>of</a:t>
            </a:r>
            <a:r>
              <a:rPr lang="cs-CZ" noProof="0" dirty="0"/>
              <a:t> </a:t>
            </a:r>
            <a:r>
              <a:rPr lang="cs-CZ" noProof="0" dirty="0" err="1"/>
              <a:t>transactional</a:t>
            </a:r>
            <a:r>
              <a:rPr lang="cs-CZ" noProof="0" dirty="0"/>
              <a:t> </a:t>
            </a:r>
            <a:r>
              <a:rPr lang="cs-CZ" noProof="0" dirty="0" err="1"/>
              <a:t>consistency</a:t>
            </a:r>
            <a:endParaRPr lang="cs-CZ" noProof="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cs-CZ" dirty="0"/>
              <a:t>Zpracovávají </a:t>
            </a:r>
            <a:r>
              <a:rPr lang="cs-CZ" dirty="0" err="1"/>
              <a:t>commandy</a:t>
            </a:r>
            <a:endParaRPr lang="cs-CZ" dirty="0"/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cs-CZ" dirty="0"/>
              <a:t>Následně - g</a:t>
            </a:r>
            <a:r>
              <a:rPr lang="cs-CZ" noProof="0" dirty="0" err="1"/>
              <a:t>enerují</a:t>
            </a:r>
            <a:r>
              <a:rPr lang="cs-CZ" noProof="0" dirty="0"/>
              <a:t> </a:t>
            </a:r>
            <a:r>
              <a:rPr lang="cs-CZ" dirty="0"/>
              <a:t>eventy</a:t>
            </a:r>
            <a:endParaRPr lang="cs-CZ" noProof="0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cs-CZ" noProof="0" dirty="0"/>
              <a:t>Jeden celek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cs-CZ" noProof="0" dirty="0"/>
              <a:t>Jméno agregátu, by se nemělo opakovat mezi domény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7" name="Obrázek 6" descr="Obsah obrázku snímek obrazovky, Písmo, text, Obdélník&#10;&#10;Obsah generovaný pomocí AI může být nesprávný.">
            <a:extLst>
              <a:ext uri="{FF2B5EF4-FFF2-40B4-BE49-F238E27FC236}">
                <a16:creationId xmlns:a16="http://schemas.microsoft.com/office/drawing/2014/main" id="{F0D5246B-E4A9-C0A5-AFC4-902934CC9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9" y="368550"/>
            <a:ext cx="3816396" cy="21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2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9CDAE-EB2B-5D93-5A9A-03EA7C88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2F1D0C5-9A3A-1B81-DB09-0BBC0739DF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743D3CC-0574-A749-4C58-0101DACA9A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11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3A5C73A-C54E-4426-11C0-1DE13214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/>
              <a:t>Software Design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EC065DF-B019-BD58-94A3-E2CD6A92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cs-CZ" noProof="0" dirty="0"/>
              <a:t>Složení: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cs-CZ" noProof="0" dirty="0" err="1"/>
              <a:t>Root</a:t>
            </a:r>
            <a:r>
              <a:rPr lang="cs-CZ" noProof="0" dirty="0"/>
              <a:t> entity - </a:t>
            </a:r>
            <a:r>
              <a:rPr lang="cs-CZ" noProof="0" dirty="0" err="1"/>
              <a:t>Cart</a:t>
            </a:r>
            <a:endParaRPr lang="cs-CZ" noProof="0" dirty="0"/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cs-CZ" noProof="0" dirty="0"/>
              <a:t>Ostatní entit</a:t>
            </a:r>
            <a:r>
              <a:rPr lang="cs-CZ" dirty="0"/>
              <a:t>y – </a:t>
            </a:r>
            <a:r>
              <a:rPr lang="cs-CZ" dirty="0" err="1"/>
              <a:t>Cart</a:t>
            </a:r>
            <a:r>
              <a:rPr lang="cs-CZ" dirty="0"/>
              <a:t> </a:t>
            </a:r>
            <a:r>
              <a:rPr lang="cs-CZ" dirty="0" err="1"/>
              <a:t>item</a:t>
            </a:r>
            <a:endParaRPr lang="cs-CZ" dirty="0"/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cs-CZ" noProof="0" dirty="0" err="1"/>
              <a:t>Value</a:t>
            </a:r>
            <a:r>
              <a:rPr lang="cs-CZ" noProof="0" dirty="0"/>
              <a:t> </a:t>
            </a:r>
            <a:r>
              <a:rPr lang="cs-CZ" noProof="0" dirty="0" err="1"/>
              <a:t>object</a:t>
            </a:r>
            <a:r>
              <a:rPr lang="cs-CZ" noProof="0" dirty="0"/>
              <a:t> – neměnné hodnoty, porovnávané hodnotou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cs-CZ" noProof="0" dirty="0"/>
              <a:t>Invarianty </a:t>
            </a:r>
            <a:r>
              <a:rPr lang="cs-CZ" dirty="0"/>
              <a:t>– Business </a:t>
            </a:r>
            <a:r>
              <a:rPr lang="cs-CZ" noProof="0" dirty="0"/>
              <a:t>pravidla → </a:t>
            </a:r>
            <a:r>
              <a:rPr lang="cs-CZ" i="1" noProof="0" dirty="0"/>
              <a:t>počet produktu v košíku musí být kladné číslo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handlery</a:t>
            </a:r>
            <a:r>
              <a:rPr lang="cs-CZ" dirty="0"/>
              <a:t> – místo, kde přijme </a:t>
            </a:r>
            <a:r>
              <a:rPr lang="cs-CZ" dirty="0" err="1"/>
              <a:t>command</a:t>
            </a:r>
            <a:r>
              <a:rPr lang="cs-CZ" dirty="0"/>
              <a:t> a vykoná ho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cs-CZ" noProof="0" dirty="0" err="1"/>
              <a:t>Domain</a:t>
            </a:r>
            <a:r>
              <a:rPr lang="cs-CZ" noProof="0" dirty="0"/>
              <a:t> eventy – pokud se něco stane, o čem by měl vědět někdo další vyšle event</a:t>
            </a:r>
          </a:p>
        </p:txBody>
      </p:sp>
      <p:pic>
        <p:nvPicPr>
          <p:cNvPr id="7" name="Obrázek 6" descr="Obsah obrázku snímek obrazovky, Písmo, text, Obdélník&#10;&#10;Obsah generovaný pomocí AI může být nesprávný.">
            <a:extLst>
              <a:ext uri="{FF2B5EF4-FFF2-40B4-BE49-F238E27FC236}">
                <a16:creationId xmlns:a16="http://schemas.microsoft.com/office/drawing/2014/main" id="{4BD076AA-D900-0AE8-D241-A9F4719F4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29" y="368550"/>
            <a:ext cx="3816396" cy="21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3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F8C1C-5A8B-E987-2E65-1CB7B7B26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BBC2A47-76F2-7B3C-0D5A-81EBB4B7D7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DCB321A9-7FA6-03F9-074B-EA1AADDE4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12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EFB1D159-3C14-F066-8F2F-E26DA8A9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 err="1"/>
              <a:t>Process</a:t>
            </a:r>
            <a:r>
              <a:rPr lang="cs-CZ" noProof="0" dirty="0"/>
              <a:t> Modeling - ukázka</a:t>
            </a:r>
            <a:br>
              <a:rPr lang="cs-CZ" noProof="0" dirty="0"/>
            </a:br>
            <a:br>
              <a:rPr lang="cs-CZ" noProof="0" dirty="0"/>
            </a:br>
            <a:br>
              <a:rPr lang="cs-CZ" noProof="0" dirty="0"/>
            </a:br>
            <a:br>
              <a:rPr lang="cs-CZ" noProof="0" dirty="0"/>
            </a:br>
            <a:endParaRPr lang="cs-CZ" noProof="0" dirty="0"/>
          </a:p>
        </p:txBody>
      </p:sp>
      <p:pic>
        <p:nvPicPr>
          <p:cNvPr id="13" name="Zástupný obsah 12" descr="Obsah obrázku snímek obrazovky, text, Písmo&#10;&#10;Obsah generovaný pomocí AI může být nesprávný.">
            <a:extLst>
              <a:ext uri="{FF2B5EF4-FFF2-40B4-BE49-F238E27FC236}">
                <a16:creationId xmlns:a16="http://schemas.microsoft.com/office/drawing/2014/main" id="{D3E321EF-5E8D-8559-6B84-188813566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7" y="2342889"/>
            <a:ext cx="11384906" cy="2172221"/>
          </a:xfrm>
        </p:spPr>
      </p:pic>
      <p:sp>
        <p:nvSpPr>
          <p:cNvPr id="14" name="Zástupný obsah 7">
            <a:extLst>
              <a:ext uri="{FF2B5EF4-FFF2-40B4-BE49-F238E27FC236}">
                <a16:creationId xmlns:a16="http://schemas.microsoft.com/office/drawing/2014/main" id="{D2F8D69D-3C2B-011D-7F4A-DBE0C7677274}"/>
              </a:ext>
            </a:extLst>
          </p:cNvPr>
          <p:cNvSpPr txBox="1">
            <a:spLocks/>
          </p:cNvSpPr>
          <p:nvPr/>
        </p:nvSpPr>
        <p:spPr>
          <a:xfrm>
            <a:off x="720000" y="5130052"/>
            <a:ext cx="4141112" cy="7019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2000" marR="0" indent="-18000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tabLst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baseline="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cs-CZ" kern="0" noProof="0" dirty="0"/>
              <a:t>Co bude na pozici ????</a:t>
            </a:r>
          </a:p>
        </p:txBody>
      </p:sp>
    </p:spTree>
    <p:extLst>
      <p:ext uri="{BB962C8B-B14F-4D97-AF65-F5344CB8AC3E}">
        <p14:creationId xmlns:p14="http://schemas.microsoft.com/office/powerpoint/2010/main" val="8870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116A-9AA8-7724-23D8-478D8439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EE47F5F-1602-34E2-7EA7-8AECBFDF5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278D191-DF2E-D6B7-DC0E-F09716BD1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2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85D12AD-1921-6469-A8FD-DB0C302D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E85BB0C-EC3C-32F6-1D96-59A95F2E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12" name="Obrázek 11" descr="Obsah obrázku snímek obrazovky, text, Písmo, Obdélník&#10;&#10;Obsah generovaný pomocí AI může být nesprávný.">
            <a:extLst>
              <a:ext uri="{FF2B5EF4-FFF2-40B4-BE49-F238E27FC236}">
                <a16:creationId xmlns:a16="http://schemas.microsoft.com/office/drawing/2014/main" id="{FB7290C3-3FC6-0010-24F9-11765CFD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1" y="1769667"/>
            <a:ext cx="3146554" cy="2408360"/>
          </a:xfrm>
          <a:prstGeom prst="rect">
            <a:avLst/>
          </a:prstGeom>
        </p:spPr>
      </p:pic>
      <p:pic>
        <p:nvPicPr>
          <p:cNvPr id="10" name="Obrázek 9" descr="Obsah obrázku text, snímek obrazovky, Písmo, Obdélník&#10;&#10;Obsah generovaný pomocí AI může být nesprávný.">
            <a:extLst>
              <a:ext uri="{FF2B5EF4-FFF2-40B4-BE49-F238E27FC236}">
                <a16:creationId xmlns:a16="http://schemas.microsoft.com/office/drawing/2014/main" id="{E8BAB579-D9CB-7069-D475-919ABF37C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53" y="448989"/>
            <a:ext cx="3248025" cy="2486025"/>
          </a:xfrm>
          <a:prstGeom prst="rect">
            <a:avLst/>
          </a:prstGeom>
        </p:spPr>
      </p:pic>
      <p:pic>
        <p:nvPicPr>
          <p:cNvPr id="13" name="Obrázek 12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2CA92824-DF4F-700B-7E74-1BE5E5FA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76" y="844969"/>
            <a:ext cx="3248025" cy="2486025"/>
          </a:xfrm>
          <a:prstGeom prst="rect">
            <a:avLst/>
          </a:prstGeom>
        </p:spPr>
      </p:pic>
      <p:pic>
        <p:nvPicPr>
          <p:cNvPr id="8" name="Obrázek 7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91D73A48-42B1-79EF-848B-F7B1D5823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953" y="3330994"/>
            <a:ext cx="2771775" cy="2105025"/>
          </a:xfrm>
          <a:prstGeom prst="rect">
            <a:avLst/>
          </a:prstGeom>
        </p:spPr>
      </p:pic>
      <p:pic>
        <p:nvPicPr>
          <p:cNvPr id="5" name="Obrázek 4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0DB7A177-2DD9-6446-5837-37043D06C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41" y="3687259"/>
            <a:ext cx="3500160" cy="21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985B-B833-4D16-F4F0-EAF6429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F738750-64BF-CC8A-36DC-F9CDD6AD5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8DFFA31-4CCD-BEAF-AE96-799F078DD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3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F08E464-B541-4914-2291-2099A4A4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 – </a:t>
            </a: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EEC9ACFC-F60F-85AA-CC9F-6A78F585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Podrobnější než Big Picture</a:t>
            </a:r>
          </a:p>
          <a:p>
            <a:pPr lvl="1">
              <a:lnSpc>
                <a:spcPct val="150000"/>
              </a:lnSpc>
            </a:pPr>
            <a:r>
              <a:rPr lang="cs-CZ" dirty="0"/>
              <a:t>S využitím: </a:t>
            </a:r>
            <a:r>
              <a:rPr lang="cs-CZ" dirty="0" err="1"/>
              <a:t>Command</a:t>
            </a:r>
            <a:r>
              <a:rPr lang="cs-CZ" dirty="0"/>
              <a:t>, </a:t>
            </a:r>
            <a:r>
              <a:rPr lang="cs-CZ" dirty="0" err="1"/>
              <a:t>Policy</a:t>
            </a:r>
            <a:r>
              <a:rPr lang="cs-CZ" dirty="0"/>
              <a:t>, </a:t>
            </a:r>
            <a:r>
              <a:rPr lang="cs-CZ" dirty="0" err="1"/>
              <a:t>Read</a:t>
            </a:r>
            <a:r>
              <a:rPr lang="cs-CZ" dirty="0"/>
              <a:t> modelu</a:t>
            </a:r>
          </a:p>
          <a:p>
            <a:pPr lvl="1">
              <a:lnSpc>
                <a:spcPct val="150000"/>
              </a:lnSpc>
            </a:pPr>
            <a:r>
              <a:rPr lang="cs-CZ" noProof="0" dirty="0"/>
              <a:t>Často zaměřující se na menší časti systému</a:t>
            </a:r>
          </a:p>
          <a:p>
            <a:pPr>
              <a:lnSpc>
                <a:spcPct val="150000"/>
              </a:lnSpc>
            </a:pPr>
            <a:r>
              <a:rPr lang="cs-CZ" dirty="0"/>
              <a:t>Popis jednoho </a:t>
            </a:r>
            <a:r>
              <a:rPr lang="cs-CZ" dirty="0" err="1"/>
              <a:t>flow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noProof="0" dirty="0"/>
              <a:t>Např. </a:t>
            </a:r>
            <a:r>
              <a:rPr lang="cs-CZ" i="1" noProof="0" dirty="0"/>
              <a:t>Od příchodu do košíku po vytvoření objednávky</a:t>
            </a:r>
          </a:p>
          <a:p>
            <a:pPr>
              <a:lnSpc>
                <a:spcPct val="150000"/>
              </a:lnSpc>
            </a:pPr>
            <a:endParaRPr lang="cs-CZ" noProof="0" dirty="0"/>
          </a:p>
        </p:txBody>
      </p:sp>
      <p:pic>
        <p:nvPicPr>
          <p:cNvPr id="8" name="Obrázek 7" descr="Obsah obrázku nábytek, stůl, židle, kreslené&#10;&#10;Obsah generovaný pomocí AI může být nesprávný.">
            <a:extLst>
              <a:ext uri="{FF2B5EF4-FFF2-40B4-BE49-F238E27FC236}">
                <a16:creationId xmlns:a16="http://schemas.microsoft.com/office/drawing/2014/main" id="{12C735B9-1562-FBEE-9485-4A47A6F50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06" y="155665"/>
            <a:ext cx="39814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7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485FE-785C-6D8C-CD01-A9CF5E5F5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0D2A4C82-5DE9-FFC7-B934-68663CF2BF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B108311-265D-1470-1007-76E27C078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4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6BDF4980-AE68-6538-66A8-AB7B4D4F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 – </a:t>
            </a: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</p:txBody>
      </p:sp>
      <p:pic>
        <p:nvPicPr>
          <p:cNvPr id="8" name="Obrázek 7" descr="Obsah obrázku nábytek, stůl, židle, kreslené&#10;&#10;Obsah generovaný pomocí AI může být nesprávný.">
            <a:extLst>
              <a:ext uri="{FF2B5EF4-FFF2-40B4-BE49-F238E27FC236}">
                <a16:creationId xmlns:a16="http://schemas.microsoft.com/office/drawing/2014/main" id="{40FA47B4-2719-1B47-67D4-752189EF2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06" y="155665"/>
            <a:ext cx="3981450" cy="3429000"/>
          </a:xfrm>
          <a:prstGeom prst="rect">
            <a:avLst/>
          </a:prstGeom>
        </p:spPr>
      </p:pic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2E517D6-E085-80E4-69E4-341CBB46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7" name="Obrázek 6" descr="Obsah obrázku snímek obrazovky, text, Písmo, Grafika&#10;&#10;Obsah generovaný pomocí AI může být nesprávný.">
            <a:extLst>
              <a:ext uri="{FF2B5EF4-FFF2-40B4-BE49-F238E27FC236}">
                <a16:creationId xmlns:a16="http://schemas.microsoft.com/office/drawing/2014/main" id="{10F65F40-F976-D806-E316-EE591F357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0" y="1692002"/>
            <a:ext cx="3390626" cy="24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90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FD02-3B2D-97D5-1600-2523A96C7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41DC7143-C3FF-A5E8-BAF0-BA9E733879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D49F5B2-74BA-8A8A-1062-E56FDBA91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5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90EF12C-F7CC-B3CD-255E-FA18A5BB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 – </a:t>
            </a: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</p:txBody>
      </p:sp>
      <p:pic>
        <p:nvPicPr>
          <p:cNvPr id="8" name="Obrázek 7" descr="Obsah obrázku nábytek, stůl, židle, kreslené&#10;&#10;Obsah generovaný pomocí AI může být nesprávný.">
            <a:extLst>
              <a:ext uri="{FF2B5EF4-FFF2-40B4-BE49-F238E27FC236}">
                <a16:creationId xmlns:a16="http://schemas.microsoft.com/office/drawing/2014/main" id="{967861AB-69F6-232A-2C8F-C35AB8E40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06" y="155665"/>
            <a:ext cx="3981450" cy="3429000"/>
          </a:xfrm>
          <a:prstGeom prst="rect">
            <a:avLst/>
          </a:prstGeom>
        </p:spPr>
      </p:pic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763B04C-BABB-FA61-06B2-2111108F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5" name="Obrázek 4" descr="Obsah obrázku text, snímek obrazovky, nachový, Písmo&#10;&#10;Obsah generovaný pomocí AI může být nesprávný.">
            <a:extLst>
              <a:ext uri="{FF2B5EF4-FFF2-40B4-BE49-F238E27FC236}">
                <a16:creationId xmlns:a16="http://schemas.microsoft.com/office/drawing/2014/main" id="{EB5F3361-3DE3-EB22-C87D-1B49345A2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94" y="1735911"/>
            <a:ext cx="3177859" cy="23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6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C128F-B62F-E7EF-058D-D1501691F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2FB614A-2B20-DF1E-2BCD-118C805308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88FB160-1009-8CE7-E64E-346DC6B387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6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FC9BBF4-30F9-FA0F-E108-F4F17966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 – </a:t>
            </a: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</p:txBody>
      </p:sp>
      <p:pic>
        <p:nvPicPr>
          <p:cNvPr id="8" name="Obrázek 7" descr="Obsah obrázku nábytek, stůl, židle, kreslené&#10;&#10;Obsah generovaný pomocí AI může být nesprávný.">
            <a:extLst>
              <a:ext uri="{FF2B5EF4-FFF2-40B4-BE49-F238E27FC236}">
                <a16:creationId xmlns:a16="http://schemas.microsoft.com/office/drawing/2014/main" id="{F0E6414F-3634-C2EF-B648-681882DA2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006" y="155665"/>
            <a:ext cx="3981450" cy="3429000"/>
          </a:xfrm>
          <a:prstGeom prst="rect">
            <a:avLst/>
          </a:prstGeom>
        </p:spPr>
      </p:pic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5A2C5B1-5EE2-8222-3CAA-6F5B6BE08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10" name="Obrázek 9" descr="Obsah obrázku snímek obrazovky, text, Písmo, Obdélník&#10;&#10;Obsah generovaný pomocí AI může být nesprávný.">
            <a:extLst>
              <a:ext uri="{FF2B5EF4-FFF2-40B4-BE49-F238E27FC236}">
                <a16:creationId xmlns:a16="http://schemas.microsoft.com/office/drawing/2014/main" id="{78C68292-D4F8-8E97-9BC5-97E5EDF670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71" y="1735911"/>
            <a:ext cx="3172852" cy="232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0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619CF-5385-5EBB-82F5-EB7274E92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20981D3-794C-643D-B898-22B55EEE60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799ECED1-6D8E-2CBB-B04D-CA935806B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7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D7CF50BC-5391-147B-3AED-B438586A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Event </a:t>
            </a:r>
            <a:r>
              <a:rPr lang="cs-CZ" noProof="0" dirty="0" err="1"/>
              <a:t>storming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84592E60-88D2-9629-898B-22BD88B7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/>
              <a:t>Big Picture</a:t>
            </a:r>
          </a:p>
          <a:p>
            <a:pPr>
              <a:spcAft>
                <a:spcPts val="600"/>
              </a:spcAft>
            </a:pP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  <a:p>
            <a:pPr>
              <a:spcAft>
                <a:spcPts val="600"/>
              </a:spcAft>
            </a:pPr>
            <a:r>
              <a:rPr lang="cs-CZ" noProof="0" dirty="0"/>
              <a:t>Software Design</a:t>
            </a:r>
          </a:p>
          <a:p>
            <a:pPr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8" name="Obrázek 7" descr="Obsah obrázku klipart, ilustrace, kreslené, umění&#10;&#10;Obsah generovaný pomocí AI může být nesprávný.">
            <a:extLst>
              <a:ext uri="{FF2B5EF4-FFF2-40B4-BE49-F238E27FC236}">
                <a16:creationId xmlns:a16="http://schemas.microsoft.com/office/drawing/2014/main" id="{9539F8EC-94BF-42A6-0F1B-824241E4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23" y="449410"/>
            <a:ext cx="6726813" cy="24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F55F-8E46-5433-81EB-64E64DE7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E55F423-F761-5B78-C25D-07CE8ECFE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5BE4A18A-C769-3226-2CB1-ED7FA02DB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8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865F722-FFE2-B1F3-BBA7-BFB1860B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Event </a:t>
            </a:r>
            <a:r>
              <a:rPr lang="cs-CZ" noProof="0" dirty="0" err="1"/>
              <a:t>storming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1A97EF8-72B3-BA89-FC9C-FC1D1D3E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/>
              <a:t>Big Picture</a:t>
            </a:r>
          </a:p>
          <a:p>
            <a:pPr>
              <a:spcAft>
                <a:spcPts val="600"/>
              </a:spcAft>
            </a:pPr>
            <a:r>
              <a:rPr lang="cs-CZ" noProof="0" dirty="0" err="1"/>
              <a:t>Process</a:t>
            </a:r>
            <a:r>
              <a:rPr lang="cs-CZ" noProof="0" dirty="0"/>
              <a:t> Modeling</a:t>
            </a:r>
          </a:p>
          <a:p>
            <a:pPr>
              <a:spcAft>
                <a:spcPts val="600"/>
              </a:spcAft>
            </a:pPr>
            <a:r>
              <a:rPr lang="cs-CZ" b="1" noProof="0" dirty="0"/>
              <a:t>Software Design</a:t>
            </a:r>
          </a:p>
          <a:p>
            <a:pPr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8" name="Obrázek 7" descr="Obsah obrázku klipart, ilustrace, kreslené, umění&#10;&#10;Obsah generovaný pomocí AI může být nesprávný.">
            <a:extLst>
              <a:ext uri="{FF2B5EF4-FFF2-40B4-BE49-F238E27FC236}">
                <a16:creationId xmlns:a16="http://schemas.microsoft.com/office/drawing/2014/main" id="{8877AD0C-C831-7EC0-B492-B0520CB2B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23" y="449410"/>
            <a:ext cx="6726813" cy="24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2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6F1B-F16C-D46E-F063-6D835F065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23BDF438-B31D-5A7A-EFEA-83251F28DB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617F9A2-B1C8-6DC4-2B34-3B9E7C568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9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24BD74B5-5801-8FAE-F8AB-405C4F07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noProof="0" dirty="0"/>
              <a:t>Software Design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145E08E-2A2F-B1A7-293F-9FDCEA792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 err="1"/>
              <a:t>Finání</a:t>
            </a:r>
            <a:r>
              <a:rPr lang="cs-CZ" dirty="0"/>
              <a:t> přechod z business požadavků k technické implementaci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Výsledek by měl být dostačující k provedení implementace</a:t>
            </a:r>
          </a:p>
          <a:p>
            <a:pPr>
              <a:spcAft>
                <a:spcPts val="600"/>
              </a:spcAft>
            </a:pPr>
            <a:r>
              <a:rPr lang="cs-CZ" dirty="0"/>
              <a:t>Vznik </a:t>
            </a:r>
            <a:r>
              <a:rPr lang="cs-CZ" dirty="0" err="1"/>
              <a:t>jednolivých</a:t>
            </a:r>
            <a:r>
              <a:rPr lang="cs-CZ" dirty="0"/>
              <a:t> </a:t>
            </a:r>
            <a:r>
              <a:rPr lang="cs-CZ" dirty="0" err="1"/>
              <a:t>bounded</a:t>
            </a:r>
            <a:r>
              <a:rPr lang="cs-CZ" dirty="0"/>
              <a:t> kontextů – </a:t>
            </a:r>
            <a:r>
              <a:rPr lang="cs-CZ" dirty="0" err="1"/>
              <a:t>micro-service</a:t>
            </a:r>
            <a:endParaRPr lang="cs-CZ" dirty="0"/>
          </a:p>
          <a:p>
            <a:pPr>
              <a:spcAft>
                <a:spcPts val="600"/>
              </a:spcAft>
            </a:pPr>
            <a:r>
              <a:rPr lang="cs-CZ" dirty="0"/>
              <a:t>Nová a poslední komponenta</a:t>
            </a:r>
          </a:p>
          <a:p>
            <a:pPr lvl="1">
              <a:spcAft>
                <a:spcPts val="600"/>
              </a:spcAft>
            </a:pPr>
            <a:r>
              <a:rPr lang="cs-CZ" dirty="0" err="1"/>
              <a:t>Aggregate</a:t>
            </a:r>
            <a:endParaRPr lang="cs-CZ" dirty="0"/>
          </a:p>
          <a:p>
            <a:pPr>
              <a:spcAft>
                <a:spcPts val="600"/>
              </a:spcAft>
            </a:pPr>
            <a:r>
              <a:rPr lang="cs-CZ" i="1" dirty="0"/>
              <a:t>Možné přístupy:</a:t>
            </a:r>
          </a:p>
          <a:p>
            <a:pPr lvl="1">
              <a:spcAft>
                <a:spcPts val="600"/>
              </a:spcAft>
            </a:pPr>
            <a:r>
              <a:rPr lang="cs-CZ" i="1" dirty="0" err="1"/>
              <a:t>High</a:t>
            </a:r>
            <a:r>
              <a:rPr lang="cs-CZ" i="1" dirty="0"/>
              <a:t>-level</a:t>
            </a:r>
            <a:r>
              <a:rPr lang="cs-CZ" dirty="0"/>
              <a:t> – zaměření na celkovou architekturu, komponenty a interakce</a:t>
            </a:r>
          </a:p>
          <a:p>
            <a:pPr lvl="1">
              <a:spcAft>
                <a:spcPts val="600"/>
              </a:spcAft>
            </a:pPr>
            <a:r>
              <a:rPr lang="cs-CZ" i="1" dirty="0" err="1"/>
              <a:t>Low</a:t>
            </a:r>
            <a:r>
              <a:rPr lang="cs-CZ" i="1" dirty="0"/>
              <a:t>-level </a:t>
            </a:r>
            <a:r>
              <a:rPr lang="cs-CZ" dirty="0"/>
              <a:t>– zaměření na detail tříd, strukturu dat…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9106624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customXml/itemProps2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436</TotalTime>
  <Words>281</Words>
  <Application>Microsoft Office PowerPoint</Application>
  <PresentationFormat>Širokoúhlá obrazovka</PresentationFormat>
  <Paragraphs>69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Tahoma</vt:lpstr>
      <vt:lpstr>Wingdings</vt:lpstr>
      <vt:lpstr>Presentation_MU_EN</vt:lpstr>
      <vt:lpstr>PV293 - Softwarové architektury </vt:lpstr>
      <vt:lpstr>Opakování</vt:lpstr>
      <vt:lpstr>Opakování – Process modeling</vt:lpstr>
      <vt:lpstr>Opakování – Process modeling</vt:lpstr>
      <vt:lpstr>Opakování – Process modeling</vt:lpstr>
      <vt:lpstr>Opakování – Process modeling</vt:lpstr>
      <vt:lpstr>Event storming</vt:lpstr>
      <vt:lpstr>Event storming</vt:lpstr>
      <vt:lpstr>Software Design</vt:lpstr>
      <vt:lpstr>Software Design</vt:lpstr>
      <vt:lpstr>Software Design</vt:lpstr>
      <vt:lpstr>Process Modeling - ukázka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37</cp:revision>
  <cp:lastPrinted>1601-01-01T00:00:00Z</cp:lastPrinted>
  <dcterms:created xsi:type="dcterms:W3CDTF">2025-09-15T15:52:34Z</dcterms:created>
  <dcterms:modified xsi:type="dcterms:W3CDTF">2025-10-12T16:04:03Z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