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0" r:id="rId7"/>
    <p:sldId id="261" r:id="rId8"/>
    <p:sldId id="262" r:id="rId9"/>
    <p:sldId id="258" r:id="rId10"/>
    <p:sldId id="25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EA2B1-F95A-4EAD-B784-CFB830A54D9B}" v="75" dt="2025-09-15T18:42:51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60" d="100"/>
          <a:sy n="160" d="100"/>
        </p:scale>
        <p:origin x="324" y="138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1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br>
              <a:rPr lang="cs-CZ" dirty="0"/>
            </a:br>
            <a:endParaRPr lang="en-GB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Seminární skupina 02 - Košvanec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94147006-23A8-F784-2F50-A9DB2993B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87627D1-63FF-A45A-CB1F-C0E105A8F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1EF7A8-9A67-6168-1328-1E2EC7B5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</a:t>
            </a:r>
            <a:r>
              <a:rPr lang="en-US" dirty="0"/>
              <a:t>d</a:t>
            </a:r>
            <a:r>
              <a:rPr lang="cs-CZ" dirty="0"/>
              <a:t>stavení - Mne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F9C3BD9-9415-0DDE-9825-11D10389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" indent="0">
              <a:buNone/>
            </a:pPr>
            <a:r>
              <a:rPr lang="cs-CZ" b="1" dirty="0"/>
              <a:t>Jakub Košvanec</a:t>
            </a:r>
          </a:p>
          <a:p>
            <a:pPr>
              <a:buFontTx/>
              <a:buChar char="-"/>
            </a:pPr>
            <a:r>
              <a:rPr lang="cs-CZ" sz="2200" dirty="0"/>
              <a:t>Student FI - Softwarové inženýrství - Návrh a vývoj softwarových systémů</a:t>
            </a:r>
          </a:p>
          <a:p>
            <a:pPr>
              <a:buFontTx/>
              <a:buChar char="-"/>
            </a:pPr>
            <a:r>
              <a:rPr lang="cs-CZ" sz="2200" dirty="0"/>
              <a:t>Pracovní zkušenosti:</a:t>
            </a:r>
          </a:p>
          <a:p>
            <a:pPr lvl="1">
              <a:buFontTx/>
              <a:buChar char="-"/>
            </a:pPr>
            <a:r>
              <a:rPr lang="cs-CZ" sz="1400" dirty="0"/>
              <a:t>Amsys – 3 roky – BE vývoj (WinForms, WPF, Avalonia)</a:t>
            </a:r>
          </a:p>
          <a:p>
            <a:pPr lvl="1">
              <a:buFontTx/>
              <a:buChar char="-"/>
            </a:pPr>
            <a:r>
              <a:rPr lang="cs-CZ" sz="1400" dirty="0"/>
              <a:t>Pux – 2.5 roku – BE vývoj (ASP.NET, MVC, Azure a bohužel i trocha toho FE)</a:t>
            </a:r>
          </a:p>
          <a:p>
            <a:pPr>
              <a:buFontTx/>
              <a:buChar char="-"/>
            </a:pPr>
            <a:r>
              <a:rPr lang="cs-CZ" sz="2200" dirty="0"/>
              <a:t>Výuka:</a:t>
            </a:r>
          </a:p>
          <a:p>
            <a:pPr lvl="1">
              <a:buFontTx/>
              <a:buChar char="-"/>
            </a:pPr>
            <a:r>
              <a:rPr lang="cs-CZ" sz="1400" dirty="0"/>
              <a:t>PV178 – C</a:t>
            </a:r>
            <a:r>
              <a:rPr lang="en-US" sz="1400" dirty="0"/>
              <a:t>#</a:t>
            </a:r>
          </a:p>
          <a:p>
            <a:pPr lvl="1">
              <a:buFontTx/>
              <a:buChar char="-"/>
            </a:pPr>
            <a:r>
              <a:rPr lang="en-US" sz="1400" dirty="0"/>
              <a:t>PV179 – C# 2.0 (ASP.NET, MVC…) → p</a:t>
            </a:r>
            <a:r>
              <a:rPr lang="cs-CZ" sz="1400" dirty="0"/>
              <a:t>ředpoklad pro tento předmět</a:t>
            </a:r>
          </a:p>
          <a:p>
            <a:pPr>
              <a:buFontTx/>
              <a:buChar char="-"/>
            </a:pPr>
            <a:r>
              <a:rPr lang="cs-CZ" sz="2200" dirty="0"/>
              <a:t>Volný čas:</a:t>
            </a:r>
          </a:p>
          <a:p>
            <a:pPr lvl="1">
              <a:buFontTx/>
              <a:buChar char="-"/>
            </a:pPr>
            <a:r>
              <a:rPr lang="cs-CZ" sz="1400" dirty="0" err="1"/>
              <a:t>Magic</a:t>
            </a:r>
            <a:r>
              <a:rPr lang="cs-CZ" sz="1400" dirty="0"/>
              <a:t>: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Gathering</a:t>
            </a:r>
            <a:r>
              <a:rPr lang="cs-CZ" sz="1400" dirty="0"/>
              <a:t> (od roku 2011)</a:t>
            </a:r>
          </a:p>
          <a:p>
            <a:pPr lvl="1">
              <a:buFontTx/>
              <a:buChar char="-"/>
            </a:pPr>
            <a:r>
              <a:rPr lang="cs-CZ" sz="1400" dirty="0"/>
              <a:t>Počítačové hry</a:t>
            </a:r>
          </a:p>
        </p:txBody>
      </p:sp>
      <p:pic>
        <p:nvPicPr>
          <p:cNvPr id="7" name="Obrázek 6" descr="Obsah obrázku text, snímek obrazovky, Kreslený film, kreslené&#10;&#10;Obsah generovaný pomocí AI může být nesprávný.">
            <a:extLst>
              <a:ext uri="{FF2B5EF4-FFF2-40B4-BE49-F238E27FC236}">
                <a16:creationId xmlns:a16="http://schemas.microsoft.com/office/drawing/2014/main" id="{E8E4CBCA-43BF-B6DD-476E-DA45AD8D0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996" y="2740719"/>
            <a:ext cx="1980968" cy="2759128"/>
          </a:xfrm>
          <a:prstGeom prst="rect">
            <a:avLst/>
          </a:prstGeom>
        </p:spPr>
      </p:pic>
      <p:pic>
        <p:nvPicPr>
          <p:cNvPr id="9" name="Obrázek 8" descr="Obsah obrázku klipart, ilustrace, Kreslený film, Animace&#10;&#10;Obsah generovaný pomocí AI může být nesprávný.">
            <a:extLst>
              <a:ext uri="{FF2B5EF4-FFF2-40B4-BE49-F238E27FC236}">
                <a16:creationId xmlns:a16="http://schemas.microsoft.com/office/drawing/2014/main" id="{2A8C2A06-5BB2-91C2-B90A-B36CD7213A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01" y="3602329"/>
            <a:ext cx="2584031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3904BC7-69FD-49F7-20B5-99E553595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CB740D3-4293-57CB-FDF4-9EF85A016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4A36AC8-7845-C253-84A1-FE0B87F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- Vás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623BF60-C90E-0A25-D0E3-BFD2CB24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Kdo jste?</a:t>
            </a:r>
          </a:p>
          <a:p>
            <a:pPr>
              <a:lnSpc>
                <a:spcPct val="150000"/>
              </a:lnSpc>
            </a:pPr>
            <a:r>
              <a:rPr lang="cs-CZ" dirty="0"/>
              <a:t>Jaké máte zkušenosti s programováním?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Zkušenosti čistě ze školního prostředí nebo jestli náhodou už někde při studiu nepracujete</a:t>
            </a:r>
          </a:p>
          <a:p>
            <a:pPr>
              <a:lnSpc>
                <a:spcPct val="150000"/>
              </a:lnSpc>
            </a:pPr>
            <a:r>
              <a:rPr lang="cs-CZ" dirty="0"/>
              <a:t>Podělte se s námi o nějaké vaše koníčky nebo zájmy</a:t>
            </a:r>
          </a:p>
          <a:p>
            <a:pPr>
              <a:lnSpc>
                <a:spcPct val="150000"/>
              </a:lnSpc>
            </a:pPr>
            <a:r>
              <a:rPr lang="cs-CZ" dirty="0"/>
              <a:t>Proč jste si vybrali tento předmět a co od něho očekáváte</a:t>
            </a:r>
          </a:p>
        </p:txBody>
      </p:sp>
    </p:spTree>
    <p:extLst>
      <p:ext uri="{BB962C8B-B14F-4D97-AF65-F5344CB8AC3E}">
        <p14:creationId xmlns:p14="http://schemas.microsoft.com/office/powerpoint/2010/main" val="42083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1AAF4BD-43ED-16B2-2D3A-D5D2AAC7B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4C38D08-8810-DD26-FAE3-76054B341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6828AA9-C1E3-B06E-330F-5C113951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očekávat na </a:t>
            </a:r>
            <a:r>
              <a:rPr lang="en-US" dirty="0"/>
              <a:t>cvi</a:t>
            </a:r>
            <a:r>
              <a:rPr lang="cs-CZ" dirty="0" err="1"/>
              <a:t>čení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F998230-0A58-3D15-3149-1478D814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Úvod do C</a:t>
            </a:r>
            <a:r>
              <a:rPr lang="en-US" dirty="0"/>
              <a:t># a MVC</a:t>
            </a:r>
          </a:p>
          <a:p>
            <a:pPr>
              <a:lnSpc>
                <a:spcPct val="150000"/>
              </a:lnSpc>
            </a:pPr>
            <a:r>
              <a:rPr lang="en-US" dirty="0"/>
              <a:t>Event storming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Transformace z monolitu na </a:t>
            </a:r>
            <a:r>
              <a:rPr lang="cs-CZ" dirty="0" err="1"/>
              <a:t>micro-service</a:t>
            </a:r>
            <a:endParaRPr lang="cs-CZ" dirty="0"/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i="1" dirty="0"/>
              <a:t>Je něco co byste chtěli mít na cvičení probrané?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6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AAC023F-DA56-C665-98D9-5D314B885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EF5BD-896B-6542-FFC1-8AC30A1A1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5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3FD4221-589A-B4F4-9CB1-2E091EF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předmětu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3A19C2C-9927-8038-0F9D-C9230D94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3 části </a:t>
            </a:r>
            <a:r>
              <a:rPr lang="cs-CZ" sz="1800" dirty="0"/>
              <a:t>(</a:t>
            </a:r>
            <a:r>
              <a:rPr lang="cs-CZ" sz="1800" i="1" dirty="0"/>
              <a:t>pokud se nic nezměnilo</a:t>
            </a:r>
            <a:r>
              <a:rPr lang="cs-CZ" sz="1800" dirty="0"/>
              <a:t>)</a:t>
            </a:r>
            <a:endParaRPr lang="cs-CZ" sz="2400" dirty="0"/>
          </a:p>
          <a:p>
            <a:pPr lvl="1">
              <a:lnSpc>
                <a:spcPct val="150000"/>
              </a:lnSpc>
            </a:pPr>
            <a:r>
              <a:rPr lang="cs-CZ" dirty="0"/>
              <a:t>Vnitro na Event </a:t>
            </a:r>
            <a:r>
              <a:rPr lang="cs-CZ" dirty="0" err="1"/>
              <a:t>storming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Vnitro na druhy architektur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Týmový projekt</a:t>
            </a:r>
          </a:p>
          <a:p>
            <a:endParaRPr lang="cs-CZ" dirty="0"/>
          </a:p>
          <a:p>
            <a:r>
              <a:rPr lang="cs-CZ" dirty="0"/>
              <a:t>Týmový projekt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Skupiny 3-5 studentů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Každá skupina unikátní téma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Na konci semestru (ve zkouškovém) prezentace </a:t>
            </a:r>
            <a:endParaRPr lang="en-US" dirty="0"/>
          </a:p>
        </p:txBody>
      </p:sp>
      <p:pic>
        <p:nvPicPr>
          <p:cNvPr id="7" name="Obrázek 6" descr="Obsah obrázku kruh, ozubené kolo, přeprava, kreativita&#10;&#10;Obsah generovaný pomocí AI může být nesprávný.">
            <a:extLst>
              <a:ext uri="{FF2B5EF4-FFF2-40B4-BE49-F238E27FC236}">
                <a16:creationId xmlns:a16="http://schemas.microsoft.com/office/drawing/2014/main" id="{7E6BB7A5-20B7-7FF1-6AC8-EAE65B90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00" y="625287"/>
            <a:ext cx="3671489" cy="36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5B9B57F-7C1B-3DD2-8285-39177D22E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D106FB5-124B-F58C-5385-535238A79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6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B250841-6D54-136E-5EF4-1EAF85D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Survive</a:t>
            </a:r>
            <a:r>
              <a:rPr lang="cs-CZ" dirty="0"/>
              <a:t> FI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911F903-338A-F194-4B0A-B4CE0370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cs-CZ" dirty="0"/>
              <a:t>Volba toho, jak si myslíte, že je věc na seznamu důležitá k přežití na FI</a:t>
            </a:r>
          </a:p>
          <a:p>
            <a:pPr>
              <a:lnSpc>
                <a:spcPct val="100000"/>
              </a:lnSpc>
            </a:pPr>
            <a:r>
              <a:rPr lang="cs-CZ" dirty="0"/>
              <a:t>Hodnotíte bodováním od 1 do 10</a:t>
            </a:r>
          </a:p>
          <a:p>
            <a:pPr lvl="1"/>
            <a:r>
              <a:rPr lang="cs-CZ" dirty="0"/>
              <a:t>1 = nejdůležitější</a:t>
            </a:r>
          </a:p>
          <a:p>
            <a:pPr lvl="1"/>
            <a:r>
              <a:rPr lang="cs-CZ" dirty="0"/>
              <a:t>10 = nejméně důležitá</a:t>
            </a:r>
          </a:p>
          <a:p>
            <a:pPr>
              <a:lnSpc>
                <a:spcPct val="100000"/>
              </a:lnSpc>
            </a:pPr>
            <a:r>
              <a:rPr lang="cs-CZ" dirty="0"/>
              <a:t>První část samostatně</a:t>
            </a:r>
          </a:p>
          <a:p>
            <a:pPr>
              <a:lnSpc>
                <a:spcPct val="100000"/>
              </a:lnSpc>
            </a:pPr>
            <a:r>
              <a:rPr lang="cs-CZ" dirty="0"/>
              <a:t>Druhá část ve skupině</a:t>
            </a:r>
          </a:p>
        </p:txBody>
      </p:sp>
      <p:pic>
        <p:nvPicPr>
          <p:cNvPr id="7" name="Obrázek 6" descr="Obsah obrázku venku, budova, obloha, architektura&#10;&#10;Obsah generovaný pomocí AI může být nesprávný.">
            <a:extLst>
              <a:ext uri="{FF2B5EF4-FFF2-40B4-BE49-F238E27FC236}">
                <a16:creationId xmlns:a16="http://schemas.microsoft.com/office/drawing/2014/main" id="{21BEE6CC-3AE8-3D31-7979-1B176F93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39" y="2440123"/>
            <a:ext cx="4257573" cy="284695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Obrázek 10" descr="Obsah obrázku design, diagram, ilustrace&#10;&#10;Obsah generovaný pomocí AI může být nesprávný.">
            <a:extLst>
              <a:ext uri="{FF2B5EF4-FFF2-40B4-BE49-F238E27FC236}">
                <a16:creationId xmlns:a16="http://schemas.microsoft.com/office/drawing/2014/main" id="{DD825596-2E9E-41E0-FE6D-D2C8CDB2E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3429000"/>
            <a:ext cx="2235947" cy="14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5360703-C4A1-6755-3DB4-2F209A1BF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ED6C47D-676B-7BD6-F543-6C872232E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7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F1EE0CA-4D1D-2B66-2EF1-A22374E7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Survive</a:t>
            </a:r>
            <a:r>
              <a:rPr lang="cs-CZ" dirty="0"/>
              <a:t> FI – Hodnocení expertů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DFDE9C6-68AF-99C0-31FA-9DA2DD24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9200" indent="-457200">
              <a:lnSpc>
                <a:spcPts val="3000"/>
              </a:lnSpc>
              <a:buAutoNum type="arabicParenR"/>
            </a:pPr>
            <a:r>
              <a:rPr lang="en-US" sz="2400" dirty="0" err="1"/>
              <a:t>Počítač</a:t>
            </a:r>
            <a:endParaRPr lang="cs-CZ" sz="2400" dirty="0"/>
          </a:p>
          <a:p>
            <a:pPr marL="529200" indent="-457200">
              <a:lnSpc>
                <a:spcPts val="3000"/>
              </a:lnSpc>
              <a:buAutoNum type="arabicParenR"/>
            </a:pPr>
            <a:r>
              <a:rPr lang="en-US" sz="2400" dirty="0"/>
              <a:t>10 </a:t>
            </a:r>
            <a:r>
              <a:rPr lang="en-US" sz="2400" dirty="0" err="1"/>
              <a:t>balíkov</a:t>
            </a:r>
            <a:r>
              <a:rPr lang="en-US" sz="2400" dirty="0"/>
              <a:t> </a:t>
            </a:r>
            <a:r>
              <a:rPr lang="en-US" sz="2400" dirty="0" err="1"/>
              <a:t>obľúbenej</a:t>
            </a:r>
            <a:r>
              <a:rPr lang="en-US" sz="2400" dirty="0"/>
              <a:t> </a:t>
            </a:r>
            <a:r>
              <a:rPr lang="en-US" sz="2400" dirty="0" err="1"/>
              <a:t>kávy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Zápisky</a:t>
            </a:r>
            <a:r>
              <a:rPr lang="en-US" sz="2400" dirty="0"/>
              <a:t> z </a:t>
            </a:r>
            <a:r>
              <a:rPr lang="en-US" sz="2400" dirty="0" err="1"/>
              <a:t>roku</a:t>
            </a:r>
            <a:r>
              <a:rPr lang="en-US" sz="2400" dirty="0"/>
              <a:t> 2018 </a:t>
            </a:r>
            <a:r>
              <a:rPr lang="en-US" sz="2400" dirty="0" err="1"/>
              <a:t>obsahujúce</a:t>
            </a:r>
            <a:r>
              <a:rPr lang="en-US" sz="2400" dirty="0"/>
              <a:t> </a:t>
            </a:r>
            <a:r>
              <a:rPr lang="en-US" sz="2400" dirty="0" err="1"/>
              <a:t>učivo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štátnice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Kupón</a:t>
            </a:r>
            <a:r>
              <a:rPr lang="en-US" sz="2400" dirty="0"/>
              <a:t> +1 </a:t>
            </a:r>
            <a:r>
              <a:rPr lang="en-US" sz="2400" dirty="0" err="1"/>
              <a:t>pokus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skúšku</a:t>
            </a:r>
            <a:r>
              <a:rPr lang="en-US" sz="2400" dirty="0"/>
              <a:t> </a:t>
            </a:r>
            <a:r>
              <a:rPr lang="en-US" sz="2400" dirty="0" err="1"/>
              <a:t>Algoritmy</a:t>
            </a:r>
            <a:r>
              <a:rPr lang="en-US" sz="2400" dirty="0"/>
              <a:t> a </a:t>
            </a:r>
            <a:r>
              <a:rPr lang="en-US" sz="2400" dirty="0" err="1"/>
              <a:t>datové</a:t>
            </a:r>
            <a:r>
              <a:rPr lang="en-US" sz="2400" dirty="0"/>
              <a:t> </a:t>
            </a:r>
            <a:r>
              <a:rPr lang="en-US" sz="2400" dirty="0" err="1"/>
              <a:t>struktury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Prístup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neoficiálny</a:t>
            </a:r>
            <a:r>
              <a:rPr lang="en-US" sz="2400" dirty="0"/>
              <a:t> FI MUNI Discord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/>
              <a:t>36 </a:t>
            </a:r>
            <a:r>
              <a:rPr lang="en-US" sz="2400" dirty="0" err="1"/>
              <a:t>fliaš</a:t>
            </a:r>
            <a:r>
              <a:rPr lang="en-US" sz="2400" dirty="0"/>
              <a:t> </a:t>
            </a:r>
            <a:r>
              <a:rPr lang="en-US" sz="2400" dirty="0" err="1"/>
              <a:t>obľúbeného</a:t>
            </a:r>
            <a:r>
              <a:rPr lang="en-US" sz="2400" dirty="0"/>
              <a:t> </a:t>
            </a:r>
            <a:r>
              <a:rPr lang="en-US" sz="2400" dirty="0" err="1"/>
              <a:t>alkoholu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Veľké</a:t>
            </a:r>
            <a:r>
              <a:rPr lang="en-US" sz="2400" dirty="0"/>
              <a:t> </a:t>
            </a:r>
            <a:r>
              <a:rPr lang="en-US" sz="2400" dirty="0" err="1"/>
              <a:t>balenie</a:t>
            </a:r>
            <a:r>
              <a:rPr lang="en-US" sz="2400" dirty="0"/>
              <a:t> </a:t>
            </a:r>
            <a:r>
              <a:rPr lang="en-US" sz="2400" dirty="0" err="1"/>
              <a:t>antidepresív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Bicykel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Kópia</a:t>
            </a:r>
            <a:r>
              <a:rPr lang="en-US" sz="2400" dirty="0"/>
              <a:t> </a:t>
            </a:r>
            <a:r>
              <a:rPr lang="en-US" sz="2400" dirty="0" err="1"/>
              <a:t>knihy</a:t>
            </a:r>
            <a:r>
              <a:rPr lang="en-US" sz="2400" dirty="0"/>
              <a:t> "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drsně</a:t>
            </a:r>
            <a:r>
              <a:rPr lang="en-US" sz="2400" dirty="0"/>
              <a:t> a </a:t>
            </a:r>
            <a:r>
              <a:rPr lang="en-US" sz="2400" dirty="0" err="1"/>
              <a:t>svižně</a:t>
            </a:r>
            <a:r>
              <a:rPr lang="en-US" sz="2400" dirty="0"/>
              <a:t>„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cs-CZ" sz="2400" dirty="0"/>
              <a:t> </a:t>
            </a:r>
            <a:r>
              <a:rPr lang="en-US" sz="2400" dirty="0"/>
              <a:t>Sextan</a:t>
            </a:r>
          </a:p>
        </p:txBody>
      </p:sp>
    </p:spTree>
    <p:extLst>
      <p:ext uri="{BB962C8B-B14F-4D97-AF65-F5344CB8AC3E}">
        <p14:creationId xmlns:p14="http://schemas.microsoft.com/office/powerpoint/2010/main" val="33909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737453D-A8A0-0E02-AB97-20C8A9BF3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AEC2D89-2BDE-2F53-5DE6-E327E7393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8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B998C8E-C027-282B-E8B8-57DFAC28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 na opakování – C#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B43AAD3-2BCC-5DFF-D1F4-52B53CE7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Rozdíl mezi </a:t>
            </a:r>
            <a:r>
              <a:rPr lang="cs-CZ" b="1" dirty="0"/>
              <a:t>==</a:t>
            </a:r>
            <a:r>
              <a:rPr lang="cs-CZ" dirty="0"/>
              <a:t> a </a:t>
            </a:r>
            <a:r>
              <a:rPr lang="cs-CZ" b="1" dirty="0"/>
              <a:t>.</a:t>
            </a:r>
            <a:r>
              <a:rPr lang="cs-CZ" b="1" dirty="0" err="1"/>
              <a:t>Equals</a:t>
            </a:r>
            <a:r>
              <a:rPr lang="cs-CZ" b="1" dirty="0"/>
              <a:t>()</a:t>
            </a:r>
          </a:p>
          <a:p>
            <a:r>
              <a:rPr lang="cs-CZ" dirty="0"/>
              <a:t>Na co se používá </a:t>
            </a:r>
            <a:r>
              <a:rPr lang="cs-CZ" b="1" dirty="0" err="1"/>
              <a:t>using</a:t>
            </a:r>
            <a:endParaRPr lang="cs-CZ" b="1" dirty="0"/>
          </a:p>
          <a:p>
            <a:r>
              <a:rPr lang="cs-CZ" dirty="0"/>
              <a:t>Rozdíl mezi </a:t>
            </a:r>
            <a:r>
              <a:rPr lang="cs-CZ" b="1" dirty="0" err="1"/>
              <a:t>struct</a:t>
            </a:r>
            <a:r>
              <a:rPr lang="cs-CZ" dirty="0"/>
              <a:t> a </a:t>
            </a:r>
            <a:r>
              <a:rPr lang="cs-CZ" b="1" dirty="0" err="1"/>
              <a:t>class</a:t>
            </a:r>
            <a:endParaRPr lang="cs-CZ" b="1" dirty="0"/>
          </a:p>
          <a:p>
            <a:r>
              <a:rPr lang="cs-CZ" dirty="0"/>
              <a:t>Jak omezující jsou: </a:t>
            </a:r>
            <a:r>
              <a:rPr lang="cs-CZ" b="1" dirty="0"/>
              <a:t>public</a:t>
            </a:r>
            <a:r>
              <a:rPr lang="cs-CZ" dirty="0"/>
              <a:t>, </a:t>
            </a:r>
            <a:r>
              <a:rPr lang="cs-CZ" b="1" dirty="0" err="1"/>
              <a:t>private</a:t>
            </a:r>
            <a:r>
              <a:rPr lang="cs-CZ" dirty="0"/>
              <a:t>, </a:t>
            </a:r>
            <a:r>
              <a:rPr lang="cs-CZ" b="1" dirty="0" err="1"/>
              <a:t>protected</a:t>
            </a:r>
            <a:r>
              <a:rPr lang="cs-CZ" dirty="0"/>
              <a:t> a </a:t>
            </a:r>
            <a:r>
              <a:rPr lang="cs-CZ" b="1" dirty="0" err="1"/>
              <a:t>internal</a:t>
            </a:r>
            <a:endParaRPr lang="cs-CZ" b="1" dirty="0"/>
          </a:p>
          <a:p>
            <a:r>
              <a:rPr lang="cs-CZ" dirty="0"/>
              <a:t>Rozdíl mezi </a:t>
            </a:r>
            <a:r>
              <a:rPr lang="cs-CZ" b="1" dirty="0" err="1"/>
              <a:t>ref</a:t>
            </a:r>
            <a:r>
              <a:rPr lang="cs-CZ" dirty="0"/>
              <a:t>, </a:t>
            </a:r>
            <a:r>
              <a:rPr lang="cs-CZ" b="1" dirty="0"/>
              <a:t>in</a:t>
            </a:r>
            <a:r>
              <a:rPr lang="cs-CZ" dirty="0"/>
              <a:t> a </a:t>
            </a:r>
            <a:r>
              <a:rPr lang="cs-CZ" b="1" dirty="0"/>
              <a:t>out</a:t>
            </a:r>
          </a:p>
          <a:p>
            <a:r>
              <a:rPr lang="cs-CZ" dirty="0"/>
              <a:t>Rozdíl mezi </a:t>
            </a:r>
            <a:r>
              <a:rPr lang="cs-CZ" b="1" dirty="0"/>
              <a:t>as</a:t>
            </a:r>
            <a:r>
              <a:rPr lang="cs-CZ" dirty="0"/>
              <a:t> a </a:t>
            </a:r>
            <a:r>
              <a:rPr lang="cs-CZ" b="1" dirty="0" err="1"/>
              <a:t>is</a:t>
            </a:r>
            <a:endParaRPr lang="cs-CZ" b="1" dirty="0"/>
          </a:p>
          <a:p>
            <a:r>
              <a:rPr lang="cs-CZ" dirty="0"/>
              <a:t>Co je to </a:t>
            </a:r>
            <a:r>
              <a:rPr lang="cs-CZ" b="1" dirty="0"/>
              <a:t>Task</a:t>
            </a:r>
            <a:r>
              <a:rPr lang="cs-CZ" dirty="0"/>
              <a:t> a </a:t>
            </a:r>
            <a:r>
              <a:rPr lang="cs-CZ" b="1" dirty="0" err="1"/>
              <a:t>Thread</a:t>
            </a:r>
            <a:r>
              <a:rPr lang="cs-CZ" dirty="0"/>
              <a:t>?</a:t>
            </a:r>
            <a:endParaRPr lang="cs-CZ" b="1" dirty="0"/>
          </a:p>
          <a:p>
            <a:r>
              <a:rPr lang="cs-CZ" dirty="0"/>
              <a:t>K čemu slouží </a:t>
            </a:r>
            <a:r>
              <a:rPr lang="cs-CZ" b="1" dirty="0" err="1"/>
              <a:t>async</a:t>
            </a:r>
            <a:r>
              <a:rPr lang="cs-CZ" dirty="0"/>
              <a:t> a </a:t>
            </a:r>
            <a:r>
              <a:rPr lang="cs-CZ" b="1" dirty="0" err="1"/>
              <a:t>await</a:t>
            </a:r>
            <a:r>
              <a:rPr lang="cs-CZ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21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3176CA7-DFD6-A022-147A-C7745A19F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4AD11D8-35A1-3129-2902-1900ED0F8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9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81E91DD-DB0E-9F3D-0A1B-FE0D28D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 na opakování – ASP.NET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BC98F3E-C124-E457-9A20-EB4B4EDB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je označení </a:t>
            </a:r>
            <a:r>
              <a:rPr lang="cs-CZ" b="1" dirty="0"/>
              <a:t>n-</a:t>
            </a:r>
            <a:r>
              <a:rPr lang="cs-CZ" b="1" dirty="0" err="1"/>
              <a:t>layered</a:t>
            </a:r>
            <a:r>
              <a:rPr lang="cs-CZ" b="1" dirty="0"/>
              <a:t> </a:t>
            </a:r>
            <a:r>
              <a:rPr lang="cs-CZ" dirty="0"/>
              <a:t>architektury</a:t>
            </a:r>
          </a:p>
          <a:p>
            <a:r>
              <a:rPr lang="cs-CZ" dirty="0"/>
              <a:t>Pod zkratkami </a:t>
            </a:r>
            <a:r>
              <a:rPr lang="cs-CZ" b="1" dirty="0"/>
              <a:t>PL</a:t>
            </a:r>
            <a:r>
              <a:rPr lang="cs-CZ" dirty="0"/>
              <a:t>, </a:t>
            </a:r>
            <a:r>
              <a:rPr lang="cs-CZ" b="1" dirty="0"/>
              <a:t>BL</a:t>
            </a:r>
            <a:r>
              <a:rPr lang="cs-CZ" dirty="0"/>
              <a:t> a </a:t>
            </a:r>
            <a:r>
              <a:rPr lang="cs-CZ" b="1" dirty="0"/>
              <a:t>DAL</a:t>
            </a:r>
            <a:r>
              <a:rPr lang="cs-CZ" dirty="0"/>
              <a:t> se skrývá?</a:t>
            </a:r>
          </a:p>
          <a:p>
            <a:r>
              <a:rPr lang="cs-CZ" dirty="0"/>
              <a:t>K čemu slouží </a:t>
            </a:r>
            <a:r>
              <a:rPr lang="cs-CZ" b="1" dirty="0"/>
              <a:t>DI</a:t>
            </a:r>
            <a:r>
              <a:rPr lang="cs-CZ" dirty="0"/>
              <a:t> v ASP.NET aplikaci</a:t>
            </a:r>
          </a:p>
          <a:p>
            <a:r>
              <a:rPr lang="cs-CZ" dirty="0"/>
              <a:t>Jaké druhy </a:t>
            </a:r>
            <a:r>
              <a:rPr lang="cs-CZ" b="1" dirty="0"/>
              <a:t>registrace</a:t>
            </a:r>
            <a:r>
              <a:rPr lang="cs-CZ" dirty="0"/>
              <a:t> do DI znáte?</a:t>
            </a:r>
          </a:p>
          <a:p>
            <a:r>
              <a:rPr lang="cs-CZ" dirty="0"/>
              <a:t>Co je </a:t>
            </a:r>
            <a:r>
              <a:rPr lang="cs-CZ" b="1" dirty="0" err="1"/>
              <a:t>Middleware</a:t>
            </a:r>
            <a:r>
              <a:rPr lang="cs-CZ" dirty="0"/>
              <a:t> a k čemu slouží?</a:t>
            </a:r>
          </a:p>
          <a:p>
            <a:r>
              <a:rPr lang="cs-CZ" dirty="0"/>
              <a:t>Co je skryto pod </a:t>
            </a:r>
            <a:r>
              <a:rPr lang="cs-CZ" b="1" dirty="0"/>
              <a:t>MVC</a:t>
            </a:r>
            <a:r>
              <a:rPr lang="cs-CZ" dirty="0"/>
              <a:t> a jak se používá tento </a:t>
            </a:r>
            <a:r>
              <a:rPr lang="cs-CZ" dirty="0" err="1"/>
              <a:t>pattern</a:t>
            </a:r>
            <a:r>
              <a:rPr lang="cs-CZ" dirty="0"/>
              <a:t> v ASP.NET</a:t>
            </a:r>
          </a:p>
          <a:p>
            <a:r>
              <a:rPr lang="cs-CZ" dirty="0"/>
              <a:t>Co je </a:t>
            </a:r>
            <a:r>
              <a:rPr lang="cs-CZ" b="1" dirty="0"/>
              <a:t>DTO</a:t>
            </a:r>
            <a:r>
              <a:rPr lang="cs-CZ" dirty="0"/>
              <a:t> a k čemu se používá</a:t>
            </a:r>
          </a:p>
          <a:p>
            <a:r>
              <a:rPr lang="cs-CZ" dirty="0"/>
              <a:t>Rozdíl mezi </a:t>
            </a:r>
            <a:r>
              <a:rPr lang="cs-CZ" b="1" dirty="0" err="1"/>
              <a:t>Service</a:t>
            </a:r>
            <a:r>
              <a:rPr lang="cs-CZ" dirty="0"/>
              <a:t> a </a:t>
            </a:r>
            <a:r>
              <a:rPr lang="cs-CZ" b="1" dirty="0" err="1"/>
              <a:t>Façade</a:t>
            </a: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Props1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174</TotalTime>
  <Words>486</Words>
  <Application>Microsoft Office PowerPoint</Application>
  <PresentationFormat>Širokoúhlá obrazovka</PresentationFormat>
  <Paragraphs>90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Presentation_MU_EN</vt:lpstr>
      <vt:lpstr>PV293 - Softwarové architektury </vt:lpstr>
      <vt:lpstr>Představení - Mne</vt:lpstr>
      <vt:lpstr>Představení - Vás</vt:lpstr>
      <vt:lpstr>Co očekávat na cvičení</vt:lpstr>
      <vt:lpstr>Hodnocení předmětu</vt:lpstr>
      <vt:lpstr>Survive FI</vt:lpstr>
      <vt:lpstr>Survive FI – Hodnocení expertů</vt:lpstr>
      <vt:lpstr>Čas na opakování – C#</vt:lpstr>
      <vt:lpstr>Čas na opakování – ASP.NET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4</cp:revision>
  <cp:lastPrinted>1601-01-01T00:00:00Z</cp:lastPrinted>
  <dcterms:created xsi:type="dcterms:W3CDTF">2025-09-15T15:52:34Z</dcterms:created>
  <dcterms:modified xsi:type="dcterms:W3CDTF">2025-09-15T19:11:55Z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