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307" r:id="rId4"/>
    <p:sldId id="308" r:id="rId5"/>
    <p:sldId id="321" r:id="rId6"/>
    <p:sldId id="310" r:id="rId7"/>
    <p:sldId id="311" r:id="rId8"/>
    <p:sldId id="312" r:id="rId9"/>
    <p:sldId id="313" r:id="rId10"/>
    <p:sldId id="314" r:id="rId11"/>
    <p:sldId id="315" r:id="rId12"/>
    <p:sldId id="316" r:id="rId13"/>
    <p:sldId id="317" r:id="rId14"/>
    <p:sldId id="267" r:id="rId1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0C0"/>
    <a:srgbClr val="B80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441" autoAdjust="0"/>
    <p:restoredTop sz="94660"/>
  </p:normalViewPr>
  <p:slideViewPr>
    <p:cSldViewPr>
      <p:cViewPr varScale="1">
        <p:scale>
          <a:sx n="74" d="100"/>
          <a:sy n="74" d="100"/>
        </p:scale>
        <p:origin x="356" y="3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167B0-8AD4-42E7-8A99-AB0828D12A6F}" type="datetimeFigureOut">
              <a:rPr lang="en-US" smtClean="0"/>
              <a:t>4/6/2023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129568-F050-4511-BC2C-A9194D9E5745}" type="slidenum">
              <a:rPr lang="en-US" smtClean="0"/>
              <a:t>‹#›</a:t>
            </a:fld>
            <a:endParaRPr lang="en-US"/>
          </a:p>
        </p:txBody>
      </p:sp>
    </p:spTree>
    <p:extLst>
      <p:ext uri="{BB962C8B-B14F-4D97-AF65-F5344CB8AC3E}">
        <p14:creationId xmlns:p14="http://schemas.microsoft.com/office/powerpoint/2010/main" val="37143927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BE2E8-C0E5-42E2-A2BE-C03530BF46BC}" type="datetimeFigureOut">
              <a:rPr lang="en-US" smtClean="0"/>
              <a:t>4/6/2023</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C0562B-94B6-4E6F-B5C9-8B13B7336A22}" type="slidenum">
              <a:rPr lang="en-US" smtClean="0"/>
              <a:t>‹#›</a:t>
            </a:fld>
            <a:endParaRPr lang="en-US"/>
          </a:p>
        </p:txBody>
      </p:sp>
    </p:spTree>
    <p:extLst>
      <p:ext uri="{BB962C8B-B14F-4D97-AF65-F5344CB8AC3E}">
        <p14:creationId xmlns:p14="http://schemas.microsoft.com/office/powerpoint/2010/main" val="179426804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0562B-94B6-4E6F-B5C9-8B13B7336A22}"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868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2982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723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03012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1969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451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7916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4690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69938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8239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5965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2637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4266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9"/>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8198C7-34CB-46F5-B799-AB500C9AA59B}"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244042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6177CF-EA24-4C39-ADD0-5D7E4E81DDC9}"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396429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406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406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D891A0-EA2F-46DB-93C5-ED8465D25449}"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367137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9BBBC-A55D-4F22-A38F-6B1ED7658431}"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332605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8023-2D6C-469E-830D-7A39B3C2A558}"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113574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40D488-04E2-45C1-AF73-096CA146222D}" type="datetime1">
              <a:rPr lang="en-US" smtClean="0"/>
              <a:t>4/6/2023</a:t>
            </a:fld>
            <a:endParaRPr lang="en-US"/>
          </a:p>
        </p:txBody>
      </p:sp>
      <p:sp>
        <p:nvSpPr>
          <p:cNvPr id="6" name="Footer Placeholder 5"/>
          <p:cNvSpPr>
            <a:spLocks noGrp="1"/>
          </p:cNvSpPr>
          <p:nvPr>
            <p:ph type="ftr" sz="quarter" idx="11"/>
          </p:nvPr>
        </p:nvSpPr>
        <p:spPr/>
        <p:txBody>
          <a:bodyPr/>
          <a:lstStyle/>
          <a:p>
            <a:r>
              <a:rPr lang="en-US"/>
              <a:t>GIET UNIVERSITTY,  GUNUPUR</a:t>
            </a:r>
          </a:p>
        </p:txBody>
      </p:sp>
      <p:sp>
        <p:nvSpPr>
          <p:cNvPr id="7" name="Slide Number Placeholder 6"/>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160168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23228C-0123-429F-A67D-ACD4350D8DA0}" type="datetime1">
              <a:rPr lang="en-US" smtClean="0"/>
              <a:t>4/6/2023</a:t>
            </a:fld>
            <a:endParaRPr lang="en-US"/>
          </a:p>
        </p:txBody>
      </p:sp>
      <p:sp>
        <p:nvSpPr>
          <p:cNvPr id="8" name="Footer Placeholder 7"/>
          <p:cNvSpPr>
            <a:spLocks noGrp="1"/>
          </p:cNvSpPr>
          <p:nvPr>
            <p:ph type="ftr" sz="quarter" idx="11"/>
          </p:nvPr>
        </p:nvSpPr>
        <p:spPr/>
        <p:txBody>
          <a:bodyPr/>
          <a:lstStyle/>
          <a:p>
            <a:r>
              <a:rPr lang="en-US"/>
              <a:t>GIET UNIVERSITTY,  GUNUPUR</a:t>
            </a:r>
          </a:p>
        </p:txBody>
      </p:sp>
      <p:sp>
        <p:nvSpPr>
          <p:cNvPr id="9" name="Slide Number Placeholder 8"/>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83505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14AD48-7555-4E87-BB14-FD1BB672BC3B}" type="datetime1">
              <a:rPr lang="en-US" smtClean="0"/>
              <a:t>4/6/2023</a:t>
            </a:fld>
            <a:endParaRPr lang="en-US"/>
          </a:p>
        </p:txBody>
      </p:sp>
      <p:sp>
        <p:nvSpPr>
          <p:cNvPr id="4" name="Footer Placeholder 3"/>
          <p:cNvSpPr>
            <a:spLocks noGrp="1"/>
          </p:cNvSpPr>
          <p:nvPr>
            <p:ph type="ftr" sz="quarter" idx="11"/>
          </p:nvPr>
        </p:nvSpPr>
        <p:spPr/>
        <p:txBody>
          <a:bodyPr/>
          <a:lstStyle/>
          <a:p>
            <a:r>
              <a:rPr lang="en-US"/>
              <a:t>GIET UNIVERSITTY,  GUNUPUR</a:t>
            </a:r>
          </a:p>
        </p:txBody>
      </p:sp>
      <p:sp>
        <p:nvSpPr>
          <p:cNvPr id="5" name="Slide Number Placeholder 4"/>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398997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D4089-0FDA-4145-B804-90538FA89211}" type="datetime1">
              <a:rPr lang="en-US" smtClean="0"/>
              <a:t>4/6/2023</a:t>
            </a:fld>
            <a:endParaRPr lang="en-US"/>
          </a:p>
        </p:txBody>
      </p:sp>
      <p:sp>
        <p:nvSpPr>
          <p:cNvPr id="3" name="Footer Placeholder 2"/>
          <p:cNvSpPr>
            <a:spLocks noGrp="1"/>
          </p:cNvSpPr>
          <p:nvPr>
            <p:ph type="ftr" sz="quarter" idx="11"/>
          </p:nvPr>
        </p:nvSpPr>
        <p:spPr/>
        <p:txBody>
          <a:bodyPr/>
          <a:lstStyle/>
          <a:p>
            <a:r>
              <a:rPr lang="en-US"/>
              <a:t>GIET UNIVERSITTY,  GUNUPUR</a:t>
            </a:r>
          </a:p>
        </p:txBody>
      </p:sp>
      <p:sp>
        <p:nvSpPr>
          <p:cNvPr id="4" name="Slide Number Placeholder 3"/>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116499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385397-033B-4DC0-BC4A-9122E995CA4F}" type="datetime1">
              <a:rPr lang="en-US" smtClean="0"/>
              <a:t>4/6/2023</a:t>
            </a:fld>
            <a:endParaRPr lang="en-US"/>
          </a:p>
        </p:txBody>
      </p:sp>
      <p:sp>
        <p:nvSpPr>
          <p:cNvPr id="6" name="Footer Placeholder 5"/>
          <p:cNvSpPr>
            <a:spLocks noGrp="1"/>
          </p:cNvSpPr>
          <p:nvPr>
            <p:ph type="ftr" sz="quarter" idx="11"/>
          </p:nvPr>
        </p:nvSpPr>
        <p:spPr/>
        <p:txBody>
          <a:bodyPr/>
          <a:lstStyle/>
          <a:p>
            <a:r>
              <a:rPr lang="en-US"/>
              <a:t>GIET UNIVERSITTY,  GUNUPUR</a:t>
            </a:r>
          </a:p>
        </p:txBody>
      </p:sp>
      <p:sp>
        <p:nvSpPr>
          <p:cNvPr id="7" name="Slide Number Placeholder 6"/>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29896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AE64B-31AD-466F-8477-4200C22490F6}" type="datetime1">
              <a:rPr lang="en-US" smtClean="0"/>
              <a:t>4/6/2023</a:t>
            </a:fld>
            <a:endParaRPr lang="en-US"/>
          </a:p>
        </p:txBody>
      </p:sp>
      <p:sp>
        <p:nvSpPr>
          <p:cNvPr id="6" name="Footer Placeholder 5"/>
          <p:cNvSpPr>
            <a:spLocks noGrp="1"/>
          </p:cNvSpPr>
          <p:nvPr>
            <p:ph type="ftr" sz="quarter" idx="11"/>
          </p:nvPr>
        </p:nvSpPr>
        <p:spPr/>
        <p:txBody>
          <a:bodyPr/>
          <a:lstStyle/>
          <a:p>
            <a:r>
              <a:rPr lang="en-US"/>
              <a:t>GIET UNIVERSITTY,  GUNUPUR</a:t>
            </a:r>
          </a:p>
        </p:txBody>
      </p:sp>
      <p:sp>
        <p:nvSpPr>
          <p:cNvPr id="7" name="Slide Number Placeholder 6"/>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292910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4E10E83-BFD5-45A6-96EC-7594A8DA5B94}" type="datetime1">
              <a:rPr lang="en-US" smtClean="0"/>
              <a:t>4/6/2023</a:t>
            </a:fld>
            <a:endParaRPr lang="en-US"/>
          </a:p>
        </p:txBody>
      </p:sp>
      <p:sp>
        <p:nvSpPr>
          <p:cNvPr id="5" name="Footer Placeholder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GIET UNIVERSITTY,  GUNUPUR</a:t>
            </a:r>
          </a:p>
        </p:txBody>
      </p:sp>
      <p:sp>
        <p:nvSpPr>
          <p:cNvPr id="6" name="Slide Number Placeholder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D649A46-D581-4B65-9805-5010BF2E2C2F}" type="slidenum">
              <a:rPr lang="en-US" smtClean="0"/>
              <a:t>‹#›</a:t>
            </a:fld>
            <a:endParaRPr lang="en-US"/>
          </a:p>
        </p:txBody>
      </p:sp>
    </p:spTree>
    <p:extLst>
      <p:ext uri="{BB962C8B-B14F-4D97-AF65-F5344CB8AC3E}">
        <p14:creationId xmlns:p14="http://schemas.microsoft.com/office/powerpoint/2010/main" val="285291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346" y="411466"/>
            <a:ext cx="8229600" cy="838200"/>
          </a:xfrm>
        </p:spPr>
        <p:txBody>
          <a:bodyPr>
            <a:noAutofit/>
          </a:bodyPr>
          <a:lstStyle/>
          <a:p>
            <a:br>
              <a:rPr lang="en-US" sz="1000" dirty="0">
                <a:cs typeface="Times New Roman" pitchFamily="18" charset="0"/>
              </a:rPr>
            </a:br>
            <a:r>
              <a:rPr lang="en-US" sz="1000" dirty="0">
                <a:cs typeface="Times New Roman" pitchFamily="18" charset="0"/>
              </a:rPr>
              <a:t>  </a:t>
            </a:r>
            <a:r>
              <a:rPr lang="en-US" sz="1800" dirty="0"/>
              <a:t>A </a:t>
            </a:r>
            <a:br>
              <a:rPr lang="en-US" sz="1800" dirty="0"/>
            </a:br>
            <a:r>
              <a:rPr lang="en-US" sz="1800" dirty="0"/>
              <a:t>Project Report </a:t>
            </a:r>
            <a:br>
              <a:rPr lang="en-US" sz="1800" dirty="0"/>
            </a:br>
            <a:r>
              <a:rPr lang="en-US" sz="1200" dirty="0"/>
              <a:t>On</a:t>
            </a:r>
            <a:br>
              <a:rPr lang="en-US" sz="1800" dirty="0"/>
            </a:br>
            <a:r>
              <a:rPr lang="en-US" sz="1800" dirty="0"/>
              <a:t> </a:t>
            </a:r>
            <a:r>
              <a:rPr lang="en-US" sz="1800" b="1" dirty="0"/>
              <a:t>“</a:t>
            </a:r>
            <a:r>
              <a:rPr lang="en-US" sz="1800" b="1" dirty="0">
                <a:solidFill>
                  <a:srgbClr val="FF0000"/>
                </a:solidFill>
              </a:rPr>
              <a:t>MULTIPLE DISEASE PREDICTION</a:t>
            </a:r>
            <a:r>
              <a:rPr lang="en-US" sz="1800" b="1" dirty="0"/>
              <a:t>”</a:t>
            </a:r>
            <a:br>
              <a:rPr lang="en-US" sz="1800" dirty="0"/>
            </a:br>
            <a:br>
              <a:rPr lang="en-US" sz="1000" dirty="0">
                <a:cs typeface="Times New Roman" pitchFamily="18" charset="0"/>
              </a:rPr>
            </a:br>
            <a:r>
              <a:rPr lang="en-US" sz="1050" i="1" dirty="0">
                <a:cs typeface="Times New Roman" pitchFamily="18" charset="0"/>
              </a:rPr>
              <a:t>Presented by</a:t>
            </a:r>
            <a:br>
              <a:rPr lang="en-US" sz="1000" i="1" dirty="0">
                <a:cs typeface="Times New Roman" pitchFamily="18" charset="0"/>
              </a:rPr>
            </a:br>
            <a:endParaRPr lang="en-US" sz="800" i="1" dirty="0">
              <a:cs typeface="Times New Roman" pitchFamily="18" charset="0"/>
            </a:endParaRPr>
          </a:p>
        </p:txBody>
      </p:sp>
      <p:sp>
        <p:nvSpPr>
          <p:cNvPr id="3" name="Subtitle 2"/>
          <p:cNvSpPr>
            <a:spLocks noGrp="1"/>
          </p:cNvSpPr>
          <p:nvPr>
            <p:ph type="subTitle" idx="1"/>
          </p:nvPr>
        </p:nvSpPr>
        <p:spPr>
          <a:xfrm>
            <a:off x="1447800" y="1562100"/>
            <a:ext cx="6400800" cy="3657600"/>
          </a:xfrm>
        </p:spPr>
        <p:txBody>
          <a:bodyPr>
            <a:normAutofit fontScale="47500" lnSpcReduction="20000"/>
          </a:bodyPr>
          <a:lstStyle/>
          <a:p>
            <a:r>
              <a:rPr lang="en-US" sz="2900" b="1" dirty="0">
                <a:solidFill>
                  <a:srgbClr val="FF0000"/>
                </a:solidFill>
              </a:rPr>
              <a:t>MAYANK GUPTA (1901060113)</a:t>
            </a:r>
            <a:endParaRPr lang="en-US" sz="2900" dirty="0">
              <a:solidFill>
                <a:srgbClr val="FF0000"/>
              </a:solidFill>
            </a:endParaRPr>
          </a:p>
          <a:p>
            <a:r>
              <a:rPr lang="en-US" sz="2900" b="1" dirty="0">
                <a:solidFill>
                  <a:srgbClr val="FF0000"/>
                </a:solidFill>
              </a:rPr>
              <a:t>K SAI JATEEN DORA (1901060140)</a:t>
            </a:r>
          </a:p>
          <a:p>
            <a:r>
              <a:rPr lang="en-US" sz="2900" b="1" dirty="0">
                <a:solidFill>
                  <a:srgbClr val="FF0000"/>
                </a:solidFill>
              </a:rPr>
              <a:t>KOTHAKOTA BHAVYA(1901060148)</a:t>
            </a:r>
            <a:endParaRPr lang="en-US" sz="2200" b="1" dirty="0">
              <a:solidFill>
                <a:schemeClr val="tx1"/>
              </a:solidFill>
              <a:cs typeface="Times New Roman" pitchFamily="18" charset="0"/>
            </a:endParaRPr>
          </a:p>
          <a:p>
            <a:r>
              <a:rPr lang="en-US" sz="2200" dirty="0">
                <a:solidFill>
                  <a:schemeClr val="tx1"/>
                </a:solidFill>
                <a:cs typeface="Times New Roman" pitchFamily="18" charset="0"/>
              </a:rPr>
              <a:t>Under the guidance  of</a:t>
            </a:r>
          </a:p>
          <a:p>
            <a:endParaRPr lang="en-US" sz="2200" b="1" dirty="0">
              <a:solidFill>
                <a:schemeClr val="tx1"/>
              </a:solidFill>
              <a:cs typeface="Times New Roman" pitchFamily="18" charset="0"/>
            </a:endParaRPr>
          </a:p>
          <a:p>
            <a:r>
              <a:rPr lang="en-US" sz="2200" b="1" dirty="0">
                <a:solidFill>
                  <a:schemeClr val="tx1"/>
                </a:solidFill>
                <a:cs typeface="Times New Roman" pitchFamily="18" charset="0"/>
              </a:rPr>
              <a:t>     Prof. MRS GITANJALI MISHRA(Supervisor)</a:t>
            </a:r>
          </a:p>
          <a:p>
            <a:endParaRPr lang="en-US" sz="2000" b="1" dirty="0">
              <a:solidFill>
                <a:schemeClr val="tx1"/>
              </a:solidFill>
              <a:cs typeface="Times New Roman" pitchFamily="18" charset="0"/>
            </a:endParaRPr>
          </a:p>
          <a:p>
            <a:endParaRPr lang="en-US" sz="20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400" b="1" dirty="0">
              <a:solidFill>
                <a:schemeClr val="tx1"/>
              </a:solidFill>
              <a:cs typeface="Times New Roman" pitchFamily="18" charset="0"/>
            </a:endParaRPr>
          </a:p>
          <a:p>
            <a:endParaRPr lang="en-US" sz="1800" b="1" dirty="0">
              <a:solidFill>
                <a:schemeClr val="tx1"/>
              </a:solidFill>
              <a:cs typeface="Times New Roman" pitchFamily="18" charset="0"/>
            </a:endParaRPr>
          </a:p>
          <a:p>
            <a:endParaRPr lang="en-US" sz="1600" b="1" dirty="0"/>
          </a:p>
          <a:p>
            <a:endParaRPr lang="en-US" sz="1600" b="1" dirty="0"/>
          </a:p>
          <a:p>
            <a:endParaRPr lang="en-US" sz="1600" b="1" dirty="0"/>
          </a:p>
          <a:p>
            <a:endParaRPr lang="en-US" sz="2200" b="1" dirty="0">
              <a:solidFill>
                <a:schemeClr val="tx1"/>
              </a:solidFill>
            </a:endParaRPr>
          </a:p>
          <a:p>
            <a:endParaRPr lang="en-US" sz="2200" b="1" dirty="0">
              <a:solidFill>
                <a:schemeClr val="tx1"/>
              </a:solidFill>
            </a:endParaRPr>
          </a:p>
          <a:p>
            <a:endParaRPr lang="en-US" sz="2200" b="1" dirty="0">
              <a:solidFill>
                <a:schemeClr val="tx1"/>
              </a:solidFill>
            </a:endParaRPr>
          </a:p>
          <a:p>
            <a:r>
              <a:rPr lang="en-US" sz="2200" b="1" dirty="0">
                <a:solidFill>
                  <a:schemeClr val="tx1"/>
                </a:solidFill>
              </a:rPr>
              <a:t>DEPARTMENT OF COMPUTER SCIENCE &amp; ENGINEERING</a:t>
            </a:r>
            <a:endParaRPr lang="en-US" sz="2200" dirty="0">
              <a:solidFill>
                <a:schemeClr val="tx1"/>
              </a:solidFill>
            </a:endParaRPr>
          </a:p>
          <a:p>
            <a:r>
              <a:rPr lang="en-US" sz="2200" b="1" dirty="0">
                <a:solidFill>
                  <a:schemeClr val="tx1"/>
                </a:solidFill>
              </a:rPr>
              <a:t>GIET UNIVERSITY, GUNUPUR-765022</a:t>
            </a:r>
            <a:endParaRPr lang="en-US" sz="2200" dirty="0">
              <a:solidFill>
                <a:schemeClr val="tx1"/>
              </a:solidFill>
            </a:endParaRPr>
          </a:p>
          <a:p>
            <a:r>
              <a:rPr lang="en-US" sz="2200" b="1" dirty="0">
                <a:solidFill>
                  <a:schemeClr val="tx1"/>
                </a:solidFill>
                <a:cs typeface="Times New Roman" pitchFamily="18" charset="0"/>
              </a:rPr>
              <a:t>2023</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62956"/>
            <a:ext cx="2133600" cy="304271"/>
          </a:xfrm>
        </p:spPr>
        <p:txBody>
          <a:bodyPr/>
          <a:lstStyle/>
          <a:p>
            <a:fld id="{6D649A46-D581-4B65-9805-5010BF2E2C2F}" type="slidenum">
              <a:rPr lang="en-US" sz="1400" smtClean="0">
                <a:solidFill>
                  <a:schemeClr val="bg1"/>
                </a:solidFill>
              </a:rPr>
              <a:t>1</a:t>
            </a:fld>
            <a:endParaRPr lang="en-US" sz="1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857500"/>
            <a:ext cx="2131327" cy="171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7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REQUIREMENTS</a:t>
            </a:r>
          </a:p>
        </p:txBody>
      </p:sp>
      <p:sp>
        <p:nvSpPr>
          <p:cNvPr id="3" name="Content Placeholder 2"/>
          <p:cNvSpPr>
            <a:spLocks noGrp="1"/>
          </p:cNvSpPr>
          <p:nvPr>
            <p:ph idx="1"/>
          </p:nvPr>
        </p:nvSpPr>
        <p:spPr>
          <a:xfrm>
            <a:off x="389614" y="1073356"/>
            <a:ext cx="8229600" cy="4038600"/>
          </a:xfrm>
        </p:spPr>
        <p:txBody>
          <a:bodyPr>
            <a:normAutofit/>
          </a:bodyPr>
          <a:lstStyle/>
          <a:p>
            <a:pPr marL="0" indent="0" algn="just">
              <a:lnSpc>
                <a:spcPct val="86000"/>
              </a:lnSpc>
              <a:spcBef>
                <a:spcPts val="1000"/>
              </a:spcBef>
              <a:buNone/>
            </a:pPr>
            <a:r>
              <a:rPr lang="en-US" altLang="en-US" sz="2000" dirty="0">
                <a:latin typeface="Times New Roman" panose="02020603050405020304" pitchFamily="18" charset="0"/>
              </a:rPr>
              <a:t>SOFTWARE REQUIREMENTS:-</a:t>
            </a:r>
          </a:p>
          <a:p>
            <a:pPr marL="0" indent="0" algn="just">
              <a:lnSpc>
                <a:spcPct val="86000"/>
              </a:lnSpc>
              <a:spcBef>
                <a:spcPts val="1000"/>
              </a:spcBef>
              <a:buNone/>
            </a:pPr>
            <a:endParaRPr lang="en-US" altLang="en-US" sz="1800" dirty="0">
              <a:latin typeface="Times New Roman" panose="02020603050405020304" pitchFamily="18" charset="0"/>
            </a:endParaRPr>
          </a:p>
          <a:p>
            <a:pPr rtl="0">
              <a:spcBef>
                <a:spcPts val="0"/>
              </a:spcBef>
              <a:spcAft>
                <a:spcPts val="0"/>
              </a:spcAft>
            </a:pPr>
            <a:r>
              <a:rPr lang="en-IN" sz="1800" b="0" i="0" u="none" strike="noStrike" dirty="0">
                <a:solidFill>
                  <a:srgbClr val="0070C0"/>
                </a:solidFill>
                <a:effectLst/>
                <a:latin typeface="Trebuchet MS" panose="020B0603020202020204" pitchFamily="34" charset="0"/>
              </a:rPr>
              <a:t>WEB SERVER </a:t>
            </a:r>
            <a:r>
              <a:rPr lang="en-IN" sz="1800" b="0" i="0" u="none" strike="noStrike" dirty="0">
                <a:solidFill>
                  <a:srgbClr val="000000"/>
                </a:solidFill>
                <a:effectLst/>
                <a:latin typeface="Trebuchet MS" panose="020B0603020202020204" pitchFamily="34" charset="0"/>
              </a:rPr>
              <a:t>:STREAMLIT</a:t>
            </a:r>
            <a:endParaRPr lang="en-IN" sz="1100" b="0" dirty="0">
              <a:effectLst/>
            </a:endParaRPr>
          </a:p>
          <a:p>
            <a:pPr rtl="0">
              <a:spcBef>
                <a:spcPts val="0"/>
              </a:spcBef>
              <a:spcAft>
                <a:spcPts val="0"/>
              </a:spcAft>
            </a:pPr>
            <a:br>
              <a:rPr lang="en-IN" sz="1100" b="0" dirty="0">
                <a:effectLst/>
              </a:rPr>
            </a:br>
            <a:r>
              <a:rPr lang="en-IN" sz="1800" b="0" i="0" u="none" strike="noStrike" dirty="0">
                <a:solidFill>
                  <a:srgbClr val="0070C0"/>
                </a:solidFill>
                <a:effectLst/>
                <a:latin typeface="Trebuchet MS" panose="020B0603020202020204" pitchFamily="34" charset="0"/>
              </a:rPr>
              <a:t>IDE</a:t>
            </a:r>
            <a:r>
              <a:rPr lang="en-IN" sz="1800" b="0" i="0" u="none" strike="noStrike" dirty="0">
                <a:solidFill>
                  <a:srgbClr val="D486C4"/>
                </a:solidFill>
                <a:effectLst/>
                <a:latin typeface="Trebuchet MS" panose="020B0603020202020204" pitchFamily="34" charset="0"/>
              </a:rPr>
              <a:t> </a:t>
            </a:r>
            <a:r>
              <a:rPr lang="en-IN" sz="1800" b="0" i="0" u="none" strike="noStrike" dirty="0">
                <a:solidFill>
                  <a:srgbClr val="000000"/>
                </a:solidFill>
                <a:effectLst/>
                <a:latin typeface="Trebuchet MS" panose="020B0603020202020204" pitchFamily="34" charset="0"/>
              </a:rPr>
              <a:t>:PYTHON IDLE</a:t>
            </a:r>
            <a:endParaRPr lang="en-IN" sz="1100" b="0" dirty="0">
              <a:effectLst/>
            </a:endParaRPr>
          </a:p>
          <a:p>
            <a:pPr rtl="0">
              <a:spcBef>
                <a:spcPts val="0"/>
              </a:spcBef>
              <a:spcAft>
                <a:spcPts val="0"/>
              </a:spcAft>
            </a:pPr>
            <a:br>
              <a:rPr lang="en-IN" sz="1100" b="0" dirty="0">
                <a:effectLst/>
              </a:rPr>
            </a:br>
            <a:r>
              <a:rPr lang="en-IN" sz="1800" b="0" i="0" u="none" strike="noStrike" dirty="0">
                <a:solidFill>
                  <a:srgbClr val="0070C0"/>
                </a:solidFill>
                <a:effectLst/>
                <a:latin typeface="Trebuchet MS" panose="020B0603020202020204" pitchFamily="34" charset="0"/>
              </a:rPr>
              <a:t>ENVIRONMENT </a:t>
            </a:r>
            <a:r>
              <a:rPr lang="en-IN" sz="1800" b="0" i="0" u="none" strike="noStrike" dirty="0">
                <a:solidFill>
                  <a:srgbClr val="000000"/>
                </a:solidFill>
                <a:effectLst/>
                <a:latin typeface="Trebuchet MS" panose="020B0603020202020204" pitchFamily="34" charset="0"/>
              </a:rPr>
              <a:t>: SPYDER</a:t>
            </a:r>
            <a:endParaRPr lang="en-IN" sz="1100" b="0" dirty="0">
              <a:effectLst/>
            </a:endParaRPr>
          </a:p>
          <a:p>
            <a:br>
              <a:rPr lang="en-IN" sz="1100" b="0" dirty="0">
                <a:effectLst/>
              </a:rPr>
            </a:br>
            <a:r>
              <a:rPr lang="en-IN" sz="1800" b="0" i="0" u="none" strike="noStrike" dirty="0">
                <a:solidFill>
                  <a:srgbClr val="0070C0"/>
                </a:solidFill>
                <a:effectLst/>
                <a:latin typeface="Trebuchet MS" panose="020B0603020202020204" pitchFamily="34" charset="0"/>
              </a:rPr>
              <a:t>BROWSER</a:t>
            </a:r>
            <a:r>
              <a:rPr lang="en-IN" sz="1800" b="0" i="0" u="none" strike="noStrike" dirty="0">
                <a:solidFill>
                  <a:srgbClr val="D486C4"/>
                </a:solidFill>
                <a:effectLst/>
                <a:latin typeface="Trebuchet MS" panose="020B0603020202020204" pitchFamily="34" charset="0"/>
              </a:rPr>
              <a:t> </a:t>
            </a:r>
            <a:r>
              <a:rPr lang="en-IN" sz="1800" b="0" i="0" u="none" strike="noStrike" dirty="0">
                <a:solidFill>
                  <a:srgbClr val="000000"/>
                </a:solidFill>
                <a:effectLst/>
                <a:latin typeface="Trebuchet MS" panose="020B0603020202020204" pitchFamily="34" charset="0"/>
              </a:rPr>
              <a:t>:GOOGLE CHROME</a:t>
            </a:r>
            <a:r>
              <a:rPr lang="en-US" altLang="en-US" sz="1800" dirty="0">
                <a:solidFill>
                  <a:srgbClr val="FFFFFF"/>
                </a:solidFill>
                <a:latin typeface="Times New Roman" panose="02020603050405020304" pitchFamily="18" charset="0"/>
              </a:rPr>
              <a:t>. </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10</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10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TECHNOLOGY USED</a:t>
            </a:r>
          </a:p>
        </p:txBody>
      </p:sp>
      <p:sp>
        <p:nvSpPr>
          <p:cNvPr id="3" name="Content Placeholder 2"/>
          <p:cNvSpPr>
            <a:spLocks noGrp="1"/>
          </p:cNvSpPr>
          <p:nvPr>
            <p:ph idx="1"/>
          </p:nvPr>
        </p:nvSpPr>
        <p:spPr>
          <a:xfrm>
            <a:off x="457200" y="1219864"/>
            <a:ext cx="8229600" cy="4038600"/>
          </a:xfrm>
        </p:spPr>
        <p:txBody>
          <a:bodyPr>
            <a:normAutofit/>
          </a:bodyPr>
          <a:lstStyle/>
          <a:p>
            <a:pPr rtl="0">
              <a:spcBef>
                <a:spcPts val="0"/>
              </a:spcBef>
              <a:spcAft>
                <a:spcPts val="0"/>
              </a:spcAft>
            </a:pPr>
            <a:endParaRPr lang="en-US" sz="1800" b="0" i="0" u="none" strike="noStrike" dirty="0">
              <a:solidFill>
                <a:srgbClr val="D486C4"/>
              </a:solidFill>
              <a:effectLst/>
              <a:latin typeface="Trebuchet MS" panose="020B0603020202020204" pitchFamily="34" charset="0"/>
            </a:endParaRPr>
          </a:p>
          <a:p>
            <a:pPr rtl="0">
              <a:spcBef>
                <a:spcPts val="0"/>
              </a:spcBef>
              <a:spcAft>
                <a:spcPts val="0"/>
              </a:spcAft>
            </a:pPr>
            <a:endParaRPr lang="en-US" sz="1800" dirty="0">
              <a:solidFill>
                <a:srgbClr val="D486C4"/>
              </a:solidFill>
              <a:latin typeface="Trebuchet MS" panose="020B0603020202020204" pitchFamily="34" charset="0"/>
            </a:endParaRPr>
          </a:p>
          <a:p>
            <a:pPr rtl="0">
              <a:spcBef>
                <a:spcPts val="0"/>
              </a:spcBef>
              <a:spcAft>
                <a:spcPts val="0"/>
              </a:spcAft>
            </a:pPr>
            <a:r>
              <a:rPr lang="en-US" sz="1800" b="0" i="0" u="none" strike="noStrike" dirty="0">
                <a:solidFill>
                  <a:srgbClr val="0070C0"/>
                </a:solidFill>
                <a:effectLst/>
                <a:latin typeface="Trebuchet MS" panose="020B0603020202020204" pitchFamily="34" charset="0"/>
              </a:rPr>
              <a:t>LANGUAGE</a:t>
            </a:r>
            <a:r>
              <a:rPr lang="en-US" sz="1800" b="0" i="0" u="none" strike="noStrike" dirty="0">
                <a:solidFill>
                  <a:srgbClr val="D486C4"/>
                </a:solidFill>
                <a:effectLst/>
                <a:latin typeface="Trebuchet MS" panose="020B0603020202020204" pitchFamily="34" charset="0"/>
              </a:rPr>
              <a:t> </a:t>
            </a:r>
            <a:r>
              <a:rPr lang="en-US" sz="1800" b="0" i="0" u="none" strike="noStrike" dirty="0">
                <a:solidFill>
                  <a:srgbClr val="000000"/>
                </a:solidFill>
                <a:effectLst/>
                <a:latin typeface="Trebuchet MS" panose="020B0603020202020204" pitchFamily="34" charset="0"/>
              </a:rPr>
              <a:t>:PYTHON</a:t>
            </a:r>
            <a:endParaRPr lang="en-US" sz="1100" b="0" dirty="0">
              <a:effectLst/>
            </a:endParaRPr>
          </a:p>
          <a:p>
            <a:pPr rtl="0">
              <a:spcBef>
                <a:spcPts val="0"/>
              </a:spcBef>
              <a:spcAft>
                <a:spcPts val="0"/>
              </a:spcAft>
            </a:pPr>
            <a:br>
              <a:rPr lang="en-US" sz="1100" b="0" dirty="0">
                <a:effectLst/>
              </a:rPr>
            </a:br>
            <a:r>
              <a:rPr lang="en-US" sz="1800" b="0" i="0" u="none" strike="noStrike" dirty="0">
                <a:solidFill>
                  <a:srgbClr val="0070C0"/>
                </a:solidFill>
                <a:effectLst/>
                <a:latin typeface="Trebuchet MS" panose="020B0603020202020204" pitchFamily="34" charset="0"/>
              </a:rPr>
              <a:t>ALGORITHM</a:t>
            </a:r>
            <a:r>
              <a:rPr lang="en-US" sz="1800" b="0" i="0" u="none" strike="noStrike" dirty="0">
                <a:solidFill>
                  <a:srgbClr val="D486C4"/>
                </a:solidFill>
                <a:effectLst/>
                <a:latin typeface="Trebuchet MS" panose="020B0603020202020204" pitchFamily="34" charset="0"/>
              </a:rPr>
              <a:t> </a:t>
            </a:r>
            <a:r>
              <a:rPr lang="en-US" sz="1800" b="0" i="0" u="none" strike="noStrike" dirty="0">
                <a:solidFill>
                  <a:srgbClr val="000000"/>
                </a:solidFill>
                <a:effectLst/>
                <a:latin typeface="Trebuchet MS" panose="020B0603020202020204" pitchFamily="34" charset="0"/>
              </a:rPr>
              <a:t>:MACHINE LEARNING</a:t>
            </a:r>
            <a:endParaRPr lang="en-US" sz="1100" b="0" dirty="0">
              <a:effectLst/>
            </a:endParaRPr>
          </a:p>
          <a:p>
            <a:pPr rtl="0">
              <a:spcBef>
                <a:spcPts val="0"/>
              </a:spcBef>
              <a:spcAft>
                <a:spcPts val="0"/>
              </a:spcAft>
            </a:pPr>
            <a:br>
              <a:rPr lang="en-US" sz="1100" b="0" dirty="0">
                <a:effectLst/>
              </a:rPr>
            </a:br>
            <a:r>
              <a:rPr lang="en-US" sz="1800" b="0" i="0" u="none" strike="noStrike" dirty="0">
                <a:solidFill>
                  <a:srgbClr val="0070C0"/>
                </a:solidFill>
                <a:effectLst/>
                <a:latin typeface="Trebuchet MS" panose="020B0603020202020204" pitchFamily="34" charset="0"/>
              </a:rPr>
              <a:t>SERVER</a:t>
            </a:r>
            <a:r>
              <a:rPr lang="en-US" sz="1800" b="0" i="0" u="none" strike="noStrike" dirty="0">
                <a:solidFill>
                  <a:srgbClr val="000000"/>
                </a:solidFill>
                <a:effectLst/>
                <a:latin typeface="Trebuchet MS" panose="020B0603020202020204" pitchFamily="34" charset="0"/>
              </a:rPr>
              <a:t> : STREAMLIT</a:t>
            </a:r>
            <a:endParaRPr lang="en-US" sz="1100" b="0" dirty="0">
              <a:effectLst/>
            </a:endParaRPr>
          </a:p>
          <a:p>
            <a:pPr rtl="0">
              <a:spcBef>
                <a:spcPts val="0"/>
              </a:spcBef>
              <a:spcAft>
                <a:spcPts val="0"/>
              </a:spcAft>
            </a:pPr>
            <a:br>
              <a:rPr lang="en-US" sz="1100" b="0" dirty="0">
                <a:effectLst/>
              </a:rPr>
            </a:br>
            <a:r>
              <a:rPr lang="en-US" sz="1800" b="0" i="0" u="none" strike="noStrike" dirty="0">
                <a:solidFill>
                  <a:srgbClr val="0070C0"/>
                </a:solidFill>
                <a:effectLst/>
                <a:latin typeface="Trebuchet MS" panose="020B0603020202020204" pitchFamily="34" charset="0"/>
              </a:rPr>
              <a:t>BROWSER</a:t>
            </a:r>
            <a:r>
              <a:rPr lang="en-US" sz="1800" b="0" i="0" u="none" strike="noStrike" dirty="0">
                <a:solidFill>
                  <a:srgbClr val="D486C4"/>
                </a:solidFill>
                <a:effectLst/>
                <a:latin typeface="Trebuchet MS" panose="020B0603020202020204" pitchFamily="34" charset="0"/>
              </a:rPr>
              <a:t> </a:t>
            </a:r>
            <a:r>
              <a:rPr lang="en-US" sz="1800" b="0" i="0" u="none" strike="noStrike" dirty="0">
                <a:solidFill>
                  <a:srgbClr val="000000"/>
                </a:solidFill>
                <a:effectLst/>
                <a:latin typeface="Trebuchet MS" panose="020B0603020202020204" pitchFamily="34" charset="0"/>
              </a:rPr>
              <a:t>:GOOGLE CHROME</a:t>
            </a:r>
            <a:endParaRPr lang="en-US" sz="1100" b="0" dirty="0">
              <a:effectLst/>
            </a:endParaRPr>
          </a:p>
          <a:p>
            <a:br>
              <a:rPr lang="en-US" sz="1100" dirty="0"/>
            </a:br>
            <a:endParaRPr lang="en-US" altLang="en-US" sz="1800" dirty="0">
              <a:solidFill>
                <a:srgbClr val="FFFFFF"/>
              </a:solidFill>
              <a:latin typeface="Times New Roman" panose="02020603050405020304" pitchFamily="18" charset="0"/>
            </a:endParaRP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11</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61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FUTURE SCOPE</a:t>
            </a:r>
          </a:p>
        </p:txBody>
      </p:sp>
      <p:sp>
        <p:nvSpPr>
          <p:cNvPr id="3" name="Content Placeholder 2"/>
          <p:cNvSpPr>
            <a:spLocks noGrp="1"/>
          </p:cNvSpPr>
          <p:nvPr>
            <p:ph idx="1"/>
          </p:nvPr>
        </p:nvSpPr>
        <p:spPr>
          <a:xfrm>
            <a:off x="457200" y="1219864"/>
            <a:ext cx="8229600" cy="4038600"/>
          </a:xfrm>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 the future we can add more diseases in the existing API.  </a:t>
            </a:r>
          </a:p>
          <a:p>
            <a:pPr marL="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We can try to improve the accuracy of prediction in order to decrease the mortality rate. </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12</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28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CONCLUSION</a:t>
            </a:r>
          </a:p>
        </p:txBody>
      </p:sp>
      <p:sp>
        <p:nvSpPr>
          <p:cNvPr id="3" name="Content Placeholder 2"/>
          <p:cNvSpPr>
            <a:spLocks noGrp="1"/>
          </p:cNvSpPr>
          <p:nvPr>
            <p:ph idx="1"/>
          </p:nvPr>
        </p:nvSpPr>
        <p:spPr>
          <a:xfrm>
            <a:off x="457863" y="1073356"/>
            <a:ext cx="8382000" cy="4114800"/>
          </a:xfrm>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main objective of this project was to create a system that would predict more than one disease and do so with high accuracy. Because of this project the user doesn’t need to traverse different websites which saves time as well.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Diseases if predicted early can increase your life expectancy as well as save you from financial troubles.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For this purpose, we have used various machine learning algorithms like SVM(Support Vector Machine) and Logistic Regression to achieve maximum accuracy.</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13</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31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576" y="1056132"/>
            <a:ext cx="8229600" cy="3924036"/>
          </a:xfrm>
        </p:spPr>
        <p:txBody>
          <a:bodyPr>
            <a:normAutofit/>
          </a:bodyPr>
          <a:lstStyle/>
          <a:p>
            <a:pPr marL="457200" lvl="0" indent="-457200">
              <a:buFont typeface="+mj-lt"/>
              <a:buAutoNum type="arabicPeriod"/>
            </a:pPr>
            <a:endParaRPr lang="en-US" sz="2100" dirty="0"/>
          </a:p>
          <a:p>
            <a:pPr algn="just">
              <a:buFont typeface="Wingdings" pitchFamily="2" charset="2"/>
              <a:buChar char="Ø"/>
            </a:pPr>
            <a:endParaRPr lang="en-US" sz="2000" dirty="0"/>
          </a:p>
        </p:txBody>
      </p:sp>
      <p:sp>
        <p:nvSpPr>
          <p:cNvPr id="4" name="Footer Placeholder 3"/>
          <p:cNvSpPr>
            <a:spLocks noGrp="1"/>
          </p:cNvSpPr>
          <p:nvPr>
            <p:ph type="ftr" sz="quarter" idx="11"/>
          </p:nvPr>
        </p:nvSpPr>
        <p:spPr>
          <a:xfrm>
            <a:off x="0" y="5448829"/>
            <a:ext cx="9144000" cy="304271"/>
          </a:xfrm>
          <a:solidFill>
            <a:srgbClr val="0070C0"/>
          </a:solidFill>
        </p:spPr>
        <p:txBody>
          <a:bodyPr/>
          <a:lstStyle/>
          <a:p>
            <a:r>
              <a:rPr lang="en-US" sz="1400" dirty="0">
                <a:solidFill>
                  <a:schemeClr val="bg1"/>
                </a:solidFill>
              </a:rPr>
              <a:t>GIET UNIVERSITTY,  GUNUPUR</a:t>
            </a:r>
          </a:p>
        </p:txBody>
      </p:sp>
      <p:sp>
        <p:nvSpPr>
          <p:cNvPr id="5" name="Slide Number Placeholder 4"/>
          <p:cNvSpPr>
            <a:spLocks noGrp="1"/>
          </p:cNvSpPr>
          <p:nvPr>
            <p:ph type="sldNum" sz="quarter" idx="12"/>
          </p:nvPr>
        </p:nvSpPr>
        <p:spPr>
          <a:xfrm>
            <a:off x="6172200" y="5448829"/>
            <a:ext cx="2133600" cy="304271"/>
          </a:xfrm>
        </p:spPr>
        <p:txBody>
          <a:bodyPr/>
          <a:lstStyle/>
          <a:p>
            <a:fld id="{6D649A46-D581-4B65-9805-5010BF2E2C2F}" type="slidenum">
              <a:rPr lang="en-US" smtClean="0">
                <a:solidFill>
                  <a:schemeClr val="bg1"/>
                </a:solidFill>
              </a:rPr>
              <a:t>14</a:t>
            </a:fld>
            <a:endParaRPr lang="en-US" dirty="0">
              <a:solidFill>
                <a:schemeClr val="bg1"/>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4762500"/>
            <a:ext cx="128368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Download Information Human Text Faq Question Behavior HQ PNG Imag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1538" y="2273901"/>
            <a:ext cx="3185548" cy="3185548"/>
          </a:xfrm>
          <a:prstGeom prst="rect">
            <a:avLst/>
          </a:prstGeom>
        </p:spPr>
      </p:pic>
      <p:pic>
        <p:nvPicPr>
          <p:cNvPr id="9" name="Picture 8" descr="Thank you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522" y="315896"/>
            <a:ext cx="5475624" cy="3532203"/>
          </a:xfrm>
          <a:prstGeom prst="rect">
            <a:avLst/>
          </a:prstGeom>
        </p:spPr>
      </p:pic>
    </p:spTree>
    <p:extLst>
      <p:ext uri="{BB962C8B-B14F-4D97-AF65-F5344CB8AC3E}">
        <p14:creationId xmlns:p14="http://schemas.microsoft.com/office/powerpoint/2010/main" val="17950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4900"/>
            <a:ext cx="8229600" cy="4038600"/>
          </a:xfrm>
        </p:spPr>
        <p:txBody>
          <a:bodyPr>
            <a:normAutofit/>
          </a:bodyPr>
          <a:lstStyle/>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ABSTRACT</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INTRODUCTION</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PURPOSE </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PROPOSED SYSTEM</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SYSTEM ANALYSIS</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DESIGN</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HARDWARE REQUIREMENTS</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SOFTWARE REQUIREMENTS</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FUTURE SCOPE</a:t>
            </a:r>
          </a:p>
          <a:p>
            <a:pPr algn="just" eaLnBrk="1" hangingPunct="1">
              <a:lnSpc>
                <a:spcPct val="90000"/>
              </a:lnSpc>
              <a:spcBef>
                <a:spcPts val="1000"/>
              </a:spcBef>
              <a:buSzPct val="45000"/>
              <a:buFont typeface="Wingdings" panose="05000000000000000000" pitchFamily="2" charset="2"/>
              <a:buChar char="§"/>
            </a:pPr>
            <a:r>
              <a:rPr lang="en-US" altLang="en-US" sz="1800" dirty="0">
                <a:latin typeface="Times New Roman" panose="02020603050405020304" pitchFamily="18" charset="0"/>
              </a:rPr>
              <a:t>CONCLUSION</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2</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a:extLst>
              <a:ext uri="{FF2B5EF4-FFF2-40B4-BE49-F238E27FC236}">
                <a16:creationId xmlns:a16="http://schemas.microsoft.com/office/drawing/2014/main" id="{172AF4A0-A28C-1996-CE49-BA77E9A8A1EC}"/>
              </a:ext>
            </a:extLst>
          </p:cNvPr>
          <p:cNvSpPr>
            <a:spLocks noGrp="1"/>
          </p:cNvSpPr>
          <p:nvPr>
            <p:ph type="title"/>
          </p:nvPr>
        </p:nvSpPr>
        <p:spPr/>
        <p:txBody>
          <a:bodyPr>
            <a:normAutofit/>
          </a:bodyPr>
          <a:lstStyle/>
          <a:p>
            <a:pPr algn="l"/>
            <a:r>
              <a:rPr lang="en-US" altLang="en-US" sz="2400" b="1" dirty="0">
                <a:latin typeface="Times New Roman" panose="02020603050405020304" pitchFamily="18" charset="0"/>
              </a:rPr>
              <a:t>CONTENT</a:t>
            </a:r>
            <a:endParaRPr lang="en-IN" sz="2400" dirty="0"/>
          </a:p>
        </p:txBody>
      </p:sp>
    </p:spTree>
    <p:extLst>
      <p:ext uri="{BB962C8B-B14F-4D97-AF65-F5344CB8AC3E}">
        <p14:creationId xmlns:p14="http://schemas.microsoft.com/office/powerpoint/2010/main" val="176834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fontScale="90000"/>
          </a:bodyPr>
          <a:lstStyle/>
          <a:p>
            <a:pPr algn="l" eaLnBrk="1" hangingPunct="1">
              <a:lnSpc>
                <a:spcPct val="90000"/>
              </a:lnSpc>
              <a:spcBef>
                <a:spcPts val="1000"/>
              </a:spcBef>
              <a:buSzPct val="45000"/>
            </a:pPr>
            <a:r>
              <a:rPr lang="en-US" altLang="en-US" sz="3200" dirty="0">
                <a:solidFill>
                  <a:srgbClr val="FFFFFF"/>
                </a:solidFill>
                <a:latin typeface="Times New Roman" panose="02020603050405020304" pitchFamily="18" charset="0"/>
              </a:rPr>
              <a:t> CHART</a:t>
            </a:r>
            <a:br>
              <a:rPr lang="en-US" altLang="en-US" sz="3200" dirty="0">
                <a:solidFill>
                  <a:srgbClr val="FFFFFF"/>
                </a:solidFill>
                <a:latin typeface="Times New Roman" panose="02020603050405020304" pitchFamily="18" charset="0"/>
              </a:rPr>
            </a:br>
            <a:r>
              <a:rPr lang="en-US" altLang="en-US" sz="3200" dirty="0">
                <a:solidFill>
                  <a:srgbClr val="0000FF"/>
                </a:solidFill>
                <a:latin typeface="Times New Roman" panose="02020603050405020304" pitchFamily="18" charset="0"/>
              </a:rPr>
              <a:t>ABSTRACT</a:t>
            </a:r>
            <a:br>
              <a:rPr lang="en-US" altLang="en-US" sz="3200" dirty="0">
                <a:solidFill>
                  <a:srgbClr val="FFFFFF"/>
                </a:solidFill>
                <a:latin typeface="Times New Roman" panose="02020603050405020304" pitchFamily="18" charset="0"/>
              </a:rPr>
            </a:br>
            <a:endParaRPr lang="en-US" sz="3200" dirty="0">
              <a:solidFill>
                <a:srgbClr val="0000FF"/>
              </a:solidFill>
              <a:ea typeface="Cambria Math" pitchFamily="18" charset="0"/>
              <a:cs typeface="Calibri" pitchFamily="34" charset="0"/>
            </a:endParaRPr>
          </a:p>
        </p:txBody>
      </p:sp>
      <p:sp>
        <p:nvSpPr>
          <p:cNvPr id="3" name="Content Placeholder 2"/>
          <p:cNvSpPr>
            <a:spLocks noGrp="1"/>
          </p:cNvSpPr>
          <p:nvPr>
            <p:ph idx="1"/>
          </p:nvPr>
        </p:nvSpPr>
        <p:spPr>
          <a:xfrm>
            <a:off x="457200" y="1104900"/>
            <a:ext cx="8229600" cy="4038600"/>
          </a:xfrm>
        </p:spPr>
        <p:txBody>
          <a:bodyPr>
            <a:normAutofit fontScale="92500"/>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Machine learning and Artificial Intelligence are playing a huge role in today’s world. From self-driving cars to medical fields, we can find them everywhere.</a:t>
            </a:r>
          </a:p>
          <a:p>
            <a:pPr algn="just" rtl="0">
              <a:spcBef>
                <a:spcPts val="0"/>
              </a:spcBef>
              <a:spcAft>
                <a:spcPts val="0"/>
              </a:spcAft>
            </a:pPr>
            <a:r>
              <a:rPr lang="en-US" sz="1800" b="0" i="0" u="none" strike="noStrike" dirty="0">
                <a:solidFill>
                  <a:srgbClr val="000000"/>
                </a:solidFill>
                <a:effectLst/>
                <a:latin typeface="Arial" panose="020B0604020202020204" pitchFamily="34" charset="0"/>
              </a:rPr>
              <a:t> The medical industry generates a huge amount of patient data which can be processed in a lot of ways. So, with the help of machine learning, we have created a Prediction System that can detect more than one disease at a time.</a:t>
            </a:r>
          </a:p>
          <a:p>
            <a:pPr algn="just" rtl="0">
              <a:spcBef>
                <a:spcPts val="0"/>
              </a:spcBef>
              <a:spcAft>
                <a:spcPts val="0"/>
              </a:spcAft>
            </a:pPr>
            <a:r>
              <a:rPr lang="en-US" sz="1800" b="0" i="0" u="none" strike="noStrike" dirty="0">
                <a:solidFill>
                  <a:srgbClr val="000000"/>
                </a:solidFill>
                <a:effectLst/>
                <a:latin typeface="Arial" panose="020B0604020202020204" pitchFamily="34" charset="0"/>
              </a:rPr>
              <a:t> Many of the existing systems can predict only one disease at a time and that too with lower accuracy. Lower accuracy can seriously put a patient’s health in danger. We have considered four diseases for now that are Heart, Diabetes, Parkinson's and Breast Cancer and in the future, many more diseases can be added. </a:t>
            </a:r>
          </a:p>
          <a:p>
            <a:pPr algn="just" rtl="0">
              <a:spcBef>
                <a:spcPts val="0"/>
              </a:spcBef>
              <a:spcAft>
                <a:spcPts val="0"/>
              </a:spcAft>
            </a:pPr>
            <a:r>
              <a:rPr lang="en-US" sz="1800" b="0" i="0" u="none" strike="noStrike" dirty="0">
                <a:solidFill>
                  <a:srgbClr val="000000"/>
                </a:solidFill>
                <a:effectLst/>
                <a:latin typeface="Arial" panose="020B0604020202020204" pitchFamily="34" charset="0"/>
              </a:rPr>
              <a:t>The user has to enter various parameters of the disease and the system would display the output whether he/she has the disease or not. This project can help a lot of people as one can monitor the person's’ condition and take the necessary precautions thus increasing the life expectancy</a:t>
            </a:r>
            <a:endParaRPr lang="en-US" sz="1400" b="0" dirty="0">
              <a:effectLst/>
            </a:endParaRPr>
          </a:p>
          <a:p>
            <a:pPr marL="0" indent="0">
              <a:buNone/>
            </a:pPr>
            <a:endParaRPr lang="en-US" sz="2400" dirty="0">
              <a:cs typeface="Times New Roman" pitchFamily="18" charset="0"/>
            </a:endParaRP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3</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77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INTRODUCTION</a:t>
            </a:r>
          </a:p>
        </p:txBody>
      </p:sp>
      <p:sp>
        <p:nvSpPr>
          <p:cNvPr id="3" name="Content Placeholder 2"/>
          <p:cNvSpPr>
            <a:spLocks noGrp="1"/>
          </p:cNvSpPr>
          <p:nvPr>
            <p:ph idx="1"/>
          </p:nvPr>
        </p:nvSpPr>
        <p:spPr>
          <a:xfrm>
            <a:off x="457200" y="1104900"/>
            <a:ext cx="8229600" cy="4038600"/>
          </a:xfrm>
        </p:spPr>
        <p:txBody>
          <a:bodyPr>
            <a:normAutofit/>
          </a:bodyPr>
          <a:lstStyle/>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 this digital world, data is an asset, and enormous data was generated in all the fields. Data in the healthcare industry consists of all the information related to patients. Here a general architecture has been proposed for predicting the disease in the healthcare industry. Many of the existing models are concentrating on one disease per analysis. Like one analysis for diabetes analysis, one for cancer analysis, one for heart disease and other for Parkinson's like that. </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is no common system present that can analyze more than one disease at a time. Thus, we are concentrating on providing immediate and accurate disease predictions to the users about the symptoms they enter along with the disease predicted. So, we are proposing a system which used to predict multiple diseases by using Machine Learning and </a:t>
            </a:r>
            <a:r>
              <a:rPr lang="en-US" sz="1800" b="0" i="0" u="none" strike="noStrike" dirty="0" err="1">
                <a:solidFill>
                  <a:srgbClr val="000000"/>
                </a:solidFill>
                <a:effectLst/>
                <a:latin typeface="Arial" panose="020B0604020202020204" pitchFamily="34" charset="0"/>
              </a:rPr>
              <a:t>streamlit</a:t>
            </a:r>
            <a:r>
              <a:rPr lang="en-US" sz="1800" b="0" i="0" u="none" strike="noStrike" dirty="0">
                <a:solidFill>
                  <a:srgbClr val="000000"/>
                </a:solidFill>
                <a:effectLst/>
                <a:latin typeface="Arial" panose="020B0604020202020204" pitchFamily="34" charset="0"/>
              </a:rPr>
              <a:t> .</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4</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5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CONTINUE</a:t>
            </a:r>
          </a:p>
        </p:txBody>
      </p:sp>
      <p:sp>
        <p:nvSpPr>
          <p:cNvPr id="3" name="Content Placeholder 2"/>
          <p:cNvSpPr>
            <a:spLocks noGrp="1"/>
          </p:cNvSpPr>
          <p:nvPr>
            <p:ph idx="1"/>
          </p:nvPr>
        </p:nvSpPr>
        <p:spPr>
          <a:xfrm>
            <a:off x="457200" y="1104900"/>
            <a:ext cx="8229600" cy="4038600"/>
          </a:xfrm>
        </p:spPr>
        <p:txBody>
          <a:bodyPr>
            <a:normAutofit/>
          </a:bodyPr>
          <a:lstStyle/>
          <a:p>
            <a:pPr algn="just" rtl="0" fontAlgn="base">
              <a:spcBef>
                <a:spcPts val="0"/>
              </a:spcBef>
              <a:spcAft>
                <a:spcPts val="0"/>
              </a:spcAft>
              <a:buFont typeface="Arial" panose="020B0604020202020204" pitchFamily="34" charset="0"/>
              <a:buChar char="•"/>
            </a:pPr>
            <a:br>
              <a:rPr lang="en-US" sz="1100" b="0" dirty="0">
                <a:effectLst/>
              </a:rPr>
            </a:br>
            <a:r>
              <a:rPr lang="en-US" sz="1800" b="0" i="0" u="none" strike="noStrike" dirty="0">
                <a:solidFill>
                  <a:srgbClr val="000000"/>
                </a:solidFill>
                <a:effectLst/>
                <a:latin typeface="Arial" panose="020B0604020202020204" pitchFamily="34" charset="0"/>
              </a:rPr>
              <a:t>To implement multiple disease prediction systems we are going to use machine learning algorithms, and Django. Python pickling is used to save the behavior of the model. </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importance of this system analysis is that while analyzing the diseases all the parameters which cause the disease is included so it is possible to detect the disease efficiently and more accurately. </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final model's behavior will be saved as a python pickle file.</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5</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22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PURPOSE</a:t>
            </a:r>
          </a:p>
        </p:txBody>
      </p:sp>
      <p:sp>
        <p:nvSpPr>
          <p:cNvPr id="3" name="Content Placeholder 2"/>
          <p:cNvSpPr>
            <a:spLocks noGrp="1"/>
          </p:cNvSpPr>
          <p:nvPr>
            <p:ph idx="1"/>
          </p:nvPr>
        </p:nvSpPr>
        <p:spPr>
          <a:xfrm>
            <a:off x="533400" y="1169240"/>
            <a:ext cx="8229600" cy="4038600"/>
          </a:xfrm>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 lot of analysis over existing systems in the healthcare industry considered only one disease at a time.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Maximum systems focus on a particular disease. When an organization wants to analyze their patient’s health reports then they have to deploy many models.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approach in the existing system is useful to </a:t>
            </a:r>
            <a:r>
              <a:rPr lang="en-US" sz="1800" b="0" i="0" u="none" strike="noStrike" dirty="0" err="1">
                <a:solidFill>
                  <a:srgbClr val="000000"/>
                </a:solidFill>
                <a:effectLst/>
                <a:latin typeface="Arial" panose="020B0604020202020204" pitchFamily="34" charset="0"/>
              </a:rPr>
              <a:t>analyse</a:t>
            </a:r>
            <a:r>
              <a:rPr lang="en-US" sz="1800" b="0" i="0" u="none" strike="noStrike" dirty="0">
                <a:solidFill>
                  <a:srgbClr val="000000"/>
                </a:solidFill>
                <a:effectLst/>
                <a:latin typeface="Arial" panose="020B0604020202020204" pitchFamily="34" charset="0"/>
              </a:rPr>
              <a:t> only particular diseases. In multiple diseases prediction system a user can </a:t>
            </a:r>
            <a:r>
              <a:rPr lang="en-US" sz="1800" b="0" i="0" u="none" strike="noStrike" dirty="0" err="1">
                <a:solidFill>
                  <a:srgbClr val="000000"/>
                </a:solidFill>
                <a:effectLst/>
                <a:latin typeface="Arial" panose="020B0604020202020204" pitchFamily="34" charset="0"/>
              </a:rPr>
              <a:t>analyse</a:t>
            </a:r>
            <a:r>
              <a:rPr lang="en-US" sz="1800" b="0" i="0" u="none" strike="noStrike" dirty="0">
                <a:solidFill>
                  <a:srgbClr val="000000"/>
                </a:solidFill>
                <a:effectLst/>
                <a:latin typeface="Arial" panose="020B0604020202020204" pitchFamily="34" charset="0"/>
              </a:rPr>
              <a:t> more than one disease on a single website.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user doesn’t need to traverse different places in order to predict whether he/she has a particular disease or not.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In multiple diseases prediction system, the user needs to select the name of the particular disease, enter its parameters and just click on submit. The corresponding machine learning model will be invoked and it will throw the predictive result.</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6</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52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PROPOSED SYSTEM</a:t>
            </a:r>
          </a:p>
        </p:txBody>
      </p:sp>
      <p:sp>
        <p:nvSpPr>
          <p:cNvPr id="3" name="Content Placeholder 2"/>
          <p:cNvSpPr>
            <a:spLocks noGrp="1"/>
          </p:cNvSpPr>
          <p:nvPr>
            <p:ph idx="1"/>
          </p:nvPr>
        </p:nvSpPr>
        <p:spPr>
          <a:xfrm>
            <a:off x="457200" y="1104900"/>
            <a:ext cx="8229600" cy="4038600"/>
          </a:xfrm>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 multiple disease prediction, it is possible to predict more than one disease at a time.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So the user doesn’t need to traverse different sites in order to predict the diseases.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We are taking four  diseases that are  Diabetes, Heart, .Parkinson’s and Breast Cancer disease Analysis .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As all the four diseases are correlated to each other.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To implement multiple disease analyses we are going to use machine learning algorithms and </a:t>
            </a:r>
            <a:r>
              <a:rPr lang="en-US" sz="1800" b="0" i="0" u="none" strike="noStrike" dirty="0" err="1">
                <a:solidFill>
                  <a:srgbClr val="000000"/>
                </a:solidFill>
                <a:effectLst/>
                <a:latin typeface="Arial" panose="020B0604020202020204" pitchFamily="34" charset="0"/>
              </a:rPr>
              <a:t>Streamlit</a:t>
            </a:r>
            <a:r>
              <a:rPr lang="en-US" sz="1800" b="0" i="0" u="none" strike="noStrike" dirty="0">
                <a:solidFill>
                  <a:srgbClr val="000000"/>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When the user is accessing this API, the user has to send the parameters of the disease along with the disease name.</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Streamlit</a:t>
            </a:r>
            <a:r>
              <a:rPr lang="en-US" sz="1800" b="0" i="0" u="none" strike="noStrike" dirty="0">
                <a:solidFill>
                  <a:srgbClr val="000000"/>
                </a:solidFill>
                <a:effectLst/>
                <a:latin typeface="Arial" panose="020B0604020202020204" pitchFamily="34" charset="0"/>
              </a:rPr>
              <a:t> will invoke the corresponding model and returns the status of the patient.</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7</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63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SYSTEM ANALYSIS</a:t>
            </a:r>
          </a:p>
        </p:txBody>
      </p:sp>
      <p:sp>
        <p:nvSpPr>
          <p:cNvPr id="3" name="Content Placeholder 2"/>
          <p:cNvSpPr>
            <a:spLocks noGrp="1"/>
          </p:cNvSpPr>
          <p:nvPr>
            <p:ph idx="1"/>
          </p:nvPr>
        </p:nvSpPr>
        <p:spPr>
          <a:xfrm>
            <a:off x="537044" y="1199582"/>
            <a:ext cx="7993711" cy="3960023"/>
          </a:xfrm>
        </p:spPr>
        <p:txBody>
          <a:bodyPr>
            <a:normAutofit/>
          </a:bodyPr>
          <a:lstStyle/>
          <a:p>
            <a:pPr>
              <a:lnSpc>
                <a:spcPct val="90000"/>
              </a:lnSpc>
              <a:spcBef>
                <a:spcPts val="1000"/>
              </a:spcBef>
            </a:pPr>
            <a:endParaRPr lang="en-US" altLang="en-US" sz="1800" dirty="0">
              <a:latin typeface="Times New Roman" panose="02020603050405020304" pitchFamily="18" charset="0"/>
            </a:endParaRPr>
          </a:p>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FUNCTIONAL REQUIREMENT</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Trebuchet MS" panose="020B0603020202020204" pitchFamily="34" charset="0"/>
              </a:rPr>
              <a:t>:</a:t>
            </a:r>
            <a:endParaRPr lang="en-US" sz="11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system allows the patient to predict the disease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The user adds the input for the particular disease and based on the trained model of the user input the output will be displayed .</a:t>
            </a:r>
          </a:p>
          <a:p>
            <a:pPr marL="0" indent="0">
              <a:lnSpc>
                <a:spcPct val="90000"/>
              </a:lnSpc>
              <a:spcBef>
                <a:spcPts val="1000"/>
              </a:spcBef>
              <a:buNone/>
            </a:pPr>
            <a:endParaRPr lang="en-US" altLang="en-US" sz="1800" dirty="0">
              <a:solidFill>
                <a:srgbClr val="FFFFFF"/>
              </a:solidFill>
              <a:latin typeface="Times New Roman" panose="02020603050405020304" pitchFamily="18" charset="0"/>
            </a:endParaRPr>
          </a:p>
          <a:p>
            <a:pPr marL="0" indent="0">
              <a:lnSpc>
                <a:spcPct val="90000"/>
              </a:lnSpc>
              <a:spcBef>
                <a:spcPts val="1000"/>
              </a:spcBef>
              <a:buNone/>
            </a:pPr>
            <a:endParaRPr lang="en-US" altLang="en-US" sz="1800" dirty="0">
              <a:solidFill>
                <a:srgbClr val="FFFFFF"/>
              </a:solidFill>
              <a:latin typeface="Times New Roman" panose="02020603050405020304" pitchFamily="18" charset="0"/>
            </a:endParaRPr>
          </a:p>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NON FUNCTIONAL REQUIREMENT:</a:t>
            </a:r>
            <a:endParaRPr lang="en-US" sz="11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The website will provide range of the values during the prediction of the disease.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 The website should be reliable and consistent.</a:t>
            </a:r>
          </a:p>
          <a:p>
            <a:pPr>
              <a:lnSpc>
                <a:spcPct val="90000"/>
              </a:lnSpc>
              <a:spcBef>
                <a:spcPts val="1000"/>
              </a:spcBef>
            </a:pPr>
            <a:r>
              <a:rPr lang="en-US" altLang="en-US" sz="1800" dirty="0">
                <a:solidFill>
                  <a:srgbClr val="FFFFFF"/>
                </a:solidFill>
                <a:latin typeface="Times New Roman" panose="02020603050405020304" pitchFamily="18" charset="0"/>
              </a:rPr>
              <a:t>, written using angle brackets. </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8</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99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3200" dirty="0">
                <a:solidFill>
                  <a:srgbClr val="0000FF"/>
                </a:solidFill>
                <a:ea typeface="Cambria Math" pitchFamily="18" charset="0"/>
                <a:cs typeface="Calibri" pitchFamily="34" charset="0"/>
              </a:rPr>
              <a:t>DESIGN</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9</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9C5B60C2-7B9D-85E1-60D6-92E59269A3F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026328" y="1104900"/>
            <a:ext cx="5091344"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24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21321</TotalTime>
  <Words>1088</Words>
  <Application>Microsoft Office PowerPoint</Application>
  <PresentationFormat>On-screen Show (16:10)</PresentationFormat>
  <Paragraphs>138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A  Project Report  On  “MULTIPLE DISEASE PREDICTION”  Presented by </vt:lpstr>
      <vt:lpstr>CONTENT</vt:lpstr>
      <vt:lpstr> CHART ABSTRACT </vt:lpstr>
      <vt:lpstr>INTRODUCTION</vt:lpstr>
      <vt:lpstr>CONTINUE</vt:lpstr>
      <vt:lpstr>PURPOSE</vt:lpstr>
      <vt:lpstr>PROPOSED SYSTEM</vt:lpstr>
      <vt:lpstr>SYSTEM ANALYSIS</vt:lpstr>
      <vt:lpstr>DESIGN</vt:lpstr>
      <vt:lpstr>REQUIREMENTS</vt:lpstr>
      <vt:lpstr>TECHNOLOGY USED</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situn dash</dc:creator>
  <cp:lastModifiedBy>K.SAI JATEEN DORA</cp:lastModifiedBy>
  <cp:revision>325</cp:revision>
  <dcterms:created xsi:type="dcterms:W3CDTF">2021-01-23T15:51:54Z</dcterms:created>
  <dcterms:modified xsi:type="dcterms:W3CDTF">2023-04-06T18:06:08Z</dcterms:modified>
</cp:coreProperties>
</file>