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1" r:id="rId7"/>
    <p:sldId id="262" r:id="rId8"/>
    <p:sldId id="267" r:id="rId9"/>
    <p:sldId id="263" r:id="rId10"/>
    <p:sldId id="266" r:id="rId11"/>
    <p:sldId id="265" r:id="rId12"/>
    <p:sldId id="268" r:id="rId13"/>
    <p:sldId id="264" r:id="rId14"/>
    <p:sldId id="274" r:id="rId15"/>
    <p:sldId id="275" r:id="rId16"/>
    <p:sldId id="276" r:id="rId17"/>
    <p:sldId id="277" r:id="rId18"/>
    <p:sldId id="278" r:id="rId19"/>
    <p:sldId id="260" r:id="rId20"/>
  </p:sldIdLst>
  <p:sldSz cx="10080625" cy="7559675"/>
  <p:notesSz cx="6858000" cy="9144000"/>
  <p:defaultTextStyle>
    <a:defPPr>
      <a:defRPr lang="en-US"/>
    </a:defPPr>
    <a:lvl1pPr marL="0" lvl="0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lvl="1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lvl="2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lvl="3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lvl="4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lvl="5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lvl="6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lvl="7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lvl="8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95"/>
    <p:restoredTop sz="94631"/>
  </p:normalViewPr>
  <p:slideViewPr>
    <p:cSldViewPr showGuides="1">
      <p:cViewPr varScale="1">
        <p:scale>
          <a:sx n="74" d="100"/>
          <a:sy n="74" d="100"/>
        </p:scale>
        <p:origin x="1498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1"/>
          <p:cNvSpPr>
            <a:spLocks noGrp="1"/>
          </p:cNvSpPr>
          <p:nvPr>
            <p:ph type="sldImg"/>
          </p:nvPr>
        </p:nvSpPr>
        <p:spPr>
          <a:xfrm>
            <a:off x="215900" y="812800"/>
            <a:ext cx="7126288" cy="400685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44958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400">
                <a:solidFill>
                  <a:srgbClr val="000000"/>
                </a:solidFill>
                <a:latin typeface="Times New Roman" panose="02020603050405020304" pitchFamily="16" charset="0"/>
                <a:cs typeface="DejaVu Sans" panose="020B060303080402020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/>
            </a:pPr>
            <a:endParaRPr kumimoji="0" lang="en-I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DejaVu Sans" panose="020B0603030804020204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400">
                <a:solidFill>
                  <a:srgbClr val="000000"/>
                </a:solidFill>
                <a:latin typeface="Times New Roman" panose="02020603050405020304" pitchFamily="16" charset="0"/>
                <a:cs typeface="DejaVu Sans" panose="020B0603030804020204" charset="0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/>
            </a:pPr>
            <a:endParaRPr kumimoji="0" lang="en-I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DejaVu Sans" panose="020B0603030804020204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/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400">
                <a:solidFill>
                  <a:srgbClr val="000000"/>
                </a:solidFill>
                <a:latin typeface="Times New Roman" panose="02020603050405020304" pitchFamily="16" charset="0"/>
                <a:cs typeface="DejaVu Sans" panose="020B060303080402020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/>
            </a:pPr>
            <a:endParaRPr kumimoji="0" lang="en-I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DejaVu Sans" panose="020B0603030804020204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/>
          <a:p>
            <a:pPr lvl="0" algn="r" defTabSz="4572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solidFill>
                  <a:srgbClr val="000000"/>
                </a:solidFill>
                <a:latin typeface="Times New Roman" panose="02020603050405020304" pitchFamily="16" charset="0"/>
                <a:cs typeface="DejaVu Sans" panose="020B0603030804020204" charset="0"/>
              </a:rPr>
            </a:fld>
            <a:endParaRPr lang="en-IN" altLang="en-US" sz="1400" dirty="0">
              <a:solidFill>
                <a:srgbClr val="000000"/>
              </a:solidFill>
              <a:latin typeface="Times New Roman" panose="02020603050405020304" pitchFamily="16" charset="0"/>
              <a:ea typeface="DejaVu Sans" panose="020B0603030804020204" charset="0"/>
              <a:cs typeface="DejaVu Sans" panose="020B0603030804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1pPr>
    <a:lvl2pPr marL="742950" indent="-28575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2pPr>
    <a:lvl3pPr marL="11430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3pPr>
    <a:lvl4pPr marL="16002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4pPr>
    <a:lvl5pPr marL="20574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panose="020B0603030804020204" charset="0"/>
              </a:rPr>
            </a:fld>
            <a:endParaRPr lang="en-IN" altLang="en-US" sz="1400" dirty="0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9219" name="Rectangle 1"/>
          <p:cNvSpPr>
            <a:spLocks noTextEdi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220" name="Rectangle 2"/>
          <p:cNvSpPr/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7650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panose="020B0603030804020204" charset="0"/>
              </a:rPr>
            </a:fld>
            <a:endParaRPr lang="en-IN" altLang="en-US" sz="1400" dirty="0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765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7652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698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panose="020B0603030804020204" charset="0"/>
              </a:rPr>
            </a:fld>
            <a:endParaRPr lang="en-IN" altLang="en-US" sz="1400" dirty="0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969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9700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1746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panose="020B0603030804020204" charset="0"/>
              </a:rPr>
            </a:fld>
            <a:endParaRPr lang="en-IN" altLang="en-US" sz="1400" dirty="0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1747" name="Rectangle 1"/>
          <p:cNvSpPr>
            <a:spLocks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1748" name="Rectangle 2"/>
          <p:cNvSpPr/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panose="020B0603030804020204" charset="0"/>
              </a:rPr>
            </a:fld>
            <a:endParaRPr lang="en-IN" altLang="en-US" sz="1400" dirty="0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1267" name="Rectangle 1"/>
          <p:cNvSpPr>
            <a:spLocks noTextEdi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1268" name="Rectangle 2"/>
          <p:cNvSpPr/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4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panose="020B0603030804020204" charset="0"/>
              </a:rPr>
            </a:fld>
            <a:endParaRPr lang="en-IN" altLang="en-US" sz="1400" dirty="0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3315" name="Rectangle 1"/>
          <p:cNvSpPr>
            <a:spLocks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316" name="Rectangle 2"/>
          <p:cNvSpPr/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2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panose="020B0603030804020204" charset="0"/>
              </a:rPr>
            </a:fld>
            <a:endParaRPr lang="en-IN" altLang="en-US" sz="1400" dirty="0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5363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5364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10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panose="020B0603030804020204" charset="0"/>
              </a:rPr>
            </a:fld>
            <a:endParaRPr lang="en-IN" altLang="en-US" sz="1400" dirty="0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741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2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458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panose="020B0603030804020204" charset="0"/>
              </a:rPr>
            </a:fld>
            <a:endParaRPr lang="en-IN" altLang="en-US" sz="1400" dirty="0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945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9460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506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panose="020B0603030804020204" charset="0"/>
              </a:rPr>
            </a:fld>
            <a:endParaRPr lang="en-IN" altLang="en-US" sz="1400" dirty="0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1507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1508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panose="020B0603030804020204" charset="0"/>
              </a:rPr>
            </a:fld>
            <a:endParaRPr lang="en-IN" altLang="en-US" sz="1400" dirty="0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55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3556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602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panose="020B0603030804020204" charset="0"/>
              </a:rPr>
            </a:fld>
            <a:endParaRPr lang="en-IN" altLang="en-US" sz="1400" dirty="0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5603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5604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7"/>
          <p:cNvGrpSpPr/>
          <p:nvPr/>
        </p:nvGrpSpPr>
        <p:grpSpPr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4" name="Straight Connector 2"/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29"/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30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31"/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32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33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34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35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17"/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8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CE7A9-2EAA-4086-9AA5-C03395AA9B97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eaLnBrk="1" hangingPunct="1">
              <a:buNone/>
            </a:pPr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C68FAC-2CF1-4ADE-985E-881F8A1A954C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82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“</a:t>
            </a:r>
            <a:endParaRPr kumimoji="0" lang="en-US" sz="8820" b="0" i="0" u="none" strike="noStrike" kern="1200" cap="none" spc="0" normalizeH="0" baseline="0" noProof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82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”</a:t>
            </a:r>
            <a:endParaRPr kumimoji="0" lang="en-US" sz="8820" b="0" i="0" u="none" strike="noStrike" kern="1200" cap="none" spc="0" normalizeH="0" baseline="0" noProof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FontTx/>
              <a:buNone/>
              <a:defRPr/>
            </a:lvl2pPr>
            <a:lvl3pPr marL="1007745" indent="0">
              <a:buFontTx/>
              <a:buNone/>
              <a:defRPr/>
            </a:lvl3pPr>
            <a:lvl4pPr marL="1511935" indent="0">
              <a:buFontTx/>
              <a:buNone/>
              <a:defRPr/>
            </a:lvl4pPr>
            <a:lvl5pPr marL="201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980EB50-C964-49A8-9B6A-989CFD312AAD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eaLnBrk="1" hangingPunct="1">
              <a:buNone/>
            </a:pPr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C68FAC-2CF1-4ADE-985E-881F8A1A954C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82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“</a:t>
            </a:r>
            <a:endParaRPr kumimoji="0" lang="en-US" sz="8820" b="0" i="0" u="none" strike="noStrike" kern="1200" cap="none" spc="0" normalizeH="0" baseline="0" noProof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82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”</a:t>
            </a:r>
            <a:endParaRPr kumimoji="0" lang="en-US" sz="8820" b="0" i="0" u="none" strike="noStrike" kern="1200" cap="none" spc="0" normalizeH="0" baseline="0" noProof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FontTx/>
              <a:buNone/>
              <a:defRPr/>
            </a:lvl2pPr>
            <a:lvl3pPr marL="1007745" indent="0">
              <a:buFontTx/>
              <a:buNone/>
              <a:defRPr/>
            </a:lvl3pPr>
            <a:lvl4pPr marL="1511935" indent="0">
              <a:buFontTx/>
              <a:buNone/>
              <a:defRPr/>
            </a:lvl4pPr>
            <a:lvl5pPr marL="201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8E4CBB8-4910-4ECC-B3AA-85416D075484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eaLnBrk="1" hangingPunct="1">
              <a:buNone/>
            </a:pPr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5">
                <a:solidFill>
                  <a:schemeClr val="accent1"/>
                </a:solidFill>
              </a:defRPr>
            </a:lvl1pPr>
            <a:lvl2pPr marL="504190" indent="0">
              <a:buFontTx/>
              <a:buNone/>
              <a:defRPr/>
            </a:lvl2pPr>
            <a:lvl3pPr marL="1007745" indent="0">
              <a:buFontTx/>
              <a:buNone/>
              <a:defRPr/>
            </a:lvl3pPr>
            <a:lvl4pPr marL="1511935" indent="0">
              <a:buFontTx/>
              <a:buNone/>
              <a:defRPr/>
            </a:lvl4pPr>
            <a:lvl5pPr marL="201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C68FAC-2CF1-4ADE-985E-881F8A1A954C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C68FAC-2CF1-4ADE-985E-881F8A1A954C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C68FAC-2CF1-4ADE-985E-881F8A1A954C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C68FAC-2CF1-4ADE-985E-881F8A1A954C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1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C68FAC-2CF1-4ADE-985E-881F8A1A954C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5"/>
            </a:lvl1pPr>
            <a:lvl2pPr>
              <a:defRPr sz="1765"/>
            </a:lvl2pPr>
            <a:lvl3pPr>
              <a:defRPr sz="1545"/>
            </a:lvl3pPr>
            <a:lvl4pPr>
              <a:defRPr sz="1325"/>
            </a:lvl4pPr>
            <a:lvl5pPr>
              <a:defRPr sz="1325"/>
            </a:lvl5pPr>
            <a:lvl6pPr>
              <a:defRPr sz="1325"/>
            </a:lvl6pPr>
            <a:lvl7pPr>
              <a:defRPr sz="1325"/>
            </a:lvl7pPr>
            <a:lvl8pPr>
              <a:defRPr sz="1325"/>
            </a:lvl8pPr>
            <a:lvl9pPr>
              <a:defRPr sz="132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5"/>
            </a:lvl1pPr>
            <a:lvl2pPr>
              <a:defRPr sz="1765"/>
            </a:lvl2pPr>
            <a:lvl3pPr>
              <a:defRPr sz="1545"/>
            </a:lvl3pPr>
            <a:lvl4pPr>
              <a:defRPr sz="1325"/>
            </a:lvl4pPr>
            <a:lvl5pPr>
              <a:defRPr sz="1325"/>
            </a:lvl5pPr>
            <a:lvl6pPr>
              <a:defRPr sz="1325"/>
            </a:lvl6pPr>
            <a:lvl7pPr>
              <a:defRPr sz="1325"/>
            </a:lvl7pPr>
            <a:lvl8pPr>
              <a:defRPr sz="1325"/>
            </a:lvl8pPr>
            <a:lvl9pPr>
              <a:defRPr sz="132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C68FAC-2CF1-4ADE-985E-881F8A1A954C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5" b="0"/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19680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1615" indent="0">
              <a:buNone/>
              <a:defRPr sz="176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5" b="0"/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19680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1615" indent="0">
              <a:buNone/>
              <a:defRPr sz="176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C68FAC-2CF1-4ADE-985E-881F8A1A954C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C68FAC-2CF1-4ADE-985E-881F8A1A954C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C68FAC-2CF1-4ADE-985E-881F8A1A954C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5"/>
            </a:lvl1pPr>
            <a:lvl2pPr marL="377825" indent="0">
              <a:buNone/>
              <a:defRPr sz="1155"/>
            </a:lvl2pPr>
            <a:lvl3pPr marL="755650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89760" indent="0">
              <a:buNone/>
              <a:defRPr sz="825"/>
            </a:lvl6pPr>
            <a:lvl7pPr marL="2267585" indent="0">
              <a:buNone/>
              <a:defRPr sz="825"/>
            </a:lvl7pPr>
            <a:lvl8pPr marL="2646045" indent="0">
              <a:buNone/>
              <a:defRPr sz="825"/>
            </a:lvl8pPr>
            <a:lvl9pPr marL="302387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C68FAC-2CF1-4ADE-985E-881F8A1A954C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 algn="ctr">
              <a:buNone/>
              <a:defRPr sz="1765"/>
            </a:lvl1pPr>
            <a:lvl2pPr marL="504190" indent="0">
              <a:buNone/>
              <a:defRPr sz="1765"/>
            </a:lvl2pPr>
            <a:lvl3pPr marL="1007745" indent="0">
              <a:buNone/>
              <a:defRPr sz="1765"/>
            </a:lvl3pPr>
            <a:lvl4pPr marL="1511935" indent="0">
              <a:buNone/>
              <a:defRPr sz="1765"/>
            </a:lvl4pPr>
            <a:lvl5pPr marL="2016125" indent="0">
              <a:buNone/>
              <a:defRPr sz="1765"/>
            </a:lvl5pPr>
            <a:lvl6pPr marL="2519680" indent="0">
              <a:buNone/>
              <a:defRPr sz="1765"/>
            </a:lvl6pPr>
            <a:lvl7pPr marL="3023870" indent="0">
              <a:buNone/>
              <a:defRPr sz="1765"/>
            </a:lvl7pPr>
            <a:lvl8pPr marL="3528060" indent="0">
              <a:buNone/>
              <a:defRPr sz="1765"/>
            </a:lvl8pPr>
            <a:lvl9pPr marL="4031615" indent="0">
              <a:buNone/>
              <a:defRPr sz="1765"/>
            </a:lvl9pPr>
          </a:lstStyle>
          <a:p>
            <a:pPr marL="0" marR="0" lvl="0" indent="0" algn="ctr" defTabSz="503555" rtl="0" eaLnBrk="0" fontAlgn="base" latinLnBrk="0" hangingPunct="0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None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1765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5"/>
            </a:lvl1pPr>
            <a:lvl2pPr marL="504190" indent="0">
              <a:buNone/>
              <a:defRPr sz="1325"/>
            </a:lvl2pPr>
            <a:lvl3pPr marL="1007745" indent="0">
              <a:buNone/>
              <a:defRPr sz="1100"/>
            </a:lvl3pPr>
            <a:lvl4pPr marL="1511935" indent="0">
              <a:buNone/>
              <a:defRPr sz="990"/>
            </a:lvl4pPr>
            <a:lvl5pPr marL="2016125" indent="0">
              <a:buNone/>
              <a:defRPr sz="990"/>
            </a:lvl5pPr>
            <a:lvl6pPr marL="2519680" indent="0">
              <a:buNone/>
              <a:defRPr sz="990"/>
            </a:lvl6pPr>
            <a:lvl7pPr marL="3023870" indent="0">
              <a:buNone/>
              <a:defRPr sz="990"/>
            </a:lvl7pPr>
            <a:lvl8pPr marL="3528060" indent="0">
              <a:buNone/>
              <a:defRPr sz="990"/>
            </a:lvl8pPr>
            <a:lvl9pPr marL="4031615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C68FAC-2CF1-4ADE-985E-881F8A1A954C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16"/>
          <p:cNvGrpSpPr/>
          <p:nvPr/>
        </p:nvGrpSpPr>
        <p:grpSpPr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C68FAC-2CF1-4ADE-985E-881F8A1A954C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defTabSz="503555" rtl="0" eaLnBrk="0" fontAlgn="base" hangingPunct="0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555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555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555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555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555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880" indent="-314325" algn="l" defTabSz="503555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9205" indent="-250825" algn="l" defTabSz="503555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4030" indent="-250825" algn="l" defTabSz="503555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555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775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965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520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10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7745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5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125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1968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387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06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1615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503238" y="1768475"/>
            <a:ext cx="9070975" cy="54673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IN" altLang="en-US" sz="36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 </a:t>
            </a:r>
            <a:r>
              <a:rPr lang="en-US" altLang="en-IN" sz="3600" b="1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House Marketplace</a:t>
            </a:r>
            <a:endParaRPr kumimoji="0" lang="en-I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altLang="en-IN" sz="36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Jateen Tirlotkar   20104091</a:t>
            </a:r>
            <a:endParaRPr kumimoji="0" lang="en-US" altLang="en-IN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altLang="en-IN" sz="36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Raj Solkar           20104087</a:t>
            </a:r>
            <a:endParaRPr kumimoji="0" lang="en-I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altLang="en-IN" sz="36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Devesh Zope       20104086</a:t>
            </a:r>
            <a:endParaRPr kumimoji="0" lang="en-I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IN" altLang="en-US" sz="3600" b="1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Project Guide</a:t>
            </a: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IN" altLang="en-US" sz="36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Ms. </a:t>
            </a:r>
            <a:r>
              <a:rPr lang="en-US" altLang="en-IN" sz="36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Yaminee Patil</a:t>
            </a:r>
            <a:endParaRPr kumimoji="0" lang="en-IN" alt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</p:txBody>
      </p:sp>
      <p:pic>
        <p:nvPicPr>
          <p:cNvPr id="819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8" y="-96837"/>
            <a:ext cx="9934575" cy="1871662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" name="Straight Connector 2"/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DejaVu Sans" panose="020B0603030804020204" charset="0"/>
              </a:rPr>
              <a:t>8. Use Case/Data Flow Diagram</a:t>
            </a: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DejaVu Sans" panose="020B0603030804020204" charset="0"/>
            </a:endParaRPr>
          </a:p>
        </p:txBody>
      </p:sp>
      <p:sp>
        <p:nvSpPr>
          <p:cNvPr id="26627" name="Rectangle 2"/>
          <p:cNvSpPr/>
          <p:nvPr/>
        </p:nvSpPr>
        <p:spPr>
          <a:xfrm>
            <a:off x="503238" y="1563688"/>
            <a:ext cx="9070975" cy="5194300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p>
            <a:pPr marL="107950" defTabSz="457200" eaLnBrk="1" hangingPunct="1">
              <a:lnSpc>
                <a:spcPct val="93000"/>
              </a:lnSpc>
              <a:spcAft>
                <a:spcPts val="1415"/>
              </a:spcAft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pic>
        <p:nvPicPr>
          <p:cNvPr id="3" name="Content Placeholder 2" descr="WhatsApp Image 2022-09-13 at 11.46.21 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3555" y="1936115"/>
            <a:ext cx="7740015" cy="485013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DejaVu Sans" panose="020B0603030804020204" charset="0"/>
              </a:rPr>
              <a:t>9. Technology Stack</a:t>
            </a: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DejaVu Sans" panose="020B0603030804020204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530" indent="-32258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</a:pPr>
            <a:r>
              <a:rPr lang="en-US" sz="2400" u="sng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Technology Stack-</a:t>
            </a:r>
            <a:endParaRPr lang="en-US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363220" lvl="0" indent="-34290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HTML5</a:t>
            </a:r>
            <a:endParaRPr lang="en-US" sz="2400" dirty="0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363220" lvl="0" indent="-34290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Css3</a:t>
            </a:r>
            <a:endParaRPr lang="en-US" sz="2400" dirty="0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363220" lvl="0" indent="-34290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React-Js</a:t>
            </a:r>
            <a:endParaRPr lang="en-US" sz="2400" dirty="0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363220" lvl="0" indent="-34290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Firebase</a:t>
            </a:r>
            <a:endParaRPr lang="en-US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363220" lvl="0" indent="-34290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65555" y="272224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6" charset="0"/>
                <a:cs typeface="Times New Roman" panose="02020603050405020304" pitchFamily="16" charset="0"/>
              </a:rPr>
              <a:t>10.</a:t>
            </a:r>
            <a:r>
              <a:rPr lang="en-IN" altLang="en-US" sz="36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cs typeface="DejaVu Sans" panose="020B0603030804020204" charset="0"/>
                <a:sym typeface="+mn-ea"/>
              </a:rPr>
              <a:t>Suggestions in Review-1</a:t>
            </a:r>
            <a:endParaRPr 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513" y="1835785"/>
            <a:ext cx="6997700" cy="4278313"/>
          </a:xfrm>
        </p:spPr>
        <p:txBody>
          <a:bodyPr/>
          <a:p>
            <a:pPr algn="just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6" charset="0"/>
                <a:cs typeface="Times New Roman" panose="02020603050405020304" pitchFamily="16" charset="0"/>
              </a:rPr>
              <a:t>To add edit Listing Page.</a:t>
            </a:r>
            <a:endParaRPr 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algn="just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6" charset="0"/>
                <a:cs typeface="Times New Roman" panose="02020603050405020304" pitchFamily="16" charset="0"/>
              </a:rPr>
              <a:t>View Listing</a:t>
            </a:r>
            <a:endParaRPr 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algn="just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6" charset="0"/>
                <a:cs typeface="Times New Roman" panose="02020603050405020304" pitchFamily="16" charset="0"/>
              </a:rPr>
              <a:t>To improve Your UI.</a:t>
            </a:r>
            <a:endParaRPr 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algn="just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6" charset="0"/>
                <a:cs typeface="Times New Roman" panose="02020603050405020304" pitchFamily="16" charset="0"/>
              </a:rPr>
              <a:t>To add Contact Page.</a:t>
            </a:r>
            <a:endParaRPr 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algn="just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6" charset="0"/>
                <a:cs typeface="Times New Roman" panose="02020603050405020304" pitchFamily="16" charset="0"/>
              </a:rPr>
              <a:t>All Project are design.</a:t>
            </a:r>
            <a:endParaRPr 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algn="just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6" charset="0"/>
                <a:cs typeface="Times New Roman" panose="02020603050405020304" pitchFamily="16" charset="0"/>
              </a:rPr>
              <a:t>Google Authentication</a:t>
            </a:r>
            <a:endParaRPr 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algn="just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6" charset="0"/>
                <a:cs typeface="Times New Roman" panose="02020603050405020304" pitchFamily="16" charset="0"/>
              </a:rPr>
              <a:t>You can see your listings</a:t>
            </a:r>
            <a:endParaRPr 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 b="1">
                <a:solidFill>
                  <a:schemeClr val="tx1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11.</a:t>
            </a:r>
            <a:r>
              <a:rPr lang="en-IN" altLang="en-US" sz="36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Result and Discussion</a:t>
            </a:r>
            <a:br>
              <a:rPr lang="en-IN" altLang="en-US" sz="36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</a:br>
            <a:endParaRPr lang="en-US" sz="3600">
              <a:solidFill>
                <a:schemeClr val="tx1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  <p:pic>
        <p:nvPicPr>
          <p:cNvPr id="4" name="Content Placeholder 3" descr="HOME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71195" y="1763395"/>
            <a:ext cx="6914515" cy="2230755"/>
          </a:xfrm>
          <a:prstGeom prst="rect">
            <a:avLst/>
          </a:prstGeom>
        </p:spPr>
      </p:pic>
      <p:pic>
        <p:nvPicPr>
          <p:cNvPr id="5" name="Content Placeholder 4" descr="listing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1195" y="4381500"/>
            <a:ext cx="6792595" cy="26841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36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Result and Discussion</a:t>
            </a:r>
            <a:endParaRPr lang="en-US" sz="3600"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  <p:pic>
        <p:nvPicPr>
          <p:cNvPr id="5" name="Content Placeholder 4" descr="PROFILE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09295" y="1907540"/>
            <a:ext cx="6938010" cy="2314575"/>
          </a:xfrm>
          <a:prstGeom prst="rect">
            <a:avLst/>
          </a:prstGeom>
        </p:spPr>
      </p:pic>
      <p:pic>
        <p:nvPicPr>
          <p:cNvPr id="6" name="Content Placeholder 5" descr="offers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55345" y="4572000"/>
            <a:ext cx="6710680" cy="21964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just"/>
            <a:r>
              <a:rPr lang="en-US" altLang="en-IN" sz="36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cs typeface="DejaVu Sans" panose="020B0603030804020204" charset="0"/>
                <a:sym typeface="+mn-ea"/>
              </a:rPr>
              <a:t>12.</a:t>
            </a:r>
            <a:r>
              <a:rPr lang="en-IN" altLang="en-US" sz="36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cs typeface="DejaVu Sans" panose="020B0603030804020204" charset="0"/>
                <a:sym typeface="+mn-ea"/>
              </a:rPr>
              <a:t>Conclusion and Future Scope</a:t>
            </a:r>
            <a:br>
              <a:rPr lang="en-IN" altLang="en-US" sz="36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cs typeface="DejaVu Sans" panose="020B0603030804020204" charset="0"/>
                <a:sym typeface="+mn-ea"/>
              </a:rPr>
            </a:br>
            <a:b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1830" y="1731010"/>
            <a:ext cx="6997700" cy="4928870"/>
          </a:xfrm>
        </p:spPr>
        <p:txBody>
          <a:bodyPr/>
          <a:p>
            <a:pPr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>
                <a:latin typeface="Times New Roman" panose="02020603050405020304" pitchFamily="16" charset="0"/>
                <a:cs typeface="Times New Roman" panose="02020603050405020304" pitchFamily="16" charset="0"/>
              </a:rPr>
              <a:t>House marketplaces take time and effort to build, but they generate high demand among users.</a:t>
            </a:r>
            <a:endParaRPr lang="en-US" sz="22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>
                <a:latin typeface="Times New Roman" panose="02020603050405020304" pitchFamily="16" charset="0"/>
                <a:cs typeface="Times New Roman" panose="02020603050405020304" pitchFamily="16" charset="0"/>
              </a:rPr>
              <a:t>User can view, update or delete the profile of  their own.</a:t>
            </a:r>
            <a:endParaRPr lang="en-US" sz="22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>
                <a:latin typeface="Times New Roman" panose="02020603050405020304" pitchFamily="16" charset="0"/>
                <a:cs typeface="Times New Roman" panose="02020603050405020304" pitchFamily="16" charset="0"/>
              </a:rPr>
              <a:t>House marketplaces take time and effort to build, but they generate high demand among users.</a:t>
            </a:r>
            <a:endParaRPr lang="en-US" sz="22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0" indent="0"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200" b="1">
                <a:latin typeface="Times New Roman" panose="02020603050405020304" pitchFamily="16" charset="0"/>
                <a:cs typeface="Times New Roman" panose="02020603050405020304" pitchFamily="16" charset="0"/>
              </a:rPr>
              <a:t>Future Scope-</a:t>
            </a:r>
            <a:endParaRPr lang="en-US" sz="2200" b="1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>
                <a:latin typeface="Times New Roman" panose="02020603050405020304" pitchFamily="16" charset="0"/>
                <a:cs typeface="Times New Roman" panose="02020603050405020304" pitchFamily="16" charset="0"/>
              </a:rPr>
              <a:t>Integration of maps</a:t>
            </a:r>
            <a:endParaRPr lang="en-US" sz="22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>
                <a:latin typeface="Times New Roman" panose="02020603050405020304" pitchFamily="16" charset="0"/>
                <a:cs typeface="Times New Roman" panose="02020603050405020304" pitchFamily="16" charset="0"/>
              </a:rPr>
              <a:t>Legal authentication</a:t>
            </a:r>
            <a:endParaRPr lang="en-US" sz="22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>
                <a:latin typeface="Times New Roman" panose="02020603050405020304" pitchFamily="16" charset="0"/>
                <a:cs typeface="Times New Roman" panose="02020603050405020304" pitchFamily="16" charset="0"/>
              </a:rPr>
              <a:t>Search filters</a:t>
            </a:r>
            <a:endParaRPr lang="en-US" sz="22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endParaRPr lang="en-US"/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N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cs typeface="DejaVu Sans" panose="020B0603030804020204" charset="0"/>
                <a:sym typeface="+mn-ea"/>
              </a:rPr>
              <a:t>13.</a:t>
            </a:r>
            <a:r>
              <a:rPr lang="en-IN" altLang="en-US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cs typeface="DejaVu Sans" panose="020B0603030804020204" charset="0"/>
                <a:sym typeface="+mn-ea"/>
              </a:rPr>
              <a:t>References</a:t>
            </a:r>
            <a:br>
              <a:rPr lang="en-IN" altLang="en-US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cs typeface="DejaVu Sans" panose="020B0603030804020204" charset="0"/>
                <a:sym typeface="+mn-ea"/>
              </a:rPr>
            </a:br>
            <a:b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1830" y="2381885"/>
            <a:ext cx="7028180" cy="4277995"/>
          </a:xfrm>
        </p:spPr>
        <p:txBody>
          <a:bodyPr/>
          <a:p>
            <a:pPr algn="just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altLang="x-none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https://www.w3schools.com/REACT/react_components.asp</a:t>
            </a:r>
            <a:endParaRPr lang="en-IN" altLang="x-none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algn="just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altLang="x-none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https://www.youtube.com/watch?v=CoyUhBy2qMo</a:t>
            </a:r>
            <a:endParaRPr lang="en-IN" altLang="x-none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algn="just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altLang="x-none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http://shodh.inflibnet.ac.in:8080/jspui/bitstream/123456789/3495/3/03_litreature%20review.pdf</a:t>
            </a:r>
            <a:endParaRPr lang="en-IN" altLang="x-none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algn="just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altLang="x-none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https://getbootstrap.com/</a:t>
            </a:r>
            <a:endParaRPr lang="en-IN" altLang="x-none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algn="just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altLang="x-none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https://stackoverflow.com/</a:t>
            </a:r>
            <a:endParaRPr lang="en-IN" altLang="x-none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endParaRPr lang="en-US" sz="24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00715" y="5147945"/>
            <a:ext cx="1932940" cy="824230"/>
          </a:xfrm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22" name="Rectangle 1"/>
          <p:cNvSpPr/>
          <p:nvPr/>
        </p:nvSpPr>
        <p:spPr>
          <a:xfrm>
            <a:off x="647700" y="3057525"/>
            <a:ext cx="9070975" cy="1262063"/>
          </a:xfrm>
          <a:prstGeom prst="rect">
            <a:avLst/>
          </a:prstGeom>
          <a:noFill/>
          <a:ln w="9525">
            <a:noFill/>
          </a:ln>
        </p:spPr>
        <p:txBody>
          <a:bodyPr lIns="0" tIns="31680" rIns="0" bIns="0" anchor="ctr" anchorCtr="0"/>
          <a:p>
            <a:pPr algn="ctr" defTabSz="4572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3600" dirty="0">
                <a:solidFill>
                  <a:srgbClr val="000000"/>
                </a:solidFill>
                <a:latin typeface="Times New Roman" panose="02020603050405020304" pitchFamily="16" charset="0"/>
                <a:cs typeface="DejaVu Sans" panose="020B0603030804020204" charset="0"/>
              </a:rPr>
              <a:t>Thank You...!!</a:t>
            </a:r>
            <a:endParaRPr lang="en-IN" altLang="en-US" sz="3600" dirty="0">
              <a:solidFill>
                <a:srgbClr val="000000"/>
              </a:solidFill>
              <a:latin typeface="Times New Roman" panose="02020603050405020304" pitchFamily="16" charset="0"/>
              <a:ea typeface="DejaVu Sans" panose="020B060303080402020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1"/>
          <p:cNvSpPr/>
          <p:nvPr/>
        </p:nvSpPr>
        <p:spPr>
          <a:xfrm>
            <a:off x="504825" y="144463"/>
            <a:ext cx="9070975" cy="1057275"/>
          </a:xfrm>
          <a:prstGeom prst="rect">
            <a:avLst/>
          </a:prstGeom>
          <a:noFill/>
          <a:ln w="9525">
            <a:noFill/>
          </a:ln>
        </p:spPr>
        <p:txBody>
          <a:bodyPr lIns="0" tIns="31680" rIns="0" bIns="0" anchor="ctr" anchorCtr="0"/>
          <a:p>
            <a:pPr algn="ctr" defTabSz="4572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3600" b="1" dirty="0">
                <a:solidFill>
                  <a:srgbClr val="000000"/>
                </a:solidFill>
                <a:latin typeface="Times New Roman" panose="02020603050405020304" pitchFamily="16" charset="0"/>
                <a:cs typeface="DejaVu Sans" panose="020B0603030804020204" charset="0"/>
              </a:rPr>
              <a:t>Contents</a:t>
            </a:r>
            <a:endParaRPr lang="en-IN" altLang="en-US" sz="3600" b="1" dirty="0">
              <a:solidFill>
                <a:srgbClr val="000000"/>
              </a:solidFill>
              <a:latin typeface="Times New Roman" panose="02020603050405020304" pitchFamily="16" charset="0"/>
              <a:ea typeface="DejaVu Sans" panose="020B0603030804020204" charset="0"/>
            </a:endParaRPr>
          </a:p>
        </p:txBody>
      </p:sp>
      <p:sp>
        <p:nvSpPr>
          <p:cNvPr id="10243" name="Rectangle 2"/>
          <p:cNvSpPr/>
          <p:nvPr/>
        </p:nvSpPr>
        <p:spPr>
          <a:xfrm>
            <a:off x="377825" y="990600"/>
            <a:ext cx="9323388" cy="5578475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p>
            <a:pPr marL="430530" indent="-322580" algn="just" defTabSz="457200" eaLnBrk="1" hangingPunct="1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200" b="1" dirty="0">
                <a:solidFill>
                  <a:srgbClr val="000000"/>
                </a:solidFill>
                <a:latin typeface="Times New Roman" panose="02020603050405020304" pitchFamily="16" charset="0"/>
                <a:cs typeface="DejaVu Sans" panose="020B0603030804020204" charset="0"/>
              </a:rPr>
              <a:t>Introduction</a:t>
            </a:r>
            <a:endParaRPr lang="en-IN" altLang="en-US" sz="2200" b="1" dirty="0">
              <a:solidFill>
                <a:srgbClr val="000000"/>
              </a:solidFill>
              <a:latin typeface="Times New Roman" panose="02020603050405020304" pitchFamily="16" charset="0"/>
              <a:cs typeface="DejaVu Sans" panose="020B0603030804020204" charset="0"/>
            </a:endParaRPr>
          </a:p>
          <a:p>
            <a:pPr marL="430530" indent="-322580" algn="just" defTabSz="457200" eaLnBrk="1" hangingPunct="1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200" b="1" dirty="0">
                <a:solidFill>
                  <a:srgbClr val="000000"/>
                </a:solidFill>
                <a:latin typeface="Times New Roman" panose="02020603050405020304" pitchFamily="16" charset="0"/>
                <a:cs typeface="DejaVu Sans" panose="020B0603030804020204" charset="0"/>
              </a:rPr>
              <a:t>Objectives</a:t>
            </a:r>
            <a:endParaRPr lang="en-IN" altLang="en-US" sz="2200" b="1" dirty="0">
              <a:solidFill>
                <a:srgbClr val="000000"/>
              </a:solidFill>
              <a:latin typeface="Times New Roman" panose="02020603050405020304" pitchFamily="16" charset="0"/>
              <a:cs typeface="DejaVu Sans" panose="020B0603030804020204" charset="0"/>
            </a:endParaRPr>
          </a:p>
          <a:p>
            <a:pPr marL="430530" indent="-322580" algn="just" defTabSz="457200" eaLnBrk="1" hangingPunct="1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200" b="1" dirty="0">
                <a:solidFill>
                  <a:srgbClr val="000000"/>
                </a:solidFill>
                <a:latin typeface="Times New Roman" panose="02020603050405020304" pitchFamily="16" charset="0"/>
                <a:cs typeface="DejaVu Sans" panose="020B0603030804020204" charset="0"/>
              </a:rPr>
              <a:t>Scope</a:t>
            </a:r>
            <a:endParaRPr lang="en-IN" altLang="en-US" sz="2200" b="1" dirty="0">
              <a:solidFill>
                <a:srgbClr val="000000"/>
              </a:solidFill>
              <a:latin typeface="Times New Roman" panose="02020603050405020304" pitchFamily="16" charset="0"/>
              <a:cs typeface="DejaVu Sans" panose="020B0603030804020204" charset="0"/>
            </a:endParaRPr>
          </a:p>
          <a:p>
            <a:pPr marL="430530" indent="-322580" algn="just" defTabSz="457200" eaLnBrk="1" hangingPunct="1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200" b="1" dirty="0">
                <a:solidFill>
                  <a:srgbClr val="000000"/>
                </a:solidFill>
                <a:latin typeface="Times New Roman" panose="02020603050405020304" pitchFamily="16" charset="0"/>
                <a:cs typeface="DejaVu Sans" panose="020B0603030804020204" charset="0"/>
              </a:rPr>
              <a:t>Literature Survey</a:t>
            </a:r>
            <a:endParaRPr lang="en-IN" altLang="en-US" sz="2200" b="1" dirty="0">
              <a:solidFill>
                <a:srgbClr val="000000"/>
              </a:solidFill>
              <a:latin typeface="Times New Roman" panose="02020603050405020304" pitchFamily="16" charset="0"/>
              <a:cs typeface="DejaVu Sans" panose="020B0603030804020204" charset="0"/>
            </a:endParaRPr>
          </a:p>
          <a:p>
            <a:pPr marL="430530" indent="-322580" algn="just" defTabSz="457200" eaLnBrk="1" hangingPunct="1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200" b="1" dirty="0">
                <a:solidFill>
                  <a:srgbClr val="000000"/>
                </a:solidFill>
                <a:latin typeface="Times New Roman" panose="02020603050405020304" pitchFamily="16" charset="0"/>
                <a:cs typeface="DejaVu Sans" panose="020B0603030804020204" charset="0"/>
              </a:rPr>
              <a:t>Proposed System</a:t>
            </a:r>
            <a:endParaRPr lang="en-IN" altLang="en-US" sz="2200" b="1" dirty="0">
              <a:solidFill>
                <a:srgbClr val="000000"/>
              </a:solidFill>
              <a:latin typeface="Times New Roman" panose="02020603050405020304" pitchFamily="16" charset="0"/>
              <a:cs typeface="DejaVu Sans" panose="020B0603030804020204" charset="0"/>
            </a:endParaRPr>
          </a:p>
          <a:p>
            <a:pPr marL="430530" indent="-322580" algn="just" defTabSz="457200" eaLnBrk="1" hangingPunct="1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200" b="1" dirty="0">
                <a:solidFill>
                  <a:srgbClr val="000000"/>
                </a:solidFill>
                <a:latin typeface="Times New Roman" panose="02020603050405020304" pitchFamily="16" charset="0"/>
                <a:cs typeface="DejaVu Sans" panose="020B0603030804020204" charset="0"/>
              </a:rPr>
              <a:t>Project Outcomes</a:t>
            </a:r>
            <a:endParaRPr lang="en-IN" altLang="en-US" sz="2200" b="1" dirty="0">
              <a:solidFill>
                <a:srgbClr val="000000"/>
              </a:solidFill>
              <a:latin typeface="Times New Roman" panose="02020603050405020304" pitchFamily="16" charset="0"/>
              <a:cs typeface="DejaVu Sans" panose="020B0603030804020204" charset="0"/>
            </a:endParaRPr>
          </a:p>
          <a:p>
            <a:pPr marL="430530" indent="-322580" algn="just" defTabSz="457200" eaLnBrk="1" hangingPunct="1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200" b="1" dirty="0">
                <a:solidFill>
                  <a:srgbClr val="000000"/>
                </a:solidFill>
                <a:latin typeface="Times New Roman" panose="02020603050405020304" pitchFamily="16" charset="0"/>
                <a:cs typeface="DejaVu Sans" panose="020B0603030804020204" charset="0"/>
              </a:rPr>
              <a:t>Block Diagram </a:t>
            </a:r>
            <a:endParaRPr lang="en-IN" altLang="en-US" sz="2200" b="1" dirty="0">
              <a:solidFill>
                <a:srgbClr val="000000"/>
              </a:solidFill>
              <a:latin typeface="Times New Roman" panose="02020603050405020304" pitchFamily="16" charset="0"/>
              <a:cs typeface="DejaVu Sans" panose="020B0603030804020204" charset="0"/>
            </a:endParaRPr>
          </a:p>
          <a:p>
            <a:pPr marL="430530" indent="-322580" algn="just" defTabSz="457200" eaLnBrk="1" hangingPunct="1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200" b="1" dirty="0">
                <a:solidFill>
                  <a:srgbClr val="000000"/>
                </a:solidFill>
                <a:latin typeface="Times New Roman" panose="02020603050405020304" pitchFamily="16" charset="0"/>
                <a:cs typeface="DejaVu Sans" panose="020B0603030804020204" charset="0"/>
              </a:rPr>
              <a:t>Use Case/DFD</a:t>
            </a:r>
            <a:endParaRPr lang="en-IN" altLang="en-US" sz="2200" b="1" dirty="0">
              <a:solidFill>
                <a:srgbClr val="000000"/>
              </a:solidFill>
              <a:latin typeface="Times New Roman" panose="02020603050405020304" pitchFamily="16" charset="0"/>
              <a:cs typeface="DejaVu Sans" panose="020B0603030804020204" charset="0"/>
            </a:endParaRPr>
          </a:p>
          <a:p>
            <a:pPr marL="430530" indent="-322580" algn="just" defTabSz="457200" eaLnBrk="1" hangingPunct="1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200" b="1" dirty="0">
                <a:solidFill>
                  <a:srgbClr val="000000"/>
                </a:solidFill>
                <a:latin typeface="Times New Roman" panose="02020603050405020304" pitchFamily="16" charset="0"/>
                <a:cs typeface="DejaVu Sans" panose="020B0603030804020204" charset="0"/>
              </a:rPr>
              <a:t>Technology Stack</a:t>
            </a:r>
            <a:endParaRPr lang="en-IN" altLang="en-US" sz="2200" b="1" dirty="0">
              <a:solidFill>
                <a:srgbClr val="000000"/>
              </a:solidFill>
              <a:latin typeface="Times New Roman" panose="02020603050405020304" pitchFamily="16" charset="0"/>
              <a:cs typeface="DejaVu Sans" panose="020B0603030804020204" charset="0"/>
            </a:endParaRPr>
          </a:p>
          <a:p>
            <a:pPr marL="430530" indent="-322580" algn="just" defTabSz="457200" eaLnBrk="1" hangingPunct="1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en-IN" sz="2200" b="1" dirty="0">
                <a:solidFill>
                  <a:srgbClr val="000000"/>
                </a:solidFill>
                <a:latin typeface="Times New Roman" panose="02020603050405020304" pitchFamily="16" charset="0"/>
                <a:cs typeface="DejaVu Sans" panose="020B0603030804020204" charset="0"/>
              </a:rPr>
              <a:t>Suggestion in Review-I</a:t>
            </a:r>
            <a:endParaRPr lang="en-US" altLang="en-IN" sz="2200" b="1" dirty="0">
              <a:solidFill>
                <a:srgbClr val="000000"/>
              </a:solidFill>
              <a:latin typeface="Times New Roman" panose="02020603050405020304" pitchFamily="16" charset="0"/>
              <a:cs typeface="DejaVu Sans" panose="020B0603030804020204" charset="0"/>
            </a:endParaRPr>
          </a:p>
          <a:p>
            <a:pPr marL="430530" indent="-322580" algn="just" defTabSz="457200" eaLnBrk="1" hangingPunct="1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en-IN" sz="2200" b="1" dirty="0">
                <a:solidFill>
                  <a:srgbClr val="000000"/>
                </a:solidFill>
                <a:latin typeface="Times New Roman" panose="02020603050405020304" pitchFamily="16" charset="0"/>
                <a:cs typeface="DejaVu Sans" panose="020B0603030804020204" charset="0"/>
              </a:rPr>
              <a:t>Result and Discussion</a:t>
            </a:r>
            <a:endParaRPr lang="en-US" altLang="en-IN" sz="2200" b="1" dirty="0">
              <a:solidFill>
                <a:srgbClr val="000000"/>
              </a:solidFill>
              <a:latin typeface="Times New Roman" panose="02020603050405020304" pitchFamily="16" charset="0"/>
              <a:cs typeface="DejaVu Sans" panose="020B0603030804020204" charset="0"/>
            </a:endParaRPr>
          </a:p>
          <a:p>
            <a:pPr marL="430530" indent="-322580" algn="just" defTabSz="457200" eaLnBrk="1" hangingPunct="1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en-IN" sz="2200" b="1" dirty="0">
                <a:solidFill>
                  <a:srgbClr val="000000"/>
                </a:solidFill>
                <a:latin typeface="Times New Roman" panose="02020603050405020304" pitchFamily="16" charset="0"/>
                <a:cs typeface="DejaVu Sans" panose="020B0603030804020204" charset="0"/>
              </a:rPr>
              <a:t>Conclusion and Future Scope</a:t>
            </a:r>
            <a:endParaRPr lang="en-US" altLang="en-IN" sz="2200" b="1" dirty="0">
              <a:solidFill>
                <a:srgbClr val="000000"/>
              </a:solidFill>
              <a:latin typeface="Times New Roman" panose="02020603050405020304" pitchFamily="16" charset="0"/>
              <a:cs typeface="DejaVu Sans" panose="020B0603030804020204" charset="0"/>
            </a:endParaRPr>
          </a:p>
          <a:p>
            <a:pPr marL="430530" indent="-322580" algn="just" defTabSz="457200" eaLnBrk="1" hangingPunct="1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en-IN" sz="2200" b="1" dirty="0">
                <a:solidFill>
                  <a:srgbClr val="000000"/>
                </a:solidFill>
                <a:latin typeface="Times New Roman" panose="02020603050405020304" pitchFamily="16" charset="0"/>
                <a:cs typeface="DejaVu Sans" panose="020B0603030804020204" charset="0"/>
              </a:rPr>
              <a:t>References</a:t>
            </a:r>
            <a:endParaRPr lang="en-IN" altLang="en-US" sz="2200" b="1" dirty="0">
              <a:solidFill>
                <a:srgbClr val="000000"/>
              </a:solidFill>
              <a:latin typeface="Times New Roman" panose="02020603050405020304" pitchFamily="16" charset="0"/>
              <a:cs typeface="DejaVu Sans" panose="020B0603030804020204" charset="0"/>
            </a:endParaRPr>
          </a:p>
          <a:p>
            <a:pPr marL="430530" indent="-322580" defTabSz="457200" eaLnBrk="1" hangingPunct="1">
              <a:lnSpc>
                <a:spcPct val="150000"/>
              </a:lnSpc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cs typeface="DejaVu Sans" panose="020B0603030804020204" charset="0"/>
            </a:endParaRPr>
          </a:p>
          <a:p>
            <a:pPr marL="430530" indent="-322580" defTabSz="457200" eaLnBrk="1" hangingPunct="1">
              <a:lnSpc>
                <a:spcPct val="200000"/>
              </a:lnSpc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ea typeface="DejaVu Sans" panose="020B060303080402020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DejaVu Sans" panose="020B0603030804020204" charset="0"/>
              </a:rPr>
              <a:t>1. Introduction</a:t>
            </a: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DejaVu Sans" panose="020B0603030804020204" charset="0"/>
            </a:endParaRPr>
          </a:p>
        </p:txBody>
      </p:sp>
      <p:sp>
        <p:nvSpPr>
          <p:cNvPr id="12291" name="Rectangle 2"/>
          <p:cNvSpPr/>
          <p:nvPr/>
        </p:nvSpPr>
        <p:spPr>
          <a:xfrm>
            <a:off x="503555" y="1768475"/>
            <a:ext cx="9267825" cy="4989830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p>
            <a:pPr marL="450850" indent="-342900" algn="just" defTabSz="457200" eaLnBrk="1" hangingPunct="1">
              <a:lnSpc>
                <a:spcPct val="93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en-IN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House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marketplace  is a location where people </a:t>
            </a:r>
            <a:r>
              <a:rPr lang="en-US" altLang="en-IN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can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regularly gather for the purchase and sale of </a:t>
            </a:r>
            <a:r>
              <a:rPr lang="en-US" altLang="en-IN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 Flats.</a:t>
            </a:r>
            <a:endParaRPr lang="en-US" altLang="en-IN" sz="2400" dirty="0">
              <a:solidFill>
                <a:srgbClr val="000000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450850" indent="-342900" algn="just" defTabSz="457200" eaLnBrk="1" hangingPunct="1">
              <a:lnSpc>
                <a:spcPct val="93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It is a property portal which deals with every aspect of the consumers’ needs in the real estate industry.</a:t>
            </a:r>
            <a:endParaRPr sz="2400" dirty="0">
              <a:solidFill>
                <a:srgbClr val="000000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450850" indent="-342900" algn="just" defTabSz="457200" eaLnBrk="1" hangingPunct="1">
              <a:lnSpc>
                <a:spcPct val="93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en-IN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One stop solution for Residential properties for rent,buy,sell  without Brokerage.</a:t>
            </a:r>
            <a:endParaRPr lang="en-US" altLang="en-IN" sz="2400" dirty="0">
              <a:solidFill>
                <a:srgbClr val="000000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450850" indent="-342900" algn="just" defTabSz="457200" eaLnBrk="1" hangingPunct="1">
              <a:lnSpc>
                <a:spcPct val="93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en-IN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House marketplace app is a Revolutionary Tech Platform that helps you Sell or Rent your property quickly, easily and more securely.</a:t>
            </a:r>
            <a:endParaRPr lang="en-US" altLang="en-IN" sz="2400" dirty="0">
              <a:solidFill>
                <a:srgbClr val="000000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450850" indent="-342900" algn="just" defTabSz="457200" eaLnBrk="1" hangingPunct="1">
              <a:lnSpc>
                <a:spcPct val="93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sz="2400" dirty="0">
              <a:solidFill>
                <a:srgbClr val="000000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450850" indent="-342900" algn="just" defTabSz="457200" eaLnBrk="1" hangingPunct="1">
              <a:lnSpc>
                <a:spcPct val="93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DejaVu Sans" panose="020B0603030804020204" charset="0"/>
                <a:sym typeface="+mn-ea"/>
              </a:rPr>
              <a:t>2. Objectives</a:t>
            </a:r>
            <a:br>
              <a:rPr kumimoji="0" lang="en-I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DejaVu Sans" panose="020B0603030804020204" charset="0"/>
              </a:rPr>
            </a:b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1830" y="1916430"/>
            <a:ext cx="8457565" cy="4743450"/>
          </a:xfrm>
        </p:spPr>
        <p:txBody>
          <a:bodyPr/>
          <a:p>
            <a:pPr algn="just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To provide information about real estate like residential houses for rent and sale.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algn="just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To provide a platform where user can buy and rent house in one application.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algn="just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uFillTx/>
                <a:latin typeface="Times New Roman" panose="02020603050405020304" pitchFamily="16" charset="0"/>
                <a:cs typeface="Times New Roman" panose="02020603050405020304" pitchFamily="16" charset="0"/>
              </a:rPr>
              <a:t>To provide  platform that offers  end-to-end one-stop solution for property seekers.</a:t>
            </a:r>
            <a:endParaRPr lang="en-US" sz="2400">
              <a:solidFill>
                <a:schemeClr val="tx1"/>
              </a:solidFill>
              <a:uFillTx/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algn="just">
              <a:buClr>
                <a:srgbClr val="000000"/>
              </a:buClr>
              <a:buFont typeface="+mj-lt"/>
              <a:buNone/>
            </a:pPr>
            <a:endParaRPr lang="en-IN" altLang="en-US" sz="2400">
              <a:solidFill>
                <a:schemeClr val="tx1"/>
              </a:solidFill>
              <a:uFillTx/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555" y="301625"/>
            <a:ext cx="9070975" cy="106426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DejaVu Sans" panose="020B0603030804020204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p>
            <a:pPr marL="107950" defTabSz="457200" eaLnBrk="1" hangingPunct="1">
              <a:lnSpc>
                <a:spcPct val="93000"/>
              </a:lnSpc>
              <a:spcAft>
                <a:spcPts val="1415"/>
              </a:spcAft>
              <a:buFont typeface="+mj-lt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DejaVu Sans" panose="020B0603030804020204" charset="0"/>
              </a:rPr>
              <a:t>3. Scope</a:t>
            </a: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DejaVu Sans" panose="020B0603030804020204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530" indent="-32258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450850" marR="0" lvl="0" indent="-342900" algn="just" defTabSz="4572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The user will able to use search bar functionality to get information.</a:t>
            </a: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450850" marR="0" lvl="0" indent="-342900" algn="just" defTabSz="4572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Filter for searching the property as per location, pricing,carpet area wise will be added.</a:t>
            </a: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450850" marR="0" lvl="0" indent="-342900" algn="just" defTabSz="4572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Can be useful to students/employees  for finding nearby apartments. </a:t>
            </a: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450850" marR="0" lvl="0" indent="-342900" algn="just" defTabSz="4572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We will see the entire system more interactive and try to bridge between user and developer.</a:t>
            </a: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450850" marR="0" lvl="0" indent="-342900" algn="just" defTabSz="4572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One can easily navigate and visit numerous properties digitally in a matter of seconds.</a:t>
            </a: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DejaVu Sans" panose="020B0603030804020204" charset="0"/>
              </a:rPr>
              <a:t>4. Literature Survey</a:t>
            </a: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DejaVu Sans" panose="020B0603030804020204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15900" y="1564005"/>
            <a:ext cx="9070975" cy="541464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530" indent="-32258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452120" marR="0" lvl="0" indent="-34290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452120" marR="0" lvl="0" indent="-34290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US" alt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The site of such has nobroker have main aim of eliminating the middle man in </a:t>
            </a:r>
            <a:r>
              <a:rPr kumimoji="0" lang="en-I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    </a:t>
            </a:r>
            <a:r>
              <a:rPr kumimoji="0" lang="en-US" alt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the deal which costs 1/2 months rent as a commision.It provides a vast range of options for the buyers from wide range of locations and helps directing contacting the sellers.</a:t>
            </a:r>
            <a:endParaRPr kumimoji="0" lang="en-I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452120" marR="0" lvl="0" indent="-34290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IN" altLang="en-US" sz="2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Sopranzetti</a:t>
            </a:r>
            <a:r>
              <a:rPr lang="en-US" altLang="en-IN" sz="2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 </a:t>
            </a:r>
            <a:r>
              <a:rPr lang="en-IN" altLang="en-US" sz="2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explained</a:t>
            </a:r>
            <a:r>
              <a:rPr kumimoji="0" lang="en-I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 hedonic approach is one of the most used conventional approaches to the housing market analysis.</a:t>
            </a:r>
            <a:endParaRPr kumimoji="0" lang="en-I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452120" marR="0" lvl="0" indent="-34290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Liao &amp; Wang  examined the relationship between the view orientation of an apartment and its property value in the context of the  Shanghai housing market.</a:t>
            </a:r>
            <a:endParaRPr kumimoji="0" lang="en-I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DejaVu Sans" panose="020B0603030804020204" charset="0"/>
              </a:rPr>
              <a:t>5. </a:t>
            </a: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DejaVu Sans" panose="020B0603030804020204" charset="0"/>
              </a:rPr>
              <a:t>Proposed System</a:t>
            </a: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DejaVu Sans" panose="020B060303080402020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DejaVu Sans" panose="020B0603030804020204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03555" y="1395095"/>
            <a:ext cx="9070975" cy="536321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530" indent="-32258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22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The House Marketplace System is designed in order to eliminate the problem of the current system. This accessibility of the information will be a great advantage as it reduced effort.</a:t>
            </a:r>
            <a:endParaRPr kumimoji="0" lang="en-I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452120" marR="0" lvl="0" indent="-34290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Registeration</a:t>
            </a:r>
            <a:r>
              <a:rPr kumimoji="0" lang="en-I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 - After filling the required data, the client can register in our proposed system. User will be able to Login into the system with his unique username and password.</a:t>
            </a:r>
            <a:endParaRPr kumimoji="0" lang="en-I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452120" marR="0" lvl="0" indent="-34290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Add Property</a:t>
            </a:r>
            <a:r>
              <a:rPr kumimoji="0" lang="en-I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- Property can only be added by the authenticated users.</a:t>
            </a:r>
            <a:endParaRPr kumimoji="0" lang="en-I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452120" marR="0" lvl="0" indent="-34290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Manage Profile</a:t>
            </a:r>
            <a:r>
              <a:rPr kumimoji="0" lang="en-I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- User can view, update or delete the profile of  their own.</a:t>
            </a:r>
            <a:endParaRPr kumimoji="0" lang="en-I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452120" marR="0" lvl="0" indent="-34290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Manage Property- </a:t>
            </a:r>
            <a:r>
              <a:rPr kumimoji="0" lang="en-I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Property management can be done by the user in which the user has a facility to view, edit or delete it.</a:t>
            </a:r>
            <a:endParaRPr kumimoji="0" lang="en-I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DejaVu Sans" panose="020B0603030804020204" charset="0"/>
              </a:rPr>
              <a:t>6. Outcome of Project</a:t>
            </a: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DejaVu Sans" panose="020B0603030804020204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530" indent="-32258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450850" indent="-342900" algn="just" defTabSz="457200" eaLnBrk="1" hangingPunct="1">
              <a:lnSpc>
                <a:spcPct val="150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User Can Register and Log in</a:t>
            </a:r>
            <a:r>
              <a:rPr lang="en-US" altLang="en-IN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.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450850" indent="-342900" algn="just" defTabSz="457200" eaLnBrk="1" hangingPunct="1">
              <a:lnSpc>
                <a:spcPct val="150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User can buy and sale within one interface</a:t>
            </a:r>
            <a:r>
              <a:rPr lang="en-US" altLang="en-IN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.</a:t>
            </a:r>
            <a:endParaRPr lang="en-US" altLang="en-IN" sz="2400" dirty="0">
              <a:solidFill>
                <a:srgbClr val="000000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450850" indent="-342900" algn="just" defTabSz="457200" eaLnBrk="1" hangingPunct="1">
              <a:lnSpc>
                <a:spcPct val="150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 Buyers </a:t>
            </a:r>
            <a:r>
              <a:rPr lang="en-US" altLang="en-IN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can choose between Rental/Sale appartment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450850" indent="-342900" algn="just" defTabSz="457200" eaLnBrk="1" hangingPunct="1">
              <a:lnSpc>
                <a:spcPct val="150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User can choose for near by apartment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450850" indent="-342900" algn="just" defTabSz="457200" eaLnBrk="1" hangingPunct="1">
              <a:lnSpc>
                <a:spcPct val="150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User can choose your house for best offers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  <a:p>
            <a:pPr marL="452120" marR="0" lvl="0" indent="-34290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DejaVu Sans" panose="020B0603030804020204" charset="0"/>
              </a:rPr>
              <a:t>7. Block Diagram</a:t>
            </a: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DejaVu Sans" panose="020B0603030804020204" charset="0"/>
            </a:endParaRPr>
          </a:p>
        </p:txBody>
      </p:sp>
      <p:sp>
        <p:nvSpPr>
          <p:cNvPr id="24579" name="Rectangle 2"/>
          <p:cNvSpPr/>
          <p:nvPr/>
        </p:nvSpPr>
        <p:spPr>
          <a:xfrm>
            <a:off x="503238" y="1563688"/>
            <a:ext cx="9070975" cy="5194300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p>
            <a:pPr marL="107950" defTabSz="457200" eaLnBrk="1" hangingPunct="1">
              <a:lnSpc>
                <a:spcPct val="93000"/>
              </a:lnSpc>
              <a:spcAft>
                <a:spcPts val="1415"/>
              </a:spcAft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pic>
        <p:nvPicPr>
          <p:cNvPr id="3" name="Content Placeholder 2" descr="WhatsApp Image 2022-10-14 at 10.17.56 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1830" y="1563370"/>
            <a:ext cx="6997700" cy="485394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3786</Words>
  <Application>WPS Presentation</Application>
  <PresentationFormat>Custom</PresentationFormat>
  <Paragraphs>126</Paragraphs>
  <Slides>17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SimSun</vt:lpstr>
      <vt:lpstr>Wingdings</vt:lpstr>
      <vt:lpstr>Trebuchet MS</vt:lpstr>
      <vt:lpstr>Wingdings 3</vt:lpstr>
      <vt:lpstr>Arial</vt:lpstr>
      <vt:lpstr>Times New Roman</vt:lpstr>
      <vt:lpstr>DejaVu Sans</vt:lpstr>
      <vt:lpstr>Noto Sans CJK SC Regular</vt:lpstr>
      <vt:lpstr>Noto Sans</vt:lpstr>
      <vt:lpstr>Microsoft YaHei</vt:lpstr>
      <vt:lpstr>Arial Unicode MS</vt:lpstr>
      <vt:lpstr>Facet</vt:lpstr>
      <vt:lpstr>PowerPoint 演示文稿</vt:lpstr>
      <vt:lpstr>PowerPoint 演示文稿</vt:lpstr>
      <vt:lpstr>PowerPoint 演示文稿</vt:lpstr>
      <vt:lpstr>2. Objectives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10.Suggestions in Review-1</vt:lpstr>
      <vt:lpstr>11.Result and Discussion </vt:lpstr>
      <vt:lpstr>Result and Discussion</vt:lpstr>
      <vt:lpstr>12.Conclusion and Future Scope  </vt:lpstr>
      <vt:lpstr>13.References 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jateen</cp:lastModifiedBy>
  <cp:revision>60</cp:revision>
  <dcterms:created xsi:type="dcterms:W3CDTF">2017-10-25T08:22:00Z</dcterms:created>
  <dcterms:modified xsi:type="dcterms:W3CDTF">2022-10-31T15:04:36Z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  <property fmtid="{D5CDD505-2E9C-101B-9397-08002B2CF9AE}" pid="12" name="ICV">
    <vt:lpwstr>CBA68C81E7DF4956A18F0D9BD50A1371</vt:lpwstr>
  </property>
  <property fmtid="{D5CDD505-2E9C-101B-9397-08002B2CF9AE}" pid="13" name="KSOProductBuildVer">
    <vt:lpwstr>1033-11.2.0.11380</vt:lpwstr>
  </property>
</Properties>
</file>