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84" r:id="rId3"/>
    <p:sldId id="256" r:id="rId4"/>
    <p:sldId id="257" r:id="rId5"/>
    <p:sldId id="258" r:id="rId6"/>
    <p:sldId id="259" r:id="rId7"/>
    <p:sldId id="277" r:id="rId8"/>
    <p:sldId id="278" r:id="rId9"/>
    <p:sldId id="279" r:id="rId10"/>
    <p:sldId id="280" r:id="rId11"/>
    <p:sldId id="260" r:id="rId12"/>
    <p:sldId id="261" r:id="rId13"/>
    <p:sldId id="262" r:id="rId14"/>
    <p:sldId id="276" r:id="rId15"/>
    <p:sldId id="281" r:id="rId16"/>
    <p:sldId id="275" r:id="rId17"/>
    <p:sldId id="263" r:id="rId18"/>
    <p:sldId id="265" r:id="rId19"/>
    <p:sldId id="282" r:id="rId20"/>
    <p:sldId id="264" r:id="rId21"/>
    <p:sldId id="266" r:id="rId22"/>
    <p:sldId id="267" r:id="rId23"/>
    <p:sldId id="268" r:id="rId24"/>
    <p:sldId id="269" r:id="rId25"/>
    <p:sldId id="270" r:id="rId26"/>
    <p:sldId id="273"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vent Grid" id="{8E0A839E-E0D2-46E8-BBEF-B53BCA39ADC0}">
          <p14:sldIdLst>
            <p14:sldId id="284"/>
            <p14:sldId id="256"/>
            <p14:sldId id="257"/>
            <p14:sldId id="258"/>
            <p14:sldId id="259"/>
            <p14:sldId id="277"/>
            <p14:sldId id="278"/>
            <p14:sldId id="279"/>
            <p14:sldId id="280"/>
            <p14:sldId id="260"/>
            <p14:sldId id="261"/>
            <p14:sldId id="262"/>
            <p14:sldId id="276"/>
            <p14:sldId id="281"/>
            <p14:sldId id="275"/>
            <p14:sldId id="263"/>
            <p14:sldId id="265"/>
            <p14:sldId id="282"/>
            <p14:sldId id="264"/>
            <p14:sldId id="266"/>
            <p14:sldId id="267"/>
            <p14:sldId id="268"/>
            <p14:sldId id="269"/>
            <p14:sldId id="270"/>
            <p14:sldId id="273"/>
            <p14:sldId id="274"/>
          </p14:sldIdLst>
        </p14:section>
        <p14:section name="Default Section" id="{6C7C1BCD-9A04-48B9-A106-E39ED7D6C0D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89015" autoAdjust="0"/>
  </p:normalViewPr>
  <p:slideViewPr>
    <p:cSldViewPr snapToGrid="0">
      <p:cViewPr varScale="1">
        <p:scale>
          <a:sx n="103" d="100"/>
          <a:sy n="103" d="100"/>
        </p:scale>
        <p:origin x="20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EA5CE-5DB7-4E2E-A66A-5E8418607C45}" type="datetimeFigureOut">
              <a:rPr lang="en-US" smtClean="0"/>
              <a:t>3/7/18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D7A73-0DE4-4B33-AC8E-57C6C9B74D5C}" type="slidenum">
              <a:rPr lang="en-US" smtClean="0"/>
              <a:t>‹#›</a:t>
            </a:fld>
            <a:endParaRPr lang="en-US"/>
          </a:p>
        </p:txBody>
      </p:sp>
    </p:spTree>
    <p:extLst>
      <p:ext uri="{BB962C8B-B14F-4D97-AF65-F5344CB8AC3E}">
        <p14:creationId xmlns:p14="http://schemas.microsoft.com/office/powerpoint/2010/main" val="4088439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Microsoft Worldwide Partner Conference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3/7/18 5:41 AM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82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you’ve done any UI work in the past, you might be familiar with delegates and event-driven programming. This has been a solved problem for a long time within application, now it is finally coming to the cloud.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6596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98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comes down to having a collection of event publishers and event handlers.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905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3/7/18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858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859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comes down to having a collection of event publishers and event handlers.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881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simplified view of what managing events looks like.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3597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Serverless</a:t>
            </a:r>
            <a:r>
              <a:rPr lang="en-US"/>
              <a:t> apps turns out to be one of the areas with the most impact. Event Grid can trigger many of these scenarios.</a:t>
            </a:r>
          </a:p>
          <a:p>
            <a:endParaRPr lang="en-US"/>
          </a:p>
          <a:p>
            <a:r>
              <a:rPr lang="en-US"/>
              <a:t>Ops automation – most people use Lambda for this and we anticipate this being used in concert with ARM.</a:t>
            </a:r>
          </a:p>
          <a:p>
            <a:endParaRPr lang="en-US"/>
          </a:p>
          <a:p>
            <a:r>
              <a:rPr lang="en-US"/>
              <a:t>Application integration – probably the most obvious one, integration between applications and organizations.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711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212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deliver reliable notification in near real-time, at massive scale. It needs to be highly reliable, you should be able to create items/messages that you can’t afford to lose.</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10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we look at what we have in Azure today for messaging services, we have many options. Some of them include:</a:t>
            </a:r>
          </a:p>
          <a:p>
            <a:endParaRPr lang="en-US"/>
          </a:p>
          <a:p>
            <a:pPr marL="171450" indent="-171450">
              <a:buFont typeface="Arial" panose="020B0604020202020204" pitchFamily="34" charset="0"/>
              <a:buChar char="•"/>
            </a:pPr>
            <a:r>
              <a:rPr lang="en-US"/>
              <a:t>Service Bus – a messaging platform for the enterprise, similar to MSMQ or Tibco for those who are familiar with those offerings.</a:t>
            </a:r>
          </a:p>
          <a:p>
            <a:pPr marL="171450" indent="-171450">
              <a:buFont typeface="Arial" panose="020B0604020202020204" pitchFamily="34" charset="0"/>
              <a:buChar char="•"/>
            </a:pPr>
            <a:r>
              <a:rPr lang="en-US"/>
              <a:t>Event Hubs – a distributed data streaming platform. Very similar to Kafka</a:t>
            </a:r>
          </a:p>
          <a:p>
            <a:pPr marL="171450" indent="-171450">
              <a:buFont typeface="Arial" panose="020B0604020202020204" pitchFamily="34" charset="0"/>
              <a:buChar char="•"/>
            </a:pPr>
            <a:r>
              <a:rPr lang="en-US"/>
              <a:t>Relay – a service that facilitates hybrid applications by securing two-way communication within a corporate network and Azure. This is actually one of the oldest services in Azure.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Event Grid - a messaging platform that is intended to bring events to the cloud, just like what we are accustomed to with operating systems and user interfaces.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 common question is “why do we have all these different services?”. The answer is that each one is designed to support a specific type of messaging task. This is by design instead of trying to make one service do many things, which in some cases might end up being unnatural.</a:t>
            </a:r>
          </a:p>
          <a:p>
            <a:pPr marL="171450" indent="-171450">
              <a:buFont typeface="Arial" panose="020B0604020202020204" pitchFamily="34" charset="0"/>
              <a:buChar char="•"/>
            </a:pPr>
            <a:endParaRPr lang="en-US"/>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3/7/18 5:41 AM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0573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topics in Event Grid are implicit unless you are using custom topics.</a:t>
            </a:r>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DF6C0D0C-B692-499D-A7C4-D7A4192983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3/7/18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411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1749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24 hour retry is the GA target, today it is just for 2 hours.</a:t>
            </a:r>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671B3B8-9BD3-4455-BDCB-C80705950CE6}"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3/7/18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6740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an example of a storage event. </a:t>
            </a:r>
          </a:p>
          <a:p>
            <a:endParaRPr lang="en-US"/>
          </a:p>
          <a:p>
            <a:r>
              <a:rPr lang="en-US"/>
              <a:t>The data property contains contextual information about the payload from the publisher.</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453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you are interacting with Event Grid, you are actually communicating with an extension of the resource provider for that service.</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026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3/7/18 5:41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021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95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Modern computing today is distributed, more than ever. As a result, all these services can be viewed as islands.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13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Because they are disconnected, we are responsible for tying them together and this can end up being cumbersome. In fact, a great deal of time is often invested in managing the events that need to make these services work together and it can be quite taxing for the development process.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5308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of the principal tenants of Event Grid is to bring all these events together in one place. Instead of using </a:t>
            </a:r>
            <a:r>
              <a:rPr lang="en-US" err="1"/>
              <a:t>webhooks</a:t>
            </a:r>
            <a:r>
              <a:rPr lang="en-US"/>
              <a:t> to tie everything together, we can use a centralized service instead.</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6663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3/7/18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058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3/7/18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394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3/7/18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313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3/7/18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814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A16-999D-4C81-BFC1-02E2E83C5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BE75C1-0686-4DF1-BE19-BB7CCF2E6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0BDB3-E696-4DAA-AF01-4BEA07B49CD6}"/>
              </a:ext>
            </a:extLst>
          </p:cNvPr>
          <p:cNvSpPr>
            <a:spLocks noGrp="1"/>
          </p:cNvSpPr>
          <p:nvPr>
            <p:ph type="dt" sz="half" idx="10"/>
          </p:nvPr>
        </p:nvSpPr>
        <p:spPr/>
        <p:txBody>
          <a:bodyPr/>
          <a:lstStyle/>
          <a:p>
            <a:fld id="{B635EA88-2D55-4CD3-B86B-1EFF350AA3DE}" type="datetimeFigureOut">
              <a:rPr lang="en-US" smtClean="0"/>
              <a:t>3/7/18</a:t>
            </a:fld>
            <a:endParaRPr lang="en-US"/>
          </a:p>
        </p:txBody>
      </p:sp>
      <p:sp>
        <p:nvSpPr>
          <p:cNvPr id="5" name="Footer Placeholder 4">
            <a:extLst>
              <a:ext uri="{FF2B5EF4-FFF2-40B4-BE49-F238E27FC236}">
                <a16:creationId xmlns:a16="http://schemas.microsoft.com/office/drawing/2014/main" id="{330E7DE9-C073-4467-B0BF-2793D617F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80152-A27A-412B-AD21-7D75C8499C69}"/>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82114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386F-0A80-43BB-AF60-4AA1910FD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0D2873-10AF-4EA9-8C7B-A50C761BFE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2FB82-C0B6-4B48-A52E-BF6B16A17B8D}"/>
              </a:ext>
            </a:extLst>
          </p:cNvPr>
          <p:cNvSpPr>
            <a:spLocks noGrp="1"/>
          </p:cNvSpPr>
          <p:nvPr>
            <p:ph type="dt" sz="half" idx="10"/>
          </p:nvPr>
        </p:nvSpPr>
        <p:spPr/>
        <p:txBody>
          <a:bodyPr/>
          <a:lstStyle/>
          <a:p>
            <a:fld id="{B635EA88-2D55-4CD3-B86B-1EFF350AA3DE}" type="datetimeFigureOut">
              <a:rPr lang="en-US" smtClean="0"/>
              <a:t>3/7/18</a:t>
            </a:fld>
            <a:endParaRPr lang="en-US"/>
          </a:p>
        </p:txBody>
      </p:sp>
      <p:sp>
        <p:nvSpPr>
          <p:cNvPr id="5" name="Footer Placeholder 4">
            <a:extLst>
              <a:ext uri="{FF2B5EF4-FFF2-40B4-BE49-F238E27FC236}">
                <a16:creationId xmlns:a16="http://schemas.microsoft.com/office/drawing/2014/main" id="{A94B65AA-1926-4CFD-96C5-5C33824D7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E19AD-45A8-454A-A3F5-ACB65A925110}"/>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9382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DFB9FE-01C0-4E76-ADAE-D89D714E29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BC91E2-6790-4797-9CE2-0D7BF7A2D8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3B971-AB1A-4BDF-8D88-136C9D69B66A}"/>
              </a:ext>
            </a:extLst>
          </p:cNvPr>
          <p:cNvSpPr>
            <a:spLocks noGrp="1"/>
          </p:cNvSpPr>
          <p:nvPr>
            <p:ph type="dt" sz="half" idx="10"/>
          </p:nvPr>
        </p:nvSpPr>
        <p:spPr/>
        <p:txBody>
          <a:bodyPr/>
          <a:lstStyle/>
          <a:p>
            <a:fld id="{B635EA88-2D55-4CD3-B86B-1EFF350AA3DE}" type="datetimeFigureOut">
              <a:rPr lang="en-US" smtClean="0"/>
              <a:t>3/7/18</a:t>
            </a:fld>
            <a:endParaRPr lang="en-US"/>
          </a:p>
        </p:txBody>
      </p:sp>
      <p:sp>
        <p:nvSpPr>
          <p:cNvPr id="5" name="Footer Placeholder 4">
            <a:extLst>
              <a:ext uri="{FF2B5EF4-FFF2-40B4-BE49-F238E27FC236}">
                <a16:creationId xmlns:a16="http://schemas.microsoft.com/office/drawing/2014/main" id="{A290596A-FAAB-4703-AA78-B43DE7CCB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48215-CAC6-44AF-ACC8-A1F05E6830C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594834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Walkin">
    <p:bg>
      <p:bgRef idx="1001">
        <a:schemeClr val="bg2"/>
      </p:bgRef>
    </p:bg>
    <p:spTree>
      <p:nvGrpSpPr>
        <p:cNvPr id="1" name=""/>
        <p:cNvGrpSpPr/>
        <p:nvPr/>
      </p:nvGrpSpPr>
      <p:grpSpPr>
        <a:xfrm>
          <a:off x="0" y="0"/>
          <a:ext cx="0" cy="0"/>
          <a:chOff x="0" y="0"/>
          <a:chExt cx="0" cy="0"/>
        </a:xfrm>
      </p:grpSpPr>
      <p:sp>
        <p:nvSpPr>
          <p:cNvPr id="2" name="Rectangle 1"/>
          <p:cNvSpPr/>
          <p:nvPr/>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Tree>
    <p:extLst>
      <p:ext uri="{BB962C8B-B14F-4D97-AF65-F5344CB8AC3E}">
        <p14:creationId xmlns:p14="http://schemas.microsoft.com/office/powerpoint/2010/main" val="3173499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30769438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861512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2281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1173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42901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7165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3603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0BAE-8DDB-47E1-B0B8-19DB2A869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97F9F-64EB-4EE6-A903-229F363B73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AB280-830F-46BC-ADC5-EE84DC1F44F3}"/>
              </a:ext>
            </a:extLst>
          </p:cNvPr>
          <p:cNvSpPr>
            <a:spLocks noGrp="1"/>
          </p:cNvSpPr>
          <p:nvPr>
            <p:ph type="dt" sz="half" idx="10"/>
          </p:nvPr>
        </p:nvSpPr>
        <p:spPr/>
        <p:txBody>
          <a:bodyPr/>
          <a:lstStyle/>
          <a:p>
            <a:fld id="{B635EA88-2D55-4CD3-B86B-1EFF350AA3DE}" type="datetimeFigureOut">
              <a:rPr lang="en-US" smtClean="0"/>
              <a:t>3/7/18</a:t>
            </a:fld>
            <a:endParaRPr lang="en-US"/>
          </a:p>
        </p:txBody>
      </p:sp>
      <p:sp>
        <p:nvSpPr>
          <p:cNvPr id="5" name="Footer Placeholder 4">
            <a:extLst>
              <a:ext uri="{FF2B5EF4-FFF2-40B4-BE49-F238E27FC236}">
                <a16:creationId xmlns:a16="http://schemas.microsoft.com/office/drawing/2014/main" id="{CB412D9A-BD37-4E28-8675-37AE26FEF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38E8C-4483-45CD-87E5-A70DF18195FC}"/>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627386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72757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75174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2136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5097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45471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506328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17969534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944144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a:t>Section title</a:t>
            </a:r>
          </a:p>
        </p:txBody>
      </p:sp>
    </p:spTree>
    <p:extLst>
      <p:ext uri="{BB962C8B-B14F-4D97-AF65-F5344CB8AC3E}">
        <p14:creationId xmlns:p14="http://schemas.microsoft.com/office/powerpoint/2010/main" val="21330201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6690751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4961-0330-4F37-AB3D-410EE921E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B6C0F3-FD59-4D91-B274-F3BAF1A032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1F8A54-5CB9-4214-8DE6-6F0A64FF5644}"/>
              </a:ext>
            </a:extLst>
          </p:cNvPr>
          <p:cNvSpPr>
            <a:spLocks noGrp="1"/>
          </p:cNvSpPr>
          <p:nvPr>
            <p:ph type="dt" sz="half" idx="10"/>
          </p:nvPr>
        </p:nvSpPr>
        <p:spPr/>
        <p:txBody>
          <a:bodyPr/>
          <a:lstStyle/>
          <a:p>
            <a:fld id="{B635EA88-2D55-4CD3-B86B-1EFF350AA3DE}" type="datetimeFigureOut">
              <a:rPr lang="en-US" smtClean="0"/>
              <a:t>3/7/18</a:t>
            </a:fld>
            <a:endParaRPr lang="en-US"/>
          </a:p>
        </p:txBody>
      </p:sp>
      <p:sp>
        <p:nvSpPr>
          <p:cNvPr id="5" name="Footer Placeholder 4">
            <a:extLst>
              <a:ext uri="{FF2B5EF4-FFF2-40B4-BE49-F238E27FC236}">
                <a16:creationId xmlns:a16="http://schemas.microsoft.com/office/drawing/2014/main" id="{F0984291-209D-4F4A-946E-BD249D5CB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C9D83-DC76-4C5D-B63A-4241D714C007}"/>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892079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0988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4374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493426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2016 Microsoft Corporation. All rights reserved.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2286830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9319150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4B4F5-9F56-4AF2-B8FC-381E478EDD58}" type="datetimeFigureOut">
              <a:rPr lang="en-US" smtClean="0"/>
              <a:t>3/7/18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923CD-E977-4E78-9161-C57CCFBF0D9F}" type="slidenum">
              <a:rPr lang="en-US" smtClean="0"/>
              <a:t>‹#›</a:t>
            </a:fld>
            <a:endParaRPr lang="en-US"/>
          </a:p>
        </p:txBody>
      </p:sp>
    </p:spTree>
    <p:extLst>
      <p:ext uri="{BB962C8B-B14F-4D97-AF65-F5344CB8AC3E}">
        <p14:creationId xmlns:p14="http://schemas.microsoft.com/office/powerpoint/2010/main" val="41700067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Box 7"/>
          <p:cNvSpPr txBox="1"/>
          <p:nvPr userDrawn="1"/>
        </p:nvSpPr>
        <p:spPr bwMode="white">
          <a:xfrm>
            <a:off x="4367360" y="6566898"/>
            <a:ext cx="3457280" cy="158429"/>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29" spc="147">
                <a:gradFill>
                  <a:gsLst>
                    <a:gs pos="0">
                      <a:srgbClr val="FFFFFF">
                        <a:alpha val="50000"/>
                      </a:srgbClr>
                    </a:gs>
                    <a:gs pos="86000">
                      <a:srgbClr val="FFFFFF">
                        <a:alpha val="50000"/>
                      </a:srgbClr>
                    </a:gs>
                  </a:gsLst>
                  <a:lin ang="5400000" scaled="0"/>
                </a:gradFill>
              </a:rPr>
              <a:t>MICROSOFT CONFIDENTIAL – INTERNAL ONLY</a:t>
            </a:r>
          </a:p>
        </p:txBody>
      </p:sp>
      <p:sp>
        <p:nvSpPr>
          <p:cNvPr id="4" name="Text Placeholder 3"/>
          <p:cNvSpPr>
            <a:spLocks noGrp="1"/>
          </p:cNvSpPr>
          <p:nvPr>
            <p:ph type="body" sz="quarter" idx="10"/>
          </p:nvPr>
        </p:nvSpPr>
        <p:spPr>
          <a:xfrm>
            <a:off x="269239" y="1189177"/>
            <a:ext cx="11653523" cy="2184808"/>
          </a:xfrm>
        </p:spPr>
        <p:txBody>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65810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0" tIns="143344" rIns="179180" bIns="143344" numCol="1" spcCol="0" rtlCol="0" fromWordArt="0" anchor="t" anchorCtr="0" forceAA="0" compatLnSpc="1">
            <a:prstTxWarp prst="textNoShape">
              <a:avLst/>
            </a:prstTxWarp>
            <a:noAutofit/>
          </a:bodyPr>
          <a:lstStyle/>
          <a:p>
            <a:pPr algn="ctr" defTabSz="913481"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2571"/>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462540118"/>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004E-94D0-4781-9ABB-5D739EEF98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A5AE4-F9FA-420A-869B-6CAE9773C8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1F165-FF65-43E6-A8AA-4714A5C722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BABFED-F9CC-493C-B432-B3130E905072}"/>
              </a:ext>
            </a:extLst>
          </p:cNvPr>
          <p:cNvSpPr>
            <a:spLocks noGrp="1"/>
          </p:cNvSpPr>
          <p:nvPr>
            <p:ph type="dt" sz="half" idx="10"/>
          </p:nvPr>
        </p:nvSpPr>
        <p:spPr/>
        <p:txBody>
          <a:bodyPr/>
          <a:lstStyle/>
          <a:p>
            <a:fld id="{B635EA88-2D55-4CD3-B86B-1EFF350AA3DE}" type="datetimeFigureOut">
              <a:rPr lang="en-US" smtClean="0"/>
              <a:t>3/7/18</a:t>
            </a:fld>
            <a:endParaRPr lang="en-US"/>
          </a:p>
        </p:txBody>
      </p:sp>
      <p:sp>
        <p:nvSpPr>
          <p:cNvPr id="6" name="Footer Placeholder 5">
            <a:extLst>
              <a:ext uri="{FF2B5EF4-FFF2-40B4-BE49-F238E27FC236}">
                <a16:creationId xmlns:a16="http://schemas.microsoft.com/office/drawing/2014/main" id="{83C222B5-0CA2-4AE9-84FB-8CB9ECE8C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E7ED5-6427-4756-AECD-DD92DFC19F4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306118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1291-B6B8-4BAB-95A0-57273D712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2A1EFF-B0DA-4CE7-8DDD-77D203B46E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C8C977-6EE4-4F69-AC58-E0D9AFFA17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0D2D86-226D-4145-BD5D-5059D3299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E81689-6CBF-47BF-A459-A813CA6B0D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9D91A-A507-4928-81CB-5F5C8991D1EB}"/>
              </a:ext>
            </a:extLst>
          </p:cNvPr>
          <p:cNvSpPr>
            <a:spLocks noGrp="1"/>
          </p:cNvSpPr>
          <p:nvPr>
            <p:ph type="dt" sz="half" idx="10"/>
          </p:nvPr>
        </p:nvSpPr>
        <p:spPr/>
        <p:txBody>
          <a:bodyPr/>
          <a:lstStyle/>
          <a:p>
            <a:fld id="{B635EA88-2D55-4CD3-B86B-1EFF350AA3DE}" type="datetimeFigureOut">
              <a:rPr lang="en-US" smtClean="0"/>
              <a:t>3/7/18</a:t>
            </a:fld>
            <a:endParaRPr lang="en-US"/>
          </a:p>
        </p:txBody>
      </p:sp>
      <p:sp>
        <p:nvSpPr>
          <p:cNvPr id="8" name="Footer Placeholder 7">
            <a:extLst>
              <a:ext uri="{FF2B5EF4-FFF2-40B4-BE49-F238E27FC236}">
                <a16:creationId xmlns:a16="http://schemas.microsoft.com/office/drawing/2014/main" id="{02B82319-3FFF-462B-8076-0C8DB1291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1644A7-807E-4E9D-8670-0499108D8BCD}"/>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18640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EC3F-2E3C-45B9-BC69-36FF633182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48DBA3-2AB0-48A2-8A0E-72E162CCDB50}"/>
              </a:ext>
            </a:extLst>
          </p:cNvPr>
          <p:cNvSpPr>
            <a:spLocks noGrp="1"/>
          </p:cNvSpPr>
          <p:nvPr>
            <p:ph type="dt" sz="half" idx="10"/>
          </p:nvPr>
        </p:nvSpPr>
        <p:spPr/>
        <p:txBody>
          <a:bodyPr/>
          <a:lstStyle/>
          <a:p>
            <a:fld id="{B635EA88-2D55-4CD3-B86B-1EFF350AA3DE}" type="datetimeFigureOut">
              <a:rPr lang="en-US" smtClean="0"/>
              <a:t>3/7/18</a:t>
            </a:fld>
            <a:endParaRPr lang="en-US"/>
          </a:p>
        </p:txBody>
      </p:sp>
      <p:sp>
        <p:nvSpPr>
          <p:cNvPr id="4" name="Footer Placeholder 3">
            <a:extLst>
              <a:ext uri="{FF2B5EF4-FFF2-40B4-BE49-F238E27FC236}">
                <a16:creationId xmlns:a16="http://schemas.microsoft.com/office/drawing/2014/main" id="{BE736F32-6D3B-408F-8CA9-2613A5C8FB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20D1B3-15E3-400C-B730-CF8D133B0E6F}"/>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51511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CC940-0E2C-4714-BEA4-E3697278642F}"/>
              </a:ext>
            </a:extLst>
          </p:cNvPr>
          <p:cNvSpPr>
            <a:spLocks noGrp="1"/>
          </p:cNvSpPr>
          <p:nvPr>
            <p:ph type="dt" sz="half" idx="10"/>
          </p:nvPr>
        </p:nvSpPr>
        <p:spPr/>
        <p:txBody>
          <a:bodyPr/>
          <a:lstStyle/>
          <a:p>
            <a:fld id="{B635EA88-2D55-4CD3-B86B-1EFF350AA3DE}" type="datetimeFigureOut">
              <a:rPr lang="en-US" smtClean="0"/>
              <a:t>3/7/18</a:t>
            </a:fld>
            <a:endParaRPr lang="en-US"/>
          </a:p>
        </p:txBody>
      </p:sp>
      <p:sp>
        <p:nvSpPr>
          <p:cNvPr id="3" name="Footer Placeholder 2">
            <a:extLst>
              <a:ext uri="{FF2B5EF4-FFF2-40B4-BE49-F238E27FC236}">
                <a16:creationId xmlns:a16="http://schemas.microsoft.com/office/drawing/2014/main" id="{6A6C045E-67AB-4969-81E5-4C05D24DC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7D9395-B586-4602-9E29-D68F75E486EB}"/>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186637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0F9D-7400-4A07-A4C1-C782A3E1E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F40A18-8425-49FB-92DB-10D4ED935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D9E082-D385-4765-B637-C60D57019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A0DD08-6B60-477E-AF34-19CE14793286}"/>
              </a:ext>
            </a:extLst>
          </p:cNvPr>
          <p:cNvSpPr>
            <a:spLocks noGrp="1"/>
          </p:cNvSpPr>
          <p:nvPr>
            <p:ph type="dt" sz="half" idx="10"/>
          </p:nvPr>
        </p:nvSpPr>
        <p:spPr/>
        <p:txBody>
          <a:bodyPr/>
          <a:lstStyle/>
          <a:p>
            <a:fld id="{B635EA88-2D55-4CD3-B86B-1EFF350AA3DE}" type="datetimeFigureOut">
              <a:rPr lang="en-US" smtClean="0"/>
              <a:t>3/7/18</a:t>
            </a:fld>
            <a:endParaRPr lang="en-US"/>
          </a:p>
        </p:txBody>
      </p:sp>
      <p:sp>
        <p:nvSpPr>
          <p:cNvPr id="6" name="Footer Placeholder 5">
            <a:extLst>
              <a:ext uri="{FF2B5EF4-FFF2-40B4-BE49-F238E27FC236}">
                <a16:creationId xmlns:a16="http://schemas.microsoft.com/office/drawing/2014/main" id="{922F5D47-E763-4075-AB50-19F0357A4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75888-700F-49A8-8479-7D6653757F54}"/>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275845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8431-476A-4E73-854A-E116DF122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80F819-D811-4429-B240-070F26776E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FFBBA0-6D04-4DDC-B107-9A9364491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FB3FCF-3861-48C3-B9B9-A32B0A1DFCAC}"/>
              </a:ext>
            </a:extLst>
          </p:cNvPr>
          <p:cNvSpPr>
            <a:spLocks noGrp="1"/>
          </p:cNvSpPr>
          <p:nvPr>
            <p:ph type="dt" sz="half" idx="10"/>
          </p:nvPr>
        </p:nvSpPr>
        <p:spPr/>
        <p:txBody>
          <a:bodyPr/>
          <a:lstStyle/>
          <a:p>
            <a:fld id="{B635EA88-2D55-4CD3-B86B-1EFF350AA3DE}" type="datetimeFigureOut">
              <a:rPr lang="en-US" smtClean="0"/>
              <a:t>3/7/18</a:t>
            </a:fld>
            <a:endParaRPr lang="en-US"/>
          </a:p>
        </p:txBody>
      </p:sp>
      <p:sp>
        <p:nvSpPr>
          <p:cNvPr id="6" name="Footer Placeholder 5">
            <a:extLst>
              <a:ext uri="{FF2B5EF4-FFF2-40B4-BE49-F238E27FC236}">
                <a16:creationId xmlns:a16="http://schemas.microsoft.com/office/drawing/2014/main" id="{9AF42887-C087-453D-9B39-26C1F7505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03089-A27B-4A5C-A9B4-236527F4577E}"/>
              </a:ext>
            </a:extLst>
          </p:cNvPr>
          <p:cNvSpPr>
            <a:spLocks noGrp="1"/>
          </p:cNvSpPr>
          <p:nvPr>
            <p:ph type="sldNum" sz="quarter" idx="12"/>
          </p:nvPr>
        </p:nvSpPr>
        <p:spPr/>
        <p:txBody>
          <a:bodyPr/>
          <a:lstStyle/>
          <a:p>
            <a:fld id="{660B5A86-65A3-4FF1-9CF1-08083670984A}" type="slidenum">
              <a:rPr lang="en-US" smtClean="0"/>
              <a:t>‹#›</a:t>
            </a:fld>
            <a:endParaRPr lang="en-US"/>
          </a:p>
        </p:txBody>
      </p:sp>
    </p:spTree>
    <p:extLst>
      <p:ext uri="{BB962C8B-B14F-4D97-AF65-F5344CB8AC3E}">
        <p14:creationId xmlns:p14="http://schemas.microsoft.com/office/powerpoint/2010/main" val="50534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D71E9-60C8-4D88-B0AD-9AD7CE949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17E5F4-8D21-443E-8044-E07A61A0A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643B9-7C3E-45F8-95E3-138709236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5EA88-2D55-4CD3-B86B-1EFF350AA3DE}" type="datetimeFigureOut">
              <a:rPr lang="en-US" smtClean="0"/>
              <a:t>3/7/18</a:t>
            </a:fld>
            <a:endParaRPr lang="en-US"/>
          </a:p>
        </p:txBody>
      </p:sp>
      <p:sp>
        <p:nvSpPr>
          <p:cNvPr id="5" name="Footer Placeholder 4">
            <a:extLst>
              <a:ext uri="{FF2B5EF4-FFF2-40B4-BE49-F238E27FC236}">
                <a16:creationId xmlns:a16="http://schemas.microsoft.com/office/drawing/2014/main" id="{01A1159E-5F37-4EC0-AF6D-145F76B32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382B7B-F4D3-481A-908E-DD343108A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B5A86-65A3-4FF1-9CF1-08083670984A}" type="slidenum">
              <a:rPr lang="en-US" smtClean="0"/>
              <a:t>‹#›</a:t>
            </a:fld>
            <a:endParaRPr lang="en-US"/>
          </a:p>
        </p:txBody>
      </p:sp>
    </p:spTree>
    <p:extLst>
      <p:ext uri="{BB962C8B-B14F-4D97-AF65-F5344CB8AC3E}">
        <p14:creationId xmlns:p14="http://schemas.microsoft.com/office/powerpoint/2010/main" val="287239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Cyan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Purple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Secondary colors (use only when necessary)</a:t>
              </a:r>
            </a:p>
          </p:txBody>
        </p:sp>
      </p:grpSp>
    </p:spTree>
    <p:extLst>
      <p:ext uri="{BB962C8B-B14F-4D97-AF65-F5344CB8AC3E}">
        <p14:creationId xmlns:p14="http://schemas.microsoft.com/office/powerpoint/2010/main" val="3889910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8.emf"/><Relationship Id="rId5" Type="http://schemas.microsoft.com/office/2007/relationships/hdphoto" Target="../media/hdphoto1.wdp"/><Relationship Id="rId4" Type="http://schemas.openxmlformats.org/officeDocument/2006/relationships/image" Target="../media/image7.png"/><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5.png"/><Relationship Id="rId7" Type="http://schemas.openxmlformats.org/officeDocument/2006/relationships/image" Target="../media/image36.png"/><Relationship Id="rId12"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image" Target="../media/image29.png"/><Relationship Id="rId11" Type="http://schemas.openxmlformats.org/officeDocument/2006/relationships/image" Target="../media/image10.png"/><Relationship Id="rId5" Type="http://schemas.openxmlformats.org/officeDocument/2006/relationships/image" Target="../media/image28.png"/><Relationship Id="rId10" Type="http://schemas.openxmlformats.org/officeDocument/2006/relationships/image" Target="../media/image37.png"/><Relationship Id="rId4" Type="http://schemas.openxmlformats.org/officeDocument/2006/relationships/image" Target="../media/image27.emf"/><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31.svg"/><Relationship Id="rId3" Type="http://schemas.openxmlformats.org/officeDocument/2006/relationships/image" Target="../media/image32.png"/><Relationship Id="rId7" Type="http://schemas.openxmlformats.org/officeDocument/2006/relationships/image" Target="../media/image15.png"/><Relationship Id="rId12" Type="http://schemas.openxmlformats.org/officeDocument/2006/relationships/image" Target="../media/image30.png"/><Relationship Id="rId17" Type="http://schemas.openxmlformats.org/officeDocument/2006/relationships/image" Target="../media/image38.png"/><Relationship Id="rId2" Type="http://schemas.openxmlformats.org/officeDocument/2006/relationships/notesSlide" Target="../notesSlides/notesSlide13.xml"/><Relationship Id="rId16" Type="http://schemas.openxmlformats.org/officeDocument/2006/relationships/image" Target="../media/image10.png"/><Relationship Id="rId1" Type="http://schemas.openxmlformats.org/officeDocument/2006/relationships/slideLayout" Target="../slideLayouts/slideLayout35.xml"/><Relationship Id="rId6" Type="http://schemas.openxmlformats.org/officeDocument/2006/relationships/image" Target="../media/image26.png"/><Relationship Id="rId11" Type="http://schemas.openxmlformats.org/officeDocument/2006/relationships/image" Target="../media/image36.png"/><Relationship Id="rId5" Type="http://schemas.openxmlformats.org/officeDocument/2006/relationships/image" Target="../media/image34.png"/><Relationship Id="rId15" Type="http://schemas.openxmlformats.org/officeDocument/2006/relationships/image" Target="../media/image37.png"/><Relationship Id="rId10" Type="http://schemas.openxmlformats.org/officeDocument/2006/relationships/image" Target="../media/image29.png"/><Relationship Id="rId4" Type="http://schemas.openxmlformats.org/officeDocument/2006/relationships/image" Target="../media/image39.png"/><Relationship Id="rId9" Type="http://schemas.openxmlformats.org/officeDocument/2006/relationships/image" Target="../media/image28.png"/><Relationship Id="rId1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6.png"/><Relationship Id="rId3" Type="http://schemas.openxmlformats.org/officeDocument/2006/relationships/image" Target="../media/image40.png"/><Relationship Id="rId7" Type="http://schemas.openxmlformats.org/officeDocument/2006/relationships/image" Target="../media/image36.png"/><Relationship Id="rId12" Type="http://schemas.openxmlformats.org/officeDocument/2006/relationships/image" Target="../media/image38.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3.xml"/><Relationship Id="rId6" Type="http://schemas.openxmlformats.org/officeDocument/2006/relationships/image" Target="../media/image29.png"/><Relationship Id="rId11" Type="http://schemas.openxmlformats.org/officeDocument/2006/relationships/image" Target="../media/image10.png"/><Relationship Id="rId5" Type="http://schemas.openxmlformats.org/officeDocument/2006/relationships/image" Target="../media/image28.png"/><Relationship Id="rId15" Type="http://schemas.openxmlformats.org/officeDocument/2006/relationships/image" Target="../media/image31.svg"/><Relationship Id="rId10" Type="http://schemas.openxmlformats.org/officeDocument/2006/relationships/image" Target="../media/image37.png"/><Relationship Id="rId4" Type="http://schemas.openxmlformats.org/officeDocument/2006/relationships/image" Target="../media/image27.emf"/><Relationship Id="rId9" Type="http://schemas.openxmlformats.org/officeDocument/2006/relationships/image" Target="../media/image16.png"/><Relationship Id="rId1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0.png"/><Relationship Id="rId7" Type="http://schemas.openxmlformats.org/officeDocument/2006/relationships/image" Target="../media/image36.png"/><Relationship Id="rId12"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3.xml"/><Relationship Id="rId6" Type="http://schemas.openxmlformats.org/officeDocument/2006/relationships/image" Target="../media/image29.png"/><Relationship Id="rId11" Type="http://schemas.openxmlformats.org/officeDocument/2006/relationships/image" Target="../media/image10.png"/><Relationship Id="rId5" Type="http://schemas.openxmlformats.org/officeDocument/2006/relationships/image" Target="../media/image28.png"/><Relationship Id="rId10" Type="http://schemas.openxmlformats.org/officeDocument/2006/relationships/image" Target="../media/image37.png"/><Relationship Id="rId4" Type="http://schemas.openxmlformats.org/officeDocument/2006/relationships/image" Target="../media/image27.emf"/><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3.xml"/><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3.xml"/><Relationship Id="rId6" Type="http://schemas.openxmlformats.org/officeDocument/2006/relationships/image" Target="../media/image48.svg"/><Relationship Id="rId11" Type="http://schemas.openxmlformats.org/officeDocument/2006/relationships/image" Target="../media/image32.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7.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18.png"/><Relationship Id="rId11" Type="http://schemas.openxmlformats.org/officeDocument/2006/relationships/image" Target="../media/image24.png"/><Relationship Id="rId5" Type="http://schemas.openxmlformats.org/officeDocument/2006/relationships/image" Target="../media/image17.png"/><Relationship Id="rId15" Type="http://schemas.openxmlformats.org/officeDocument/2006/relationships/image" Target="../media/image21.png"/><Relationship Id="rId10" Type="http://schemas.openxmlformats.org/officeDocument/2006/relationships/image" Target="../media/image23.png"/><Relationship Id="rId4" Type="http://schemas.openxmlformats.org/officeDocument/2006/relationships/image" Target="../media/image16.png"/><Relationship Id="rId9" Type="http://schemas.openxmlformats.org/officeDocument/2006/relationships/image" Target="../media/image22.png"/><Relationship Id="rId1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28.png"/><Relationship Id="rId5" Type="http://schemas.openxmlformats.org/officeDocument/2006/relationships/image" Target="../media/image27.emf"/><Relationship Id="rId10" Type="http://schemas.openxmlformats.org/officeDocument/2006/relationships/image" Target="../media/image32.png"/><Relationship Id="rId4" Type="http://schemas.openxmlformats.org/officeDocument/2006/relationships/image" Target="../media/image15.png"/><Relationship Id="rId9" Type="http://schemas.openxmlformats.org/officeDocument/2006/relationships/image" Target="../media/image31.sv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5.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emf"/><Relationship Id="rId10" Type="http://schemas.openxmlformats.org/officeDocument/2006/relationships/image" Target="../media/image33.png"/><Relationship Id="rId4" Type="http://schemas.openxmlformats.org/officeDocument/2006/relationships/image" Target="../media/image15.png"/><Relationship Id="rId9" Type="http://schemas.openxmlformats.org/officeDocument/2006/relationships/image" Target="../media/image31.sv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35.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emf"/><Relationship Id="rId10" Type="http://schemas.openxmlformats.org/officeDocument/2006/relationships/image" Target="../media/image33.png"/><Relationship Id="rId4" Type="http://schemas.openxmlformats.org/officeDocument/2006/relationships/image" Target="../media/image15.png"/><Relationship Id="rId9" Type="http://schemas.openxmlformats.org/officeDocument/2006/relationships/image" Target="../media/image31.sv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5.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emf"/><Relationship Id="rId10" Type="http://schemas.openxmlformats.org/officeDocument/2006/relationships/image" Target="../media/image34.png"/><Relationship Id="rId4" Type="http://schemas.openxmlformats.org/officeDocument/2006/relationships/image" Target="../media/image15.png"/><Relationship Id="rId9"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bwMode="auto">
          <a:xfrm>
            <a:off x="88" y="537"/>
            <a:ext cx="4228388"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a:xfrm>
            <a:off x="269323" y="537"/>
            <a:ext cx="3585647" cy="6856930"/>
          </a:xfrm>
        </p:spPr>
        <p:txBody>
          <a:bodyPr anchor="ctr" anchorCtr="0"/>
          <a:lstStyle/>
          <a:p>
            <a:r>
              <a:rPr lang="en-NZ" dirty="0">
                <a:gradFill>
                  <a:gsLst>
                    <a:gs pos="1250">
                      <a:schemeClr val="bg1"/>
                    </a:gs>
                    <a:gs pos="100000">
                      <a:schemeClr val="bg1"/>
                    </a:gs>
                  </a:gsLst>
                  <a:lin ang="5400000" scaled="0"/>
                </a:gradFill>
              </a:rPr>
              <a:t>Azure</a:t>
            </a:r>
            <a:br>
              <a:rPr lang="en-NZ" dirty="0">
                <a:gradFill>
                  <a:gsLst>
                    <a:gs pos="1250">
                      <a:schemeClr val="bg1"/>
                    </a:gs>
                    <a:gs pos="100000">
                      <a:schemeClr val="bg1"/>
                    </a:gs>
                  </a:gsLst>
                  <a:lin ang="5400000" scaled="0"/>
                </a:gradFill>
              </a:rPr>
            </a:br>
            <a:r>
              <a:rPr lang="en-NZ" dirty="0">
                <a:gradFill>
                  <a:gsLst>
                    <a:gs pos="1250">
                      <a:schemeClr val="bg1"/>
                    </a:gs>
                    <a:gs pos="100000">
                      <a:schemeClr val="bg1"/>
                    </a:gs>
                  </a:gsLst>
                  <a:lin ang="5400000" scaled="0"/>
                </a:gradFill>
              </a:rPr>
              <a:t>Event Grid</a:t>
            </a:r>
          </a:p>
        </p:txBody>
      </p:sp>
      <p:pic>
        <p:nvPicPr>
          <p:cNvPr id="70" name="Picture 69">
            <a:extLst>
              <a:ext uri="{FF2B5EF4-FFF2-40B4-BE49-F238E27FC236}">
                <a16:creationId xmlns:a16="http://schemas.microsoft.com/office/drawing/2014/main" id="{D248F7DB-B6A3-40CF-BDE4-C8A83766C7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403" y="2786932"/>
            <a:ext cx="1076177" cy="1076177"/>
          </a:xfrm>
          <a:prstGeom prst="rect">
            <a:avLst/>
          </a:prstGeom>
        </p:spPr>
      </p:pic>
      <p:grpSp>
        <p:nvGrpSpPr>
          <p:cNvPr id="71" name="Group 70">
            <a:extLst>
              <a:ext uri="{FF2B5EF4-FFF2-40B4-BE49-F238E27FC236}">
                <a16:creationId xmlns:a16="http://schemas.microsoft.com/office/drawing/2014/main" id="{9889CB50-5E47-45B1-BFB8-107C5F41DC2D}"/>
              </a:ext>
            </a:extLst>
          </p:cNvPr>
          <p:cNvGrpSpPr/>
          <p:nvPr/>
        </p:nvGrpSpPr>
        <p:grpSpPr>
          <a:xfrm>
            <a:off x="446216" y="4796141"/>
            <a:ext cx="1223257" cy="1148345"/>
            <a:chOff x="5421924" y="2143244"/>
            <a:chExt cx="1592627" cy="1592627"/>
          </a:xfrm>
        </p:grpSpPr>
        <p:sp>
          <p:nvSpPr>
            <p:cNvPr id="72" name="Oval 71">
              <a:extLst>
                <a:ext uri="{FF2B5EF4-FFF2-40B4-BE49-F238E27FC236}">
                  <a16:creationId xmlns:a16="http://schemas.microsoft.com/office/drawing/2014/main" id="{D7E704BA-48E6-4156-BA8A-35F22C7CE566}"/>
                </a:ext>
              </a:extLst>
            </p:cNvPr>
            <p:cNvSpPr/>
            <p:nvPr/>
          </p:nvSpPr>
          <p:spPr bwMode="auto">
            <a:xfrm>
              <a:off x="5421924" y="2143244"/>
              <a:ext cx="1592627" cy="1592627"/>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73" name="Picture 72">
              <a:extLst>
                <a:ext uri="{FF2B5EF4-FFF2-40B4-BE49-F238E27FC236}">
                  <a16:creationId xmlns:a16="http://schemas.microsoft.com/office/drawing/2014/main" id="{CA0B01A7-E4F7-4DEB-A4AC-F7DD48DB14C5}"/>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56317" y="2577637"/>
              <a:ext cx="723841" cy="723841"/>
            </a:xfrm>
            <a:prstGeom prst="rect">
              <a:avLst/>
            </a:prstGeom>
          </p:spPr>
        </p:pic>
      </p:grpSp>
      <p:pic>
        <p:nvPicPr>
          <p:cNvPr id="10" name="Picture 9">
            <a:extLst>
              <a:ext uri="{FF2B5EF4-FFF2-40B4-BE49-F238E27FC236}">
                <a16:creationId xmlns:a16="http://schemas.microsoft.com/office/drawing/2014/main" id="{A88D2609-845B-4EB3-BCB1-510CA17674DD}"/>
              </a:ext>
            </a:extLst>
          </p:cNvPr>
          <p:cNvPicPr>
            <a:picLocks noChangeAspect="1"/>
          </p:cNvPicPr>
          <p:nvPr/>
        </p:nvPicPr>
        <p:blipFill>
          <a:blip r:embed="rId6"/>
          <a:stretch>
            <a:fillRect/>
          </a:stretch>
        </p:blipFill>
        <p:spPr>
          <a:xfrm>
            <a:off x="10799582" y="1189666"/>
            <a:ext cx="960057" cy="960706"/>
          </a:xfrm>
          <a:prstGeom prst="rect">
            <a:avLst/>
          </a:prstGeom>
        </p:spPr>
      </p:pic>
      <p:pic>
        <p:nvPicPr>
          <p:cNvPr id="12" name="Picture 11">
            <a:extLst>
              <a:ext uri="{FF2B5EF4-FFF2-40B4-BE49-F238E27FC236}">
                <a16:creationId xmlns:a16="http://schemas.microsoft.com/office/drawing/2014/main" id="{19383475-B0B8-43E5-BB7F-6F53882FFB84}"/>
              </a:ext>
            </a:extLst>
          </p:cNvPr>
          <p:cNvPicPr>
            <a:picLocks noChangeAspect="1"/>
          </p:cNvPicPr>
          <p:nvPr/>
        </p:nvPicPr>
        <p:blipFill>
          <a:blip r:embed="rId7"/>
          <a:stretch>
            <a:fillRect/>
          </a:stretch>
        </p:blipFill>
        <p:spPr>
          <a:xfrm>
            <a:off x="10799583" y="2844668"/>
            <a:ext cx="960056" cy="960704"/>
          </a:xfrm>
          <a:prstGeom prst="rect">
            <a:avLst/>
          </a:prstGeom>
        </p:spPr>
      </p:pic>
      <p:pic>
        <p:nvPicPr>
          <p:cNvPr id="19" name="Picture 18">
            <a:extLst>
              <a:ext uri="{FF2B5EF4-FFF2-40B4-BE49-F238E27FC236}">
                <a16:creationId xmlns:a16="http://schemas.microsoft.com/office/drawing/2014/main" id="{62B330AC-6500-4A23-A183-C328705BA3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99582" y="4590024"/>
            <a:ext cx="780290" cy="780290"/>
          </a:xfrm>
          <a:prstGeom prst="rect">
            <a:avLst/>
          </a:prstGeom>
        </p:spPr>
      </p:pic>
      <p:cxnSp>
        <p:nvCxnSpPr>
          <p:cNvPr id="54" name="Straight Arrow Connector 53">
            <a:extLst>
              <a:ext uri="{FF2B5EF4-FFF2-40B4-BE49-F238E27FC236}">
                <a16:creationId xmlns:a16="http://schemas.microsoft.com/office/drawing/2014/main" id="{149181DB-E774-433D-A194-22D9D4C910BC}"/>
              </a:ext>
            </a:extLst>
          </p:cNvPr>
          <p:cNvCxnSpPr>
            <a:cxnSpLocks/>
          </p:cNvCxnSpPr>
          <p:nvPr/>
        </p:nvCxnSpPr>
        <p:spPr>
          <a:xfrm>
            <a:off x="8645238" y="3311238"/>
            <a:ext cx="196734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1D10A26-B5F0-408A-B58E-201C66F75667}"/>
              </a:ext>
            </a:extLst>
          </p:cNvPr>
          <p:cNvCxnSpPr>
            <a:cxnSpLocks/>
          </p:cNvCxnSpPr>
          <p:nvPr/>
        </p:nvCxnSpPr>
        <p:spPr>
          <a:xfrm>
            <a:off x="9234056" y="3311238"/>
            <a:ext cx="0" cy="167585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B388339-7F3E-4CAE-A0BE-B6B60E6F113F}"/>
              </a:ext>
            </a:extLst>
          </p:cNvPr>
          <p:cNvCxnSpPr>
            <a:cxnSpLocks/>
          </p:cNvCxnSpPr>
          <p:nvPr/>
        </p:nvCxnSpPr>
        <p:spPr>
          <a:xfrm>
            <a:off x="9240983" y="4980169"/>
            <a:ext cx="1371599" cy="692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6355B29-458C-4DDD-A9E5-A9B38051E66B}"/>
              </a:ext>
            </a:extLst>
          </p:cNvPr>
          <p:cNvCxnSpPr>
            <a:cxnSpLocks/>
          </p:cNvCxnSpPr>
          <p:nvPr/>
        </p:nvCxnSpPr>
        <p:spPr>
          <a:xfrm>
            <a:off x="9234057" y="1635380"/>
            <a:ext cx="0" cy="167585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82984F8-356E-4107-A67F-6E076F4E7B2D}"/>
              </a:ext>
            </a:extLst>
          </p:cNvPr>
          <p:cNvCxnSpPr>
            <a:cxnSpLocks/>
          </p:cNvCxnSpPr>
          <p:nvPr/>
        </p:nvCxnSpPr>
        <p:spPr>
          <a:xfrm>
            <a:off x="9234055" y="1642308"/>
            <a:ext cx="13785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88221281-B98C-4ED3-BDC7-9CC43FBC5972}"/>
              </a:ext>
            </a:extLst>
          </p:cNvPr>
          <p:cNvCxnSpPr>
            <a:cxnSpLocks/>
          </p:cNvCxnSpPr>
          <p:nvPr/>
        </p:nvCxnSpPr>
        <p:spPr>
          <a:xfrm>
            <a:off x="5914690" y="3311140"/>
            <a:ext cx="1288471" cy="2771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87" name="Picture 86">
            <a:extLst>
              <a:ext uri="{FF2B5EF4-FFF2-40B4-BE49-F238E27FC236}">
                <a16:creationId xmlns:a16="http://schemas.microsoft.com/office/drawing/2014/main" id="{B1327915-F593-4D2E-B21A-DD6321F415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39991" y="2920995"/>
            <a:ext cx="780290" cy="780290"/>
          </a:xfrm>
          <a:prstGeom prst="rect">
            <a:avLst/>
          </a:prstGeom>
        </p:spPr>
      </p:pic>
    </p:spTree>
    <p:extLst>
      <p:ext uri="{BB962C8B-B14F-4D97-AF65-F5344CB8AC3E}">
        <p14:creationId xmlns:p14="http://schemas.microsoft.com/office/powerpoint/2010/main" val="32662212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Azure Event Grid</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Broad coverage within Azure and beyond</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Fully-managed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event routing</a:t>
            </a:r>
          </a:p>
        </p:txBody>
      </p:sp>
      <p:sp>
        <p:nvSpPr>
          <p:cNvPr id="7" name="TextBox 6"/>
          <p:cNvSpPr txBox="1"/>
          <p:nvPr/>
        </p:nvSpPr>
        <p:spPr>
          <a:xfrm>
            <a:off x="4482436"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 event delivery at scale</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Backbone of event-driven computing</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6B878D3-FE1E-48F4-B2D9-F5E7886BE035}"/>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Intelligence">
              <a:extLst>
                <a:ext uri="{FF2B5EF4-FFF2-40B4-BE49-F238E27FC236}">
                  <a16:creationId xmlns:a16="http://schemas.microsoft.com/office/drawing/2014/main" id="{48E5D2D7-C993-4321-A07E-59370D9A7C3B}"/>
                </a:ext>
              </a:extLst>
            </p:cNvPr>
            <p:cNvSpPr>
              <a:spLocks noChangeAspect="1" noEditPoints="1"/>
            </p:cNvSpPr>
            <p:nvPr/>
          </p:nvSpPr>
          <p:spPr bwMode="auto">
            <a:xfrm>
              <a:off x="9820109" y="2395959"/>
              <a:ext cx="769686" cy="739602"/>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4" name="Group 3">
            <a:extLst>
              <a:ext uri="{FF2B5EF4-FFF2-40B4-BE49-F238E27FC236}">
                <a16:creationId xmlns:a16="http://schemas.microsoft.com/office/drawing/2014/main" id="{37580E91-D4E6-49B7-AB71-2A351E0C18DC}"/>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 name="strategy">
              <a:extLst>
                <a:ext uri="{FF2B5EF4-FFF2-40B4-BE49-F238E27FC236}">
                  <a16:creationId xmlns:a16="http://schemas.microsoft.com/office/drawing/2014/main" id="{FA07B47D-E702-445A-A6BF-A7FC9221C1BA}"/>
                </a:ext>
              </a:extLst>
            </p:cNvPr>
            <p:cNvSpPr>
              <a:spLocks noChangeAspect="1" noEditPoints="1"/>
            </p:cNvSpPr>
            <p:nvPr/>
          </p:nvSpPr>
          <p:spPr bwMode="auto">
            <a:xfrm>
              <a:off x="1971188" y="2388065"/>
              <a:ext cx="566970" cy="755390"/>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993E74CE-CB9A-40BA-B06B-A69D911EF67B}"/>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 name="send">
              <a:extLst>
                <a:ext uri="{FF2B5EF4-FFF2-40B4-BE49-F238E27FC236}">
                  <a16:creationId xmlns:a16="http://schemas.microsoft.com/office/drawing/2014/main" id="{B4EF0F81-B67A-4E7C-83E8-A671C7ACFD38}"/>
                </a:ext>
              </a:extLst>
            </p:cNvPr>
            <p:cNvSpPr>
              <a:spLocks noChangeAspect="1" noEditPoints="1"/>
            </p:cNvSpPr>
            <p:nvPr/>
          </p:nvSpPr>
          <p:spPr bwMode="auto">
            <a:xfrm rot="20700000">
              <a:off x="5858128" y="2480969"/>
              <a:ext cx="801858" cy="536927"/>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spTree>
    <p:extLst>
      <p:ext uri="{BB962C8B-B14F-4D97-AF65-F5344CB8AC3E}">
        <p14:creationId xmlns:p14="http://schemas.microsoft.com/office/powerpoint/2010/main" val="3763325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4"/>
                                        </p:tgtEl>
                                        <p:attrNameLst>
                                          <p:attrName>ppt_x</p:attrName>
                                          <p:attrName>ppt_y</p:attrName>
                                        </p:attrNameLst>
                                      </p:cBhvr>
                                      <p:rCtr x="0" y="1852"/>
                                    </p:animMotion>
                                  </p:childTnLst>
                                </p:cTn>
                              </p:par>
                              <p:par>
                                <p:cTn id="10" presetID="10" presetClass="entr" presetSubtype="0" fill="hold" grpId="0" nodeType="withEffect">
                                  <p:stCondLst>
                                    <p:cond delay="1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64" presetClass="path" presetSubtype="0" decel="100000" fill="hold" grpId="1" nodeType="withEffect">
                                  <p:stCondLst>
                                    <p:cond delay="100"/>
                                  </p:stCondLst>
                                  <p:childTnLst>
                                    <p:animMotion origin="layout" path="M -1.16926E-6 9.07853E-9 L -1.16926E-6 -0.04539 " pathEditMode="relative" rAng="0" ptsTypes="AA">
                                      <p:cBhvr>
                                        <p:cTn id="14" dur="600" spd="-100000" fill="hold"/>
                                        <p:tgtEl>
                                          <p:spTgt spid="10"/>
                                        </p:tgtEl>
                                        <p:attrNameLst>
                                          <p:attrName>ppt_x</p:attrName>
                                          <p:attrName>ppt_y</p:attrName>
                                        </p:attrNameLst>
                                      </p:cBhvr>
                                      <p:rCtr x="0" y="-2270"/>
                                    </p:animMotion>
                                  </p:childTnLst>
                                </p:cTn>
                              </p:par>
                              <p:par>
                                <p:cTn id="15" presetID="10" presetClass="entr" presetSubtype="0" fill="hold" nodeType="withEffect">
                                  <p:stCondLst>
                                    <p:cond delay="1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00"/>
                                  </p:stCondLst>
                                  <p:childTnLst>
                                    <p:animMotion origin="layout" path="M -3.125E-6 4.44444E-6 L -3.125E-6 0.03703 " pathEditMode="relative" rAng="0" ptsTypes="AA">
                                      <p:cBhvr>
                                        <p:cTn id="19" dur="600" spd="-100000" fill="hold"/>
                                        <p:tgtEl>
                                          <p:spTgt spid="5"/>
                                        </p:tgtEl>
                                        <p:attrNameLst>
                                          <p:attrName>ppt_x</p:attrName>
                                          <p:attrName>ppt_y</p:attrName>
                                        </p:attrNameLst>
                                      </p:cBhvr>
                                      <p:rCtr x="0" y="1852"/>
                                    </p:animMotion>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64" presetClass="path" presetSubtype="0" decel="100000" fill="hold" grpId="1" nodeType="withEffect">
                                  <p:stCondLst>
                                    <p:cond delay="200"/>
                                  </p:stCondLst>
                                  <p:childTnLst>
                                    <p:animMotion origin="layout" path="M 0 9.07853E-9 L 0 -0.04539 " pathEditMode="relative" rAng="0" ptsTypes="AA">
                                      <p:cBhvr>
                                        <p:cTn id="24" dur="600" spd="-100000" fill="hold"/>
                                        <p:tgtEl>
                                          <p:spTgt spid="7"/>
                                        </p:tgtEl>
                                        <p:attrNameLst>
                                          <p:attrName>ppt_x</p:attrName>
                                          <p:attrName>ppt_y</p:attrName>
                                        </p:attrNameLst>
                                      </p:cBhvr>
                                      <p:rCtr x="0" y="-2270"/>
                                    </p:animMotion>
                                  </p:childTnLst>
                                </p:cTn>
                              </p:par>
                              <p:par>
                                <p:cTn id="25" presetID="10" presetClass="entr" presetSubtype="0" fill="hold" nodeType="withEffect">
                                  <p:stCondLst>
                                    <p:cond delay="2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42" presetClass="path" presetSubtype="0" decel="100000" fill="hold" nodeType="withEffect">
                                  <p:stCondLst>
                                    <p:cond delay="200"/>
                                  </p:stCondLst>
                                  <p:childTnLst>
                                    <p:animMotion origin="layout" path="M -3.125E-6 4.44444E-6 L -3.125E-6 0.03703 " pathEditMode="relative" rAng="0" ptsTypes="AA">
                                      <p:cBhvr>
                                        <p:cTn id="29" dur="600" spd="-100000" fill="hold"/>
                                        <p:tgtEl>
                                          <p:spTgt spid="6"/>
                                        </p:tgtEl>
                                        <p:attrNameLst>
                                          <p:attrName>ppt_x</p:attrName>
                                          <p:attrName>ppt_y</p:attrName>
                                        </p:attrNameLst>
                                      </p:cBhvr>
                                      <p:rCtr x="0" y="1852"/>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Benefits</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Unlock new scenarios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for your apps</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Focus on innovation </a:t>
            </a:r>
            <a:b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b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and pay per event</a:t>
            </a:r>
          </a:p>
        </p:txBody>
      </p:sp>
      <p:sp>
        <p:nvSpPr>
          <p:cNvPr id="7" name="TextBox 6"/>
          <p:cNvSpPr txBox="1"/>
          <p:nvPr/>
        </p:nvSpPr>
        <p:spPr>
          <a:xfrm>
            <a:off x="4213529" y="3787566"/>
            <a:ext cx="3764943" cy="892801"/>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Ensure reliability and performance for your apps</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896354" rtl="0" eaLnBrk="1" fontAlgn="auto" latinLnBrk="0" hangingPunct="1">
              <a:lnSpc>
                <a:spcPct val="90000"/>
              </a:lnSpc>
              <a:spcBef>
                <a:spcPts val="0"/>
              </a:spcBef>
              <a:spcAft>
                <a:spcPts val="0"/>
              </a:spcAft>
              <a:buClrTx/>
              <a:buSzTx/>
              <a:buFontTx/>
              <a:buNone/>
              <a:tabLst/>
              <a:defRPr/>
            </a:pPr>
            <a:r>
              <a:rPr kumimoji="0" lang="en-US" sz="4313" b="0" i="0" u="none" strike="noStrike" kern="1200" cap="none" spc="-98" normalizeH="0" baseline="0" noProof="0">
                <a:ln w="3175">
                  <a:noFill/>
                </a:ln>
                <a:gradFill>
                  <a:gsLst>
                    <a:gs pos="92135">
                      <a:srgbClr val="0078D7"/>
                    </a:gs>
                    <a:gs pos="84831">
                      <a:srgbClr val="0078D7"/>
                    </a:gs>
                  </a:gsLst>
                  <a:lin ang="5400000" scaled="0"/>
                </a:gradFill>
                <a:effectLst/>
                <a:uLnTx/>
                <a:uFillTx/>
                <a:latin typeface="Segoe UI Light"/>
                <a:ea typeface="+mn-ea"/>
                <a:cs typeface="Segoe UI" pitchFamily="34" charset="0"/>
              </a:rPr>
              <a:t>Manage all events in one place</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4FCB6D2-D0E1-4597-A856-7E0C1DAAF981}"/>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7" name="target_2">
              <a:extLst>
                <a:ext uri="{FF2B5EF4-FFF2-40B4-BE49-F238E27FC236}">
                  <a16:creationId xmlns:a16="http://schemas.microsoft.com/office/drawing/2014/main" id="{F2C0DDB3-56B1-41A7-B1E2-86ED2DE59C1E}"/>
                </a:ext>
              </a:extLst>
            </p:cNvPr>
            <p:cNvSpPr>
              <a:spLocks noChangeAspect="1" noEditPoints="1"/>
            </p:cNvSpPr>
            <p:nvPr/>
          </p:nvSpPr>
          <p:spPr bwMode="auto">
            <a:xfrm>
              <a:off x="1929393" y="2441777"/>
              <a:ext cx="650560" cy="647967"/>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1" name="Group 10">
            <a:extLst>
              <a:ext uri="{FF2B5EF4-FFF2-40B4-BE49-F238E27FC236}">
                <a16:creationId xmlns:a16="http://schemas.microsoft.com/office/drawing/2014/main" id="{B47ECF0F-6DD9-450C-ACE4-AFA5489E9782}"/>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8" name="Processing_E9F5">
              <a:extLst>
                <a:ext uri="{FF2B5EF4-FFF2-40B4-BE49-F238E27FC236}">
                  <a16:creationId xmlns:a16="http://schemas.microsoft.com/office/drawing/2014/main" id="{C4DB4564-1901-4DFB-9611-5CA84A6887CB}"/>
                </a:ext>
              </a:extLst>
            </p:cNvPr>
            <p:cNvSpPr>
              <a:spLocks noChangeAspect="1" noEditPoints="1"/>
            </p:cNvSpPr>
            <p:nvPr/>
          </p:nvSpPr>
          <p:spPr bwMode="auto">
            <a:xfrm>
              <a:off x="5830699" y="2428241"/>
              <a:ext cx="775078" cy="67504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22" name="Group 21">
            <a:extLst>
              <a:ext uri="{FF2B5EF4-FFF2-40B4-BE49-F238E27FC236}">
                <a16:creationId xmlns:a16="http://schemas.microsoft.com/office/drawing/2014/main" id="{0C849A0A-8707-4209-BA22-87CBED3E50B6}"/>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 name="Lock_2">
              <a:extLst>
                <a:ext uri="{FF2B5EF4-FFF2-40B4-BE49-F238E27FC236}">
                  <a16:creationId xmlns:a16="http://schemas.microsoft.com/office/drawing/2014/main" id="{091C6A32-C100-4BCC-BDD5-D6A4CF829F7B}"/>
                </a:ext>
              </a:extLst>
            </p:cNvPr>
            <p:cNvSpPr>
              <a:spLocks noChangeAspect="1" noEditPoints="1"/>
            </p:cNvSpPr>
            <p:nvPr/>
          </p:nvSpPr>
          <p:spPr bwMode="auto">
            <a:xfrm>
              <a:off x="9942332" y="2431067"/>
              <a:ext cx="478938" cy="66938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spTree>
    <p:extLst>
      <p:ext uri="{BB962C8B-B14F-4D97-AF65-F5344CB8AC3E}">
        <p14:creationId xmlns:p14="http://schemas.microsoft.com/office/powerpoint/2010/main" val="1673939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9"/>
                                        </p:tgtEl>
                                        <p:attrNameLst>
                                          <p:attrName>ppt_x</p:attrName>
                                          <p:attrName>ppt_y</p:attrName>
                                        </p:attrNameLst>
                                      </p:cBhvr>
                                      <p:rCtr x="0" y="1852"/>
                                    </p:animMotion>
                                  </p:childTnLst>
                                </p:cTn>
                              </p:par>
                              <p:par>
                                <p:cTn id="10" presetID="10" presetClass="entr" presetSubtype="0" fill="hold" nodeType="withEffect">
                                  <p:stCondLst>
                                    <p:cond delay="1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nodeType="withEffect">
                                  <p:stCondLst>
                                    <p:cond delay="100"/>
                                  </p:stCondLst>
                                  <p:childTnLst>
                                    <p:animMotion origin="layout" path="M -3.125E-6 4.44444E-6 L -3.125E-6 0.03703 " pathEditMode="relative" rAng="0" ptsTypes="AA">
                                      <p:cBhvr>
                                        <p:cTn id="14" dur="600" spd="-100000" fill="hold"/>
                                        <p:tgtEl>
                                          <p:spTgt spid="11"/>
                                        </p:tgtEl>
                                        <p:attrNameLst>
                                          <p:attrName>ppt_x</p:attrName>
                                          <p:attrName>ppt_y</p:attrName>
                                        </p:attrNameLst>
                                      </p:cBhvr>
                                      <p:rCtr x="0" y="1852"/>
                                    </p:animMotion>
                                  </p:childTnLst>
                                </p:cTn>
                              </p:par>
                              <p:par>
                                <p:cTn id="15" presetID="10" presetClass="entr" presetSubtype="0" fill="hold" nodeType="withEffect">
                                  <p:stCondLst>
                                    <p:cond delay="2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42" presetClass="path" presetSubtype="0" decel="100000" fill="hold" nodeType="withEffect">
                                  <p:stCondLst>
                                    <p:cond delay="200"/>
                                  </p:stCondLst>
                                  <p:childTnLst>
                                    <p:animMotion origin="layout" path="M -3.125E-6 4.44444E-6 L -3.125E-6 0.03703 " pathEditMode="relative" rAng="0" ptsTypes="AA">
                                      <p:cBhvr>
                                        <p:cTn id="19" dur="600" spd="-100000" fill="hold"/>
                                        <p:tgtEl>
                                          <p:spTgt spid="22"/>
                                        </p:tgtEl>
                                        <p:attrNameLst>
                                          <p:attrName>ppt_x</p:attrName>
                                          <p:attrName>ppt_y</p:attrName>
                                        </p:attrNameLst>
                                      </p:cBhvr>
                                      <p:rCtr x="0" y="1852"/>
                                    </p:animMotion>
                                  </p:childTnLst>
                                </p:cTn>
                              </p:par>
                              <p:par>
                                <p:cTn id="20" presetID="10" presetClass="entr" presetSubtype="0" fill="hold" grpId="0" nodeType="withEffect">
                                  <p:stCondLst>
                                    <p:cond delay="1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64" presetClass="path" presetSubtype="0" decel="100000" fill="hold" grpId="1" nodeType="withEffect">
                                  <p:stCondLst>
                                    <p:cond delay="100"/>
                                  </p:stCondLst>
                                  <p:childTnLst>
                                    <p:animMotion origin="layout" path="M -1.16926E-6 9.07853E-9 L -1.16926E-6 -0.04539 " pathEditMode="relative" rAng="0" ptsTypes="AA">
                                      <p:cBhvr>
                                        <p:cTn id="24" dur="600" spd="-100000" fill="hold"/>
                                        <p:tgtEl>
                                          <p:spTgt spid="10"/>
                                        </p:tgtEl>
                                        <p:attrNameLst>
                                          <p:attrName>ppt_x</p:attrName>
                                          <p:attrName>ppt_y</p:attrName>
                                        </p:attrNameLst>
                                      </p:cBhvr>
                                      <p:rCtr x="0" y="-2270"/>
                                    </p:animMotion>
                                  </p:childTnLst>
                                </p:cTn>
                              </p:par>
                              <p:par>
                                <p:cTn id="25" presetID="10" presetClass="entr" presetSubtype="0" fill="hold" grpId="0" nodeType="withEffect">
                                  <p:stCondLst>
                                    <p:cond delay="2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64" presetClass="path" presetSubtype="0" decel="100000" fill="hold" grpId="1" nodeType="withEffect">
                                  <p:stCondLst>
                                    <p:cond delay="200"/>
                                  </p:stCondLst>
                                  <p:childTnLst>
                                    <p:animMotion origin="layout" path="M 0 9.07853E-9 L 0 -0.04539 " pathEditMode="relative" rAng="0" ptsTypes="AA">
                                      <p:cBhvr>
                                        <p:cTn id="29" dur="600" spd="-100000" fill="hold"/>
                                        <p:tgtEl>
                                          <p:spTgt spid="7"/>
                                        </p:tgtEl>
                                        <p:attrNameLst>
                                          <p:attrName>ppt_x</p:attrName>
                                          <p:attrName>ppt_y</p:attrName>
                                        </p:attrNameLst>
                                      </p:cBhvr>
                                      <p:rCtr x="0" y="-2270"/>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7B3F79-6CAD-4BC3-A707-B9F5200F5B1F}"/>
              </a:ext>
            </a:extLst>
          </p:cNvPr>
          <p:cNvSpPr/>
          <p:nvPr/>
        </p:nvSpPr>
        <p:spPr bwMode="auto">
          <a:xfrm>
            <a:off x="4975469" y="2945815"/>
            <a:ext cx="2241062" cy="22410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sp>
        <p:nvSpPr>
          <p:cNvPr id="112" name="TextBox 111"/>
          <p:cNvSpPr txBox="1"/>
          <p:nvPr/>
        </p:nvSpPr>
        <p:spPr>
          <a:xfrm>
            <a:off x="1613928" y="1546528"/>
            <a:ext cx="2689274" cy="642677"/>
          </a:xfrm>
          <a:prstGeom prst="rect">
            <a:avLst/>
          </a:prstGeom>
          <a:noFill/>
          <a:ln>
            <a:noFill/>
          </a:ln>
        </p:spPr>
        <p:txBody>
          <a:bodyPr wrap="squar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publishers</a:t>
            </a:r>
          </a:p>
        </p:txBody>
      </p:sp>
      <p:sp>
        <p:nvSpPr>
          <p:cNvPr id="166" name="TextBox 165"/>
          <p:cNvSpPr txBox="1"/>
          <p:nvPr/>
        </p:nvSpPr>
        <p:spPr>
          <a:xfrm>
            <a:off x="8026248" y="1905094"/>
            <a:ext cx="2414439" cy="642677"/>
          </a:xfrm>
          <a:prstGeom prst="rect">
            <a:avLst/>
          </a:prstGeom>
          <a:noFill/>
          <a:ln>
            <a:noFill/>
          </a:ln>
        </p:spPr>
        <p:txBody>
          <a:bodyPr wrap="non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handlers</a:t>
            </a:r>
          </a:p>
        </p:txBody>
      </p:sp>
      <p:cxnSp>
        <p:nvCxnSpPr>
          <p:cNvPr id="59" name="Straight Connector 58"/>
          <p:cNvCxnSpPr>
            <a:cxnSpLocks/>
          </p:cNvCxnSpPr>
          <p:nvPr/>
        </p:nvCxnSpPr>
        <p:spPr>
          <a:xfrm>
            <a:off x="4419839" y="3499710"/>
            <a:ext cx="918619" cy="891453"/>
          </a:xfrm>
          <a:prstGeom prst="line">
            <a:avLst/>
          </a:prstGeom>
          <a:noFill/>
          <a:ln w="9525" cap="flat" cmpd="sng" algn="ctr">
            <a:noFill/>
            <a:prstDash val="solid"/>
            <a:headEnd type="none"/>
            <a:tailEnd type="none"/>
          </a:ln>
          <a:effectLst/>
        </p:spPr>
      </p:cxnSp>
      <p:pic>
        <p:nvPicPr>
          <p:cNvPr id="54" name="Picture 53">
            <a:extLst>
              <a:ext uri="{FF2B5EF4-FFF2-40B4-BE49-F238E27FC236}">
                <a16:creationId xmlns:a16="http://schemas.microsoft.com/office/drawing/2014/main" id="{1E82793E-5FE5-4462-9B8C-E0E347E4E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079" y="3452424"/>
            <a:ext cx="1227843" cy="1227843"/>
          </a:xfrm>
          <a:prstGeom prst="rect">
            <a:avLst/>
          </a:prstGeom>
        </p:spPr>
      </p:pic>
      <p:grpSp>
        <p:nvGrpSpPr>
          <p:cNvPr id="25" name="Group 24">
            <a:extLst>
              <a:ext uri="{FF2B5EF4-FFF2-40B4-BE49-F238E27FC236}">
                <a16:creationId xmlns:a16="http://schemas.microsoft.com/office/drawing/2014/main" id="{2C411C01-8BBD-4D4D-BE16-17641B77B3D3}"/>
              </a:ext>
            </a:extLst>
          </p:cNvPr>
          <p:cNvGrpSpPr/>
          <p:nvPr/>
        </p:nvGrpSpPr>
        <p:grpSpPr>
          <a:xfrm>
            <a:off x="7082058" y="2856172"/>
            <a:ext cx="648143" cy="2420347"/>
            <a:chOff x="722406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6" name="Group 25">
            <a:extLst>
              <a:ext uri="{FF2B5EF4-FFF2-40B4-BE49-F238E27FC236}">
                <a16:creationId xmlns:a16="http://schemas.microsoft.com/office/drawing/2014/main" id="{0FEFE59A-A912-413A-B282-19A791EE6F48}"/>
              </a:ext>
            </a:extLst>
          </p:cNvPr>
          <p:cNvGrpSpPr/>
          <p:nvPr/>
        </p:nvGrpSpPr>
        <p:grpSpPr>
          <a:xfrm>
            <a:off x="4178188" y="2183851"/>
            <a:ext cx="643398" cy="3764984"/>
            <a:chOff x="4261969"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21" name="Group 20">
            <a:extLst>
              <a:ext uri="{FF2B5EF4-FFF2-40B4-BE49-F238E27FC236}">
                <a16:creationId xmlns:a16="http://schemas.microsoft.com/office/drawing/2014/main" id="{D932B88A-9652-4DC4-82A3-6C9565AC5CCC}"/>
              </a:ext>
            </a:extLst>
          </p:cNvPr>
          <p:cNvGrpSpPr/>
          <p:nvPr/>
        </p:nvGrpSpPr>
        <p:grpSpPr>
          <a:xfrm>
            <a:off x="1613928" y="2282470"/>
            <a:ext cx="2689274" cy="3567747"/>
            <a:chOff x="1646290" y="2327742"/>
            <a:chExt cx="27432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85352EA2-E345-47A8-B979-D2F2D70F5AF4}"/>
              </a:ext>
            </a:extLst>
          </p:cNvPr>
          <p:cNvGrpSpPr/>
          <p:nvPr/>
        </p:nvGrpSpPr>
        <p:grpSpPr>
          <a:xfrm>
            <a:off x="7888830" y="2641036"/>
            <a:ext cx="2689274" cy="2850615"/>
            <a:chOff x="8047017" y="2693498"/>
            <a:chExt cx="27432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765B14C9-3992-4098-89C2-40174474D10C}"/>
              </a:ext>
            </a:extLst>
          </p:cNvPr>
          <p:cNvGrpSpPr/>
          <p:nvPr/>
        </p:nvGrpSpPr>
        <p:grpSpPr>
          <a:xfrm>
            <a:off x="1613925" y="2523455"/>
            <a:ext cx="2420350" cy="3085779"/>
            <a:chOff x="1646287" y="2573559"/>
            <a:chExt cx="2468883" cy="3147655"/>
          </a:xfrm>
        </p:grpSpPr>
        <p:sp>
          <p:nvSpPr>
            <p:cNvPr id="139" name="TextBox 138"/>
            <p:cNvSpPr txBox="1"/>
            <p:nvPr/>
          </p:nvSpPr>
          <p:spPr>
            <a:xfrm>
              <a:off x="1646289" y="330507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Resource Groups</a:t>
              </a:r>
            </a:p>
          </p:txBody>
        </p:sp>
        <p:sp>
          <p:nvSpPr>
            <p:cNvPr id="142" name="TextBox 141"/>
            <p:cNvSpPr txBox="1"/>
            <p:nvPr/>
          </p:nvSpPr>
          <p:spPr>
            <a:xfrm>
              <a:off x="1646290" y="4768103"/>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Event Hubs</a:t>
              </a:r>
            </a:p>
          </p:txBody>
        </p:sp>
        <p:sp>
          <p:nvSpPr>
            <p:cNvPr id="136" name="TextBox 135"/>
            <p:cNvSpPr txBox="1"/>
            <p:nvPr/>
          </p:nvSpPr>
          <p:spPr>
            <a:xfrm>
              <a:off x="1646290" y="4036591"/>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Subscriptions</a:t>
              </a:r>
            </a:p>
          </p:txBody>
        </p:sp>
        <p:sp>
          <p:nvSpPr>
            <p:cNvPr id="133" name="TextBox 132"/>
            <p:cNvSpPr txBox="1"/>
            <p:nvPr/>
          </p:nvSpPr>
          <p:spPr>
            <a:xfrm>
              <a:off x="1646287" y="549961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Custom Events</a:t>
              </a:r>
            </a:p>
          </p:txBody>
        </p:sp>
        <p:sp>
          <p:nvSpPr>
            <p:cNvPr id="130" name="TextBox 129"/>
            <p:cNvSpPr txBox="1"/>
            <p:nvPr/>
          </p:nvSpPr>
          <p:spPr>
            <a:xfrm>
              <a:off x="1646290" y="257355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Blob Storage</a:t>
              </a:r>
            </a:p>
          </p:txBody>
        </p:sp>
      </p:grpSp>
      <p:grpSp>
        <p:nvGrpSpPr>
          <p:cNvPr id="28" name="Group 27">
            <a:extLst>
              <a:ext uri="{FF2B5EF4-FFF2-40B4-BE49-F238E27FC236}">
                <a16:creationId xmlns:a16="http://schemas.microsoft.com/office/drawing/2014/main" id="{E8AD474A-D44D-4068-9AC0-E075C4A15FB1}"/>
              </a:ext>
            </a:extLst>
          </p:cNvPr>
          <p:cNvGrpSpPr/>
          <p:nvPr/>
        </p:nvGrpSpPr>
        <p:grpSpPr>
          <a:xfrm>
            <a:off x="7888830" y="2882021"/>
            <a:ext cx="2420347" cy="2368647"/>
            <a:chOff x="8047017" y="2939315"/>
            <a:chExt cx="2468880" cy="2416143"/>
          </a:xfrm>
        </p:grpSpPr>
        <p:sp>
          <p:nvSpPr>
            <p:cNvPr id="80" name="TextBox 79">
              <a:extLst>
                <a:ext uri="{FF2B5EF4-FFF2-40B4-BE49-F238E27FC236}">
                  <a16:creationId xmlns:a16="http://schemas.microsoft.com/office/drawing/2014/main" id="{FB218A8C-0032-4D10-9AA8-9B7816410325}"/>
                </a:ext>
              </a:extLst>
            </p:cNvPr>
            <p:cNvSpPr txBox="1"/>
            <p:nvPr/>
          </p:nvSpPr>
          <p:spPr>
            <a:xfrm>
              <a:off x="8047017" y="293931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Functions</a:t>
              </a:r>
            </a:p>
          </p:txBody>
        </p:sp>
        <p:sp>
          <p:nvSpPr>
            <p:cNvPr id="81" name="TextBox 80">
              <a:extLst>
                <a:ext uri="{FF2B5EF4-FFF2-40B4-BE49-F238E27FC236}">
                  <a16:creationId xmlns:a16="http://schemas.microsoft.com/office/drawing/2014/main" id="{ACF3C21B-22D1-474D-B696-373FC1C5250A}"/>
                </a:ext>
              </a:extLst>
            </p:cNvPr>
            <p:cNvSpPr txBox="1"/>
            <p:nvPr/>
          </p:nvSpPr>
          <p:spPr>
            <a:xfrm>
              <a:off x="8047017" y="4402347"/>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Azure Automation</a:t>
              </a:r>
            </a:p>
          </p:txBody>
        </p:sp>
        <p:sp>
          <p:nvSpPr>
            <p:cNvPr id="82" name="TextBox 81">
              <a:extLst>
                <a:ext uri="{FF2B5EF4-FFF2-40B4-BE49-F238E27FC236}">
                  <a16:creationId xmlns:a16="http://schemas.microsoft.com/office/drawing/2014/main" id="{5132851C-5C6B-487F-B36C-5FABED0EBCF8}"/>
                </a:ext>
              </a:extLst>
            </p:cNvPr>
            <p:cNvSpPr txBox="1"/>
            <p:nvPr/>
          </p:nvSpPr>
          <p:spPr>
            <a:xfrm>
              <a:off x="8047017" y="3670835"/>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rPr>
                <a:t>Logic Apps</a:t>
              </a:r>
            </a:p>
          </p:txBody>
        </p:sp>
        <p:sp>
          <p:nvSpPr>
            <p:cNvPr id="83" name="TextBox 82">
              <a:extLst>
                <a:ext uri="{FF2B5EF4-FFF2-40B4-BE49-F238E27FC236}">
                  <a16:creationId xmlns:a16="http://schemas.microsoft.com/office/drawing/2014/main" id="{E6ECB19F-78B2-4F77-83D6-D1CA12618F6D}"/>
                </a:ext>
              </a:extLst>
            </p:cNvPr>
            <p:cNvSpPr txBox="1"/>
            <p:nvPr/>
          </p:nvSpPr>
          <p:spPr>
            <a:xfrm>
              <a:off x="8047017" y="5133859"/>
              <a:ext cx="2468880" cy="221599"/>
            </a:xfrm>
            <a:prstGeom prst="rect">
              <a:avLst/>
            </a:prstGeom>
            <a:noFill/>
            <a:ln>
              <a:noFill/>
            </a:ln>
          </p:spPr>
          <p:txBody>
            <a:bodyPr wrap="square" lIns="627497" tIns="0" rIns="0" bIns="0" rtlCol="0" anchor="ctr" anchorCtr="0">
              <a:spAutoFit/>
            </a:bodyPr>
            <a:lstStyle/>
            <a:p>
              <a:pPr marL="0" marR="0" lvl="0" indent="0" algn="l" defTabSz="932563" rtl="0" eaLnBrk="1" fontAlgn="auto" latinLnBrk="0" hangingPunct="1">
                <a:lnSpc>
                  <a:spcPct val="90000"/>
                </a:lnSpc>
                <a:spcBef>
                  <a:spcPts val="0"/>
                </a:spcBef>
                <a:spcAft>
                  <a:spcPts val="0"/>
                </a:spcAft>
                <a:buClrTx/>
                <a:buSzTx/>
                <a:buFontTx/>
                <a:buNone/>
                <a:tabLst/>
                <a:defRPr/>
              </a:pPr>
              <a:r>
                <a:rPr kumimoji="0" lang="en-US" sz="1568" b="0" i="0" u="none" strike="noStrike" kern="0" cap="none" spc="0" normalizeH="0" baseline="0" noProof="0" err="1">
                  <a:ln>
                    <a:noFill/>
                  </a:ln>
                  <a:gradFill>
                    <a:gsLst>
                      <a:gs pos="1250">
                        <a:srgbClr val="353535"/>
                      </a:gs>
                      <a:gs pos="100000">
                        <a:srgbClr val="353535"/>
                      </a:gs>
                    </a:gsLst>
                    <a:lin ang="5400000" scaled="0"/>
                  </a:gradFill>
                  <a:effectLst/>
                  <a:uLnTx/>
                  <a:uFillTx/>
                  <a:latin typeface="Segoe UI"/>
                  <a:ea typeface="+mn-ea"/>
                  <a:cs typeface="+mn-cs"/>
                </a:rPr>
                <a:t>WebHooks</a:t>
              </a:r>
              <a:endParaRPr kumimoji="0" lang="en-US" sz="1568" b="0" i="0" u="none" strike="noStrike" kern="0" cap="none" spc="0" normalizeH="0" baseline="0" noProof="0">
                <a:ln>
                  <a:noFill/>
                </a:ln>
                <a:gradFill>
                  <a:gsLst>
                    <a:gs pos="1250">
                      <a:srgbClr val="353535"/>
                    </a:gs>
                    <a:gs pos="100000">
                      <a:srgbClr val="353535"/>
                    </a:gs>
                  </a:gsLst>
                  <a:lin ang="5400000" scaled="0"/>
                </a:gra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393536B3-83E9-4175-A7C3-A24CC551DC03}"/>
              </a:ext>
            </a:extLst>
          </p:cNvPr>
          <p:cNvGrpSpPr/>
          <p:nvPr/>
        </p:nvGrpSpPr>
        <p:grpSpPr>
          <a:xfrm>
            <a:off x="1776831" y="2476189"/>
            <a:ext cx="311775" cy="3166950"/>
            <a:chOff x="1812459" y="2525345"/>
            <a:chExt cx="318027" cy="3230454"/>
          </a:xfrm>
        </p:grpSpPr>
        <p:pic>
          <p:nvPicPr>
            <p:cNvPr id="144" name="Picture 143"/>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141" name="Picture 140"/>
            <p:cNvPicPr>
              <a:picLocks noChangeAspect="1"/>
            </p:cNvPicPr>
            <p:nvPr/>
          </p:nvPicPr>
          <p:blipFill>
            <a:blip r:embed="rId5"/>
            <a:stretch>
              <a:fillRect/>
            </a:stretch>
          </p:blipFill>
          <p:spPr>
            <a:xfrm>
              <a:off x="1812459" y="3256865"/>
              <a:ext cx="318027" cy="318027"/>
            </a:xfrm>
            <a:prstGeom prst="rect">
              <a:avLst/>
            </a:prstGeom>
            <a:ln>
              <a:noFill/>
            </a:ln>
          </p:spPr>
        </p:pic>
        <p:pic>
          <p:nvPicPr>
            <p:cNvPr id="138" name="Picture 137"/>
            <p:cNvPicPr>
              <a:picLocks noChangeAspect="1"/>
            </p:cNvPicPr>
            <p:nvPr/>
          </p:nvPicPr>
          <p:blipFill>
            <a:blip r:embed="rId6"/>
            <a:stretch>
              <a:fillRect/>
            </a:stretch>
          </p:blipFill>
          <p:spPr>
            <a:xfrm>
              <a:off x="1819273" y="3995191"/>
              <a:ext cx="304398" cy="304398"/>
            </a:xfrm>
            <a:prstGeom prst="rect">
              <a:avLst/>
            </a:prstGeom>
            <a:ln>
              <a:noFill/>
            </a:ln>
          </p:spPr>
        </p:pic>
        <p:pic>
          <p:nvPicPr>
            <p:cNvPr id="135" name="Picture 134"/>
            <p:cNvPicPr>
              <a:picLocks noChangeAspect="1"/>
            </p:cNvPicPr>
            <p:nvPr/>
          </p:nvPicPr>
          <p:blipFill>
            <a:blip r:embed="rId7"/>
            <a:stretch>
              <a:fillRect/>
            </a:stretch>
          </p:blipFill>
          <p:spPr>
            <a:xfrm>
              <a:off x="1826087" y="5465029"/>
              <a:ext cx="290770" cy="290770"/>
            </a:xfrm>
            <a:prstGeom prst="rect">
              <a:avLst/>
            </a:prstGeom>
            <a:ln>
              <a:noFill/>
            </a:ln>
          </p:spPr>
        </p:pic>
        <p:pic>
          <p:nvPicPr>
            <p:cNvPr id="132" name="Picture 131"/>
            <p:cNvPicPr>
              <a:picLocks noChangeAspect="1"/>
            </p:cNvPicPr>
            <p:nvPr/>
          </p:nvPicPr>
          <p:blipFill>
            <a:blip r:embed="rId8"/>
            <a:stretch>
              <a:fillRect/>
            </a:stretch>
          </p:blipFill>
          <p:spPr>
            <a:xfrm>
              <a:off x="1812459" y="2525345"/>
              <a:ext cx="318027" cy="318027"/>
            </a:xfrm>
            <a:prstGeom prst="rect">
              <a:avLst/>
            </a:prstGeom>
            <a:ln>
              <a:noFill/>
            </a:ln>
          </p:spPr>
        </p:pic>
      </p:grpSp>
      <p:grpSp>
        <p:nvGrpSpPr>
          <p:cNvPr id="23" name="Group 22">
            <a:extLst>
              <a:ext uri="{FF2B5EF4-FFF2-40B4-BE49-F238E27FC236}">
                <a16:creationId xmlns:a16="http://schemas.microsoft.com/office/drawing/2014/main" id="{B45EC93F-AE7A-4524-BFD8-A11B62F34E5B}"/>
              </a:ext>
            </a:extLst>
          </p:cNvPr>
          <p:cNvGrpSpPr/>
          <p:nvPr/>
        </p:nvGrpSpPr>
        <p:grpSpPr>
          <a:xfrm>
            <a:off x="8059993" y="2834528"/>
            <a:ext cx="312230" cy="2463634"/>
            <a:chOff x="8221612" y="2890869"/>
            <a:chExt cx="318491" cy="2513035"/>
          </a:xfrm>
        </p:grpSpPr>
        <p:pic>
          <p:nvPicPr>
            <p:cNvPr id="163" name="Picture 162"/>
            <p:cNvPicPr>
              <a:picLocks noChangeAspect="1"/>
            </p:cNvPicPr>
            <p:nvPr/>
          </p:nvPicPr>
          <p:blipFill>
            <a:blip r:embed="rId9"/>
            <a:stretch>
              <a:fillRect/>
            </a:stretch>
          </p:blipFill>
          <p:spPr>
            <a:xfrm>
              <a:off x="822161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822161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822161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13882861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63" presetClass="path" presetSubtype="0" decel="100000" fill="hold" grpId="1" nodeType="withEffect">
                                  <p:stCondLst>
                                    <p:cond delay="0"/>
                                  </p:stCondLst>
                                  <p:childTnLst>
                                    <p:animMotion origin="layout" path="M -9.9566E-8 4.1035E-6 L -0.02578 4.1035E-6 " pathEditMode="relative" rAng="0" ptsTypes="AA">
                                      <p:cBhvr>
                                        <p:cTn id="9" dur="500" spd="-100000" fill="hold"/>
                                        <p:tgtEl>
                                          <p:spTgt spid="112"/>
                                        </p:tgtEl>
                                        <p:attrNameLst>
                                          <p:attrName>ppt_x</p:attrName>
                                          <p:attrName>ppt_y</p:attrName>
                                        </p:attrNameLst>
                                      </p:cBhvr>
                                      <p:rCtr x="-1289" y="0"/>
                                    </p:animMotion>
                                  </p:childTnLst>
                                </p:cTn>
                              </p:par>
                              <p:par>
                                <p:cTn id="10" presetID="10"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63" presetClass="path" presetSubtype="0" decel="100000" fill="hold" nodeType="withEffect">
                                  <p:stCondLst>
                                    <p:cond delay="0"/>
                                  </p:stCondLst>
                                  <p:childTnLst>
                                    <p:animMotion origin="layout" path="M -9.9566E-8 4.1035E-6 L -0.02578 4.1035E-6 " pathEditMode="relative" rAng="0" ptsTypes="AA">
                                      <p:cBhvr>
                                        <p:cTn id="14" dur="500" spd="-100000" fill="hold"/>
                                        <p:tgtEl>
                                          <p:spTgt spid="21"/>
                                        </p:tgtEl>
                                        <p:attrNameLst>
                                          <p:attrName>ppt_x</p:attrName>
                                          <p:attrName>ppt_y</p:attrName>
                                        </p:attrNameLst>
                                      </p:cBhvr>
                                      <p:rCtr x="-1289" y="0"/>
                                    </p:animMotion>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63" presetClass="path" presetSubtype="0" decel="100000" fill="hold" nodeType="withEffect">
                                  <p:stCondLst>
                                    <p:cond delay="0"/>
                                  </p:stCondLst>
                                  <p:childTnLst>
                                    <p:animMotion origin="layout" path="M -9.9566E-8 4.1035E-6 L -0.02578 4.1035E-6 " pathEditMode="relative" rAng="0" ptsTypes="AA">
                                      <p:cBhvr>
                                        <p:cTn id="19" dur="500" spd="-100000" fill="hold"/>
                                        <p:tgtEl>
                                          <p:spTgt spid="22"/>
                                        </p:tgtEl>
                                        <p:attrNameLst>
                                          <p:attrName>ppt_x</p:attrName>
                                          <p:attrName>ppt_y</p:attrName>
                                        </p:attrNameLst>
                                      </p:cBhvr>
                                      <p:rCtr x="-1289" y="0"/>
                                    </p:animMotion>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63" presetClass="path" presetSubtype="0" decel="100000" fill="hold" nodeType="withEffect">
                                  <p:stCondLst>
                                    <p:cond delay="0"/>
                                  </p:stCondLst>
                                  <p:childTnLst>
                                    <p:animMotion origin="layout" path="M -9.9566E-8 4.1035E-6 L -0.02578 4.1035E-6 " pathEditMode="relative" rAng="0" ptsTypes="AA">
                                      <p:cBhvr>
                                        <p:cTn id="24" dur="500" spd="-100000" fill="hold"/>
                                        <p:tgtEl>
                                          <p:spTgt spid="27"/>
                                        </p:tgtEl>
                                        <p:attrNameLst>
                                          <p:attrName>ppt_x</p:attrName>
                                          <p:attrName>ppt_y</p:attrName>
                                        </p:attrNameLst>
                                      </p:cBhvr>
                                      <p:rCtr x="-1289" y="0"/>
                                    </p:animMotion>
                                  </p:childTnLst>
                                </p:cTn>
                              </p:par>
                              <p:par>
                                <p:cTn id="25" presetID="10" presetClass="entr" presetSubtype="0" fill="hold" nodeType="withEffect">
                                  <p:stCondLst>
                                    <p:cond delay="1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63" presetClass="path" presetSubtype="0" decel="100000" fill="hold" nodeType="withEffect">
                                  <p:stCondLst>
                                    <p:cond delay="100"/>
                                  </p:stCondLst>
                                  <p:childTnLst>
                                    <p:animMotion origin="layout" path="M -9.9566E-8 4.1035E-6 L -0.02578 4.1035E-6 " pathEditMode="relative" rAng="0" ptsTypes="AA">
                                      <p:cBhvr>
                                        <p:cTn id="29" dur="500" spd="-100000" fill="hold"/>
                                        <p:tgtEl>
                                          <p:spTgt spid="26"/>
                                        </p:tgtEl>
                                        <p:attrNameLst>
                                          <p:attrName>ppt_x</p:attrName>
                                          <p:attrName>ppt_y</p:attrName>
                                        </p:attrNameLst>
                                      </p:cBhvr>
                                      <p:rCtr x="-1289" y="0"/>
                                    </p:animMotion>
                                  </p:childTnLst>
                                </p:cTn>
                              </p:par>
                              <p:par>
                                <p:cTn id="30" presetID="10" presetClass="entr" presetSubtype="0" fill="hold" grpId="0" nodeType="with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63" presetClass="path" presetSubtype="0" decel="100000" fill="hold" grpId="1" nodeType="withEffect">
                                  <p:stCondLst>
                                    <p:cond delay="200"/>
                                  </p:stCondLst>
                                  <p:childTnLst>
                                    <p:animMotion origin="layout" path="M -9.9566E-8 4.1035E-6 L -0.02578 4.1035E-6 " pathEditMode="relative" rAng="0" ptsTypes="AA">
                                      <p:cBhvr>
                                        <p:cTn id="34" dur="500" spd="-100000" fill="hold"/>
                                        <p:tgtEl>
                                          <p:spTgt spid="8"/>
                                        </p:tgtEl>
                                        <p:attrNameLst>
                                          <p:attrName>ppt_x</p:attrName>
                                          <p:attrName>ppt_y</p:attrName>
                                        </p:attrNameLst>
                                      </p:cBhvr>
                                      <p:rCtr x="-1289" y="0"/>
                                    </p:animMotion>
                                  </p:childTnLst>
                                </p:cTn>
                              </p:par>
                              <p:par>
                                <p:cTn id="35" presetID="10" presetClass="entr" presetSubtype="0" fill="hold" nodeType="withEffect">
                                  <p:stCondLst>
                                    <p:cond delay="20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63" presetClass="path" presetSubtype="0" decel="100000" fill="hold" nodeType="withEffect">
                                  <p:stCondLst>
                                    <p:cond delay="200"/>
                                  </p:stCondLst>
                                  <p:childTnLst>
                                    <p:animMotion origin="layout" path="M -9.9566E-8 4.1035E-6 L -0.02578 4.1035E-6 " pathEditMode="relative" rAng="0" ptsTypes="AA">
                                      <p:cBhvr>
                                        <p:cTn id="39" dur="500" spd="-100000" fill="hold"/>
                                        <p:tgtEl>
                                          <p:spTgt spid="54"/>
                                        </p:tgtEl>
                                        <p:attrNameLst>
                                          <p:attrName>ppt_x</p:attrName>
                                          <p:attrName>ppt_y</p:attrName>
                                        </p:attrNameLst>
                                      </p:cBhvr>
                                      <p:rCtr x="-1289" y="0"/>
                                    </p:animMotion>
                                  </p:childTnLst>
                                </p:cTn>
                              </p:par>
                              <p:par>
                                <p:cTn id="40" presetID="10" presetClass="entr" presetSubtype="0" fill="hold" nodeType="withEffect">
                                  <p:stCondLst>
                                    <p:cond delay="3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63" presetClass="path" presetSubtype="0" decel="100000" fill="hold" nodeType="withEffect">
                                  <p:stCondLst>
                                    <p:cond delay="300"/>
                                  </p:stCondLst>
                                  <p:childTnLst>
                                    <p:animMotion origin="layout" path="M -9.9566E-8 4.1035E-6 L -0.02578 4.1035E-6 " pathEditMode="relative" rAng="0" ptsTypes="AA">
                                      <p:cBhvr>
                                        <p:cTn id="44" dur="500" spd="-100000" fill="hold"/>
                                        <p:tgtEl>
                                          <p:spTgt spid="25"/>
                                        </p:tgtEl>
                                        <p:attrNameLst>
                                          <p:attrName>ppt_x</p:attrName>
                                          <p:attrName>ppt_y</p:attrName>
                                        </p:attrNameLst>
                                      </p:cBhvr>
                                      <p:rCtr x="-1289" y="0"/>
                                    </p:animMotion>
                                  </p:childTnLst>
                                </p:cTn>
                              </p:par>
                              <p:par>
                                <p:cTn id="45" presetID="10" presetClass="entr" presetSubtype="0" fill="hold" grpId="0" nodeType="withEffect">
                                  <p:stCondLst>
                                    <p:cond delay="400"/>
                                  </p:stCondLst>
                                  <p:childTnLst>
                                    <p:set>
                                      <p:cBhvr>
                                        <p:cTn id="46" dur="1" fill="hold">
                                          <p:stCondLst>
                                            <p:cond delay="0"/>
                                          </p:stCondLst>
                                        </p:cTn>
                                        <p:tgtEl>
                                          <p:spTgt spid="166"/>
                                        </p:tgtEl>
                                        <p:attrNameLst>
                                          <p:attrName>style.visibility</p:attrName>
                                        </p:attrNameLst>
                                      </p:cBhvr>
                                      <p:to>
                                        <p:strVal val="visible"/>
                                      </p:to>
                                    </p:set>
                                    <p:animEffect transition="in" filter="fade">
                                      <p:cBhvr>
                                        <p:cTn id="47" dur="500"/>
                                        <p:tgtEl>
                                          <p:spTgt spid="166"/>
                                        </p:tgtEl>
                                      </p:cBhvr>
                                    </p:animEffect>
                                  </p:childTnLst>
                                </p:cTn>
                              </p:par>
                              <p:par>
                                <p:cTn id="48" presetID="63" presetClass="path" presetSubtype="0" decel="100000" fill="hold" grpId="1" nodeType="withEffect">
                                  <p:stCondLst>
                                    <p:cond delay="400"/>
                                  </p:stCondLst>
                                  <p:childTnLst>
                                    <p:animMotion origin="layout" path="M -9.9566E-8 4.1035E-6 L -0.02578 4.1035E-6 " pathEditMode="relative" rAng="0" ptsTypes="AA">
                                      <p:cBhvr>
                                        <p:cTn id="49" dur="500" spd="-100000" fill="hold"/>
                                        <p:tgtEl>
                                          <p:spTgt spid="166"/>
                                        </p:tgtEl>
                                        <p:attrNameLst>
                                          <p:attrName>ppt_x</p:attrName>
                                          <p:attrName>ppt_y</p:attrName>
                                        </p:attrNameLst>
                                      </p:cBhvr>
                                      <p:rCtr x="-1289" y="0"/>
                                    </p:animMotion>
                                  </p:childTnLst>
                                </p:cTn>
                              </p:par>
                              <p:par>
                                <p:cTn id="50" presetID="10" presetClass="entr" presetSubtype="0" fill="hold" nodeType="withEffect">
                                  <p:stCondLst>
                                    <p:cond delay="4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63" presetClass="path" presetSubtype="0" decel="100000" fill="hold" nodeType="withEffect">
                                  <p:stCondLst>
                                    <p:cond delay="400"/>
                                  </p:stCondLst>
                                  <p:childTnLst>
                                    <p:animMotion origin="layout" path="M -9.9566E-8 4.1035E-6 L -0.02578 4.1035E-6 " pathEditMode="relative" rAng="0" ptsTypes="AA">
                                      <p:cBhvr>
                                        <p:cTn id="54" dur="500" spd="-100000" fill="hold"/>
                                        <p:tgtEl>
                                          <p:spTgt spid="24"/>
                                        </p:tgtEl>
                                        <p:attrNameLst>
                                          <p:attrName>ppt_x</p:attrName>
                                          <p:attrName>ppt_y</p:attrName>
                                        </p:attrNameLst>
                                      </p:cBhvr>
                                      <p:rCtr x="-1289" y="0"/>
                                    </p:animMotion>
                                  </p:childTnLst>
                                </p:cTn>
                              </p:par>
                              <p:par>
                                <p:cTn id="55" presetID="10" presetClass="entr" presetSubtype="0" fill="hold" nodeType="withEffect">
                                  <p:stCondLst>
                                    <p:cond delay="4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63" presetClass="path" presetSubtype="0" decel="100000" fill="hold" nodeType="withEffect">
                                  <p:stCondLst>
                                    <p:cond delay="400"/>
                                  </p:stCondLst>
                                  <p:childTnLst>
                                    <p:animMotion origin="layout" path="M -9.9566E-8 4.1035E-6 L -0.02578 4.1035E-6 " pathEditMode="relative" rAng="0" ptsTypes="AA">
                                      <p:cBhvr>
                                        <p:cTn id="59" dur="500" spd="-100000" fill="hold"/>
                                        <p:tgtEl>
                                          <p:spTgt spid="23"/>
                                        </p:tgtEl>
                                        <p:attrNameLst>
                                          <p:attrName>ppt_x</p:attrName>
                                          <p:attrName>ppt_y</p:attrName>
                                        </p:attrNameLst>
                                      </p:cBhvr>
                                      <p:rCtr x="-1289" y="0"/>
                                    </p:animMotion>
                                  </p:childTnLst>
                                </p:cTn>
                              </p:par>
                              <p:par>
                                <p:cTn id="60" presetID="10" presetClass="entr" presetSubtype="0" fill="hold" nodeType="withEffect">
                                  <p:stCondLst>
                                    <p:cond delay="40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63" presetClass="path" presetSubtype="0" decel="100000" fill="hold" nodeType="withEffect">
                                  <p:stCondLst>
                                    <p:cond delay="400"/>
                                  </p:stCondLst>
                                  <p:childTnLst>
                                    <p:animMotion origin="layout" path="M -9.9566E-8 4.1035E-6 L -0.02578 4.1035E-6 " pathEditMode="relative" rAng="0" ptsTypes="AA">
                                      <p:cBhvr>
                                        <p:cTn id="64" dur="500" spd="-100000" fill="hold"/>
                                        <p:tgtEl>
                                          <p:spTgt spid="28"/>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2" grpId="0"/>
      <p:bldP spid="112" grpId="1"/>
      <p:bldP spid="166" grpId="0"/>
      <p:bldP spid="16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6843162E-8FB1-4942-8D1A-7DC068339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cxnSp>
        <p:nvCxnSpPr>
          <p:cNvPr id="58" name="Straight Arrow Connector 57"/>
          <p:cNvCxnSpPr>
            <a:cxnSpLocks/>
            <a:stCxn id="133" idx="3"/>
            <a:endCxn id="97" idx="1"/>
          </p:cNvCxnSpPr>
          <p:nvPr/>
        </p:nvCxnSpPr>
        <p:spPr>
          <a:xfrm flipV="1">
            <a:off x="3505123" y="4106146"/>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Arrow Connector 58"/>
          <p:cNvCxnSpPr>
            <a:cxnSpLocks/>
            <a:stCxn id="97" idx="3"/>
            <a:endCxn id="142" idx="1"/>
          </p:cNvCxnSpPr>
          <p:nvPr/>
        </p:nvCxnSpPr>
        <p:spPr>
          <a:xfrm flipV="1">
            <a:off x="7019349" y="2642262"/>
            <a:ext cx="1478590" cy="146388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Arrow Connector 59"/>
          <p:cNvCxnSpPr>
            <a:cxnSpLocks/>
            <a:stCxn id="97" idx="3"/>
            <a:endCxn id="145" idx="1"/>
          </p:cNvCxnSpPr>
          <p:nvPr/>
        </p:nvCxnSpPr>
        <p:spPr>
          <a:xfrm flipV="1">
            <a:off x="7019349" y="3372205"/>
            <a:ext cx="1478590" cy="73394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Arrow Connector 60"/>
          <p:cNvCxnSpPr>
            <a:cxnSpLocks/>
            <a:stCxn id="97" idx="3"/>
            <a:endCxn id="148" idx="1"/>
          </p:cNvCxnSpPr>
          <p:nvPr/>
        </p:nvCxnSpPr>
        <p:spPr>
          <a:xfrm flipV="1">
            <a:off x="7019349" y="4102148"/>
            <a:ext cx="1478590" cy="399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a:endCxn id="97" idx="1"/>
          </p:cNvCxnSpPr>
          <p:nvPr/>
        </p:nvCxnSpPr>
        <p:spPr>
          <a:xfrm>
            <a:off x="3505123" y="2651173"/>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a:endCxn id="97" idx="1"/>
          </p:cNvCxnSpPr>
          <p:nvPr/>
        </p:nvCxnSpPr>
        <p:spPr>
          <a:xfrm>
            <a:off x="3505123" y="3381375"/>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a:endCxn id="97" idx="1"/>
          </p:cNvCxnSpPr>
          <p:nvPr/>
        </p:nvCxnSpPr>
        <p:spPr>
          <a:xfrm flipV="1">
            <a:off x="3505123" y="4106146"/>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a:endCxn id="97" idx="1"/>
          </p:cNvCxnSpPr>
          <p:nvPr/>
        </p:nvCxnSpPr>
        <p:spPr>
          <a:xfrm flipV="1">
            <a:off x="3505123" y="4106147"/>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Straight Arrow Connector 91"/>
          <p:cNvCxnSpPr>
            <a:cxnSpLocks/>
            <a:stCxn id="97" idx="3"/>
            <a:endCxn id="151" idx="1"/>
          </p:cNvCxnSpPr>
          <p:nvPr/>
        </p:nvCxnSpPr>
        <p:spPr>
          <a:xfrm>
            <a:off x="7019349" y="4106147"/>
            <a:ext cx="1478590" cy="72594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9" name="Group 38">
            <a:extLst>
              <a:ext uri="{FF2B5EF4-FFF2-40B4-BE49-F238E27FC236}">
                <a16:creationId xmlns:a16="http://schemas.microsoft.com/office/drawing/2014/main" id="{F6E438AC-6FAA-4EEE-A429-145CD94894B4}"/>
              </a:ext>
            </a:extLst>
          </p:cNvPr>
          <p:cNvGrpSpPr/>
          <p:nvPr/>
        </p:nvGrpSpPr>
        <p:grpSpPr>
          <a:xfrm>
            <a:off x="4898031" y="3088328"/>
            <a:ext cx="2207000" cy="2042106"/>
            <a:chOff x="4835540" y="2292437"/>
            <a:chExt cx="2251255" cy="2083054"/>
          </a:xfrm>
        </p:grpSpPr>
        <p:sp>
          <p:nvSpPr>
            <p:cNvPr id="102" name="Oval 101"/>
            <p:cNvSpPr/>
            <p:nvPr/>
          </p:nvSpPr>
          <p:spPr bwMode="auto">
            <a:xfrm>
              <a:off x="6897626"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Semilight"/>
              </a:endParaRPr>
            </a:p>
          </p:txBody>
        </p:sp>
        <p:sp>
          <p:nvSpPr>
            <p:cNvPr id="18" name="Oval 17"/>
            <p:cNvSpPr/>
            <p:nvPr/>
          </p:nvSpPr>
          <p:spPr bwMode="auto">
            <a:xfrm>
              <a:off x="4835540" y="3235215"/>
              <a:ext cx="189169" cy="18916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Semilight"/>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941" y="2292437"/>
              <a:ext cx="2076453" cy="2076453"/>
            </a:xfrm>
            <a:prstGeom prst="rect">
              <a:avLst/>
            </a:prstGeom>
          </p:spPr>
        </p:pic>
        <p:pic>
          <p:nvPicPr>
            <p:cNvPr id="40" name="Picture 39"/>
            <p:cNvPicPr>
              <a:picLocks noChangeAspect="1"/>
            </p:cNvPicPr>
            <p:nvPr/>
          </p:nvPicPr>
          <p:blipFill>
            <a:blip r:embed="rId5"/>
            <a:stretch>
              <a:fillRect/>
            </a:stretch>
          </p:blipFill>
          <p:spPr>
            <a:xfrm>
              <a:off x="4917284" y="2293381"/>
              <a:ext cx="2082110" cy="2082110"/>
            </a:xfrm>
            <a:prstGeom prst="rect">
              <a:avLst/>
            </a:prstGeom>
          </p:spPr>
        </p:pic>
      </p:grpSp>
      <p:cxnSp>
        <p:nvCxnSpPr>
          <p:cNvPr id="76" name="Straight Arrow Connector 75">
            <a:extLst>
              <a:ext uri="{FF2B5EF4-FFF2-40B4-BE49-F238E27FC236}">
                <a16:creationId xmlns:a16="http://schemas.microsoft.com/office/drawing/2014/main" id="{E48240A0-B3CA-412B-A27F-FF15BCC37C55}"/>
              </a:ext>
            </a:extLst>
          </p:cNvPr>
          <p:cNvCxnSpPr>
            <a:cxnSpLocks/>
            <a:stCxn id="40" idx="3"/>
            <a:endCxn id="154" idx="1"/>
          </p:cNvCxnSpPr>
          <p:nvPr/>
        </p:nvCxnSpPr>
        <p:spPr>
          <a:xfrm>
            <a:off x="7019349" y="4109844"/>
            <a:ext cx="1478590" cy="145219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a:endCxn id="40" idx="1"/>
          </p:cNvCxnSpPr>
          <p:nvPr/>
        </p:nvCxnSpPr>
        <p:spPr>
          <a:xfrm>
            <a:off x="3505123" y="1920973"/>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9" name="Straight Arrow Connector 108">
            <a:extLst>
              <a:ext uri="{FF2B5EF4-FFF2-40B4-BE49-F238E27FC236}">
                <a16:creationId xmlns:a16="http://schemas.microsoft.com/office/drawing/2014/main" id="{666FA9CF-6CBA-44B8-87F1-92F061397F51}"/>
              </a:ext>
            </a:extLst>
          </p:cNvPr>
          <p:cNvCxnSpPr>
            <a:cxnSpLocks/>
            <a:stCxn id="138" idx="3"/>
            <a:endCxn id="40" idx="1"/>
          </p:cNvCxnSpPr>
          <p:nvPr/>
        </p:nvCxnSpPr>
        <p:spPr>
          <a:xfrm flipV="1">
            <a:off x="3505123" y="4109845"/>
            <a:ext cx="1473045" cy="219233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571367"/>
            <a:ext cx="2689274" cy="5080419"/>
            <a:chOff x="819769" y="509397"/>
            <a:chExt cx="2743200" cy="5182292"/>
          </a:xfrm>
          <a:solidFill>
            <a:schemeClr val="bg1">
              <a:lumMod val="85000"/>
            </a:schemeClr>
          </a:solidFill>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a:grpFill/>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817901"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6"/>
            <a:stretch>
              <a:fillRect/>
            </a:stretch>
          </p:blipFill>
          <p:spPr>
            <a:xfrm>
              <a:off x="962067" y="660273"/>
              <a:ext cx="411480" cy="411480"/>
            </a:xfrm>
            <a:prstGeom prst="rect">
              <a:avLst/>
            </a:prstGeom>
            <a:grp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a:grpFill/>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196470"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Blob Storage</a:t>
                </a:r>
              </a:p>
            </p:txBody>
          </p:sp>
        </p:grpSp>
        <p:pic>
          <p:nvPicPr>
            <p:cNvPr id="101" name="Picture 100"/>
            <p:cNvPicPr>
              <a:picLocks noChangeAspect="1"/>
            </p:cNvPicPr>
            <p:nvPr/>
          </p:nvPicPr>
          <p:blipFill>
            <a:blip r:embed="rId7"/>
            <a:stretch>
              <a:fillRect/>
            </a:stretch>
          </p:blipFill>
          <p:spPr>
            <a:xfrm>
              <a:off x="960291" y="1403340"/>
              <a:ext cx="415032" cy="415032"/>
            </a:xfrm>
            <a:prstGeom prst="rect">
              <a:avLst/>
            </a:prstGeom>
            <a:grp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a:grpFill/>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a:grpFill/>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42609"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a:grpFill/>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07847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Event Hubs</a:t>
                </a:r>
              </a:p>
            </p:txBody>
          </p:sp>
        </p:grpSp>
        <p:grpSp>
          <p:nvGrpSpPr>
            <p:cNvPr id="131" name="Group 130">
              <a:extLst>
                <a:ext uri="{FF2B5EF4-FFF2-40B4-BE49-F238E27FC236}">
                  <a16:creationId xmlns:a16="http://schemas.microsoft.com/office/drawing/2014/main" id="{4F753AFD-8268-4289-A016-61B80D625E84}"/>
                </a:ext>
              </a:extLst>
            </p:cNvPr>
            <p:cNvGrpSpPr/>
            <p:nvPr/>
          </p:nvGrpSpPr>
          <p:grpSpPr>
            <a:xfrm>
              <a:off x="819769" y="4233612"/>
              <a:ext cx="2743200" cy="713232"/>
              <a:chOff x="854832" y="509397"/>
              <a:chExt cx="2743200" cy="713232"/>
            </a:xfrm>
            <a:grpFill/>
          </p:grpSpPr>
          <p:sp>
            <p:nvSpPr>
              <p:cNvPr id="133" name="Rectangle 132">
                <a:extLst>
                  <a:ext uri="{FF2B5EF4-FFF2-40B4-BE49-F238E27FC236}">
                    <a16:creationId xmlns:a16="http://schemas.microsoft.com/office/drawing/2014/main" id="{64C46C94-DD45-4ABE-A052-BB61852B5710}"/>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34" name="TextBox 133">
                <a:extLst>
                  <a:ext uri="{FF2B5EF4-FFF2-40B4-BE49-F238E27FC236}">
                    <a16:creationId xmlns:a16="http://schemas.microsoft.com/office/drawing/2014/main" id="{C2D6657E-302B-4B6B-9F6E-5E65772C0B32}"/>
                  </a:ext>
                </a:extLst>
              </p:cNvPr>
              <p:cNvSpPr txBox="1"/>
              <p:nvPr/>
            </p:nvSpPr>
            <p:spPr>
              <a:xfrm>
                <a:off x="1463980" y="712390"/>
                <a:ext cx="132904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Custom Topics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978457"/>
              <a:ext cx="2743200" cy="713232"/>
              <a:chOff x="854832" y="509397"/>
              <a:chExt cx="2743200" cy="713232"/>
            </a:xfrm>
            <a:grpFill/>
          </p:grpSpPr>
          <p:sp>
            <p:nvSpPr>
              <p:cNvPr id="138" name="Rectangle 137">
                <a:extLst>
                  <a:ext uri="{FF2B5EF4-FFF2-40B4-BE49-F238E27FC236}">
                    <a16:creationId xmlns:a16="http://schemas.microsoft.com/office/drawing/2014/main" id="{C7BD2B39-98F8-46A4-8EDA-125F770985AD}"/>
                  </a:ext>
                </a:extLst>
              </p:cNvPr>
              <p:cNvSpPr/>
              <p:nvPr/>
            </p:nvSpPr>
            <p:spPr>
              <a:xfrm>
                <a:off x="854832" y="509397"/>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a:solidFill>
                    <a:srgbClr val="FFFFFF"/>
                  </a:solidFill>
                  <a:latin typeface="Segoe UI Semilight"/>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712390"/>
                <a:ext cx="1358350"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Storage (GPv2)</a:t>
                </a:r>
              </a:p>
            </p:txBody>
          </p:sp>
        </p:grpSp>
        <p:pic>
          <p:nvPicPr>
            <p:cNvPr id="93" name="Picture 92"/>
            <p:cNvPicPr>
              <a:picLocks noChangeAspect="1"/>
            </p:cNvPicPr>
            <p:nvPr/>
          </p:nvPicPr>
          <p:blipFill rotWithShape="1">
            <a:blip r:embed="rId8"/>
            <a:srcRect b="33533"/>
            <a:stretch/>
          </p:blipFill>
          <p:spPr>
            <a:xfrm>
              <a:off x="960291" y="3637869"/>
              <a:ext cx="415032" cy="415032"/>
            </a:xfrm>
            <a:prstGeom prst="rect">
              <a:avLst/>
            </a:prstGeom>
            <a:grpFill/>
            <a:ln>
              <a:noFill/>
            </a:ln>
          </p:spPr>
        </p:pic>
        <p:pic>
          <p:nvPicPr>
            <p:cNvPr id="98" name="Picture 97"/>
            <p:cNvPicPr>
              <a:picLocks noChangeAspect="1"/>
            </p:cNvPicPr>
            <p:nvPr/>
          </p:nvPicPr>
          <p:blipFill>
            <a:blip r:embed="rId9"/>
            <a:stretch>
              <a:fillRect/>
            </a:stretch>
          </p:blipFill>
          <p:spPr>
            <a:xfrm>
              <a:off x="960291" y="2893026"/>
              <a:ext cx="415032" cy="415032"/>
            </a:xfrm>
            <a:prstGeom prst="rect">
              <a:avLst/>
            </a:prstGeom>
            <a:grpFill/>
            <a:ln>
              <a:noFill/>
            </a:ln>
          </p:spPr>
        </p:pic>
        <p:pic>
          <p:nvPicPr>
            <p:cNvPr id="99" name="Picture 98"/>
            <p:cNvPicPr>
              <a:picLocks noChangeAspect="1"/>
            </p:cNvPicPr>
            <p:nvPr/>
          </p:nvPicPr>
          <p:blipFill>
            <a:blip r:embed="rId10"/>
            <a:stretch>
              <a:fillRect/>
            </a:stretch>
          </p:blipFill>
          <p:spPr>
            <a:xfrm>
              <a:off x="962067" y="2149959"/>
              <a:ext cx="411480" cy="411480"/>
            </a:xfrm>
            <a:prstGeom prst="rect">
              <a:avLst/>
            </a:prstGeom>
            <a:grpFill/>
            <a:ln>
              <a:noFill/>
            </a:ln>
          </p:spPr>
        </p:pic>
        <p:pic>
          <p:nvPicPr>
            <p:cNvPr id="3" name="Picture 2"/>
            <p:cNvPicPr>
              <a:picLocks noChangeAspect="1"/>
            </p:cNvPicPr>
            <p:nvPr/>
          </p:nvPicPr>
          <p:blipFill>
            <a:blip r:embed="rId11"/>
            <a:stretch>
              <a:fillRect/>
            </a:stretch>
          </p:blipFill>
          <p:spPr>
            <a:xfrm>
              <a:off x="962067" y="4384488"/>
              <a:ext cx="411480" cy="411480"/>
            </a:xfrm>
            <a:prstGeom prst="rect">
              <a:avLst/>
            </a:prstGeom>
            <a:grp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32937" t="26233" r="33290" b="30261"/>
            <a:stretch/>
          </p:blipFill>
          <p:spPr>
            <a:xfrm>
              <a:off x="962067" y="5129333"/>
              <a:ext cx="411480" cy="411480"/>
            </a:xfrm>
            <a:prstGeom prst="rect">
              <a:avLst/>
            </a:prstGeom>
            <a:grpFill/>
          </p:spPr>
        </p:pic>
      </p:grpSp>
      <p:grpSp>
        <p:nvGrpSpPr>
          <p:cNvPr id="33" name="Group 32">
            <a:extLst>
              <a:ext uri="{FF2B5EF4-FFF2-40B4-BE49-F238E27FC236}">
                <a16:creationId xmlns:a16="http://schemas.microsoft.com/office/drawing/2014/main" id="{60E1F249-113D-4E0D-A944-75FF4D7D9038}"/>
              </a:ext>
            </a:extLst>
          </p:cNvPr>
          <p:cNvGrpSpPr/>
          <p:nvPr/>
        </p:nvGrpSpPr>
        <p:grpSpPr>
          <a:xfrm>
            <a:off x="8497938" y="2292656"/>
            <a:ext cx="2689274" cy="3618985"/>
            <a:chOff x="8627998" y="1202545"/>
            <a:chExt cx="2743200" cy="3691553"/>
          </a:xfrm>
          <a:solidFill>
            <a:schemeClr val="bg1">
              <a:lumMod val="85000"/>
            </a:schemeClr>
          </a:solidFill>
        </p:grpSpPr>
        <p:grpSp>
          <p:nvGrpSpPr>
            <p:cNvPr id="32" name="Group 31">
              <a:extLst>
                <a:ext uri="{FF2B5EF4-FFF2-40B4-BE49-F238E27FC236}">
                  <a16:creationId xmlns:a16="http://schemas.microsoft.com/office/drawing/2014/main" id="{4EBE7A99-6DBF-4686-AE65-53637644FCAC}"/>
                </a:ext>
              </a:extLst>
            </p:cNvPr>
            <p:cNvGrpSpPr/>
            <p:nvPr/>
          </p:nvGrpSpPr>
          <p:grpSpPr>
            <a:xfrm>
              <a:off x="8627998" y="1202545"/>
              <a:ext cx="2743200" cy="713232"/>
              <a:chOff x="7840049" y="754291"/>
              <a:chExt cx="2743200" cy="713232"/>
            </a:xfrm>
            <a:grpFill/>
          </p:grpSpPr>
          <p:sp>
            <p:nvSpPr>
              <p:cNvPr id="142" name="Rectangle 141">
                <a:extLst>
                  <a:ext uri="{FF2B5EF4-FFF2-40B4-BE49-F238E27FC236}">
                    <a16:creationId xmlns:a16="http://schemas.microsoft.com/office/drawing/2014/main" id="{DFE9B887-71F7-403C-9D57-5E45C9FF4BF0}"/>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3" name="TextBox 142">
                <a:extLst>
                  <a:ext uri="{FF2B5EF4-FFF2-40B4-BE49-F238E27FC236}">
                    <a16:creationId xmlns:a16="http://schemas.microsoft.com/office/drawing/2014/main" id="{15A247F7-4D18-4386-9F3E-FCFF3F7EC2EB}"/>
                  </a:ext>
                </a:extLst>
              </p:cNvPr>
              <p:cNvSpPr txBox="1"/>
              <p:nvPr/>
            </p:nvSpPr>
            <p:spPr>
              <a:xfrm>
                <a:off x="8449197" y="957284"/>
                <a:ext cx="1448282"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Functions</a:t>
                </a:r>
              </a:p>
            </p:txBody>
          </p:sp>
        </p:grpSp>
        <p:grpSp>
          <p:nvGrpSpPr>
            <p:cNvPr id="144" name="Group 143">
              <a:extLst>
                <a:ext uri="{FF2B5EF4-FFF2-40B4-BE49-F238E27FC236}">
                  <a16:creationId xmlns:a16="http://schemas.microsoft.com/office/drawing/2014/main" id="{F5B1A4B0-668D-42B9-980C-72F4D79BF2D6}"/>
                </a:ext>
              </a:extLst>
            </p:cNvPr>
            <p:cNvGrpSpPr/>
            <p:nvPr/>
          </p:nvGrpSpPr>
          <p:grpSpPr>
            <a:xfrm>
              <a:off x="8627998" y="1947125"/>
              <a:ext cx="2743200" cy="713232"/>
              <a:chOff x="7840049" y="754291"/>
              <a:chExt cx="2743200" cy="713232"/>
            </a:xfrm>
            <a:grpFill/>
          </p:grpSpPr>
          <p:sp>
            <p:nvSpPr>
              <p:cNvPr id="145" name="Rectangle 144">
                <a:extLst>
                  <a:ext uri="{FF2B5EF4-FFF2-40B4-BE49-F238E27FC236}">
                    <a16:creationId xmlns:a16="http://schemas.microsoft.com/office/drawing/2014/main" id="{F538DE4A-6CEE-4502-89C7-90D81CE41A11}"/>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6" name="TextBox 145">
                <a:extLst>
                  <a:ext uri="{FF2B5EF4-FFF2-40B4-BE49-F238E27FC236}">
                    <a16:creationId xmlns:a16="http://schemas.microsoft.com/office/drawing/2014/main" id="{0AE13DA8-5B93-421C-AA55-5D6FAD760F32}"/>
                  </a:ext>
                </a:extLst>
              </p:cNvPr>
              <p:cNvSpPr txBox="1"/>
              <p:nvPr/>
            </p:nvSpPr>
            <p:spPr>
              <a:xfrm>
                <a:off x="8449197" y="957284"/>
                <a:ext cx="1058266"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Logic Apps</a:t>
                </a:r>
              </a:p>
            </p:txBody>
          </p:sp>
        </p:grpSp>
        <p:grpSp>
          <p:nvGrpSpPr>
            <p:cNvPr id="147" name="Group 146">
              <a:extLst>
                <a:ext uri="{FF2B5EF4-FFF2-40B4-BE49-F238E27FC236}">
                  <a16:creationId xmlns:a16="http://schemas.microsoft.com/office/drawing/2014/main" id="{2F117F36-443C-4272-923C-7B2CEDC02CB7}"/>
                </a:ext>
              </a:extLst>
            </p:cNvPr>
            <p:cNvGrpSpPr/>
            <p:nvPr/>
          </p:nvGrpSpPr>
          <p:grpSpPr>
            <a:xfrm>
              <a:off x="8627998" y="2691705"/>
              <a:ext cx="2743200" cy="713232"/>
              <a:chOff x="7840049" y="754291"/>
              <a:chExt cx="2743200" cy="713232"/>
            </a:xfrm>
            <a:grpFill/>
          </p:grpSpPr>
          <p:sp>
            <p:nvSpPr>
              <p:cNvPr id="148" name="Rectangle 147">
                <a:extLst>
                  <a:ext uri="{FF2B5EF4-FFF2-40B4-BE49-F238E27FC236}">
                    <a16:creationId xmlns:a16="http://schemas.microsoft.com/office/drawing/2014/main" id="{469FE5DE-65D5-4C54-8566-4B15C68C10EC}"/>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49" name="TextBox 148">
                <a:extLst>
                  <a:ext uri="{FF2B5EF4-FFF2-40B4-BE49-F238E27FC236}">
                    <a16:creationId xmlns:a16="http://schemas.microsoft.com/office/drawing/2014/main" id="{CB1DA211-0806-4CA1-AB15-D7179FF925E8}"/>
                  </a:ext>
                </a:extLst>
              </p:cNvPr>
              <p:cNvSpPr txBox="1"/>
              <p:nvPr/>
            </p:nvSpPr>
            <p:spPr>
              <a:xfrm>
                <a:off x="8449197" y="957284"/>
                <a:ext cx="1625074"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Azure Automation</a:t>
                </a:r>
              </a:p>
            </p:txBody>
          </p:sp>
        </p:grpSp>
        <p:grpSp>
          <p:nvGrpSpPr>
            <p:cNvPr id="150" name="Group 149">
              <a:extLst>
                <a:ext uri="{FF2B5EF4-FFF2-40B4-BE49-F238E27FC236}">
                  <a16:creationId xmlns:a16="http://schemas.microsoft.com/office/drawing/2014/main" id="{6D7D3D87-89C6-4E15-8D44-128F8C3796E6}"/>
                </a:ext>
              </a:extLst>
            </p:cNvPr>
            <p:cNvGrpSpPr/>
            <p:nvPr/>
          </p:nvGrpSpPr>
          <p:grpSpPr>
            <a:xfrm>
              <a:off x="8627998" y="3436285"/>
              <a:ext cx="2743200" cy="713232"/>
              <a:chOff x="7840049" y="754291"/>
              <a:chExt cx="2743200" cy="713232"/>
            </a:xfrm>
            <a:grpFill/>
          </p:grpSpPr>
          <p:sp>
            <p:nvSpPr>
              <p:cNvPr id="151" name="Rectangle 150">
                <a:extLst>
                  <a:ext uri="{FF2B5EF4-FFF2-40B4-BE49-F238E27FC236}">
                    <a16:creationId xmlns:a16="http://schemas.microsoft.com/office/drawing/2014/main" id="{536F6EFB-7FFF-4D43-83DE-AE310566AF96}"/>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52" name="TextBox 151">
                <a:extLst>
                  <a:ext uri="{FF2B5EF4-FFF2-40B4-BE49-F238E27FC236}">
                    <a16:creationId xmlns:a16="http://schemas.microsoft.com/office/drawing/2014/main" id="{F49F7D10-99B1-46A8-A860-129C15F33EF6}"/>
                  </a:ext>
                </a:extLst>
              </p:cNvPr>
              <p:cNvSpPr txBox="1"/>
              <p:nvPr/>
            </p:nvSpPr>
            <p:spPr>
              <a:xfrm>
                <a:off x="8449197" y="957284"/>
                <a:ext cx="1048979"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WebHooks</a:t>
                </a:r>
              </a:p>
            </p:txBody>
          </p:sp>
        </p:grpSp>
        <p:grpSp>
          <p:nvGrpSpPr>
            <p:cNvPr id="153" name="Group 152">
              <a:extLst>
                <a:ext uri="{FF2B5EF4-FFF2-40B4-BE49-F238E27FC236}">
                  <a16:creationId xmlns:a16="http://schemas.microsoft.com/office/drawing/2014/main" id="{747A0E2C-76E1-4704-BDB8-2DFA71A4544D}"/>
                </a:ext>
              </a:extLst>
            </p:cNvPr>
            <p:cNvGrpSpPr/>
            <p:nvPr/>
          </p:nvGrpSpPr>
          <p:grpSpPr>
            <a:xfrm>
              <a:off x="8627998" y="4180866"/>
              <a:ext cx="2743200" cy="713232"/>
              <a:chOff x="7840049" y="754291"/>
              <a:chExt cx="2743200" cy="713232"/>
            </a:xfrm>
            <a:grpFill/>
          </p:grpSpPr>
          <p:sp>
            <p:nvSpPr>
              <p:cNvPr id="154" name="Rectangle 153">
                <a:extLst>
                  <a:ext uri="{FF2B5EF4-FFF2-40B4-BE49-F238E27FC236}">
                    <a16:creationId xmlns:a16="http://schemas.microsoft.com/office/drawing/2014/main" id="{BD3193DB-ACDE-454E-BE91-B4988F6AE900}"/>
                  </a:ext>
                </a:extLst>
              </p:cNvPr>
              <p:cNvSpPr/>
              <p:nvPr/>
            </p:nvSpPr>
            <p:spPr>
              <a:xfrm>
                <a:off x="7840049" y="754291"/>
                <a:ext cx="2743200" cy="7132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sz="1400" dirty="0">
                  <a:solidFill>
                    <a:srgbClr val="FFFFFF"/>
                  </a:solidFill>
                  <a:latin typeface="Segoe UI Semilight"/>
                </a:endParaRPr>
              </a:p>
            </p:txBody>
          </p:sp>
          <p:sp>
            <p:nvSpPr>
              <p:cNvPr id="155" name="TextBox 154">
                <a:extLst>
                  <a:ext uri="{FF2B5EF4-FFF2-40B4-BE49-F238E27FC236}">
                    <a16:creationId xmlns:a16="http://schemas.microsoft.com/office/drawing/2014/main" id="{1BE87C59-4A7B-4549-B4D6-575064B63A18}"/>
                  </a:ext>
                </a:extLst>
              </p:cNvPr>
              <p:cNvSpPr txBox="1"/>
              <p:nvPr/>
            </p:nvSpPr>
            <p:spPr>
              <a:xfrm>
                <a:off x="8449197" y="957284"/>
                <a:ext cx="1078478" cy="313949"/>
              </a:xfrm>
              <a:prstGeom prst="rect">
                <a:avLst/>
              </a:prstGeom>
              <a:grpFill/>
              <a:ln>
                <a:noFill/>
              </a:ln>
            </p:spPr>
            <p:txBody>
              <a:bodyPr wrap="none" rtlCol="0">
                <a:spAutoFit/>
              </a:bodyPr>
              <a:lstStyle/>
              <a:p>
                <a:pPr defTabSz="914228"/>
                <a:r>
                  <a:rPr lang="en-US" sz="1400" dirty="0">
                    <a:solidFill>
                      <a:srgbClr val="353535"/>
                    </a:solidFill>
                    <a:latin typeface="Segoe UI Semilight"/>
                  </a:rPr>
                  <a:t>Event Hubs</a:t>
                </a:r>
              </a:p>
            </p:txBody>
          </p:sp>
        </p:grpSp>
        <p:pic>
          <p:nvPicPr>
            <p:cNvPr id="103" name="Picture 102"/>
            <p:cNvPicPr>
              <a:picLocks noChangeAspect="1"/>
            </p:cNvPicPr>
            <p:nvPr/>
          </p:nvPicPr>
          <p:blipFill>
            <a:blip r:embed="rId14"/>
            <a:stretch>
              <a:fillRect/>
            </a:stretch>
          </p:blipFill>
          <p:spPr>
            <a:xfrm>
              <a:off x="8767847" y="1353421"/>
              <a:ext cx="411480" cy="411480"/>
            </a:xfrm>
            <a:prstGeom prst="rect">
              <a:avLst/>
            </a:prstGeom>
            <a:grpFill/>
            <a:ln>
              <a:noFill/>
            </a:ln>
          </p:spPr>
        </p:pic>
        <p:pic>
          <p:nvPicPr>
            <p:cNvPr id="100" name="Picture 99"/>
            <p:cNvPicPr>
              <a:picLocks noChangeAspect="1"/>
            </p:cNvPicPr>
            <p:nvPr/>
          </p:nvPicPr>
          <p:blipFill>
            <a:blip r:embed="rId15"/>
            <a:stretch>
              <a:fillRect/>
            </a:stretch>
          </p:blipFill>
          <p:spPr>
            <a:xfrm>
              <a:off x="8767847" y="2842581"/>
              <a:ext cx="411480" cy="411480"/>
            </a:xfrm>
            <a:prstGeom prst="rect">
              <a:avLst/>
            </a:prstGeom>
            <a:grpFill/>
            <a:ln>
              <a:noFill/>
            </a:ln>
          </p:spPr>
        </p:pic>
        <p:pic>
          <p:nvPicPr>
            <p:cNvPr id="20" name="Picture 19"/>
            <p:cNvPicPr>
              <a:picLocks noChangeAspect="1"/>
            </p:cNvPicPr>
            <p:nvPr/>
          </p:nvPicPr>
          <p:blipFill>
            <a:blip r:embed="rId16"/>
            <a:stretch>
              <a:fillRect/>
            </a:stretch>
          </p:blipFill>
          <p:spPr>
            <a:xfrm>
              <a:off x="8767847" y="3587161"/>
              <a:ext cx="411480" cy="411480"/>
            </a:xfrm>
            <a:prstGeom prst="rect">
              <a:avLst/>
            </a:prstGeom>
            <a:grpFill/>
            <a:ln>
              <a:noFill/>
            </a:ln>
          </p:spPr>
        </p:pic>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67847" y="2098001"/>
              <a:ext cx="411480" cy="411480"/>
            </a:xfrm>
            <a:prstGeom prst="rect">
              <a:avLst/>
            </a:prstGeom>
            <a:grpFill/>
            <a:ln>
              <a:noFill/>
            </a:ln>
          </p:spPr>
        </p:pic>
        <p:pic>
          <p:nvPicPr>
            <p:cNvPr id="70" name="Picture 69">
              <a:extLst>
                <a:ext uri="{FF2B5EF4-FFF2-40B4-BE49-F238E27FC236}">
                  <a16:creationId xmlns:a16="http://schemas.microsoft.com/office/drawing/2014/main" id="{B723445B-457E-4887-8F39-CC90299F3B3F}"/>
                </a:ext>
              </a:extLst>
            </p:cNvPr>
            <p:cNvPicPr>
              <a:picLocks noChangeAspect="1"/>
            </p:cNvPicPr>
            <p:nvPr/>
          </p:nvPicPr>
          <p:blipFill rotWithShape="1">
            <a:blip r:embed="rId8"/>
            <a:srcRect t="387" b="33144"/>
            <a:stretch/>
          </p:blipFill>
          <p:spPr>
            <a:xfrm>
              <a:off x="8766071" y="4329966"/>
              <a:ext cx="415032" cy="415032"/>
            </a:xfrm>
            <a:prstGeom prst="rect">
              <a:avLst/>
            </a:prstGeom>
            <a:grpFill/>
            <a:ln>
              <a:noFill/>
            </a:ln>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solidFill>
                  <a:schemeClr val="accent4">
                    <a:lumMod val="10000"/>
                  </a:schemeClr>
                </a:solidFill>
                <a:latin typeface="Segoe UI Light"/>
              </a:rPr>
              <a:t>Manage all events in one place</a:t>
            </a:r>
          </a:p>
        </p:txBody>
      </p:sp>
    </p:spTree>
    <p:extLst>
      <p:ext uri="{BB962C8B-B14F-4D97-AF65-F5344CB8AC3E}">
        <p14:creationId xmlns:p14="http://schemas.microsoft.com/office/powerpoint/2010/main" val="1092120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5FAAC1F-3D39-1F4A-9F78-69DD43F9726E}"/>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941CF7A-DBC1-4493-BD33-5A2C16C7EC7B}"/>
              </a:ext>
            </a:extLst>
          </p:cNvPr>
          <p:cNvSpPr/>
          <p:nvPr/>
        </p:nvSpPr>
        <p:spPr bwMode="auto">
          <a:xfrm flipH="1">
            <a:off x="5438830" y="1521480"/>
            <a:ext cx="3047811" cy="5199264"/>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5438830" y="1521480"/>
            <a:ext cx="3047811" cy="5199264"/>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dirty="0">
                <a:solidFill>
                  <a:schemeClr val="bg1"/>
                </a:solidFill>
              </a:rPr>
              <a:t>Manage all events in one place</a:t>
            </a:r>
          </a:p>
        </p:txBody>
      </p:sp>
      <p:sp>
        <p:nvSpPr>
          <p:cNvPr id="112" name="TextBox 111"/>
          <p:cNvSpPr txBox="1"/>
          <p:nvPr/>
        </p:nvSpPr>
        <p:spPr>
          <a:xfrm>
            <a:off x="448586" y="1340780"/>
            <a:ext cx="2689275" cy="566656"/>
          </a:xfrm>
          <a:prstGeom prst="rect">
            <a:avLst/>
          </a:prstGeom>
          <a:noFill/>
          <a:ln>
            <a:noFill/>
          </a:ln>
        </p:spPr>
        <p:txBody>
          <a:bodyPr wrap="square" lIns="179285" tIns="143428" rIns="179285" bIns="143428" rtlCol="0">
            <a:spAutoFit/>
          </a:bodyPr>
          <a:lstStyle/>
          <a:p>
            <a:pPr algn="ctr" defTabSz="1218701">
              <a:lnSpc>
                <a:spcPct val="90000"/>
              </a:lnSpc>
              <a:spcAft>
                <a:spcPts val="1200"/>
              </a:spcAft>
              <a:defRPr/>
            </a:pPr>
            <a:r>
              <a:rPr lang="en-US" sz="2000" kern="0" dirty="0">
                <a:gradFill>
                  <a:gsLst>
                    <a:gs pos="1250">
                      <a:srgbClr val="353535"/>
                    </a:gs>
                    <a:gs pos="100000">
                      <a:srgbClr val="353535"/>
                    </a:gs>
                  </a:gsLst>
                  <a:lin ang="5400000" scaled="0"/>
                </a:gradFill>
                <a:latin typeface="Segoe UI Semilight"/>
                <a:cs typeface="Segoe UI"/>
              </a:rPr>
              <a:t>Event publishers</a:t>
            </a:r>
          </a:p>
        </p:txBody>
      </p:sp>
      <p:sp>
        <p:nvSpPr>
          <p:cNvPr id="166" name="TextBox 165"/>
          <p:cNvSpPr txBox="1"/>
          <p:nvPr/>
        </p:nvSpPr>
        <p:spPr>
          <a:xfrm>
            <a:off x="9549650" y="2195778"/>
            <a:ext cx="1973089" cy="566656"/>
          </a:xfrm>
          <a:prstGeom prst="rect">
            <a:avLst/>
          </a:prstGeom>
          <a:noFill/>
          <a:ln>
            <a:noFill/>
          </a:ln>
        </p:spPr>
        <p:txBody>
          <a:bodyPr wrap="none" lIns="179285" tIns="143428" rIns="179285" bIns="143428" rtlCol="0">
            <a:spAutoFit/>
          </a:bodyPr>
          <a:lstStyle/>
          <a:p>
            <a:pPr algn="ctr" defTabSz="1218701">
              <a:lnSpc>
                <a:spcPct val="90000"/>
              </a:lnSpc>
              <a:spcAft>
                <a:spcPts val="1200"/>
              </a:spcAft>
              <a:defRPr/>
            </a:pPr>
            <a:r>
              <a:rPr lang="en-US" sz="2000" kern="0" dirty="0">
                <a:gradFill>
                  <a:gsLst>
                    <a:gs pos="1250">
                      <a:srgbClr val="353535"/>
                    </a:gs>
                    <a:gs pos="100000">
                      <a:srgbClr val="353535"/>
                    </a:gs>
                  </a:gsLst>
                  <a:lin ang="5400000" scaled="0"/>
                </a:gradFill>
                <a:latin typeface="Segoe UI Semilight"/>
                <a:cs typeface="Segoe UI"/>
              </a:rPr>
              <a:t>Event handlers</a:t>
            </a:r>
          </a:p>
        </p:txBody>
      </p:sp>
      <p:sp>
        <p:nvSpPr>
          <p:cNvPr id="72" name="Rectangle 71">
            <a:extLst>
              <a:ext uri="{FF2B5EF4-FFF2-40B4-BE49-F238E27FC236}">
                <a16:creationId xmlns:a16="http://schemas.microsoft.com/office/drawing/2014/main" id="{5088C66C-6F39-40B2-95FB-F1A545E6C60D}"/>
              </a:ext>
            </a:extLst>
          </p:cNvPr>
          <p:cNvSpPr/>
          <p:nvPr/>
        </p:nvSpPr>
        <p:spPr bwMode="auto">
          <a:xfrm>
            <a:off x="9639770" y="2728914"/>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9639770" y="3446054"/>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9639770" y="4163186"/>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9639770" y="4880318"/>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1" name="Group 10">
            <a:extLst>
              <a:ext uri="{FF2B5EF4-FFF2-40B4-BE49-F238E27FC236}">
                <a16:creationId xmlns:a16="http://schemas.microsoft.com/office/drawing/2014/main" id="{523EEC54-5022-D945-B856-CAACD51346E8}"/>
              </a:ext>
            </a:extLst>
          </p:cNvPr>
          <p:cNvGrpSpPr/>
          <p:nvPr/>
        </p:nvGrpSpPr>
        <p:grpSpPr>
          <a:xfrm>
            <a:off x="1044163" y="4677690"/>
            <a:ext cx="1499599" cy="584843"/>
            <a:chOff x="1044163" y="4578211"/>
            <a:chExt cx="1499599" cy="584843"/>
          </a:xfrm>
        </p:grpSpPr>
        <p:sp>
          <p:nvSpPr>
            <p:cNvPr id="69" name="Rectangle 68">
              <a:extLst>
                <a:ext uri="{FF2B5EF4-FFF2-40B4-BE49-F238E27FC236}">
                  <a16:creationId xmlns:a16="http://schemas.microsoft.com/office/drawing/2014/main" id="{18A92E95-6C4E-47E7-80A5-B8E8F54E28C1}"/>
                </a:ext>
              </a:extLst>
            </p:cNvPr>
            <p:cNvSpPr/>
            <p:nvPr/>
          </p:nvSpPr>
          <p:spPr bwMode="auto">
            <a:xfrm>
              <a:off x="1044163" y="4578211"/>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44" name="Picture 143"/>
            <p:cNvPicPr>
              <a:picLocks noChangeAspect="1"/>
            </p:cNvPicPr>
            <p:nvPr/>
          </p:nvPicPr>
          <p:blipFill rotWithShape="1">
            <a:blip r:embed="rId4"/>
            <a:srcRect b="32970"/>
            <a:stretch/>
          </p:blipFill>
          <p:spPr>
            <a:xfrm>
              <a:off x="1637336" y="4714154"/>
              <a:ext cx="311775" cy="314410"/>
            </a:xfrm>
            <a:prstGeom prst="rect">
              <a:avLst/>
            </a:prstGeom>
            <a:ln>
              <a:noFill/>
            </a:ln>
          </p:spPr>
        </p:pic>
      </p:grpSp>
      <p:grpSp>
        <p:nvGrpSpPr>
          <p:cNvPr id="5" name="Group 4">
            <a:extLst>
              <a:ext uri="{FF2B5EF4-FFF2-40B4-BE49-F238E27FC236}">
                <a16:creationId xmlns:a16="http://schemas.microsoft.com/office/drawing/2014/main" id="{1691A0D6-484F-D44E-AAA9-EDFD6C737CF2}"/>
              </a:ext>
            </a:extLst>
          </p:cNvPr>
          <p:cNvGrpSpPr/>
          <p:nvPr/>
        </p:nvGrpSpPr>
        <p:grpSpPr>
          <a:xfrm>
            <a:off x="1044163" y="3330218"/>
            <a:ext cx="1499599" cy="584843"/>
            <a:chOff x="1044163" y="3143947"/>
            <a:chExt cx="1499599" cy="584843"/>
          </a:xfrm>
        </p:grpSpPr>
        <p:sp>
          <p:nvSpPr>
            <p:cNvPr id="66" name="Rectangle 65">
              <a:extLst>
                <a:ext uri="{FF2B5EF4-FFF2-40B4-BE49-F238E27FC236}">
                  <a16:creationId xmlns:a16="http://schemas.microsoft.com/office/drawing/2014/main" id="{7D62C885-950A-4FEE-84B3-A4EB7E8433FA}"/>
                </a:ext>
              </a:extLst>
            </p:cNvPr>
            <p:cNvSpPr/>
            <p:nvPr/>
          </p:nvSpPr>
          <p:spPr bwMode="auto">
            <a:xfrm>
              <a:off x="1044163" y="3143947"/>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41" name="Picture 140"/>
            <p:cNvPicPr>
              <a:picLocks noChangeAspect="1"/>
            </p:cNvPicPr>
            <p:nvPr/>
          </p:nvPicPr>
          <p:blipFill>
            <a:blip r:embed="rId5"/>
            <a:stretch>
              <a:fillRect/>
            </a:stretch>
          </p:blipFill>
          <p:spPr>
            <a:xfrm>
              <a:off x="1637336" y="3281207"/>
              <a:ext cx="311775" cy="311775"/>
            </a:xfrm>
            <a:prstGeom prst="rect">
              <a:avLst/>
            </a:prstGeom>
            <a:ln>
              <a:noFill/>
            </a:ln>
          </p:spPr>
        </p:pic>
      </p:grpSp>
      <p:grpSp>
        <p:nvGrpSpPr>
          <p:cNvPr id="8" name="Group 7">
            <a:extLst>
              <a:ext uri="{FF2B5EF4-FFF2-40B4-BE49-F238E27FC236}">
                <a16:creationId xmlns:a16="http://schemas.microsoft.com/office/drawing/2014/main" id="{FB12A368-F112-B84A-86D8-87CB8C999B66}"/>
              </a:ext>
            </a:extLst>
          </p:cNvPr>
          <p:cNvGrpSpPr/>
          <p:nvPr/>
        </p:nvGrpSpPr>
        <p:grpSpPr>
          <a:xfrm>
            <a:off x="1044163" y="4003954"/>
            <a:ext cx="1499599" cy="584843"/>
            <a:chOff x="1044163" y="3861079"/>
            <a:chExt cx="1499599" cy="584843"/>
          </a:xfrm>
        </p:grpSpPr>
        <p:sp>
          <p:nvSpPr>
            <p:cNvPr id="68" name="Rectangle 67">
              <a:extLst>
                <a:ext uri="{FF2B5EF4-FFF2-40B4-BE49-F238E27FC236}">
                  <a16:creationId xmlns:a16="http://schemas.microsoft.com/office/drawing/2014/main" id="{D91401D8-6628-4D5F-8BE0-43ADB2FE205D}"/>
                </a:ext>
              </a:extLst>
            </p:cNvPr>
            <p:cNvSpPr/>
            <p:nvPr/>
          </p:nvSpPr>
          <p:spPr bwMode="auto">
            <a:xfrm>
              <a:off x="1044163" y="3861079"/>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38" name="Picture 137"/>
            <p:cNvPicPr>
              <a:picLocks noChangeAspect="1"/>
            </p:cNvPicPr>
            <p:nvPr/>
          </p:nvPicPr>
          <p:blipFill>
            <a:blip r:embed="rId6"/>
            <a:stretch>
              <a:fillRect/>
            </a:stretch>
          </p:blipFill>
          <p:spPr>
            <a:xfrm>
              <a:off x="1644016" y="4005019"/>
              <a:ext cx="298414" cy="298414"/>
            </a:xfrm>
            <a:prstGeom prst="rect">
              <a:avLst/>
            </a:prstGeom>
            <a:ln>
              <a:noFill/>
            </a:ln>
          </p:spPr>
        </p:pic>
      </p:grpSp>
      <p:grpSp>
        <p:nvGrpSpPr>
          <p:cNvPr id="14" name="Group 13">
            <a:extLst>
              <a:ext uri="{FF2B5EF4-FFF2-40B4-BE49-F238E27FC236}">
                <a16:creationId xmlns:a16="http://schemas.microsoft.com/office/drawing/2014/main" id="{D8FCC528-D3F8-0244-A926-8CB279D97444}"/>
              </a:ext>
            </a:extLst>
          </p:cNvPr>
          <p:cNvGrpSpPr/>
          <p:nvPr/>
        </p:nvGrpSpPr>
        <p:grpSpPr>
          <a:xfrm>
            <a:off x="1044163" y="5351426"/>
            <a:ext cx="1499599" cy="584843"/>
            <a:chOff x="1044163" y="5295343"/>
            <a:chExt cx="1499599" cy="584843"/>
          </a:xfrm>
        </p:grpSpPr>
        <p:sp>
          <p:nvSpPr>
            <p:cNvPr id="70" name="Rectangle 69">
              <a:extLst>
                <a:ext uri="{FF2B5EF4-FFF2-40B4-BE49-F238E27FC236}">
                  <a16:creationId xmlns:a16="http://schemas.microsoft.com/office/drawing/2014/main" id="{52F8D129-625B-450C-8B9B-A79D7DD04708}"/>
                </a:ext>
              </a:extLst>
            </p:cNvPr>
            <p:cNvSpPr/>
            <p:nvPr/>
          </p:nvSpPr>
          <p:spPr bwMode="auto">
            <a:xfrm>
              <a:off x="1044163" y="5295343"/>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35" name="Picture 134"/>
            <p:cNvPicPr>
              <a:picLocks noChangeAspect="1"/>
            </p:cNvPicPr>
            <p:nvPr/>
          </p:nvPicPr>
          <p:blipFill>
            <a:blip r:embed="rId7"/>
            <a:stretch>
              <a:fillRect/>
            </a:stretch>
          </p:blipFill>
          <p:spPr>
            <a:xfrm>
              <a:off x="1650696" y="5445963"/>
              <a:ext cx="285054" cy="285054"/>
            </a:xfrm>
            <a:prstGeom prst="rect">
              <a:avLst/>
            </a:prstGeom>
            <a:ln>
              <a:noFill/>
            </a:ln>
          </p:spPr>
        </p:pic>
      </p:grpSp>
      <p:grpSp>
        <p:nvGrpSpPr>
          <p:cNvPr id="3" name="Group 2">
            <a:extLst>
              <a:ext uri="{FF2B5EF4-FFF2-40B4-BE49-F238E27FC236}">
                <a16:creationId xmlns:a16="http://schemas.microsoft.com/office/drawing/2014/main" id="{2D3E0E66-B34F-E14D-990D-6C3BE9DD1BC4}"/>
              </a:ext>
            </a:extLst>
          </p:cNvPr>
          <p:cNvGrpSpPr/>
          <p:nvPr/>
        </p:nvGrpSpPr>
        <p:grpSpPr>
          <a:xfrm>
            <a:off x="1044163" y="2656482"/>
            <a:ext cx="1499599" cy="584843"/>
            <a:chOff x="1044163" y="2426807"/>
            <a:chExt cx="1499599" cy="584843"/>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044163" y="2426807"/>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132" name="Picture 131"/>
            <p:cNvPicPr>
              <a:picLocks noChangeAspect="1"/>
            </p:cNvPicPr>
            <p:nvPr/>
          </p:nvPicPr>
          <p:blipFill>
            <a:blip r:embed="rId8"/>
            <a:stretch>
              <a:fillRect/>
            </a:stretch>
          </p:blipFill>
          <p:spPr>
            <a:xfrm>
              <a:off x="1637336" y="2564067"/>
              <a:ext cx="311775" cy="311775"/>
            </a:xfrm>
            <a:prstGeom prst="rect">
              <a:avLst/>
            </a:prstGeom>
            <a:ln>
              <a:noFill/>
            </a:ln>
          </p:spPr>
        </p:pic>
      </p:grpSp>
      <p:grpSp>
        <p:nvGrpSpPr>
          <p:cNvPr id="12" name="Group 11">
            <a:extLst>
              <a:ext uri="{FF2B5EF4-FFF2-40B4-BE49-F238E27FC236}">
                <a16:creationId xmlns:a16="http://schemas.microsoft.com/office/drawing/2014/main" id="{90D1AE7E-AD2A-4A6B-B798-6F7660324185}"/>
              </a:ext>
            </a:extLst>
          </p:cNvPr>
          <p:cNvGrpSpPr/>
          <p:nvPr/>
        </p:nvGrpSpPr>
        <p:grpSpPr>
          <a:xfrm>
            <a:off x="10380081" y="2922406"/>
            <a:ext cx="312230" cy="2463634"/>
            <a:chOff x="10588222" y="2890869"/>
            <a:chExt cx="318491" cy="2513035"/>
          </a:xfrm>
        </p:grpSpPr>
        <p:pic>
          <p:nvPicPr>
            <p:cNvPr id="163" name="Picture 162"/>
            <p:cNvPicPr>
              <a:picLocks noChangeAspect="1"/>
            </p:cNvPicPr>
            <p:nvPr/>
          </p:nvPicPr>
          <p:blipFill>
            <a:blip r:embed="rId9"/>
            <a:stretch>
              <a:fillRect/>
            </a:stretch>
          </p:blipFill>
          <p:spPr>
            <a:xfrm>
              <a:off x="1058822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1058822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1058822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88222" y="3622389"/>
              <a:ext cx="318491" cy="318491"/>
            </a:xfrm>
            <a:prstGeom prst="rect">
              <a:avLst/>
            </a:prstGeom>
          </p:spPr>
        </p:pic>
      </p:grpSp>
      <p:grpSp>
        <p:nvGrpSpPr>
          <p:cNvPr id="15" name="Group 14">
            <a:extLst>
              <a:ext uri="{FF2B5EF4-FFF2-40B4-BE49-F238E27FC236}">
                <a16:creationId xmlns:a16="http://schemas.microsoft.com/office/drawing/2014/main" id="{F39AA7E0-EE4B-4B43-8A0A-3D1F2494ECA4}"/>
              </a:ext>
            </a:extLst>
          </p:cNvPr>
          <p:cNvGrpSpPr/>
          <p:nvPr/>
        </p:nvGrpSpPr>
        <p:grpSpPr>
          <a:xfrm>
            <a:off x="2692842" y="1982746"/>
            <a:ext cx="643398" cy="4627258"/>
            <a:chOff x="2616361"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2616361"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3001930"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grpSp>
      <p:grpSp>
        <p:nvGrpSpPr>
          <p:cNvPr id="16" name="Group 15">
            <a:extLst>
              <a:ext uri="{FF2B5EF4-FFF2-40B4-BE49-F238E27FC236}">
                <a16:creationId xmlns:a16="http://schemas.microsoft.com/office/drawing/2014/main" id="{E3590C2C-1860-4F5E-A436-3DFB980AC3FB}"/>
              </a:ext>
            </a:extLst>
          </p:cNvPr>
          <p:cNvGrpSpPr/>
          <p:nvPr/>
        </p:nvGrpSpPr>
        <p:grpSpPr>
          <a:xfrm>
            <a:off x="8832958" y="2728914"/>
            <a:ext cx="648143" cy="3567747"/>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endParaRPr lang="en-US" sz="882">
                <a:gradFill>
                  <a:gsLst>
                    <a:gs pos="0">
                      <a:srgbClr val="505050"/>
                    </a:gs>
                    <a:gs pos="100000">
                      <a:srgbClr val="505050"/>
                    </a:gs>
                  </a:gsLst>
                  <a:lin ang="5400000" scaled="1"/>
                </a:gradFill>
                <a:latin typeface="Segoe UI Semilight"/>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3514505" y="3255501"/>
            <a:ext cx="2025918" cy="923330"/>
            <a:chOff x="3584978" y="3230643"/>
            <a:chExt cx="2066542" cy="941844"/>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737569" cy="941844"/>
            </a:xfrm>
            <a:prstGeom prst="rect">
              <a:avLst/>
            </a:prstGeom>
          </p:spPr>
          <p:txBody>
            <a:bodyPr wrap="square">
              <a:spAutoFit/>
            </a:bodyPr>
            <a:lstStyle/>
            <a:p>
              <a:pPr defTabSz="914228">
                <a:lnSpc>
                  <a:spcPct val="90000"/>
                </a:lnSpc>
              </a:pPr>
              <a:r>
                <a:rPr lang="en-US" sz="1200" dirty="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Subscribe to </a:t>
              </a:r>
              <a:br>
                <a:rPr lang="en-US" sz="1200" dirty="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dirty="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3514505" y="4389127"/>
            <a:ext cx="2025918" cy="590931"/>
            <a:chOff x="3584978" y="4386998"/>
            <a:chExt cx="2066542" cy="602780"/>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0" cy="602780"/>
            </a:xfrm>
            <a:prstGeom prst="rect">
              <a:avLst/>
            </a:prstGeom>
          </p:spPr>
          <p:txBody>
            <a:bodyPr wrap="square">
              <a:spAutoFit/>
            </a:bodyPr>
            <a:lstStyle/>
            <a:p>
              <a:pPr defTabSz="914228">
                <a:lnSpc>
                  <a:spcPct val="90000"/>
                </a:lnSpc>
              </a:pP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Route events to any end-points, Azure </a:t>
              </a:r>
              <a:b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3514505" y="5556044"/>
            <a:ext cx="2025918" cy="590931"/>
            <a:chOff x="3584978" y="5577314"/>
            <a:chExt cx="2066542" cy="602780"/>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0" cy="602780"/>
            </a:xfrm>
            <a:prstGeom prst="rect">
              <a:avLst/>
            </a:prstGeom>
          </p:spPr>
          <p:txBody>
            <a:bodyPr wrap="square">
              <a:spAutoFit/>
            </a:bodyPr>
            <a:lstStyle/>
            <a:p>
              <a:pPr defTabSz="914228">
                <a:lnSpc>
                  <a:spcPct val="90000"/>
                </a:lnSpc>
              </a:pP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Enable filtering </a:t>
              </a:r>
              <a:b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and efficient </a:t>
              </a:r>
              <a:b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2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5764DCAE-ADCB-D242-89B0-E774D4B94404}"/>
              </a:ext>
            </a:extLst>
          </p:cNvPr>
          <p:cNvGrpSpPr/>
          <p:nvPr/>
        </p:nvGrpSpPr>
        <p:grpSpPr>
          <a:xfrm>
            <a:off x="1029571" y="1982746"/>
            <a:ext cx="1499599" cy="584843"/>
            <a:chOff x="1029571" y="1690004"/>
            <a:chExt cx="1499599" cy="584843"/>
          </a:xfrm>
        </p:grpSpPr>
        <p:sp>
          <p:nvSpPr>
            <p:cNvPr id="44" name="Rectangle 43">
              <a:extLst>
                <a:ext uri="{FF2B5EF4-FFF2-40B4-BE49-F238E27FC236}">
                  <a16:creationId xmlns:a16="http://schemas.microsoft.com/office/drawing/2014/main" id="{3B586CAC-A2DE-4272-8EF0-321B605ED188}"/>
                </a:ext>
              </a:extLst>
            </p:cNvPr>
            <p:cNvSpPr/>
            <p:nvPr/>
          </p:nvSpPr>
          <p:spPr bwMode="auto">
            <a:xfrm>
              <a:off x="1029571" y="1690004"/>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46" name="Picture 45">
              <a:extLst>
                <a:ext uri="{FF2B5EF4-FFF2-40B4-BE49-F238E27FC236}">
                  <a16:creationId xmlns:a16="http://schemas.microsoft.com/office/drawing/2014/main" id="{5B62067B-B1A0-43ED-9C8A-E4EA4A5391EA}"/>
                </a:ext>
              </a:extLst>
            </p:cNvPr>
            <p:cNvPicPr>
              <a:picLocks noChangeAspect="1"/>
            </p:cNvPicPr>
            <p:nvPr/>
          </p:nvPicPr>
          <p:blipFill>
            <a:blip r:embed="rId13"/>
            <a:stretch>
              <a:fillRect/>
            </a:stretch>
          </p:blipFill>
          <p:spPr>
            <a:xfrm>
              <a:off x="1591527" y="1798995"/>
              <a:ext cx="364275" cy="364275"/>
            </a:xfrm>
            <a:prstGeom prst="rect">
              <a:avLst/>
            </a:prstGeom>
            <a:solidFill>
              <a:schemeClr val="bg2"/>
            </a:solidFill>
            <a:ln>
              <a:noFill/>
            </a:ln>
          </p:spPr>
        </p:pic>
      </p:grpSp>
      <p:grpSp>
        <p:nvGrpSpPr>
          <p:cNvPr id="17" name="Group 16">
            <a:extLst>
              <a:ext uri="{FF2B5EF4-FFF2-40B4-BE49-F238E27FC236}">
                <a16:creationId xmlns:a16="http://schemas.microsoft.com/office/drawing/2014/main" id="{ABDC2CC4-DD0F-BF45-9A28-9096615C6B5F}"/>
              </a:ext>
            </a:extLst>
          </p:cNvPr>
          <p:cNvGrpSpPr/>
          <p:nvPr/>
        </p:nvGrpSpPr>
        <p:grpSpPr>
          <a:xfrm>
            <a:off x="1029571" y="6025161"/>
            <a:ext cx="1499599" cy="584843"/>
            <a:chOff x="1029571" y="6025161"/>
            <a:chExt cx="1499599" cy="584843"/>
          </a:xfrm>
        </p:grpSpPr>
        <p:sp>
          <p:nvSpPr>
            <p:cNvPr id="45" name="Rectangle 44">
              <a:extLst>
                <a:ext uri="{FF2B5EF4-FFF2-40B4-BE49-F238E27FC236}">
                  <a16:creationId xmlns:a16="http://schemas.microsoft.com/office/drawing/2014/main" id="{347052C3-3394-4A73-BE26-EE84CCC60B21}"/>
                </a:ext>
              </a:extLst>
            </p:cNvPr>
            <p:cNvSpPr/>
            <p:nvPr/>
          </p:nvSpPr>
          <p:spPr bwMode="auto">
            <a:xfrm>
              <a:off x="1029571" y="6025161"/>
              <a:ext cx="1499599" cy="5848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47" name="Graphic 46">
              <a:extLst>
                <a:ext uri="{FF2B5EF4-FFF2-40B4-BE49-F238E27FC236}">
                  <a16:creationId xmlns:a16="http://schemas.microsoft.com/office/drawing/2014/main" id="{DD659060-1732-466E-9E9F-49EE4FF1262A}"/>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l="32937" t="26233" r="33290" b="30261"/>
            <a:stretch/>
          </p:blipFill>
          <p:spPr>
            <a:xfrm>
              <a:off x="1641778" y="6145174"/>
              <a:ext cx="333581" cy="333581"/>
            </a:xfrm>
            <a:prstGeom prst="rect">
              <a:avLst/>
            </a:prstGeom>
          </p:spPr>
        </p:pic>
      </p:grpSp>
      <p:sp>
        <p:nvSpPr>
          <p:cNvPr id="48" name="Rectangle 47">
            <a:extLst>
              <a:ext uri="{FF2B5EF4-FFF2-40B4-BE49-F238E27FC236}">
                <a16:creationId xmlns:a16="http://schemas.microsoft.com/office/drawing/2014/main" id="{085A3307-61C9-43B5-AD8C-894BD765251E}"/>
              </a:ext>
            </a:extLst>
          </p:cNvPr>
          <p:cNvSpPr/>
          <p:nvPr/>
        </p:nvSpPr>
        <p:spPr bwMode="auto">
          <a:xfrm>
            <a:off x="9647939" y="5597450"/>
            <a:ext cx="1792850" cy="69921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50" name="Picture 49">
            <a:extLst>
              <a:ext uri="{FF2B5EF4-FFF2-40B4-BE49-F238E27FC236}">
                <a16:creationId xmlns:a16="http://schemas.microsoft.com/office/drawing/2014/main" id="{35FD3A87-8043-4CDB-8EA7-C44516DAF7F8}"/>
              </a:ext>
            </a:extLst>
          </p:cNvPr>
          <p:cNvPicPr>
            <a:picLocks noChangeAspect="1"/>
          </p:cNvPicPr>
          <p:nvPr/>
        </p:nvPicPr>
        <p:blipFill rotWithShape="1">
          <a:blip r:embed="rId4"/>
          <a:srcRect t="387" b="33144"/>
          <a:stretch/>
        </p:blipFill>
        <p:spPr>
          <a:xfrm>
            <a:off x="10377688" y="5784738"/>
            <a:ext cx="273940" cy="273940"/>
          </a:xfrm>
          <a:prstGeom prst="rect">
            <a:avLst/>
          </a:prstGeom>
          <a:noFill/>
          <a:ln>
            <a:noFill/>
          </a:ln>
        </p:spPr>
      </p:pic>
      <p:pic>
        <p:nvPicPr>
          <p:cNvPr id="54" name="Picture 53">
            <a:extLst>
              <a:ext uri="{FF2B5EF4-FFF2-40B4-BE49-F238E27FC236}">
                <a16:creationId xmlns:a16="http://schemas.microsoft.com/office/drawing/2014/main" id="{8ABD4940-4E0E-5A44-9E83-A21671CA31E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27057553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63" presetClass="path" presetSubtype="0" decel="100000" fill="hold" nodeType="withEffect">
                                  <p:stCondLst>
                                    <p:cond delay="0"/>
                                  </p:stCondLst>
                                  <p:childTnLst>
                                    <p:animMotion origin="layout" path="M -4.16667E-6 1.85185E-6 L -0.02578 1.85185E-6 " pathEditMode="relative" rAng="0" ptsTypes="AA">
                                      <p:cBhvr>
                                        <p:cTn id="9" dur="500" spd="-100000" fill="hold"/>
                                        <p:tgtEl>
                                          <p:spTgt spid="6"/>
                                        </p:tgtEl>
                                        <p:attrNameLst>
                                          <p:attrName>ppt_x</p:attrName>
                                          <p:attrName>ppt_y</p:attrName>
                                        </p:attrNameLst>
                                      </p:cBhvr>
                                      <p:rCtr x="-1289" y="0"/>
                                    </p:animMotion>
                                  </p:childTnLst>
                                </p:cTn>
                              </p:par>
                              <p:par>
                                <p:cTn id="10" presetID="10" presetClass="entr" presetSubtype="0" fill="hold" nodeType="withEffect">
                                  <p:stCondLst>
                                    <p:cond delay="1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63" presetClass="path" presetSubtype="0" decel="100000" fill="hold" nodeType="withEffect">
                                  <p:stCondLst>
                                    <p:cond delay="100"/>
                                  </p:stCondLst>
                                  <p:childTnLst>
                                    <p:animMotion origin="layout" path="M -4.16667E-6 -1.85185E-6 L -0.02578 -1.85185E-6 " pathEditMode="relative" rAng="0" ptsTypes="AA">
                                      <p:cBhvr>
                                        <p:cTn id="14" dur="500" spd="-100000" fill="hold"/>
                                        <p:tgtEl>
                                          <p:spTgt spid="9"/>
                                        </p:tgtEl>
                                        <p:attrNameLst>
                                          <p:attrName>ppt_x</p:attrName>
                                          <p:attrName>ppt_y</p:attrName>
                                        </p:attrNameLst>
                                      </p:cBhvr>
                                      <p:rCtr x="-1289" y="0"/>
                                    </p:animMotion>
                                  </p:childTnLst>
                                </p:cTn>
                              </p:par>
                              <p:par>
                                <p:cTn id="15" presetID="10" presetClass="entr" presetSubtype="0" fill="hold"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63" presetClass="path" presetSubtype="0" decel="100000" fill="hold" nodeType="withEffect">
                                  <p:stCondLst>
                                    <p:cond delay="200"/>
                                  </p:stCondLst>
                                  <p:childTnLst>
                                    <p:animMotion origin="layout" path="M -4.16667E-6 -7.40741E-7 L -0.02578 -7.40741E-7 " pathEditMode="relative" rAng="0" ptsTypes="AA">
                                      <p:cBhvr>
                                        <p:cTn id="19" dur="500" spd="-100000" fill="hold"/>
                                        <p:tgtEl>
                                          <p:spTgt spid="10"/>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pic>
        <p:nvPicPr>
          <p:cNvPr id="1026" name="Picture 2" descr="https://azurecomcdn.azureedge.net/mediahandler/acomblog/media/Default/blog/1f955de2-1602-4626-b273-f098e7e6959d.png">
            <a:extLst>
              <a:ext uri="{FF2B5EF4-FFF2-40B4-BE49-F238E27FC236}">
                <a16:creationId xmlns:a16="http://schemas.microsoft.com/office/drawing/2014/main" id="{EDCE0194-9731-4525-928E-A47525E35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457" y="1147931"/>
            <a:ext cx="8956963" cy="5598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2980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941CF7A-DBC1-4493-BD33-5A2C16C7EC7B}"/>
              </a:ext>
            </a:extLst>
          </p:cNvPr>
          <p:cNvSpPr/>
          <p:nvPr/>
        </p:nvSpPr>
        <p:spPr bwMode="auto">
          <a:xfrm flipH="1">
            <a:off x="5438830" y="1367189"/>
            <a:ext cx="3047811" cy="5199264"/>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5438830" y="1367189"/>
            <a:ext cx="3047811" cy="5199264"/>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sp>
        <p:nvSpPr>
          <p:cNvPr id="112" name="TextBox 111"/>
          <p:cNvSpPr txBox="1"/>
          <p:nvPr/>
        </p:nvSpPr>
        <p:spPr>
          <a:xfrm>
            <a:off x="448586" y="1546528"/>
            <a:ext cx="2689275" cy="642677"/>
          </a:xfrm>
          <a:prstGeom prst="rect">
            <a:avLst/>
          </a:prstGeom>
          <a:noFill/>
          <a:ln>
            <a:noFill/>
          </a:ln>
        </p:spPr>
        <p:txBody>
          <a:bodyPr wrap="squar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publishers</a:t>
            </a:r>
          </a:p>
        </p:txBody>
      </p:sp>
      <p:sp>
        <p:nvSpPr>
          <p:cNvPr id="166" name="TextBox 165"/>
          <p:cNvSpPr txBox="1"/>
          <p:nvPr/>
        </p:nvSpPr>
        <p:spPr>
          <a:xfrm>
            <a:off x="9328975" y="1905094"/>
            <a:ext cx="2414439" cy="642677"/>
          </a:xfrm>
          <a:prstGeom prst="rect">
            <a:avLst/>
          </a:prstGeom>
          <a:noFill/>
          <a:ln>
            <a:noFill/>
          </a:ln>
        </p:spPr>
        <p:txBody>
          <a:bodyPr wrap="none" lIns="179285" tIns="143428" rIns="179285" bIns="143428" rtlCol="0">
            <a:spAutoFit/>
          </a:bodyPr>
          <a:lstStyle/>
          <a:p>
            <a:pPr marL="0" marR="0" lvl="0" indent="0" algn="ctr" defTabSz="1218701" rtl="0" eaLnBrk="1" fontAlgn="auto" latinLnBrk="0" hangingPunct="1">
              <a:lnSpc>
                <a:spcPct val="90000"/>
              </a:lnSpc>
              <a:spcBef>
                <a:spcPts val="0"/>
              </a:spcBef>
              <a:spcAft>
                <a:spcPts val="1200"/>
              </a:spcAft>
              <a:buClrTx/>
              <a:buSzTx/>
              <a:buFontTx/>
              <a:buNone/>
              <a:tabLst/>
              <a:defRPr/>
            </a:pPr>
            <a:r>
              <a:rPr kumimoji="0" lang="en-US" sz="2549" b="0" i="0" u="none" strike="noStrike" kern="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Segoe UI"/>
              </a:rPr>
              <a:t>Event handlers</a:t>
            </a:r>
          </a:p>
        </p:txBody>
      </p:sp>
      <p:grpSp>
        <p:nvGrpSpPr>
          <p:cNvPr id="11" name="Group 10">
            <a:extLst>
              <a:ext uri="{FF2B5EF4-FFF2-40B4-BE49-F238E27FC236}">
                <a16:creationId xmlns:a16="http://schemas.microsoft.com/office/drawing/2014/main" id="{DBE64BD1-BE7B-4C74-96FE-A03A96CDDF09}"/>
              </a:ext>
            </a:extLst>
          </p:cNvPr>
          <p:cNvGrpSpPr/>
          <p:nvPr/>
        </p:nvGrpSpPr>
        <p:grpSpPr>
          <a:xfrm>
            <a:off x="896798" y="2282470"/>
            <a:ext cx="1792850" cy="3567747"/>
            <a:chOff x="914780" y="2327742"/>
            <a:chExt cx="18288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914780" y="23277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914780" y="305926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914780" y="3790774"/>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914780" y="4522286"/>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914780" y="52537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DAE83698-ACB1-4F40-9980-7777C8871B6C}"/>
              </a:ext>
            </a:extLst>
          </p:cNvPr>
          <p:cNvGrpSpPr/>
          <p:nvPr/>
        </p:nvGrpSpPr>
        <p:grpSpPr>
          <a:xfrm>
            <a:off x="9639770" y="2641036"/>
            <a:ext cx="1792850" cy="2850615"/>
            <a:chOff x="9833067" y="2693498"/>
            <a:chExt cx="18288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9833067" y="26934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9833067" y="342501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9833067" y="4156530"/>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9833067" y="48880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pic>
        <p:nvPicPr>
          <p:cNvPr id="144" name="Picture 143"/>
          <p:cNvPicPr>
            <a:picLocks noChangeAspect="1"/>
          </p:cNvPicPr>
          <p:nvPr/>
        </p:nvPicPr>
        <p:blipFill rotWithShape="1">
          <a:blip r:embed="rId4"/>
          <a:srcRect b="32970"/>
          <a:stretch/>
        </p:blipFill>
        <p:spPr>
          <a:xfrm>
            <a:off x="1637336" y="4626276"/>
            <a:ext cx="311775" cy="314410"/>
          </a:xfrm>
          <a:prstGeom prst="rect">
            <a:avLst/>
          </a:prstGeom>
          <a:ln>
            <a:noFill/>
          </a:ln>
        </p:spPr>
      </p:pic>
      <p:pic>
        <p:nvPicPr>
          <p:cNvPr id="141" name="Picture 140"/>
          <p:cNvPicPr>
            <a:picLocks noChangeAspect="1"/>
          </p:cNvPicPr>
          <p:nvPr/>
        </p:nvPicPr>
        <p:blipFill>
          <a:blip r:embed="rId5"/>
          <a:stretch>
            <a:fillRect/>
          </a:stretch>
        </p:blipFill>
        <p:spPr>
          <a:xfrm>
            <a:off x="1637336" y="3193329"/>
            <a:ext cx="311775" cy="311775"/>
          </a:xfrm>
          <a:prstGeom prst="rect">
            <a:avLst/>
          </a:prstGeom>
          <a:ln>
            <a:noFill/>
          </a:ln>
        </p:spPr>
      </p:pic>
      <p:pic>
        <p:nvPicPr>
          <p:cNvPr id="138" name="Picture 137"/>
          <p:cNvPicPr>
            <a:picLocks noChangeAspect="1"/>
          </p:cNvPicPr>
          <p:nvPr/>
        </p:nvPicPr>
        <p:blipFill>
          <a:blip r:embed="rId6"/>
          <a:stretch>
            <a:fillRect/>
          </a:stretch>
        </p:blipFill>
        <p:spPr>
          <a:xfrm>
            <a:off x="1644016" y="3917141"/>
            <a:ext cx="298414" cy="298414"/>
          </a:xfrm>
          <a:prstGeom prst="rect">
            <a:avLst/>
          </a:prstGeom>
          <a:ln>
            <a:noFill/>
          </a:ln>
        </p:spPr>
      </p:pic>
      <p:pic>
        <p:nvPicPr>
          <p:cNvPr id="135" name="Picture 134"/>
          <p:cNvPicPr>
            <a:picLocks noChangeAspect="1"/>
          </p:cNvPicPr>
          <p:nvPr/>
        </p:nvPicPr>
        <p:blipFill>
          <a:blip r:embed="rId7"/>
          <a:stretch>
            <a:fillRect/>
          </a:stretch>
        </p:blipFill>
        <p:spPr>
          <a:xfrm>
            <a:off x="1650696" y="5358085"/>
            <a:ext cx="285054" cy="285054"/>
          </a:xfrm>
          <a:prstGeom prst="rect">
            <a:avLst/>
          </a:prstGeom>
          <a:ln>
            <a:noFill/>
          </a:ln>
        </p:spPr>
      </p:pic>
      <p:pic>
        <p:nvPicPr>
          <p:cNvPr id="132" name="Picture 131"/>
          <p:cNvPicPr>
            <a:picLocks noChangeAspect="1"/>
          </p:cNvPicPr>
          <p:nvPr/>
        </p:nvPicPr>
        <p:blipFill>
          <a:blip r:embed="rId8"/>
          <a:stretch>
            <a:fillRect/>
          </a:stretch>
        </p:blipFill>
        <p:spPr>
          <a:xfrm>
            <a:off x="1637336" y="2476189"/>
            <a:ext cx="311775" cy="311775"/>
          </a:xfrm>
          <a:prstGeom prst="rect">
            <a:avLst/>
          </a:prstGeom>
          <a:ln>
            <a:noFill/>
          </a:ln>
        </p:spPr>
      </p:pic>
      <p:grpSp>
        <p:nvGrpSpPr>
          <p:cNvPr id="12" name="Group 11">
            <a:extLst>
              <a:ext uri="{FF2B5EF4-FFF2-40B4-BE49-F238E27FC236}">
                <a16:creationId xmlns:a16="http://schemas.microsoft.com/office/drawing/2014/main" id="{90D1AE7E-AD2A-4A6B-B798-6F7660324185}"/>
              </a:ext>
            </a:extLst>
          </p:cNvPr>
          <p:cNvGrpSpPr/>
          <p:nvPr/>
        </p:nvGrpSpPr>
        <p:grpSpPr>
          <a:xfrm>
            <a:off x="10380081" y="2834528"/>
            <a:ext cx="312230" cy="2463634"/>
            <a:chOff x="10588222" y="2890869"/>
            <a:chExt cx="318491" cy="2513035"/>
          </a:xfrm>
        </p:grpSpPr>
        <p:pic>
          <p:nvPicPr>
            <p:cNvPr id="163" name="Picture 162"/>
            <p:cNvPicPr>
              <a:picLocks noChangeAspect="1"/>
            </p:cNvPicPr>
            <p:nvPr/>
          </p:nvPicPr>
          <p:blipFill>
            <a:blip r:embed="rId9"/>
            <a:stretch>
              <a:fillRect/>
            </a:stretch>
          </p:blipFill>
          <p:spPr>
            <a:xfrm>
              <a:off x="1058822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1058822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1058822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88222" y="3622389"/>
              <a:ext cx="318491" cy="318491"/>
            </a:xfrm>
            <a:prstGeom prst="rect">
              <a:avLst/>
            </a:prstGeom>
          </p:spPr>
        </p:pic>
      </p:grpSp>
      <p:grpSp>
        <p:nvGrpSpPr>
          <p:cNvPr id="15" name="Group 14">
            <a:extLst>
              <a:ext uri="{FF2B5EF4-FFF2-40B4-BE49-F238E27FC236}">
                <a16:creationId xmlns:a16="http://schemas.microsoft.com/office/drawing/2014/main" id="{F39AA7E0-EE4B-4B43-8A0A-3D1F2494ECA4}"/>
              </a:ext>
            </a:extLst>
          </p:cNvPr>
          <p:cNvGrpSpPr/>
          <p:nvPr/>
        </p:nvGrpSpPr>
        <p:grpSpPr>
          <a:xfrm>
            <a:off x="2564930" y="2183851"/>
            <a:ext cx="643398" cy="3764984"/>
            <a:chOff x="2616361"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2616361"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3001930"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16" name="Group 15">
            <a:extLst>
              <a:ext uri="{FF2B5EF4-FFF2-40B4-BE49-F238E27FC236}">
                <a16:creationId xmlns:a16="http://schemas.microsoft.com/office/drawing/2014/main" id="{E3590C2C-1860-4F5E-A436-3DFB980AC3FB}"/>
              </a:ext>
            </a:extLst>
          </p:cNvPr>
          <p:cNvGrpSpPr/>
          <p:nvPr/>
        </p:nvGrpSpPr>
        <p:grpSpPr>
          <a:xfrm>
            <a:off x="8832958" y="2856172"/>
            <a:ext cx="648143" cy="2420347"/>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3514505" y="3167622"/>
            <a:ext cx="2025918" cy="1040956"/>
            <a:chOff x="3584978" y="3230643"/>
            <a:chExt cx="2066542" cy="1061829"/>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828800" cy="1061829"/>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Subscribe to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3514505" y="4301246"/>
            <a:ext cx="2025918" cy="660781"/>
            <a:chOff x="3584978" y="4386998"/>
            <a:chExt cx="2066542" cy="674031"/>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0" cy="674031"/>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Route events to any end-points, Azure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3514505" y="5468163"/>
            <a:ext cx="2025918" cy="660781"/>
            <a:chOff x="3584978" y="5577314"/>
            <a:chExt cx="2066542" cy="674031"/>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0" cy="674031"/>
            </a:xfrm>
            <a:prstGeom prst="rect">
              <a:avLst/>
            </a:prstGeom>
          </p:spPr>
          <p:txBody>
            <a:bodyPr wrap="square">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Enable filtering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and efficient </a:t>
              </a:r>
              <a:b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br>
              <a:r>
                <a:rPr kumimoji="0" lang="en-US" sz="1372" b="0" i="0" u="none" strike="noStrike" kern="1200" cap="none" spc="0" normalizeH="0" baseline="0" noProof="0">
                  <a:ln>
                    <a:noFill/>
                  </a:ln>
                  <a:gradFill>
                    <a:gsLst>
                      <a:gs pos="1250">
                        <a:srgbClr val="353535"/>
                      </a:gs>
                      <a:gs pos="100000">
                        <a:srgbClr val="353535"/>
                      </a:gs>
                    </a:gsLst>
                    <a:lin ang="5400000" scaled="0"/>
                  </a:gradFill>
                  <a:effectLst/>
                  <a:uLnTx/>
                  <a:uFillTx/>
                  <a:latin typeface="Segoe UI" panose="020B0502040204020203" pitchFamily="34" charset="0"/>
                  <a:ea typeface="+mn-ea"/>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78652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9020-DD43-4023-B791-8F9DAD3B0E22}"/>
              </a:ext>
            </a:extLst>
          </p:cNvPr>
          <p:cNvSpPr>
            <a:spLocks noGrp="1"/>
          </p:cNvSpPr>
          <p:nvPr>
            <p:ph type="title"/>
          </p:nvPr>
        </p:nvSpPr>
        <p:spPr>
          <a:xfrm>
            <a:off x="269241" y="289957"/>
            <a:ext cx="11655840" cy="899537"/>
          </a:xfrm>
        </p:spPr>
        <p:txBody>
          <a:bodyPr/>
          <a:lstStyle/>
          <a:p>
            <a:pPr>
              <a:defRPr/>
            </a:pPr>
            <a:r>
              <a:rPr lang="en-US"/>
              <a:t>Scenarios</a:t>
            </a:r>
          </a:p>
        </p:txBody>
      </p:sp>
      <p:sp>
        <p:nvSpPr>
          <p:cNvPr id="67" name="Rectangle 66">
            <a:extLst>
              <a:ext uri="{FF2B5EF4-FFF2-40B4-BE49-F238E27FC236}">
                <a16:creationId xmlns:a16="http://schemas.microsoft.com/office/drawing/2014/main" id="{71FFEF7D-8C58-4885-9EFE-BE3140199DC3}"/>
              </a:ext>
            </a:extLst>
          </p:cNvPr>
          <p:cNvSpPr/>
          <p:nvPr/>
        </p:nvSpPr>
        <p:spPr bwMode="auto">
          <a:xfrm>
            <a:off x="269303"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Serverless apps</a:t>
            </a:r>
          </a:p>
        </p:txBody>
      </p:sp>
      <p:sp>
        <p:nvSpPr>
          <p:cNvPr id="104" name="Rectangle 103">
            <a:extLst>
              <a:ext uri="{FF2B5EF4-FFF2-40B4-BE49-F238E27FC236}">
                <a16:creationId xmlns:a16="http://schemas.microsoft.com/office/drawing/2014/main" id="{9B3B0986-1575-4FD9-AF77-DC402C860181}"/>
              </a:ext>
            </a:extLst>
          </p:cNvPr>
          <p:cNvSpPr/>
          <p:nvPr/>
        </p:nvSpPr>
        <p:spPr bwMode="auto">
          <a:xfrm>
            <a:off x="4155240"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Ops automation</a:t>
            </a:r>
          </a:p>
        </p:txBody>
      </p:sp>
      <p:sp>
        <p:nvSpPr>
          <p:cNvPr id="105" name="Rectangle 104">
            <a:extLst>
              <a:ext uri="{FF2B5EF4-FFF2-40B4-BE49-F238E27FC236}">
                <a16:creationId xmlns:a16="http://schemas.microsoft.com/office/drawing/2014/main" id="{FF061BB4-7B2B-4887-8D0A-01F5314911EE}"/>
              </a:ext>
            </a:extLst>
          </p:cNvPr>
          <p:cNvSpPr/>
          <p:nvPr/>
        </p:nvSpPr>
        <p:spPr bwMode="auto">
          <a:xfrm>
            <a:off x="8041178" y="1546528"/>
            <a:ext cx="3881519"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2353"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Application integration</a:t>
            </a:r>
          </a:p>
        </p:txBody>
      </p:sp>
      <p:grpSp>
        <p:nvGrpSpPr>
          <p:cNvPr id="10" name="Group 9">
            <a:extLst>
              <a:ext uri="{FF2B5EF4-FFF2-40B4-BE49-F238E27FC236}">
                <a16:creationId xmlns:a16="http://schemas.microsoft.com/office/drawing/2014/main" id="{05079029-A606-40C6-8208-01F911CF320B}"/>
              </a:ext>
            </a:extLst>
          </p:cNvPr>
          <p:cNvGrpSpPr/>
          <p:nvPr/>
        </p:nvGrpSpPr>
        <p:grpSpPr>
          <a:xfrm>
            <a:off x="269302" y="2263661"/>
            <a:ext cx="3836699" cy="4302827"/>
            <a:chOff x="274701" y="2308555"/>
            <a:chExt cx="3913633" cy="4389108"/>
          </a:xfrm>
        </p:grpSpPr>
        <p:grpSp>
          <p:nvGrpSpPr>
            <p:cNvPr id="45" name="Group 44">
              <a:extLst>
                <a:ext uri="{FF2B5EF4-FFF2-40B4-BE49-F238E27FC236}">
                  <a16:creationId xmlns:a16="http://schemas.microsoft.com/office/drawing/2014/main" id="{80BF0E9D-12AA-454E-9042-86BCA8364C7C}"/>
                </a:ext>
              </a:extLst>
            </p:cNvPr>
            <p:cNvGrpSpPr/>
            <p:nvPr/>
          </p:nvGrpSpPr>
          <p:grpSpPr>
            <a:xfrm>
              <a:off x="274701" y="2308555"/>
              <a:ext cx="3913633" cy="4389108"/>
              <a:chOff x="274701" y="2308555"/>
              <a:chExt cx="3913633" cy="4389108"/>
            </a:xfrm>
          </p:grpSpPr>
          <p:sp>
            <p:nvSpPr>
              <p:cNvPr id="68" name="Rectangle 67">
                <a:extLst>
                  <a:ext uri="{FF2B5EF4-FFF2-40B4-BE49-F238E27FC236}">
                    <a16:creationId xmlns:a16="http://schemas.microsoft.com/office/drawing/2014/main" id="{2E2A4FD8-4FFD-45C9-90AE-6BFBC16BA463}"/>
                  </a:ext>
                </a:extLst>
              </p:cNvPr>
              <p:cNvSpPr/>
              <p:nvPr/>
            </p:nvSpPr>
            <p:spPr bwMode="auto">
              <a:xfrm>
                <a:off x="274702"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5" name="TextBox 124"/>
              <p:cNvSpPr txBox="1"/>
              <p:nvPr/>
            </p:nvSpPr>
            <p:spPr>
              <a:xfrm>
                <a:off x="274701" y="2308555"/>
                <a:ext cx="3913632" cy="154210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Instantly trigger a serverless function to run analysis when a new file is added to a blob storage container.</a:t>
                </a:r>
              </a:p>
              <a:p>
                <a:pPr marL="0" marR="0" lvl="0" indent="0" algn="l" defTabSz="914228" rtl="0" eaLnBrk="1" fontAlgn="auto" latinLnBrk="0" hangingPunct="1">
                  <a:lnSpc>
                    <a:spcPct val="9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endParaRPr>
              </a:p>
            </p:txBody>
          </p:sp>
        </p:grpSp>
        <p:pic>
          <p:nvPicPr>
            <p:cNvPr id="5" name="Picture 4">
              <a:extLst>
                <a:ext uri="{FF2B5EF4-FFF2-40B4-BE49-F238E27FC236}">
                  <a16:creationId xmlns:a16="http://schemas.microsoft.com/office/drawing/2014/main" id="{7E3C1DB8-0535-464C-8AC0-D35D44C82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10" y="4091356"/>
              <a:ext cx="3680413" cy="1115644"/>
            </a:xfrm>
            <a:prstGeom prst="rect">
              <a:avLst/>
            </a:prstGeom>
          </p:spPr>
        </p:pic>
      </p:grpSp>
      <p:grpSp>
        <p:nvGrpSpPr>
          <p:cNvPr id="11" name="Group 10">
            <a:extLst>
              <a:ext uri="{FF2B5EF4-FFF2-40B4-BE49-F238E27FC236}">
                <a16:creationId xmlns:a16="http://schemas.microsoft.com/office/drawing/2014/main" id="{D6FFE5BA-A89A-4D35-B3AB-809076B9A955}"/>
              </a:ext>
            </a:extLst>
          </p:cNvPr>
          <p:cNvGrpSpPr/>
          <p:nvPr/>
        </p:nvGrpSpPr>
        <p:grpSpPr>
          <a:xfrm>
            <a:off x="4106000" y="2263661"/>
            <a:ext cx="3885939" cy="4302827"/>
            <a:chOff x="4188333" y="2308555"/>
            <a:chExt cx="3963860" cy="4389108"/>
          </a:xfrm>
        </p:grpSpPr>
        <p:grpSp>
          <p:nvGrpSpPr>
            <p:cNvPr id="43" name="Group 42">
              <a:extLst>
                <a:ext uri="{FF2B5EF4-FFF2-40B4-BE49-F238E27FC236}">
                  <a16:creationId xmlns:a16="http://schemas.microsoft.com/office/drawing/2014/main" id="{34D6FB1E-3C65-4B6C-8F32-7E44C2D5B9B9}"/>
                </a:ext>
              </a:extLst>
            </p:cNvPr>
            <p:cNvGrpSpPr/>
            <p:nvPr/>
          </p:nvGrpSpPr>
          <p:grpSpPr>
            <a:xfrm>
              <a:off x="4188333" y="2308555"/>
              <a:ext cx="3963860" cy="4389108"/>
              <a:chOff x="4188333" y="2308555"/>
              <a:chExt cx="3963860" cy="4389108"/>
            </a:xfrm>
          </p:grpSpPr>
          <p:sp>
            <p:nvSpPr>
              <p:cNvPr id="106" name="Rectangle 105">
                <a:extLst>
                  <a:ext uri="{FF2B5EF4-FFF2-40B4-BE49-F238E27FC236}">
                    <a16:creationId xmlns:a16="http://schemas.microsoft.com/office/drawing/2014/main" id="{B962DD1A-4191-42C9-B576-0F82DDFA2BF0}"/>
                  </a:ext>
                </a:extLst>
              </p:cNvPr>
              <p:cNvSpPr/>
              <p:nvPr/>
            </p:nvSpPr>
            <p:spPr bwMode="auto">
              <a:xfrm>
                <a:off x="4238561"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2" name="TextBox 121"/>
              <p:cNvSpPr txBox="1"/>
              <p:nvPr/>
            </p:nvSpPr>
            <p:spPr>
              <a:xfrm>
                <a:off x="4188333"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Speed up automation and simplify policy enforcement by notifying Azure Automation when underlying infrastructure is provisioned</a:t>
                </a:r>
              </a:p>
            </p:txBody>
          </p:sp>
          <p:cxnSp>
            <p:nvCxnSpPr>
              <p:cNvPr id="58" name="Straight Connector 57"/>
              <p:cNvCxnSpPr>
                <a:cxnSpLocks/>
              </p:cNvCxnSpPr>
              <p:nvPr/>
            </p:nvCxnSpPr>
            <p:spPr>
              <a:xfrm>
                <a:off x="6246291" y="5412925"/>
                <a:ext cx="774413" cy="751510"/>
              </a:xfrm>
              <a:prstGeom prst="line">
                <a:avLst/>
              </a:prstGeom>
              <a:noFill/>
              <a:ln w="9525" cap="flat" cmpd="sng" algn="ctr">
                <a:noFill/>
                <a:prstDash val="solid"/>
                <a:headEnd type="none"/>
                <a:tailEnd type="none"/>
              </a:ln>
              <a:effectLst/>
            </p:spPr>
          </p:cxnSp>
        </p:grpSp>
        <p:pic>
          <p:nvPicPr>
            <p:cNvPr id="7" name="Picture 6">
              <a:extLst>
                <a:ext uri="{FF2B5EF4-FFF2-40B4-BE49-F238E27FC236}">
                  <a16:creationId xmlns:a16="http://schemas.microsoft.com/office/drawing/2014/main" id="{F4B9D57A-9DF8-48D4-9D22-DA99239C9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921" y="4076507"/>
              <a:ext cx="3729398" cy="1130493"/>
            </a:xfrm>
            <a:prstGeom prst="rect">
              <a:avLst/>
            </a:prstGeom>
          </p:spPr>
        </p:pic>
      </p:grpSp>
      <p:grpSp>
        <p:nvGrpSpPr>
          <p:cNvPr id="12" name="Group 11">
            <a:extLst>
              <a:ext uri="{FF2B5EF4-FFF2-40B4-BE49-F238E27FC236}">
                <a16:creationId xmlns:a16="http://schemas.microsoft.com/office/drawing/2014/main" id="{1FAB4755-6902-4FFD-8EE0-2EA7162FF214}"/>
              </a:ext>
            </a:extLst>
          </p:cNvPr>
          <p:cNvGrpSpPr/>
          <p:nvPr/>
        </p:nvGrpSpPr>
        <p:grpSpPr>
          <a:xfrm>
            <a:off x="8041178" y="2263661"/>
            <a:ext cx="3881519" cy="4302827"/>
            <a:chOff x="8202420" y="2308555"/>
            <a:chExt cx="3959352" cy="4389108"/>
          </a:xfrm>
        </p:grpSpPr>
        <p:grpSp>
          <p:nvGrpSpPr>
            <p:cNvPr id="44" name="Group 43">
              <a:extLst>
                <a:ext uri="{FF2B5EF4-FFF2-40B4-BE49-F238E27FC236}">
                  <a16:creationId xmlns:a16="http://schemas.microsoft.com/office/drawing/2014/main" id="{8A69567C-D673-4354-BDAF-2121A3654581}"/>
                </a:ext>
              </a:extLst>
            </p:cNvPr>
            <p:cNvGrpSpPr/>
            <p:nvPr/>
          </p:nvGrpSpPr>
          <p:grpSpPr>
            <a:xfrm>
              <a:off x="8202420" y="2308555"/>
              <a:ext cx="3959352" cy="4389108"/>
              <a:chOff x="8202420" y="2308555"/>
              <a:chExt cx="3959352" cy="4389108"/>
            </a:xfrm>
          </p:grpSpPr>
          <p:sp>
            <p:nvSpPr>
              <p:cNvPr id="107" name="Rectangle 106">
                <a:extLst>
                  <a:ext uri="{FF2B5EF4-FFF2-40B4-BE49-F238E27FC236}">
                    <a16:creationId xmlns:a16="http://schemas.microsoft.com/office/drawing/2014/main" id="{AE4B2F17-0391-4ED9-B624-25CB4FE82276}"/>
                  </a:ext>
                </a:extLst>
              </p:cNvPr>
              <p:cNvSpPr/>
              <p:nvPr/>
            </p:nvSpPr>
            <p:spPr bwMode="auto">
              <a:xfrm>
                <a:off x="8202420" y="2308563"/>
                <a:ext cx="395935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3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1" name="TextBox 130"/>
              <p:cNvSpPr txBox="1"/>
              <p:nvPr/>
            </p:nvSpPr>
            <p:spPr>
              <a:xfrm>
                <a:off x="8202420" y="2308555"/>
                <a:ext cx="3913632" cy="1292662"/>
              </a:xfrm>
              <a:prstGeom prst="rect">
                <a:avLst/>
              </a:prstGeom>
              <a:noFill/>
            </p:spPr>
            <p:txBody>
              <a:bodyPr wrap="square" lIns="179285" tIns="143428" rIns="179285" bIns="143428" rtlCol="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765" b="0" i="0" u="none" strike="noStrike" kern="1200" cap="none" spc="0" normalizeH="0" baseline="0" noProof="0">
                    <a:ln>
                      <a:noFill/>
                    </a:ln>
                    <a:gradFill>
                      <a:gsLst>
                        <a:gs pos="3371">
                          <a:srgbClr val="353535"/>
                        </a:gs>
                        <a:gs pos="12360">
                          <a:srgbClr val="353535"/>
                        </a:gs>
                      </a:gsLst>
                      <a:lin ang="5400000" scaled="0"/>
                    </a:gradFill>
                    <a:effectLst/>
                    <a:uLnTx/>
                    <a:uFillTx/>
                    <a:latin typeface="Segoe UI Semilight"/>
                    <a:ea typeface="+mn-ea"/>
                    <a:cs typeface="Segoe UI" panose="020B0502040204020203" pitchFamily="34" charset="0"/>
                  </a:rPr>
                  <a:t>Connects your app with other services. Create an application topic to route your app’s event data to any desired destination</a:t>
                </a:r>
              </a:p>
            </p:txBody>
          </p:sp>
        </p:grpSp>
        <p:pic>
          <p:nvPicPr>
            <p:cNvPr id="9" name="Picture 8">
              <a:extLst>
                <a:ext uri="{FF2B5EF4-FFF2-40B4-BE49-F238E27FC236}">
                  <a16:creationId xmlns:a16="http://schemas.microsoft.com/office/drawing/2014/main" id="{7F6E159B-4032-4730-95A2-E0F633947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9993" y="4091357"/>
              <a:ext cx="3680412" cy="1115644"/>
            </a:xfrm>
            <a:prstGeom prst="rect">
              <a:avLst/>
            </a:prstGeom>
          </p:spPr>
        </p:pic>
      </p:grpSp>
    </p:spTree>
    <p:extLst>
      <p:ext uri="{BB962C8B-B14F-4D97-AF65-F5344CB8AC3E}">
        <p14:creationId xmlns:p14="http://schemas.microsoft.com/office/powerpoint/2010/main" val="1902757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7"/>
                                        </p:tgtEl>
                                        <p:attrNameLst>
                                          <p:attrName>ppt_x</p:attrName>
                                          <p:attrName>ppt_y</p:attrName>
                                        </p:attrNameLst>
                                      </p:cBhvr>
                                      <p:rCtr x="0" y="1852"/>
                                    </p:animMotion>
                                  </p:childTnLst>
                                </p:cTn>
                              </p:par>
                              <p:par>
                                <p:cTn id="10" presetID="10"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par>
                                <p:cTn id="18" presetID="42" presetClass="path" presetSubtype="0" decel="100000" fill="hold" grpId="1" nodeType="withEffect">
                                  <p:stCondLst>
                                    <p:cond delay="0"/>
                                  </p:stCondLst>
                                  <p:childTnLst>
                                    <p:animMotion origin="layout" path="M -3.125E-6 4.44444E-6 L -3.125E-6 0.03703 " pathEditMode="relative" rAng="0" ptsTypes="AA">
                                      <p:cBhvr>
                                        <p:cTn id="19" dur="600" spd="-100000" fill="hold"/>
                                        <p:tgtEl>
                                          <p:spTgt spid="104"/>
                                        </p:tgtEl>
                                        <p:attrNameLst>
                                          <p:attrName>ppt_x</p:attrName>
                                          <p:attrName>ppt_y</p:attrName>
                                        </p:attrNameLst>
                                      </p:cBhvr>
                                      <p:rCtr x="0" y="1852"/>
                                    </p:animMotion>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500"/>
                                        <p:tgtEl>
                                          <p:spTgt spid="105"/>
                                        </p:tgtEl>
                                      </p:cBhvr>
                                    </p:animEffect>
                                  </p:childTnLst>
                                </p:cTn>
                              </p:par>
                              <p:par>
                                <p:cTn id="28" presetID="42" presetClass="path" presetSubtype="0" decel="100000" fill="hold" grpId="1" nodeType="withEffect">
                                  <p:stCondLst>
                                    <p:cond delay="0"/>
                                  </p:stCondLst>
                                  <p:childTnLst>
                                    <p:animMotion origin="layout" path="M -3.125E-6 4.44444E-6 L -3.125E-6 0.03703 " pathEditMode="relative" rAng="0" ptsTypes="AA">
                                      <p:cBhvr>
                                        <p:cTn id="29" dur="600" spd="-100000" fill="hold"/>
                                        <p:tgtEl>
                                          <p:spTgt spid="105"/>
                                        </p:tgtEl>
                                        <p:attrNameLst>
                                          <p:attrName>ppt_x</p:attrName>
                                          <p:attrName>ppt_y</p:attrName>
                                        </p:attrNameLst>
                                      </p:cBhvr>
                                      <p:rCtr x="0" y="1852"/>
                                    </p:animMotion>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104" grpId="0" animBg="1"/>
      <p:bldP spid="104" grpId="1" animBg="1"/>
      <p:bldP spid="105" grpId="0" animBg="1"/>
      <p:bldP spid="105"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12DFFFE-0523-B44E-8C58-E3F64652F34F}"/>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DA126-25B5-49C9-BE10-49B1AEF02E6A}"/>
              </a:ext>
            </a:extLst>
          </p:cNvPr>
          <p:cNvSpPr>
            <a:spLocks noGrp="1"/>
          </p:cNvSpPr>
          <p:nvPr>
            <p:ph type="title"/>
          </p:nvPr>
        </p:nvSpPr>
        <p:spPr/>
        <p:txBody>
          <a:bodyPr/>
          <a:lstStyle/>
          <a:p>
            <a:r>
              <a:rPr lang="en-US" dirty="0">
                <a:solidFill>
                  <a:schemeClr val="bg1"/>
                </a:solidFill>
              </a:rPr>
              <a:t>Build applications efficiently</a:t>
            </a:r>
          </a:p>
        </p:txBody>
      </p:sp>
      <p:grpSp>
        <p:nvGrpSpPr>
          <p:cNvPr id="44" name="Group 43">
            <a:extLst>
              <a:ext uri="{FF2B5EF4-FFF2-40B4-BE49-F238E27FC236}">
                <a16:creationId xmlns:a16="http://schemas.microsoft.com/office/drawing/2014/main" id="{71EF3B30-3191-4DDC-98C0-9E200845A1C9}"/>
              </a:ext>
            </a:extLst>
          </p:cNvPr>
          <p:cNvGrpSpPr/>
          <p:nvPr/>
        </p:nvGrpSpPr>
        <p:grpSpPr>
          <a:xfrm>
            <a:off x="1934375" y="1553275"/>
            <a:ext cx="8456041" cy="3220108"/>
            <a:chOff x="248835" y="1562659"/>
            <a:chExt cx="12358019" cy="4706004"/>
          </a:xfrm>
        </p:grpSpPr>
        <p:sp>
          <p:nvSpPr>
            <p:cNvPr id="43" name="Oval 42">
              <a:extLst>
                <a:ext uri="{FF2B5EF4-FFF2-40B4-BE49-F238E27FC236}">
                  <a16:creationId xmlns:a16="http://schemas.microsoft.com/office/drawing/2014/main" id="{0E2EAA8E-91C1-4E0F-9E90-3D97F8116863}"/>
                </a:ext>
              </a:extLst>
            </p:cNvPr>
            <p:cNvSpPr/>
            <p:nvPr/>
          </p:nvSpPr>
          <p:spPr bwMode="auto">
            <a:xfrm>
              <a:off x="4450924" y="1791305"/>
              <a:ext cx="4159512" cy="4159512"/>
            </a:xfrm>
            <a:prstGeom prst="ellipse">
              <a:avLst/>
            </a:prstGeom>
            <a:solidFill>
              <a:schemeClr val="bg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rgbClr val="353535"/>
                </a:solidFill>
                <a:latin typeface="Segoe UI Semilight"/>
                <a:ea typeface="Segoe UI" pitchFamily="34" charset="0"/>
                <a:cs typeface="Segoe UI" pitchFamily="34" charset="0"/>
              </a:endParaRPr>
            </a:p>
          </p:txBody>
        </p:sp>
        <p:grpSp>
          <p:nvGrpSpPr>
            <p:cNvPr id="41" name="Group 40">
              <a:extLst>
                <a:ext uri="{FF2B5EF4-FFF2-40B4-BE49-F238E27FC236}">
                  <a16:creationId xmlns:a16="http://schemas.microsoft.com/office/drawing/2014/main" id="{12BF36A1-6C9F-426F-A87B-8E901A4D925A}"/>
                </a:ext>
              </a:extLst>
            </p:cNvPr>
            <p:cNvGrpSpPr/>
            <p:nvPr/>
          </p:nvGrpSpPr>
          <p:grpSpPr>
            <a:xfrm>
              <a:off x="7359470" y="1562659"/>
              <a:ext cx="4552403" cy="1828800"/>
              <a:chOff x="9079710" y="1122006"/>
              <a:chExt cx="4552403" cy="1828800"/>
            </a:xfrm>
          </p:grpSpPr>
          <p:sp>
            <p:nvSpPr>
              <p:cNvPr id="24" name="TextBox 23">
                <a:extLst>
                  <a:ext uri="{FF2B5EF4-FFF2-40B4-BE49-F238E27FC236}">
                    <a16:creationId xmlns:a16="http://schemas.microsoft.com/office/drawing/2014/main" id="{D7DEFB58-5AAF-42C2-AA3B-8E0F77934933}"/>
                  </a:ext>
                </a:extLst>
              </p:cNvPr>
              <p:cNvSpPr txBox="1"/>
              <p:nvPr/>
            </p:nvSpPr>
            <p:spPr>
              <a:xfrm>
                <a:off x="11075029" y="1722473"/>
                <a:ext cx="2557084"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Publish SDKs</a:t>
                </a:r>
              </a:p>
            </p:txBody>
          </p:sp>
          <p:grpSp>
            <p:nvGrpSpPr>
              <p:cNvPr id="35" name="Group 34">
                <a:extLst>
                  <a:ext uri="{FF2B5EF4-FFF2-40B4-BE49-F238E27FC236}">
                    <a16:creationId xmlns:a16="http://schemas.microsoft.com/office/drawing/2014/main" id="{4AEF9C59-1598-4625-9062-D4C6076DC0D1}"/>
                  </a:ext>
                </a:extLst>
              </p:cNvPr>
              <p:cNvGrpSpPr/>
              <p:nvPr/>
            </p:nvGrpSpPr>
            <p:grpSpPr>
              <a:xfrm>
                <a:off x="9079710" y="1122006"/>
                <a:ext cx="1828800" cy="1828800"/>
                <a:chOff x="8762888" y="2794667"/>
                <a:chExt cx="1828800" cy="1828800"/>
              </a:xfrm>
            </p:grpSpPr>
            <p:sp>
              <p:nvSpPr>
                <p:cNvPr id="15" name="Oval 14">
                  <a:extLst>
                    <a:ext uri="{FF2B5EF4-FFF2-40B4-BE49-F238E27FC236}">
                      <a16:creationId xmlns:a16="http://schemas.microsoft.com/office/drawing/2014/main" id="{0E02FD6C-364A-458B-A097-DE8C2CA9934F}"/>
                    </a:ext>
                  </a:extLst>
                </p:cNvPr>
                <p:cNvSpPr/>
                <p:nvPr/>
              </p:nvSpPr>
              <p:spPr bwMode="auto">
                <a:xfrm>
                  <a:off x="8762888" y="2794667"/>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8" name="Graphic 27" descr="Send">
                  <a:extLst>
                    <a:ext uri="{FF2B5EF4-FFF2-40B4-BE49-F238E27FC236}">
                      <a16:creationId xmlns:a16="http://schemas.microsoft.com/office/drawing/2014/main" id="{EDC37D46-5F6A-4503-AB8C-818FCB46D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20088" y="3251867"/>
                  <a:ext cx="914400" cy="914400"/>
                </a:xfrm>
                <a:prstGeom prst="rect">
                  <a:avLst/>
                </a:prstGeom>
              </p:spPr>
            </p:pic>
          </p:grpSp>
        </p:grpSp>
        <p:grpSp>
          <p:nvGrpSpPr>
            <p:cNvPr id="39" name="Group 38">
              <a:extLst>
                <a:ext uri="{FF2B5EF4-FFF2-40B4-BE49-F238E27FC236}">
                  <a16:creationId xmlns:a16="http://schemas.microsoft.com/office/drawing/2014/main" id="{BA2BAD6E-58E2-4358-8BCB-64CCF777CE66}"/>
                </a:ext>
              </a:extLst>
            </p:cNvPr>
            <p:cNvGrpSpPr/>
            <p:nvPr/>
          </p:nvGrpSpPr>
          <p:grpSpPr>
            <a:xfrm>
              <a:off x="302363" y="1562659"/>
              <a:ext cx="5296424" cy="1828800"/>
              <a:chOff x="-1474354" y="1122006"/>
              <a:chExt cx="5296424" cy="1828800"/>
            </a:xfrm>
          </p:grpSpPr>
          <p:sp>
            <p:nvSpPr>
              <p:cNvPr id="23" name="TextBox 22">
                <a:extLst>
                  <a:ext uri="{FF2B5EF4-FFF2-40B4-BE49-F238E27FC236}">
                    <a16:creationId xmlns:a16="http://schemas.microsoft.com/office/drawing/2014/main" id="{B1C60283-6011-4AA7-A6F9-C487452885D6}"/>
                  </a:ext>
                </a:extLst>
              </p:cNvPr>
              <p:cNvSpPr txBox="1"/>
              <p:nvPr/>
            </p:nvSpPr>
            <p:spPr>
              <a:xfrm>
                <a:off x="-1474354" y="1722473"/>
                <a:ext cx="3528565"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Management SDKs</a:t>
                </a:r>
              </a:p>
            </p:txBody>
          </p:sp>
          <p:grpSp>
            <p:nvGrpSpPr>
              <p:cNvPr id="33" name="Group 32">
                <a:extLst>
                  <a:ext uri="{FF2B5EF4-FFF2-40B4-BE49-F238E27FC236}">
                    <a16:creationId xmlns:a16="http://schemas.microsoft.com/office/drawing/2014/main" id="{20481747-8AFE-491C-A044-92197609DB41}"/>
                  </a:ext>
                </a:extLst>
              </p:cNvPr>
              <p:cNvGrpSpPr/>
              <p:nvPr/>
            </p:nvGrpSpPr>
            <p:grpSpPr>
              <a:xfrm>
                <a:off x="1993270" y="1122006"/>
                <a:ext cx="1828800" cy="1828800"/>
                <a:chOff x="5303836" y="990123"/>
                <a:chExt cx="1828800" cy="1828800"/>
              </a:xfrm>
            </p:grpSpPr>
            <p:sp>
              <p:nvSpPr>
                <p:cNvPr id="20" name="Oval 19">
                  <a:extLst>
                    <a:ext uri="{FF2B5EF4-FFF2-40B4-BE49-F238E27FC236}">
                      <a16:creationId xmlns:a16="http://schemas.microsoft.com/office/drawing/2014/main" id="{D55F9621-21A6-486D-8B33-1EC63465AEB4}"/>
                    </a:ext>
                  </a:extLst>
                </p:cNvPr>
                <p:cNvSpPr/>
                <p:nvPr/>
              </p:nvSpPr>
              <p:spPr bwMode="auto">
                <a:xfrm>
                  <a:off x="5303836" y="990123"/>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0" name="Graphic 29" descr="Briefcase">
                  <a:extLst>
                    <a:ext uri="{FF2B5EF4-FFF2-40B4-BE49-F238E27FC236}">
                      <a16:creationId xmlns:a16="http://schemas.microsoft.com/office/drawing/2014/main" id="{9EAF193C-E7B2-4CF9-9B59-0525B6E59D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1036" y="1447323"/>
                  <a:ext cx="914400" cy="914400"/>
                </a:xfrm>
                <a:prstGeom prst="rect">
                  <a:avLst/>
                </a:prstGeom>
              </p:spPr>
            </p:pic>
          </p:grpSp>
        </p:grpSp>
        <p:grpSp>
          <p:nvGrpSpPr>
            <p:cNvPr id="40" name="Group 39">
              <a:extLst>
                <a:ext uri="{FF2B5EF4-FFF2-40B4-BE49-F238E27FC236}">
                  <a16:creationId xmlns:a16="http://schemas.microsoft.com/office/drawing/2014/main" id="{2D4E2459-EE72-4A86-AD67-02C44285A5F0}"/>
                </a:ext>
              </a:extLst>
            </p:cNvPr>
            <p:cNvGrpSpPr/>
            <p:nvPr/>
          </p:nvGrpSpPr>
          <p:grpSpPr>
            <a:xfrm>
              <a:off x="248835" y="4437413"/>
              <a:ext cx="5317643" cy="1828800"/>
              <a:chOff x="-2861525" y="4150581"/>
              <a:chExt cx="5317643" cy="1828800"/>
            </a:xfrm>
          </p:grpSpPr>
          <p:sp>
            <p:nvSpPr>
              <p:cNvPr id="26" name="TextBox 25">
                <a:extLst>
                  <a:ext uri="{FF2B5EF4-FFF2-40B4-BE49-F238E27FC236}">
                    <a16:creationId xmlns:a16="http://schemas.microsoft.com/office/drawing/2014/main" id="{E393F84E-839A-4B95-BE69-C7EE71162A67}"/>
                  </a:ext>
                </a:extLst>
              </p:cNvPr>
              <p:cNvSpPr txBox="1"/>
              <p:nvPr/>
            </p:nvSpPr>
            <p:spPr>
              <a:xfrm>
                <a:off x="-2861525" y="4749588"/>
                <a:ext cx="3640090"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Event Schema Store</a:t>
                </a:r>
              </a:p>
            </p:txBody>
          </p:sp>
          <p:grpSp>
            <p:nvGrpSpPr>
              <p:cNvPr id="34" name="Group 33">
                <a:extLst>
                  <a:ext uri="{FF2B5EF4-FFF2-40B4-BE49-F238E27FC236}">
                    <a16:creationId xmlns:a16="http://schemas.microsoft.com/office/drawing/2014/main" id="{193D39C7-CE9F-4F2E-B424-9F617DFEC494}"/>
                  </a:ext>
                </a:extLst>
              </p:cNvPr>
              <p:cNvGrpSpPr/>
              <p:nvPr/>
            </p:nvGrpSpPr>
            <p:grpSpPr>
              <a:xfrm>
                <a:off x="627318" y="4150581"/>
                <a:ext cx="1828800" cy="1828800"/>
                <a:chOff x="1832341" y="2794667"/>
                <a:chExt cx="1828800" cy="1828800"/>
              </a:xfrm>
            </p:grpSpPr>
            <p:sp>
              <p:nvSpPr>
                <p:cNvPr id="21" name="Oval 20">
                  <a:extLst>
                    <a:ext uri="{FF2B5EF4-FFF2-40B4-BE49-F238E27FC236}">
                      <a16:creationId xmlns:a16="http://schemas.microsoft.com/office/drawing/2014/main" id="{0DECC310-8439-4388-BEDC-315A5B0E25AE}"/>
                    </a:ext>
                  </a:extLst>
                </p:cNvPr>
                <p:cNvSpPr/>
                <p:nvPr/>
              </p:nvSpPr>
              <p:spPr bwMode="auto">
                <a:xfrm>
                  <a:off x="1832341" y="2794667"/>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2" name="Graphic 31" descr="Store">
                  <a:extLst>
                    <a:ext uri="{FF2B5EF4-FFF2-40B4-BE49-F238E27FC236}">
                      <a16:creationId xmlns:a16="http://schemas.microsoft.com/office/drawing/2014/main" id="{51BB0035-21B2-406F-9144-2CE27F4481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89541" y="3251867"/>
                  <a:ext cx="914400" cy="914400"/>
                </a:xfrm>
                <a:prstGeom prst="rect">
                  <a:avLst/>
                </a:prstGeom>
              </p:spPr>
            </p:pic>
          </p:grpSp>
        </p:grpSp>
        <p:grpSp>
          <p:nvGrpSpPr>
            <p:cNvPr id="42" name="Group 41">
              <a:extLst>
                <a:ext uri="{FF2B5EF4-FFF2-40B4-BE49-F238E27FC236}">
                  <a16:creationId xmlns:a16="http://schemas.microsoft.com/office/drawing/2014/main" id="{A2D3A90C-1490-4DE9-BE4C-D6E888DC1A37}"/>
                </a:ext>
              </a:extLst>
            </p:cNvPr>
            <p:cNvGrpSpPr/>
            <p:nvPr/>
          </p:nvGrpSpPr>
          <p:grpSpPr>
            <a:xfrm>
              <a:off x="7359469" y="4439863"/>
              <a:ext cx="5247385" cy="1828800"/>
              <a:chOff x="7878649" y="3948562"/>
              <a:chExt cx="5247385" cy="1828800"/>
            </a:xfrm>
          </p:grpSpPr>
          <p:sp>
            <p:nvSpPr>
              <p:cNvPr id="25" name="TextBox 24">
                <a:extLst>
                  <a:ext uri="{FF2B5EF4-FFF2-40B4-BE49-F238E27FC236}">
                    <a16:creationId xmlns:a16="http://schemas.microsoft.com/office/drawing/2014/main" id="{9B1233C0-4ACE-450B-9E72-9EEDC124218A}"/>
                  </a:ext>
                </a:extLst>
              </p:cNvPr>
              <p:cNvSpPr txBox="1"/>
              <p:nvPr/>
            </p:nvSpPr>
            <p:spPr>
              <a:xfrm>
                <a:off x="9574501" y="4537748"/>
                <a:ext cx="3551533" cy="820177"/>
              </a:xfrm>
              <a:prstGeom prst="rect">
                <a:avLst/>
              </a:prstGeom>
              <a:noFill/>
            </p:spPr>
            <p:txBody>
              <a:bodyPr wrap="none" lIns="179285" tIns="143428" rIns="179285" bIns="143428" rtlCol="0">
                <a:spAutoFit/>
              </a:bodyPr>
              <a:lstStyle/>
              <a:p>
                <a:pPr algn="ctr" defTabSz="914228">
                  <a:lnSpc>
                    <a:spcPct val="90000"/>
                  </a:lnSpc>
                  <a:spcAft>
                    <a:spcPts val="588"/>
                  </a:spcAft>
                </a:pPr>
                <a:r>
                  <a:rPr lang="en-US" sz="1961" dirty="0">
                    <a:gradFill>
                      <a:gsLst>
                        <a:gs pos="2917">
                          <a:srgbClr val="353535"/>
                        </a:gs>
                        <a:gs pos="30000">
                          <a:srgbClr val="353535"/>
                        </a:gs>
                      </a:gsLst>
                      <a:lin ang="5400000" scaled="0"/>
                    </a:gradFill>
                    <a:latin typeface="Segoe UI Semilight"/>
                  </a:rPr>
                  <a:t>Consumption SDKs</a:t>
                </a:r>
              </a:p>
            </p:txBody>
          </p:sp>
          <p:grpSp>
            <p:nvGrpSpPr>
              <p:cNvPr id="38" name="Group 37">
                <a:extLst>
                  <a:ext uri="{FF2B5EF4-FFF2-40B4-BE49-F238E27FC236}">
                    <a16:creationId xmlns:a16="http://schemas.microsoft.com/office/drawing/2014/main" id="{D9170295-36D5-4BDB-832E-088D2CA9BEC7}"/>
                  </a:ext>
                </a:extLst>
              </p:cNvPr>
              <p:cNvGrpSpPr/>
              <p:nvPr/>
            </p:nvGrpSpPr>
            <p:grpSpPr>
              <a:xfrm>
                <a:off x="7878649" y="3948562"/>
                <a:ext cx="1828800" cy="1828800"/>
                <a:chOff x="5291393" y="4599211"/>
                <a:chExt cx="1828800" cy="1828800"/>
              </a:xfrm>
            </p:grpSpPr>
            <p:sp>
              <p:nvSpPr>
                <p:cNvPr id="22" name="Oval 21">
                  <a:extLst>
                    <a:ext uri="{FF2B5EF4-FFF2-40B4-BE49-F238E27FC236}">
                      <a16:creationId xmlns:a16="http://schemas.microsoft.com/office/drawing/2014/main" id="{DC5E6E6D-5B80-4CB9-9F8C-00125165F1C8}"/>
                    </a:ext>
                  </a:extLst>
                </p:cNvPr>
                <p:cNvSpPr/>
                <p:nvPr/>
              </p:nvSpPr>
              <p:spPr bwMode="auto">
                <a:xfrm>
                  <a:off x="5291393" y="4599211"/>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7" name="Graphic 36" descr="Download from cloud">
                  <a:extLst>
                    <a:ext uri="{FF2B5EF4-FFF2-40B4-BE49-F238E27FC236}">
                      <a16:creationId xmlns:a16="http://schemas.microsoft.com/office/drawing/2014/main" id="{2FEE99B0-2161-472B-9128-A8D59DC7EA0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48593" y="5052500"/>
                  <a:ext cx="914400" cy="914400"/>
                </a:xfrm>
                <a:prstGeom prst="rect">
                  <a:avLst/>
                </a:prstGeom>
              </p:spPr>
            </p:pic>
          </p:grpSp>
        </p:grpSp>
      </p:grpSp>
      <p:cxnSp>
        <p:nvCxnSpPr>
          <p:cNvPr id="47" name="Straight Connector 46">
            <a:extLst>
              <a:ext uri="{FF2B5EF4-FFF2-40B4-BE49-F238E27FC236}">
                <a16:creationId xmlns:a16="http://schemas.microsoft.com/office/drawing/2014/main" id="{00426C8B-1AC5-4BC0-942A-57891E9A1671}"/>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Title 2">
            <a:extLst>
              <a:ext uri="{FF2B5EF4-FFF2-40B4-BE49-F238E27FC236}">
                <a16:creationId xmlns:a16="http://schemas.microsoft.com/office/drawing/2014/main" id="{0B3D0BB4-7107-44AF-9118-E02B89359EAE}"/>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896354">
              <a:spcBef>
                <a:spcPts val="0"/>
              </a:spcBef>
              <a:defRPr/>
            </a:pPr>
            <a:r>
              <a:rPr lang="en-US" sz="4313" spc="-98" dirty="0" err="1">
                <a:gradFill>
                  <a:gsLst>
                    <a:gs pos="92135">
                      <a:srgbClr val="0078D7"/>
                    </a:gs>
                    <a:gs pos="84831">
                      <a:srgbClr val="0078D7"/>
                    </a:gs>
                  </a:gsLst>
                  <a:lin ang="5400000" scaled="0"/>
                </a:gradFill>
                <a:latin typeface="Segoe UI Light"/>
              </a:rPr>
              <a:t>.Net</a:t>
            </a:r>
            <a:r>
              <a:rPr lang="en-US" sz="4313" spc="-98" dirty="0">
                <a:gradFill>
                  <a:gsLst>
                    <a:gs pos="92135">
                      <a:srgbClr val="0078D7"/>
                    </a:gs>
                    <a:gs pos="84831">
                      <a:srgbClr val="0078D7"/>
                    </a:gs>
                  </a:gsLst>
                  <a:lin ang="5400000" scaled="0"/>
                </a:gradFill>
                <a:latin typeface="Segoe UI Light"/>
              </a:rPr>
              <a:t>   Python   Java   Node.js   Ruby   Go</a:t>
            </a:r>
          </a:p>
        </p:txBody>
      </p:sp>
      <p:pic>
        <p:nvPicPr>
          <p:cNvPr id="29" name="Picture 28">
            <a:extLst>
              <a:ext uri="{FF2B5EF4-FFF2-40B4-BE49-F238E27FC236}">
                <a16:creationId xmlns:a16="http://schemas.microsoft.com/office/drawing/2014/main" id="{C5300665-D05C-6E43-A12B-9458639B4A9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4190384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par>
                                <p:cTn id="12" presetID="42" presetClass="path" presetSubtype="0" decel="100000" fill="hold" grpId="1" nodeType="withEffect">
                                  <p:stCondLst>
                                    <p:cond delay="100"/>
                                  </p:stCondLst>
                                  <p:childTnLst>
                                    <p:animMotion origin="layout" path="M 0 -4.05356E-6 L 0 0.037 " pathEditMode="relative" rAng="0" ptsTypes="AA">
                                      <p:cBhvr>
                                        <p:cTn id="13" dur="600" spd="-100000" fill="hold"/>
                                        <p:tgtEl>
                                          <p:spTgt spid="48"/>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3941-B06F-4971-9BC7-15C3CC060AAF}"/>
              </a:ext>
            </a:extLst>
          </p:cNvPr>
          <p:cNvSpPr>
            <a:spLocks noGrp="1"/>
          </p:cNvSpPr>
          <p:nvPr>
            <p:ph type="title"/>
          </p:nvPr>
        </p:nvSpPr>
        <p:spPr/>
        <p:txBody>
          <a:bodyPr/>
          <a:lstStyle/>
          <a:p>
            <a:pPr lvl="0">
              <a:defRPr/>
            </a:pPr>
            <a:r>
              <a:rPr lang="en-US"/>
              <a:t>Ensure reliability and performance in your apps</a:t>
            </a:r>
          </a:p>
        </p:txBody>
      </p:sp>
      <p:sp>
        <p:nvSpPr>
          <p:cNvPr id="13" name="TextBox 12">
            <a:extLst>
              <a:ext uri="{FF2B5EF4-FFF2-40B4-BE49-F238E27FC236}">
                <a16:creationId xmlns:a16="http://schemas.microsoft.com/office/drawing/2014/main" id="{14CEFE14-23BA-4417-BAA0-723AA23C1F99}"/>
              </a:ext>
            </a:extLst>
          </p:cNvPr>
          <p:cNvSpPr txBox="1"/>
          <p:nvPr/>
        </p:nvSpPr>
        <p:spPr>
          <a:xfrm>
            <a:off x="8368084"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High reliability</a:t>
            </a:r>
          </a:p>
        </p:txBody>
      </p:sp>
      <p:sp>
        <p:nvSpPr>
          <p:cNvPr id="14" name="TextBox 13">
            <a:extLst>
              <a:ext uri="{FF2B5EF4-FFF2-40B4-BE49-F238E27FC236}">
                <a16:creationId xmlns:a16="http://schemas.microsoft.com/office/drawing/2014/main" id="{A26A4FEB-CE28-4574-AB9C-D74779E92C82}"/>
              </a:ext>
            </a:extLst>
          </p:cNvPr>
          <p:cNvSpPr txBox="1"/>
          <p:nvPr/>
        </p:nvSpPr>
        <p:spPr>
          <a:xfrm>
            <a:off x="596787"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Near real-time</a:t>
            </a:r>
          </a:p>
        </p:txBody>
      </p:sp>
      <p:sp>
        <p:nvSpPr>
          <p:cNvPr id="15" name="TextBox 14">
            <a:extLst>
              <a:ext uri="{FF2B5EF4-FFF2-40B4-BE49-F238E27FC236}">
                <a16:creationId xmlns:a16="http://schemas.microsoft.com/office/drawing/2014/main" id="{338E1697-6498-4518-85C6-A891F9C579DC}"/>
              </a:ext>
            </a:extLst>
          </p:cNvPr>
          <p:cNvSpPr txBox="1"/>
          <p:nvPr/>
        </p:nvSpPr>
        <p:spPr>
          <a:xfrm>
            <a:off x="4482436" y="4469767"/>
            <a:ext cx="3227129" cy="594092"/>
          </a:xfrm>
          <a:prstGeom prst="rect">
            <a:avLst/>
          </a:prstGeom>
          <a:noFill/>
        </p:spPr>
        <p:txBody>
          <a:bodyPr wrap="square" lIns="91414" tIns="146263" rIns="182828" bIns="146263" rtlCol="0">
            <a:spAutoFit/>
          </a:bodyPr>
          <a:lstStyle/>
          <a:p>
            <a:pPr marL="0" marR="0" lvl="0" indent="0" algn="ctr" defTabSz="1218701" rtl="0" eaLnBrk="1" fontAlgn="auto" latinLnBrk="0" hangingPunct="1">
              <a:lnSpc>
                <a:spcPct val="90000"/>
              </a:lnSpc>
              <a:spcBef>
                <a:spcPts val="0"/>
              </a:spcBef>
              <a:spcAft>
                <a:spcPts val="0"/>
              </a:spcAft>
              <a:buClrTx/>
              <a:buSzTx/>
              <a:buFontTx/>
              <a:buNone/>
              <a:tabLst/>
              <a:defRPr/>
            </a:pPr>
            <a:r>
              <a:rPr kumimoji="0" lang="en-US" sz="2157" b="0" i="0" u="none" strike="noStrike" kern="0" cap="none" spc="0" normalizeH="0" baseline="0" noProof="0">
                <a:ln>
                  <a:noFill/>
                </a:ln>
                <a:gradFill>
                  <a:gsLst>
                    <a:gs pos="13483">
                      <a:srgbClr val="353535"/>
                    </a:gs>
                    <a:gs pos="62000">
                      <a:srgbClr val="353535"/>
                    </a:gs>
                  </a:gsLst>
                  <a:lin ang="5400000" scaled="0"/>
                </a:gradFill>
                <a:effectLst/>
                <a:uLnTx/>
                <a:uFillTx/>
                <a:latin typeface="Segoe UI Semilight"/>
                <a:ea typeface="+mn-ea"/>
                <a:cs typeface="Segoe UI"/>
              </a:rPr>
              <a:t>Massive scale-out</a:t>
            </a:r>
          </a:p>
        </p:txBody>
      </p:sp>
      <p:grpSp>
        <p:nvGrpSpPr>
          <p:cNvPr id="8" name="Group 7">
            <a:extLst>
              <a:ext uri="{FF2B5EF4-FFF2-40B4-BE49-F238E27FC236}">
                <a16:creationId xmlns:a16="http://schemas.microsoft.com/office/drawing/2014/main" id="{D027ED78-3DE0-460F-B44C-05D175DD18F1}"/>
              </a:ext>
            </a:extLst>
          </p:cNvPr>
          <p:cNvGrpSpPr/>
          <p:nvPr/>
        </p:nvGrpSpPr>
        <p:grpSpPr>
          <a:xfrm>
            <a:off x="705598" y="2353302"/>
            <a:ext cx="3009507" cy="2018142"/>
            <a:chOff x="719746" y="2399994"/>
            <a:chExt cx="3069854" cy="2058610"/>
          </a:xfrm>
        </p:grpSpPr>
        <p:sp>
          <p:nvSpPr>
            <p:cNvPr id="18" name="Freeform 50"/>
            <p:cNvSpPr>
              <a:spLocks/>
            </p:cNvSpPr>
            <p:nvPr/>
          </p:nvSpPr>
          <p:spPr bwMode="auto">
            <a:xfrm>
              <a:off x="719746"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63" name="TextBox 62"/>
            <p:cNvSpPr txBox="1"/>
            <p:nvPr/>
          </p:nvSpPr>
          <p:spPr>
            <a:xfrm>
              <a:off x="1050061" y="3401595"/>
              <a:ext cx="2409225" cy="840230"/>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Sub-second </a:t>
              </a:r>
              <a:b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end-to-end latency in the </a:t>
              </a: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99</a:t>
              </a:r>
              <a:r>
                <a:rPr kumimoji="0" lang="en-US" sz="1765" b="1" i="0" u="none" strike="noStrike" kern="1200" cap="none" spc="0" normalizeH="0" baseline="3000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th</a:t>
              </a: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 percentile</a:t>
              </a:r>
            </a:p>
          </p:txBody>
        </p:sp>
      </p:grpSp>
      <p:grpSp>
        <p:nvGrpSpPr>
          <p:cNvPr id="5" name="Group 4">
            <a:extLst>
              <a:ext uri="{FF2B5EF4-FFF2-40B4-BE49-F238E27FC236}">
                <a16:creationId xmlns:a16="http://schemas.microsoft.com/office/drawing/2014/main" id="{1853269C-1F61-4358-ADF6-3ABE0E21C346}"/>
              </a:ext>
            </a:extLst>
          </p:cNvPr>
          <p:cNvGrpSpPr/>
          <p:nvPr/>
        </p:nvGrpSpPr>
        <p:grpSpPr>
          <a:xfrm>
            <a:off x="4591247" y="2353302"/>
            <a:ext cx="3009507" cy="2018142"/>
            <a:chOff x="4683310" y="2399994"/>
            <a:chExt cx="3069854" cy="2058610"/>
          </a:xfrm>
        </p:grpSpPr>
        <p:sp>
          <p:nvSpPr>
            <p:cNvPr id="19" name="Freeform 50"/>
            <p:cNvSpPr>
              <a:spLocks/>
            </p:cNvSpPr>
            <p:nvPr/>
          </p:nvSpPr>
          <p:spPr bwMode="auto">
            <a:xfrm>
              <a:off x="4683310"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21" name="TextBox 20"/>
            <p:cNvSpPr txBox="1"/>
            <p:nvPr/>
          </p:nvSpPr>
          <p:spPr>
            <a:xfrm>
              <a:off x="5013625" y="3526597"/>
              <a:ext cx="2409225" cy="592342"/>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10,000,000</a:t>
              </a: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 events </a:t>
              </a:r>
              <a:b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per second per region</a:t>
              </a:r>
            </a:p>
          </p:txBody>
        </p:sp>
      </p:grpSp>
      <p:grpSp>
        <p:nvGrpSpPr>
          <p:cNvPr id="7" name="Group 6">
            <a:extLst>
              <a:ext uri="{FF2B5EF4-FFF2-40B4-BE49-F238E27FC236}">
                <a16:creationId xmlns:a16="http://schemas.microsoft.com/office/drawing/2014/main" id="{E871F1EB-3BFF-4623-B536-711E645670EE}"/>
              </a:ext>
            </a:extLst>
          </p:cNvPr>
          <p:cNvGrpSpPr/>
          <p:nvPr/>
        </p:nvGrpSpPr>
        <p:grpSpPr>
          <a:xfrm>
            <a:off x="8476895" y="2353302"/>
            <a:ext cx="3009507" cy="2018142"/>
            <a:chOff x="8646874" y="2399994"/>
            <a:chExt cx="3069854" cy="2058610"/>
          </a:xfrm>
        </p:grpSpPr>
        <p:sp>
          <p:nvSpPr>
            <p:cNvPr id="20" name="Freeform 50"/>
            <p:cNvSpPr>
              <a:spLocks/>
            </p:cNvSpPr>
            <p:nvPr/>
          </p:nvSpPr>
          <p:spPr bwMode="auto">
            <a:xfrm>
              <a:off x="8646874"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l" defTabSz="914192" rtl="0" eaLnBrk="1" fontAlgn="auto" latinLnBrk="0" hangingPunct="1">
                <a:lnSpc>
                  <a:spcPct val="9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a typeface="+mn-ea"/>
                <a:cs typeface="+mn-cs"/>
              </a:endParaRPr>
            </a:p>
          </p:txBody>
        </p:sp>
        <p:sp>
          <p:nvSpPr>
            <p:cNvPr id="22" name="TextBox 21"/>
            <p:cNvSpPr txBox="1"/>
            <p:nvPr/>
          </p:nvSpPr>
          <p:spPr>
            <a:xfrm>
              <a:off x="8899472" y="3401595"/>
              <a:ext cx="2564659" cy="842346"/>
            </a:xfrm>
            <a:prstGeom prst="rect">
              <a:avLst/>
            </a:prstGeom>
            <a:noFill/>
          </p:spPr>
          <p:txBody>
            <a:bodyPr wrap="square" rtlCol="0">
              <a:spAutoFit/>
            </a:bodyPr>
            <a:lstStyle/>
            <a:p>
              <a:pPr marL="0" marR="0" lvl="0" indent="0" algn="ctr" defTabSz="914038" rtl="0" eaLnBrk="1" fontAlgn="auto" latinLnBrk="0" hangingPunct="1">
                <a:lnSpc>
                  <a:spcPct val="90000"/>
                </a:lnSpc>
                <a:spcBef>
                  <a:spcPts val="0"/>
                </a:spcBef>
                <a:spcAft>
                  <a:spcPts val="500"/>
                </a:spcAft>
                <a:buClrTx/>
                <a:buSzPct val="90000"/>
                <a:buFontTx/>
                <a:buNone/>
                <a:tabLst/>
                <a:defRPr/>
              </a:pPr>
              <a:r>
                <a:rPr kumimoji="0" lang="en-US" sz="1765" b="1" i="0" u="none" strike="noStrike" kern="1200" cap="none" spc="0" normalizeH="0" baseline="0" noProof="0">
                  <a:ln>
                    <a:noFill/>
                  </a:ln>
                  <a:gradFill>
                    <a:gsLst>
                      <a:gs pos="12360">
                        <a:srgbClr val="FFFFFF"/>
                      </a:gs>
                      <a:gs pos="51000">
                        <a:srgbClr val="FFFFFF"/>
                      </a:gs>
                    </a:gsLst>
                    <a:lin ang="5400000" scaled="0"/>
                  </a:gradFill>
                  <a:effectLst/>
                  <a:uLnTx/>
                  <a:uFillTx/>
                  <a:latin typeface="Segoe UI" panose="020B0502040204020203" pitchFamily="34" charset="0"/>
                  <a:ea typeface="+mn-ea"/>
                  <a:cs typeface="Segoe UI" panose="020B0502040204020203" pitchFamily="34" charset="0"/>
                </a:rPr>
                <a:t>24-hour</a:t>
              </a:r>
              <a:r>
                <a:rPr kumimoji="0" lang="en-US" sz="1765" b="0" i="0" u="none" strike="noStrike" kern="1200" cap="none" spc="0" normalizeH="0" baseline="0" noProof="0">
                  <a:ln>
                    <a:noFill/>
                  </a:ln>
                  <a:gradFill>
                    <a:gsLst>
                      <a:gs pos="12360">
                        <a:srgbClr val="FFFFFF"/>
                      </a:gs>
                      <a:gs pos="51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 retry with exponential back off for events not delivered</a:t>
              </a:r>
            </a:p>
          </p:txBody>
        </p:sp>
      </p:grpSp>
    </p:spTree>
    <p:extLst>
      <p:ext uri="{BB962C8B-B14F-4D97-AF65-F5344CB8AC3E}">
        <p14:creationId xmlns:p14="http://schemas.microsoft.com/office/powerpoint/2010/main" val="177083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8"/>
                                        </p:tgtEl>
                                        <p:attrNameLst>
                                          <p:attrName>ppt_x</p:attrName>
                                          <p:attrName>ppt_y</p:attrName>
                                        </p:attrNameLst>
                                      </p:cBhvr>
                                      <p:rCtr x="0" y="1852"/>
                                    </p:animMotion>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4" presetClass="path" presetSubtype="0" decel="100000" fill="hold" grpId="1" nodeType="withEffect">
                                  <p:stCondLst>
                                    <p:cond delay="0"/>
                                  </p:stCondLst>
                                  <p:childTnLst>
                                    <p:animMotion origin="layout" path="M -1.16926E-6 -1.41625E-6 L -1.16926E-6 -0.04539 " pathEditMode="relative" rAng="0" ptsTypes="AA">
                                      <p:cBhvr>
                                        <p:cTn id="14" dur="600" spd="-100000" fill="hold"/>
                                        <p:tgtEl>
                                          <p:spTgt spid="14"/>
                                        </p:tgtEl>
                                        <p:attrNameLst>
                                          <p:attrName>ppt_x</p:attrName>
                                          <p:attrName>ppt_y</p:attrName>
                                        </p:attrNameLst>
                                      </p:cBhvr>
                                      <p:rCtr x="0" y="-227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42" presetClass="path" presetSubtype="0" decel="100000" fill="hold" nodeType="withEffect">
                                  <p:stCondLst>
                                    <p:cond delay="0"/>
                                  </p:stCondLst>
                                  <p:childTnLst>
                                    <p:animMotion origin="layout" path="M -3.125E-6 4.44444E-6 L -3.125E-6 0.03703 " pathEditMode="relative" rAng="0" ptsTypes="AA">
                                      <p:cBhvr>
                                        <p:cTn id="21" dur="600" spd="-100000" fill="hold"/>
                                        <p:tgtEl>
                                          <p:spTgt spid="5"/>
                                        </p:tgtEl>
                                        <p:attrNameLst>
                                          <p:attrName>ppt_x</p:attrName>
                                          <p:attrName>ppt_y</p:attrName>
                                        </p:attrNameLst>
                                      </p:cBhvr>
                                      <p:rCtr x="0" y="1852"/>
                                    </p:animMotion>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64" presetClass="path" presetSubtype="0" decel="100000" fill="hold" grpId="1" nodeType="withEffect">
                                  <p:stCondLst>
                                    <p:cond delay="0"/>
                                  </p:stCondLst>
                                  <p:childTnLst>
                                    <p:animMotion origin="layout" path="M 0 -1.41625E-6 L 0 -0.04539 " pathEditMode="relative" rAng="0" ptsTypes="AA">
                                      <p:cBhvr>
                                        <p:cTn id="26" dur="600" spd="-100000" fill="hold"/>
                                        <p:tgtEl>
                                          <p:spTgt spid="15"/>
                                        </p:tgtEl>
                                        <p:attrNameLst>
                                          <p:attrName>ppt_x</p:attrName>
                                          <p:attrName>ppt_y</p:attrName>
                                        </p:attrNameLst>
                                      </p:cBhvr>
                                      <p:rCtr x="0" y="-227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path" presetSubtype="0" decel="100000" fill="hold" nodeType="withEffect">
                                  <p:stCondLst>
                                    <p:cond delay="0"/>
                                  </p:stCondLst>
                                  <p:childTnLst>
                                    <p:animMotion origin="layout" path="M -3.125E-6 4.44444E-6 L -3.125E-6 0.03703 " pathEditMode="relative" rAng="0" ptsTypes="AA">
                                      <p:cBhvr>
                                        <p:cTn id="33" dur="600" spd="-100000" fill="hold"/>
                                        <p:tgtEl>
                                          <p:spTgt spid="7"/>
                                        </p:tgtEl>
                                        <p:attrNameLst>
                                          <p:attrName>ppt_x</p:attrName>
                                          <p:attrName>ppt_y</p:attrName>
                                        </p:attrNameLst>
                                      </p:cBhvr>
                                      <p:rCtr x="0" y="1852"/>
                                    </p:animMotion>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64" presetClass="path" presetSubtype="0" decel="100000" fill="hold" grpId="1" nodeType="withEffect">
                                  <p:stCondLst>
                                    <p:cond delay="0"/>
                                  </p:stCondLst>
                                  <p:childTnLst>
                                    <p:animMotion origin="layout" path="M 1.16926E-6 -1.41625E-6 L 1.16926E-6 -0.04539 " pathEditMode="relative" rAng="0" ptsTypes="AA">
                                      <p:cBhvr>
                                        <p:cTn id="38" dur="600" spd="-100000" fill="hold"/>
                                        <p:tgtEl>
                                          <p:spTgt spid="13"/>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Messaging Services</a:t>
            </a:r>
          </a:p>
        </p:txBody>
      </p:sp>
      <p:sp>
        <p:nvSpPr>
          <p:cNvPr id="5" name="Rectangle 4"/>
          <p:cNvSpPr/>
          <p:nvPr/>
        </p:nvSpPr>
        <p:spPr bwMode="auto">
          <a:xfrm>
            <a:off x="270067" y="1189812"/>
            <a:ext cx="11654187" cy="5450922"/>
          </a:xfrm>
          <a:prstGeom prst="rect">
            <a:avLst/>
          </a:prstGeom>
          <a:solidFill>
            <a:schemeClr val="accent4">
              <a:lumMod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09" rIns="0" bIns="43709" numCol="1" rtlCol="0" anchor="ctr" anchorCtr="0" compatLnSpc="1">
            <a:prstTxWarp prst="textNoShape">
              <a:avLst/>
            </a:prstTxWarp>
          </a:bodyPr>
          <a:lstStyle/>
          <a:p>
            <a:pPr marL="0" marR="0" lvl="0" indent="0" algn="ctr" defTabSz="873857" rtl="0" eaLnBrk="1" fontAlgn="base" latinLnBrk="0" hangingPunct="1">
              <a:lnSpc>
                <a:spcPct val="100000"/>
              </a:lnSpc>
              <a:spcBef>
                <a:spcPct val="0"/>
              </a:spcBef>
              <a:spcAft>
                <a:spcPct val="0"/>
              </a:spcAft>
              <a:buClrTx/>
              <a:buSzTx/>
              <a:buFontTx/>
              <a:buNone/>
              <a:tabLst/>
              <a:defRPr/>
            </a:pPr>
            <a:endParaRPr kumimoji="0" lang="en-US" sz="187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6" name="Picture 5"/>
          <p:cNvPicPr>
            <a:picLocks noChangeAspect="1"/>
          </p:cNvPicPr>
          <p:nvPr/>
        </p:nvPicPr>
        <p:blipFill>
          <a:blip r:embed="rId3"/>
          <a:stretch>
            <a:fillRect/>
          </a:stretch>
        </p:blipFill>
        <p:spPr>
          <a:xfrm>
            <a:off x="1091673" y="1789147"/>
            <a:ext cx="1839772" cy="1839772"/>
          </a:xfrm>
          <a:prstGeom prst="rect">
            <a:avLst/>
          </a:prstGeom>
          <a:ln>
            <a:noFill/>
          </a:ln>
        </p:spPr>
      </p:pic>
      <p:pic>
        <p:nvPicPr>
          <p:cNvPr id="7" name="Picture 6"/>
          <p:cNvPicPr>
            <a:picLocks noChangeAspect="1"/>
          </p:cNvPicPr>
          <p:nvPr/>
        </p:nvPicPr>
        <p:blipFill rotWithShape="1">
          <a:blip r:embed="rId4"/>
          <a:srcRect l="2769" t="1446" r="6258"/>
          <a:stretch/>
        </p:blipFill>
        <p:spPr>
          <a:xfrm>
            <a:off x="3864717" y="1760814"/>
            <a:ext cx="1783651" cy="1932288"/>
          </a:xfrm>
          <a:prstGeom prst="rect">
            <a:avLst/>
          </a:prstGeom>
        </p:spPr>
      </p:pic>
      <p:pic>
        <p:nvPicPr>
          <p:cNvPr id="8" name="Picture 7"/>
          <p:cNvPicPr>
            <a:picLocks noChangeAspect="1"/>
          </p:cNvPicPr>
          <p:nvPr/>
        </p:nvPicPr>
        <p:blipFill>
          <a:blip r:embed="rId5"/>
          <a:stretch>
            <a:fillRect/>
          </a:stretch>
        </p:blipFill>
        <p:spPr>
          <a:xfrm>
            <a:off x="6673212" y="1791360"/>
            <a:ext cx="1841986" cy="1841986"/>
          </a:xfrm>
          <a:prstGeom prst="rect">
            <a:avLst/>
          </a:prstGeom>
        </p:spPr>
      </p:pic>
      <p:sp>
        <p:nvSpPr>
          <p:cNvPr id="9" name="TextBox 8"/>
          <p:cNvSpPr txBox="1"/>
          <p:nvPr/>
        </p:nvSpPr>
        <p:spPr>
          <a:xfrm>
            <a:off x="942288" y="3877149"/>
            <a:ext cx="2166053"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Service Bus</a:t>
            </a:r>
          </a:p>
        </p:txBody>
      </p:sp>
      <p:sp>
        <p:nvSpPr>
          <p:cNvPr id="10" name="TextBox 9"/>
          <p:cNvSpPr txBox="1"/>
          <p:nvPr/>
        </p:nvSpPr>
        <p:spPr>
          <a:xfrm>
            <a:off x="3838484"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Hubs</a:t>
            </a:r>
          </a:p>
        </p:txBody>
      </p:sp>
      <p:sp>
        <p:nvSpPr>
          <p:cNvPr id="11" name="TextBox 10"/>
          <p:cNvSpPr txBox="1"/>
          <p:nvPr/>
        </p:nvSpPr>
        <p:spPr>
          <a:xfrm>
            <a:off x="6649900" y="3867320"/>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Relay</a:t>
            </a:r>
          </a:p>
        </p:txBody>
      </p:sp>
      <p:sp>
        <p:nvSpPr>
          <p:cNvPr id="12" name="TextBox 11"/>
          <p:cNvSpPr txBox="1"/>
          <p:nvPr/>
        </p:nvSpPr>
        <p:spPr>
          <a:xfrm>
            <a:off x="3413444" y="4492583"/>
            <a:ext cx="2727346" cy="744971"/>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Distributed data streaming</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err="1">
              <a:ln>
                <a:noFill/>
              </a:ln>
              <a:solidFill>
                <a:srgbClr val="F8F8F8"/>
              </a:solidFill>
              <a:effectLst/>
              <a:uLnTx/>
              <a:uFillTx/>
              <a:latin typeface="Segoe UI"/>
              <a:ea typeface="+mn-ea"/>
              <a:cs typeface="+mn-cs"/>
            </a:endParaRPr>
          </a:p>
        </p:txBody>
      </p:sp>
      <p:sp>
        <p:nvSpPr>
          <p:cNvPr id="13" name="TextBox 12"/>
          <p:cNvSpPr txBox="1"/>
          <p:nvPr/>
        </p:nvSpPr>
        <p:spPr>
          <a:xfrm>
            <a:off x="647886" y="4470282"/>
            <a:ext cx="2727346" cy="732495"/>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Asynchronous enterprise messaging </a:t>
            </a:r>
          </a:p>
        </p:txBody>
      </p:sp>
      <p:sp>
        <p:nvSpPr>
          <p:cNvPr id="14" name="TextBox 13"/>
          <p:cNvSpPr txBox="1"/>
          <p:nvPr/>
        </p:nvSpPr>
        <p:spPr>
          <a:xfrm>
            <a:off x="6230531" y="4492584"/>
            <a:ext cx="2727346" cy="1196915"/>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Secure two way communication without changes to your network</a:t>
            </a: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err="1">
              <a:ln>
                <a:noFill/>
              </a:ln>
              <a:solidFill>
                <a:srgbClr val="F8F8F8"/>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00067919-F615-4DB7-8EC6-30595B0964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9366" y="1706985"/>
            <a:ext cx="2018243" cy="2018243"/>
          </a:xfrm>
          <a:prstGeom prst="rect">
            <a:avLst/>
          </a:prstGeom>
        </p:spPr>
      </p:pic>
      <p:sp>
        <p:nvSpPr>
          <p:cNvPr id="18" name="TextBox 17">
            <a:extLst>
              <a:ext uri="{FF2B5EF4-FFF2-40B4-BE49-F238E27FC236}">
                <a16:creationId xmlns:a16="http://schemas.microsoft.com/office/drawing/2014/main" id="{F93B3D15-6B29-4838-8A15-D8CEDBDD4AC3}"/>
              </a:ext>
            </a:extLst>
          </p:cNvPr>
          <p:cNvSpPr txBox="1"/>
          <p:nvPr/>
        </p:nvSpPr>
        <p:spPr>
          <a:xfrm>
            <a:off x="9425133" y="3866876"/>
            <a:ext cx="1888608" cy="621968"/>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a:ln>
                  <a:noFill/>
                </a:ln>
                <a:solidFill>
                  <a:srgbClr val="F8F8F8"/>
                </a:solidFill>
                <a:effectLst/>
                <a:uLnTx/>
                <a:uFillTx/>
                <a:latin typeface="Segoe UI"/>
                <a:ea typeface="+mn-ea"/>
                <a:cs typeface="+mn-cs"/>
              </a:rPr>
              <a:t>Event Grid</a:t>
            </a:r>
          </a:p>
        </p:txBody>
      </p:sp>
      <p:sp>
        <p:nvSpPr>
          <p:cNvPr id="19" name="TextBox 18">
            <a:extLst>
              <a:ext uri="{FF2B5EF4-FFF2-40B4-BE49-F238E27FC236}">
                <a16:creationId xmlns:a16="http://schemas.microsoft.com/office/drawing/2014/main" id="{665529ED-81BE-4323-A62F-66F2F48851CD}"/>
              </a:ext>
            </a:extLst>
          </p:cNvPr>
          <p:cNvSpPr txBox="1"/>
          <p:nvPr/>
        </p:nvSpPr>
        <p:spPr>
          <a:xfrm>
            <a:off x="9000093" y="4492139"/>
            <a:ext cx="2727346" cy="975476"/>
          </a:xfrm>
          <a:prstGeom prst="rect">
            <a:avLst/>
          </a:prstGeom>
          <a:noFill/>
        </p:spPr>
        <p:txBody>
          <a:bodyPr wrap="square" lIns="179259" tIns="143407" rIns="179259" bIns="143407" rtlCol="0">
            <a:spAutoFit/>
          </a:bodyPr>
          <a:lstStyle/>
          <a:p>
            <a:pPr marL="0" marR="0" lvl="0" indent="0" algn="ctr" defTabSz="896214" rtl="0" eaLnBrk="1" fontAlgn="auto" latinLnBrk="0" hangingPunct="1">
              <a:lnSpc>
                <a:spcPct val="90000"/>
              </a:lnSpc>
              <a:spcBef>
                <a:spcPts val="0"/>
              </a:spcBef>
              <a:spcAft>
                <a:spcPts val="588"/>
              </a:spcAft>
              <a:buClrTx/>
              <a:buSzTx/>
              <a:buFontTx/>
              <a:buNone/>
              <a:tabLst/>
              <a:defRPr/>
            </a:pPr>
            <a:r>
              <a:rPr kumimoji="0" lang="en-US" sz="1567" b="0" i="0" u="none" strike="noStrike" kern="0" cap="none" spc="0" normalizeH="0" baseline="0" noProof="0">
                <a:ln>
                  <a:noFill/>
                </a:ln>
                <a:solidFill>
                  <a:srgbClr val="F8F8F8"/>
                </a:solidFill>
                <a:effectLst/>
                <a:uLnTx/>
                <a:uFillTx/>
                <a:latin typeface="Segoe UI"/>
                <a:ea typeface="+mn-ea"/>
                <a:cs typeface="+mn-cs"/>
              </a:rPr>
              <a:t>Cross cloud reactive </a:t>
            </a:r>
            <a:r>
              <a:rPr kumimoji="0" lang="en-US" sz="1567" b="0" i="0" u="none" strike="noStrike" kern="0" cap="none" spc="0" normalizeH="0" baseline="0" noProof="0" err="1">
                <a:ln>
                  <a:noFill/>
                </a:ln>
                <a:solidFill>
                  <a:srgbClr val="F8F8F8"/>
                </a:solidFill>
                <a:effectLst/>
                <a:uLnTx/>
                <a:uFillTx/>
                <a:latin typeface="Segoe UI"/>
                <a:ea typeface="+mn-ea"/>
                <a:cs typeface="+mn-cs"/>
              </a:rPr>
              <a:t>eventing</a:t>
            </a:r>
            <a:endParaRPr kumimoji="0" lang="en-US" sz="1567" b="0" i="0" u="none" strike="noStrike" kern="0" cap="none" spc="0" normalizeH="0" baseline="0" noProof="0">
              <a:ln>
                <a:noFill/>
              </a:ln>
              <a:solidFill>
                <a:srgbClr val="F8F8F8"/>
              </a:solidFill>
              <a:effectLst/>
              <a:uLnTx/>
              <a:uFillTx/>
              <a:latin typeface="Segoe UI"/>
              <a:ea typeface="+mn-ea"/>
              <a:cs typeface="+mn-cs"/>
            </a:endParaRPr>
          </a:p>
          <a:p>
            <a:pPr marL="0" marR="0" lvl="0" indent="0" algn="l" defTabSz="896214" rtl="0" eaLnBrk="1" fontAlgn="auto" latinLnBrk="0" hangingPunct="1">
              <a:lnSpc>
                <a:spcPct val="90000"/>
              </a:lnSpc>
              <a:spcBef>
                <a:spcPts val="0"/>
              </a:spcBef>
              <a:spcAft>
                <a:spcPts val="588"/>
              </a:spcAft>
              <a:buClrTx/>
              <a:buSzTx/>
              <a:buFontTx/>
              <a:buNone/>
              <a:tabLst/>
              <a:defRPr/>
            </a:pPr>
            <a:endParaRPr kumimoji="0" lang="en-US" sz="1175" b="0" i="0" u="none" strike="noStrike" kern="0" cap="none" spc="0" normalizeH="0" baseline="0" noProof="0">
              <a:ln>
                <a:noFill/>
              </a:ln>
              <a:solidFill>
                <a:srgbClr val="F8F8F8"/>
              </a:solidFill>
              <a:effectLst/>
              <a:uLnTx/>
              <a:uFillTx/>
              <a:latin typeface="Segoe UI"/>
              <a:ea typeface="+mn-ea"/>
              <a:cs typeface="+mn-cs"/>
            </a:endParaRPr>
          </a:p>
        </p:txBody>
      </p:sp>
    </p:spTree>
    <p:extLst>
      <p:ext uri="{BB962C8B-B14F-4D97-AF65-F5344CB8AC3E}">
        <p14:creationId xmlns:p14="http://schemas.microsoft.com/office/powerpoint/2010/main" val="2508721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P spid="11" grpId="0"/>
      <p:bldP spid="12" grpId="0"/>
      <p:bldP spid="13" grpId="0"/>
      <p:bldP spid="14"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3521217"/>
            <a:ext cx="11653523" cy="3403473"/>
          </a:xfrm>
        </p:spPr>
        <p:txBody>
          <a:bodyPr/>
          <a:lstStyle/>
          <a:p>
            <a:pPr marL="504217" indent="-504217">
              <a:buFont typeface="+mj-lt"/>
              <a:buAutoNum type="arabicPeriod"/>
            </a:pPr>
            <a:r>
              <a:rPr lang="en-US" sz="3137"/>
              <a:t>Events: what happened</a:t>
            </a:r>
          </a:p>
          <a:p>
            <a:pPr marL="504217" indent="-504217">
              <a:buFont typeface="+mj-lt"/>
              <a:buAutoNum type="arabicPeriod"/>
            </a:pPr>
            <a:r>
              <a:rPr lang="en-US" sz="3137"/>
              <a:t>Event Publishers: where it took place</a:t>
            </a:r>
          </a:p>
          <a:p>
            <a:pPr marL="504217" indent="-504217">
              <a:buFont typeface="+mj-lt"/>
              <a:buAutoNum type="arabicPeriod"/>
            </a:pPr>
            <a:r>
              <a:rPr lang="en-US" sz="3137"/>
              <a:t>Topics: where publishers send events</a:t>
            </a:r>
          </a:p>
          <a:p>
            <a:pPr marL="504217" indent="-504217">
              <a:buFont typeface="+mj-lt"/>
              <a:buAutoNum type="arabicPeriod"/>
            </a:pPr>
            <a:r>
              <a:rPr lang="en-US" sz="3137"/>
              <a:t>Event Subscriptions: how you receive events</a:t>
            </a:r>
          </a:p>
          <a:p>
            <a:pPr marL="504217" indent="-504217">
              <a:buFont typeface="+mj-lt"/>
              <a:buAutoNum type="arabicPeriod"/>
            </a:pPr>
            <a:r>
              <a:rPr lang="en-US" sz="3137"/>
              <a:t>Event Handlers: the app or service reacting to the event</a:t>
            </a:r>
          </a:p>
          <a:p>
            <a:endParaRPr lang="en-US"/>
          </a:p>
        </p:txBody>
      </p:sp>
      <p:sp>
        <p:nvSpPr>
          <p:cNvPr id="3" name="Title 2"/>
          <p:cNvSpPr>
            <a:spLocks noGrp="1"/>
          </p:cNvSpPr>
          <p:nvPr>
            <p:ph type="title"/>
          </p:nvPr>
        </p:nvSpPr>
        <p:spPr/>
        <p:txBody>
          <a:bodyPr/>
          <a:lstStyle/>
          <a:p>
            <a:r>
              <a:rPr lang="en-US"/>
              <a:t>Concepts</a:t>
            </a:r>
          </a:p>
        </p:txBody>
      </p:sp>
      <p:pic>
        <p:nvPicPr>
          <p:cNvPr id="6" name="Picture 5">
            <a:extLst>
              <a:ext uri="{FF2B5EF4-FFF2-40B4-BE49-F238E27FC236}">
                <a16:creationId xmlns:a16="http://schemas.microsoft.com/office/drawing/2014/main" id="{E8B63E5A-EA6C-4E6A-B1CC-EB8445F82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595" y="555097"/>
            <a:ext cx="5981302" cy="3368565"/>
          </a:xfrm>
          <a:prstGeom prst="rect">
            <a:avLst/>
          </a:prstGeom>
        </p:spPr>
      </p:pic>
    </p:spTree>
    <p:extLst>
      <p:ext uri="{BB962C8B-B14F-4D97-AF65-F5344CB8AC3E}">
        <p14:creationId xmlns:p14="http://schemas.microsoft.com/office/powerpoint/2010/main" val="369258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8CC697-7C45-4BB1-9979-1C9010BD36BE}"/>
              </a:ext>
            </a:extLst>
          </p:cNvPr>
          <p:cNvSpPr>
            <a:spLocks noGrp="1"/>
          </p:cNvSpPr>
          <p:nvPr>
            <p:ph type="body" sz="quarter" idx="10"/>
          </p:nvPr>
        </p:nvSpPr>
        <p:spPr>
          <a:xfrm>
            <a:off x="269239" y="1189495"/>
            <a:ext cx="11653523" cy="4722575"/>
          </a:xfrm>
        </p:spPr>
        <p:txBody>
          <a:bodyPr/>
          <a:lstStyle/>
          <a:p>
            <a:r>
              <a:rPr lang="en-US"/>
              <a:t>Events are independent</a:t>
            </a:r>
          </a:p>
          <a:p>
            <a:r>
              <a:rPr lang="en-US"/>
              <a:t>Always available</a:t>
            </a:r>
          </a:p>
          <a:p>
            <a:r>
              <a:rPr lang="en-US"/>
              <a:t>Near real-time event delivery</a:t>
            </a:r>
          </a:p>
          <a:p>
            <a:r>
              <a:rPr lang="en-US"/>
              <a:t>At least once delivery</a:t>
            </a:r>
          </a:p>
          <a:p>
            <a:r>
              <a:rPr lang="en-US"/>
              <a:t>Dynamic scale</a:t>
            </a:r>
          </a:p>
          <a:p>
            <a:r>
              <a:rPr lang="en-US"/>
              <a:t>Platform agnostic (</a:t>
            </a:r>
            <a:r>
              <a:rPr lang="en-US" err="1"/>
              <a:t>WebHook</a:t>
            </a:r>
            <a:r>
              <a:rPr lang="en-US"/>
              <a:t>)</a:t>
            </a:r>
          </a:p>
          <a:p>
            <a:r>
              <a:rPr lang="en-US"/>
              <a:t>Language agnostic (HTTP protocol)</a:t>
            </a:r>
          </a:p>
          <a:p>
            <a:pPr lvl="1"/>
            <a:endParaRPr lang="en-US"/>
          </a:p>
        </p:txBody>
      </p:sp>
      <p:sp>
        <p:nvSpPr>
          <p:cNvPr id="3" name="Title 2">
            <a:extLst>
              <a:ext uri="{FF2B5EF4-FFF2-40B4-BE49-F238E27FC236}">
                <a16:creationId xmlns:a16="http://schemas.microsoft.com/office/drawing/2014/main" id="{14158566-C901-48BD-A4FF-9B4862B45FD7}"/>
              </a:ext>
            </a:extLst>
          </p:cNvPr>
          <p:cNvSpPr>
            <a:spLocks noGrp="1"/>
          </p:cNvSpPr>
          <p:nvPr>
            <p:ph type="title"/>
          </p:nvPr>
        </p:nvSpPr>
        <p:spPr/>
        <p:txBody>
          <a:bodyPr/>
          <a:lstStyle/>
          <a:p>
            <a:r>
              <a:rPr lang="en-US"/>
              <a:t>Event Grid guiding principles</a:t>
            </a:r>
          </a:p>
        </p:txBody>
      </p:sp>
    </p:spTree>
    <p:extLst>
      <p:ext uri="{BB962C8B-B14F-4D97-AF65-F5344CB8AC3E}">
        <p14:creationId xmlns:p14="http://schemas.microsoft.com/office/powerpoint/2010/main" val="96705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465549"/>
          </a:xfrm>
        </p:spPr>
        <p:txBody>
          <a:bodyPr/>
          <a:lstStyle/>
          <a:p>
            <a:pPr lvl="0"/>
            <a:r>
              <a:rPr lang="en-US" sz="3137"/>
              <a:t>Sub-second end-to-end latency in the 99</a:t>
            </a:r>
            <a:r>
              <a:rPr lang="en-US" sz="3137" baseline="30000"/>
              <a:t>th</a:t>
            </a:r>
            <a:r>
              <a:rPr lang="en-US" sz="3137"/>
              <a:t> percentile</a:t>
            </a:r>
          </a:p>
          <a:p>
            <a:pPr lvl="0"/>
            <a:r>
              <a:rPr lang="en-US" sz="3137"/>
              <a:t>99.99% availability</a:t>
            </a:r>
          </a:p>
          <a:p>
            <a:pPr lvl="0"/>
            <a:r>
              <a:rPr lang="en-US" sz="3137"/>
              <a:t>10,000,000 events per second per region</a:t>
            </a:r>
          </a:p>
          <a:p>
            <a:pPr lvl="0"/>
            <a:r>
              <a:rPr lang="en-US" sz="3137"/>
              <a:t>100,000,000 subscriptions per region</a:t>
            </a:r>
          </a:p>
          <a:p>
            <a:pPr lvl="0"/>
            <a:r>
              <a:rPr lang="en-US" sz="3137"/>
              <a:t>50 </a:t>
            </a:r>
            <a:r>
              <a:rPr lang="en-US" sz="3137" err="1"/>
              <a:t>ms</a:t>
            </a:r>
            <a:r>
              <a:rPr lang="en-US" sz="3137"/>
              <a:t> publisher latency</a:t>
            </a:r>
          </a:p>
          <a:p>
            <a:pPr lvl="0"/>
            <a:r>
              <a:rPr lang="en-US" sz="3137"/>
              <a:t>24 hour retry with exponential back off for events not delivered</a:t>
            </a:r>
          </a:p>
          <a:p>
            <a:pPr lvl="0"/>
            <a:r>
              <a:rPr lang="en-US" sz="3137"/>
              <a:t>Transparent regional failover</a:t>
            </a:r>
          </a:p>
          <a:p>
            <a:endParaRPr lang="en-US"/>
          </a:p>
        </p:txBody>
      </p:sp>
      <p:sp>
        <p:nvSpPr>
          <p:cNvPr id="3" name="Title 2"/>
          <p:cNvSpPr>
            <a:spLocks noGrp="1"/>
          </p:cNvSpPr>
          <p:nvPr>
            <p:ph type="title"/>
          </p:nvPr>
        </p:nvSpPr>
        <p:spPr/>
        <p:txBody>
          <a:bodyPr/>
          <a:lstStyle/>
          <a:p>
            <a:r>
              <a:rPr lang="en-US"/>
              <a:t>Target performance</a:t>
            </a:r>
          </a:p>
        </p:txBody>
      </p:sp>
    </p:spTree>
    <p:extLst>
      <p:ext uri="{BB962C8B-B14F-4D97-AF65-F5344CB8AC3E}">
        <p14:creationId xmlns:p14="http://schemas.microsoft.com/office/powerpoint/2010/main" val="1615763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1142026"/>
            <a:ext cx="12192000" cy="5352801"/>
          </a:xfrm>
          <a:prstGeom prst="rect">
            <a:avLst/>
          </a:prstGeom>
        </p:spPr>
      </p:pic>
      <p:sp>
        <p:nvSpPr>
          <p:cNvPr id="3" name="Title 2"/>
          <p:cNvSpPr>
            <a:spLocks noGrp="1"/>
          </p:cNvSpPr>
          <p:nvPr>
            <p:ph type="title"/>
          </p:nvPr>
        </p:nvSpPr>
        <p:spPr/>
        <p:txBody>
          <a:bodyPr/>
          <a:lstStyle/>
          <a:p>
            <a:r>
              <a:rPr lang="en-US"/>
              <a:t>Event Schema</a:t>
            </a:r>
          </a:p>
        </p:txBody>
      </p:sp>
    </p:spTree>
    <p:extLst>
      <p:ext uri="{BB962C8B-B14F-4D97-AF65-F5344CB8AC3E}">
        <p14:creationId xmlns:p14="http://schemas.microsoft.com/office/powerpoint/2010/main" val="34881008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model: extension resource</a:t>
            </a:r>
          </a:p>
        </p:txBody>
      </p:sp>
      <p:sp>
        <p:nvSpPr>
          <p:cNvPr id="3" name="Text Placeholder 2"/>
          <p:cNvSpPr>
            <a:spLocks noGrp="1"/>
          </p:cNvSpPr>
          <p:nvPr>
            <p:ph type="body" sz="quarter" idx="10"/>
          </p:nvPr>
        </p:nvSpPr>
        <p:spPr>
          <a:xfrm>
            <a:off x="269241" y="1189495"/>
            <a:ext cx="11825146" cy="1029513"/>
          </a:xfrm>
        </p:spPr>
        <p:txBody>
          <a:bodyPr/>
          <a:lstStyle/>
          <a:p>
            <a:pPr lvl="1"/>
            <a:r>
              <a:rPr lang="en-US"/>
              <a:t>ARM calls are made to a parent resource</a:t>
            </a:r>
          </a:p>
          <a:p>
            <a:pPr lvl="1"/>
            <a:r>
              <a:rPr lang="en-US"/>
              <a:t>ARM reroutes all Event Grid calls to the Event Grid RP</a:t>
            </a:r>
          </a:p>
        </p:txBody>
      </p:sp>
      <p:pic>
        <p:nvPicPr>
          <p:cNvPr id="7" name="Picture 6"/>
          <p:cNvPicPr>
            <a:picLocks noChangeAspect="1"/>
          </p:cNvPicPr>
          <p:nvPr/>
        </p:nvPicPr>
        <p:blipFill rotWithShape="1">
          <a:blip r:embed="rId3"/>
          <a:srcRect r="33521" b="32956"/>
          <a:stretch/>
        </p:blipFill>
        <p:spPr>
          <a:xfrm>
            <a:off x="3192776" y="2245537"/>
            <a:ext cx="5806449" cy="4246248"/>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A5550DEB-E596-4998-8F4B-76D38189E034}"/>
                  </a:ext>
                </a:extLst>
              </p:cNvPr>
              <p:cNvGraphicFramePr>
                <a:graphicFrameLocks noChangeAspect="1"/>
              </p:cNvGraphicFramePr>
              <p:nvPr>
                <p:extLst/>
              </p:nvPr>
            </p:nvGraphicFramePr>
            <p:xfrm>
              <a:off x="9144001" y="3429000"/>
              <a:ext cx="3048000" cy="1714257"/>
            </p:xfrm>
            <a:graphic>
              <a:graphicData uri="http://schemas.microsoft.com/office/powerpoint/2016/slidezoom">
                <pslz:sldZm>
                  <pslz:sldZmObj sldId="1583" cId="2042909903">
                    <pslz:zmPr id="{ED4CEB7E-28E2-487A-9F77-E3C62D355F36}" returnToParent="0" transitionDur="1000">
                      <p166:blipFill xmlns:p166="http://schemas.microsoft.com/office/powerpoint/2016/6/main">
                        <a:blip r:embed="rId4"/>
                        <a:stretch>
                          <a:fillRect/>
                        </a:stretch>
                      </p166:blipFill>
                      <p166:spPr xmlns:p166="http://schemas.microsoft.com/office/powerpoint/2016/6/main">
                        <a:xfrm>
                          <a:off x="0" y="0"/>
                          <a:ext cx="3048000" cy="1714257"/>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A5550DEB-E596-4998-8F4B-76D38189E034}"/>
                  </a:ext>
                </a:extLst>
              </p:cNvPr>
              <p:cNvPicPr>
                <a:picLocks noGrp="1" noRot="1" noChangeAspect="1" noMove="1" noResize="1" noEditPoints="1" noAdjustHandles="1" noChangeArrowheads="1" noChangeShapeType="1"/>
              </p:cNvPicPr>
              <p:nvPr/>
            </p:nvPicPr>
            <p:blipFill>
              <a:blip/>
              <a:stretch>
                <a:fillRect/>
              </a:stretch>
            </p:blipFill>
            <p:spPr>
              <a:xfrm>
                <a:off x="9144001" y="3429000"/>
                <a:ext cx="3048000" cy="171425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C088055B-61E3-4EF2-BD5E-35FA148E1201}"/>
                  </a:ext>
                </a:extLst>
              </p:cNvPr>
              <p:cNvGraphicFramePr>
                <a:graphicFrameLocks noChangeAspect="1"/>
              </p:cNvGraphicFramePr>
              <p:nvPr>
                <p:extLst/>
              </p:nvPr>
            </p:nvGraphicFramePr>
            <p:xfrm>
              <a:off x="9144000" y="5143258"/>
              <a:ext cx="3048000" cy="1714257"/>
            </p:xfrm>
            <a:graphic>
              <a:graphicData uri="http://schemas.microsoft.com/office/powerpoint/2016/slidezoom">
                <pslz:sldZm>
                  <pslz:sldZmObj sldId="1584" cId="4288681173">
                    <pslz:zmPr id="{94D95001-5B75-4382-96C5-7F2C07381FD7}" returnToParent="0" transitionDur="1000">
                      <p166:blipFill xmlns:p166="http://schemas.microsoft.com/office/powerpoint/2016/6/main">
                        <a:blip r:embed="rId4"/>
                        <a:stretch>
                          <a:fillRect/>
                        </a:stretch>
                      </p166:blipFill>
                      <p166:spPr xmlns:p166="http://schemas.microsoft.com/office/powerpoint/2016/6/main">
                        <a:xfrm>
                          <a:off x="0" y="0"/>
                          <a:ext cx="3048000" cy="1714257"/>
                        </a:xfrm>
                        <a:prstGeom prst="rect">
                          <a:avLst/>
                        </a:prstGeom>
                        <a:ln w="3175">
                          <a:solidFill>
                            <a:prstClr val="ltGray"/>
                          </a:solidFill>
                        </a:ln>
                      </p166:spPr>
                    </pslz:zmPr>
                  </pslz:sldZmObj>
                </pslz:sldZm>
              </a:graphicData>
            </a:graphic>
          </p:graphicFrame>
        </mc:Choice>
        <mc:Fallback xmlns="">
          <p:pic>
            <p:nvPicPr>
              <p:cNvPr id="9" name="Slide Zoom 8">
                <a:extLst>
                  <a:ext uri="{FF2B5EF4-FFF2-40B4-BE49-F238E27FC236}">
                    <a16:creationId xmlns:a16="http://schemas.microsoft.com/office/drawing/2014/main" id="{C088055B-61E3-4EF2-BD5E-35FA148E1201}"/>
                  </a:ext>
                </a:extLst>
              </p:cNvPr>
              <p:cNvPicPr>
                <a:picLocks noGrp="1" noRot="1" noChangeAspect="1" noMove="1" noResize="1" noEditPoints="1" noAdjustHandles="1" noChangeArrowheads="1" noChangeShapeType="1"/>
              </p:cNvPicPr>
              <p:nvPr/>
            </p:nvPicPr>
            <p:blipFill>
              <a:blip/>
              <a:stretch>
                <a:fillRect/>
              </a:stretch>
            </p:blipFill>
            <p:spPr>
              <a:xfrm>
                <a:off x="9144000" y="5143258"/>
                <a:ext cx="3048000" cy="1714257"/>
              </a:xfrm>
              <a:prstGeom prst="rect">
                <a:avLst/>
              </a:prstGeom>
              <a:ln w="3175">
                <a:solidFill>
                  <a:prstClr val="ltGray"/>
                </a:solidFill>
              </a:ln>
            </p:spPr>
          </p:pic>
        </mc:Fallback>
      </mc:AlternateContent>
    </p:spTree>
    <p:extLst>
      <p:ext uri="{BB962C8B-B14F-4D97-AF65-F5344CB8AC3E}">
        <p14:creationId xmlns:p14="http://schemas.microsoft.com/office/powerpoint/2010/main" val="152282788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133DBA-8E4A-441B-B42D-B1E8E42A0DA0}"/>
              </a:ext>
            </a:extLst>
          </p:cNvPr>
          <p:cNvSpPr>
            <a:spLocks noGrp="1"/>
          </p:cNvSpPr>
          <p:nvPr>
            <p:ph type="body" sz="quarter" idx="10"/>
          </p:nvPr>
        </p:nvSpPr>
        <p:spPr>
          <a:xfrm>
            <a:off x="269239" y="1189495"/>
            <a:ext cx="11653523" cy="3925562"/>
          </a:xfrm>
        </p:spPr>
        <p:txBody>
          <a:bodyPr/>
          <a:lstStyle/>
          <a:p>
            <a:r>
              <a:rPr lang="en-US" dirty="0"/>
              <a:t>Loosely coupled</a:t>
            </a:r>
          </a:p>
          <a:p>
            <a:r>
              <a:rPr lang="en-US" dirty="0"/>
              <a:t>Using the right tool for the right task</a:t>
            </a:r>
          </a:p>
          <a:p>
            <a:r>
              <a:rPr lang="en-US" dirty="0"/>
              <a:t>Events vs. Commands</a:t>
            </a:r>
          </a:p>
          <a:p>
            <a:r>
              <a:rPr lang="en-US" dirty="0"/>
              <a:t>Knowing the difference between Events and Telemetry / streams</a:t>
            </a:r>
          </a:p>
          <a:p>
            <a:r>
              <a:rPr lang="en-US" dirty="0"/>
              <a:t>Idempotent</a:t>
            </a:r>
          </a:p>
        </p:txBody>
      </p:sp>
      <p:sp>
        <p:nvSpPr>
          <p:cNvPr id="2" name="Title 1">
            <a:extLst>
              <a:ext uri="{FF2B5EF4-FFF2-40B4-BE49-F238E27FC236}">
                <a16:creationId xmlns:a16="http://schemas.microsoft.com/office/drawing/2014/main" id="{0D7AA83E-A8C2-4999-ACA0-51CD333165A0}"/>
              </a:ext>
            </a:extLst>
          </p:cNvPr>
          <p:cNvSpPr>
            <a:spLocks noGrp="1"/>
          </p:cNvSpPr>
          <p:nvPr>
            <p:ph type="title"/>
          </p:nvPr>
        </p:nvSpPr>
        <p:spPr/>
        <p:txBody>
          <a:bodyPr/>
          <a:lstStyle/>
          <a:p>
            <a:r>
              <a:rPr lang="en-US" dirty="0"/>
              <a:t>Key Takeaways</a:t>
            </a:r>
          </a:p>
        </p:txBody>
      </p:sp>
    </p:spTree>
    <p:extLst>
      <p:ext uri="{BB962C8B-B14F-4D97-AF65-F5344CB8AC3E}">
        <p14:creationId xmlns:p14="http://schemas.microsoft.com/office/powerpoint/2010/main" val="2686805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ectangle 14"/>
          <p:cNvSpPr/>
          <p:nvPr/>
        </p:nvSpPr>
        <p:spPr bwMode="auto">
          <a:xfrm>
            <a:off x="7978804" y="974"/>
            <a:ext cx="4213197" cy="6856055"/>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044"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1345001" y="2631877"/>
            <a:ext cx="5713152" cy="1594246"/>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defRPr/>
            </a:pPr>
            <a:r>
              <a:rPr kumimoji="0" lang="en-US" sz="4709" b="0" i="0" u="none" strike="noStrike" kern="1200" cap="none" spc="0" normalizeH="0" baseline="0" noProof="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Learn more at azure.com/</a:t>
            </a:r>
            <a:r>
              <a:rPr kumimoji="0" lang="en-US" sz="4709" b="0" i="0" u="none" strike="noStrike" kern="1200" cap="none" spc="0" normalizeH="0" baseline="0" noProof="0" err="1">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rPr>
              <a:t>EventGrid</a:t>
            </a:r>
            <a:endParaRPr kumimoji="0" lang="en-US" sz="4709" b="0" i="0" u="none" strike="noStrike" kern="1200" cap="none" spc="0" normalizeH="0" baseline="0" noProof="0">
              <a:ln>
                <a:noFill/>
              </a:ln>
              <a:gradFill>
                <a:gsLst>
                  <a:gs pos="1250">
                    <a:srgbClr val="353535"/>
                  </a:gs>
                  <a:gs pos="100000">
                    <a:srgbClr val="353535"/>
                  </a:gs>
                </a:gsLst>
                <a:lin ang="5400000" scaled="0"/>
              </a:gradFill>
              <a:effectLst/>
              <a:uLnTx/>
              <a:uFillTx/>
              <a:latin typeface="Segoe UI Light" panose="020B0502040204020203" pitchFamily="34" charset="0"/>
              <a:ea typeface="+mn-ea"/>
              <a:cs typeface="Segoe UI Light" panose="020B0502040204020203" pitchFamily="34" charset="0"/>
            </a:endParaRPr>
          </a:p>
        </p:txBody>
      </p:sp>
      <p:sp>
        <p:nvSpPr>
          <p:cNvPr id="9" name="arrow_15">
            <a:extLst>
              <a:ext uri="{FF2B5EF4-FFF2-40B4-BE49-F238E27FC236}">
                <a16:creationId xmlns:a16="http://schemas.microsoft.com/office/drawing/2014/main" id="{37E10210-652C-4569-896D-AB1AE54641A1}"/>
              </a:ext>
            </a:extLst>
          </p:cNvPr>
          <p:cNvSpPr>
            <a:spLocks noChangeAspect="1" noEditPoints="1"/>
          </p:cNvSpPr>
          <p:nvPr/>
        </p:nvSpPr>
        <p:spPr bwMode="auto">
          <a:xfrm>
            <a:off x="448585" y="3079624"/>
            <a:ext cx="701941" cy="69875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Tree>
    <p:extLst>
      <p:ext uri="{BB962C8B-B14F-4D97-AF65-F5344CB8AC3E}">
        <p14:creationId xmlns:p14="http://schemas.microsoft.com/office/powerpoint/2010/main" val="24871005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60" name="TextBox 59">
            <a:extLst>
              <a:ext uri="{FF2B5EF4-FFF2-40B4-BE49-F238E27FC236}">
                <a16:creationId xmlns:a16="http://schemas.microsoft.com/office/drawing/2014/main" id="{AAB1B677-9285-4576-94D6-1B9809CC2210}"/>
              </a:ext>
            </a:extLst>
          </p:cNvPr>
          <p:cNvSpPr txBox="1"/>
          <p:nvPr/>
        </p:nvSpPr>
        <p:spPr>
          <a:xfrm>
            <a:off x="3054718" y="294899"/>
            <a:ext cx="3225079" cy="633625"/>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Modern computing </a:t>
            </a:r>
            <a:b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b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is all about events</a:t>
            </a:r>
          </a:p>
        </p:txBody>
      </p:sp>
    </p:spTree>
    <p:extLst>
      <p:ext uri="{BB962C8B-B14F-4D97-AF65-F5344CB8AC3E}">
        <p14:creationId xmlns:p14="http://schemas.microsoft.com/office/powerpoint/2010/main" val="2612928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wipe(up)">
                                      <p:cBhvr>
                                        <p:cTn id="7" dur="800"/>
                                        <p:tgtEl>
                                          <p:spTgt spid="480"/>
                                        </p:tgtEl>
                                      </p:cBhvr>
                                    </p:animEffect>
                                  </p:childTnLst>
                                </p:cTn>
                              </p:par>
                              <p:par>
                                <p:cTn id="8" presetID="22" presetClass="entr" presetSubtype="4" fill="hold" nodeType="withEffect">
                                  <p:stCondLst>
                                    <p:cond delay="50"/>
                                  </p:stCondLst>
                                  <p:childTnLst>
                                    <p:set>
                                      <p:cBhvr>
                                        <p:cTn id="9" dur="1" fill="hold">
                                          <p:stCondLst>
                                            <p:cond delay="0"/>
                                          </p:stCondLst>
                                        </p:cTn>
                                        <p:tgtEl>
                                          <p:spTgt spid="476"/>
                                        </p:tgtEl>
                                        <p:attrNameLst>
                                          <p:attrName>style.visibility</p:attrName>
                                        </p:attrNameLst>
                                      </p:cBhvr>
                                      <p:to>
                                        <p:strVal val="visible"/>
                                      </p:to>
                                    </p:set>
                                    <p:animEffect transition="in" filter="wipe(down)">
                                      <p:cBhvr>
                                        <p:cTn id="10" dur="800"/>
                                        <p:tgtEl>
                                          <p:spTgt spid="476"/>
                                        </p:tgtEl>
                                      </p:cBhvr>
                                    </p:animEffect>
                                  </p:childTnLst>
                                </p:cTn>
                              </p:par>
                              <p:par>
                                <p:cTn id="11" presetID="22" presetClass="entr" presetSubtype="1" fill="hold" nodeType="withEffect">
                                  <p:stCondLst>
                                    <p:cond delay="100"/>
                                  </p:stCondLst>
                                  <p:childTnLst>
                                    <p:set>
                                      <p:cBhvr>
                                        <p:cTn id="12" dur="1" fill="hold">
                                          <p:stCondLst>
                                            <p:cond delay="0"/>
                                          </p:stCondLst>
                                        </p:cTn>
                                        <p:tgtEl>
                                          <p:spTgt spid="463"/>
                                        </p:tgtEl>
                                        <p:attrNameLst>
                                          <p:attrName>style.visibility</p:attrName>
                                        </p:attrNameLst>
                                      </p:cBhvr>
                                      <p:to>
                                        <p:strVal val="visible"/>
                                      </p:to>
                                    </p:set>
                                    <p:animEffect transition="in" filter="wipe(up)">
                                      <p:cBhvr>
                                        <p:cTn id="13" dur="800"/>
                                        <p:tgtEl>
                                          <p:spTgt spid="463"/>
                                        </p:tgtEl>
                                      </p:cBhvr>
                                    </p:animEffect>
                                  </p:childTnLst>
                                </p:cTn>
                              </p:par>
                              <p:par>
                                <p:cTn id="14" presetID="1" presetClass="entr" presetSubtype="0" fill="hold" nodeType="withEffect">
                                  <p:stCondLst>
                                    <p:cond delay="100"/>
                                  </p:stCondLst>
                                  <p:childTnLst>
                                    <p:set>
                                      <p:cBhvr>
                                        <p:cTn id="15" dur="1" fill="hold">
                                          <p:stCondLst>
                                            <p:cond delay="499"/>
                                          </p:stCondLst>
                                        </p:cTn>
                                        <p:tgtEl>
                                          <p:spTgt spid="528"/>
                                        </p:tgtEl>
                                        <p:attrNameLst>
                                          <p:attrName>style.visibility</p:attrName>
                                        </p:attrNameLst>
                                      </p:cBhvr>
                                      <p:to>
                                        <p:strVal val="visible"/>
                                      </p:to>
                                    </p:set>
                                  </p:childTnLst>
                                </p:cTn>
                              </p:par>
                              <p:par>
                                <p:cTn id="16" presetID="6" presetClass="emph" presetSubtype="0" accel="100000" autoRev="1" fill="hold" nodeType="withEffect">
                                  <p:stCondLst>
                                    <p:cond delay="100"/>
                                  </p:stCondLst>
                                  <p:childTnLst>
                                    <p:animScale>
                                      <p:cBhvr>
                                        <p:cTn id="17" dur="500" fill="hold"/>
                                        <p:tgtEl>
                                          <p:spTgt spid="528"/>
                                        </p:tgtEl>
                                      </p:cBhvr>
                                      <p:by x="0" y="0"/>
                                    </p:animScale>
                                  </p:childTnLst>
                                </p:cTn>
                              </p:par>
                              <p:par>
                                <p:cTn id="18" presetID="2" presetClass="entr" presetSubtype="8" decel="100000" fill="hold" nodeType="withEffect">
                                  <p:stCondLst>
                                    <p:cond delay="600"/>
                                  </p:stCondLst>
                                  <p:childTnLst>
                                    <p:set>
                                      <p:cBhvr>
                                        <p:cTn id="19" dur="1" fill="hold">
                                          <p:stCondLst>
                                            <p:cond delay="0"/>
                                          </p:stCondLst>
                                        </p:cTn>
                                        <p:tgtEl>
                                          <p:spTgt spid="528"/>
                                        </p:tgtEl>
                                        <p:attrNameLst>
                                          <p:attrName>style.visibility</p:attrName>
                                        </p:attrNameLst>
                                      </p:cBhvr>
                                      <p:to>
                                        <p:strVal val="visible"/>
                                      </p:to>
                                    </p:set>
                                    <p:anim calcmode="lin" valueType="num">
                                      <p:cBhvr additive="base">
                                        <p:cTn id="20" dur="500" fill="hold"/>
                                        <p:tgtEl>
                                          <p:spTgt spid="528"/>
                                        </p:tgtEl>
                                        <p:attrNameLst>
                                          <p:attrName>ppt_x</p:attrName>
                                        </p:attrNameLst>
                                      </p:cBhvr>
                                      <p:tavLst>
                                        <p:tav tm="0">
                                          <p:val>
                                            <p:strVal val="0-#ppt_w/2"/>
                                          </p:val>
                                        </p:tav>
                                        <p:tav tm="100000">
                                          <p:val>
                                            <p:strVal val="#ppt_x"/>
                                          </p:val>
                                        </p:tav>
                                      </p:tavLst>
                                    </p:anim>
                                    <p:anim calcmode="lin" valueType="num">
                                      <p:cBhvr additive="base">
                                        <p:cTn id="21" dur="500" fill="hold"/>
                                        <p:tgtEl>
                                          <p:spTgt spid="528"/>
                                        </p:tgtEl>
                                        <p:attrNameLst>
                                          <p:attrName>ppt_y</p:attrName>
                                        </p:attrNameLst>
                                      </p:cBhvr>
                                      <p:tavLst>
                                        <p:tav tm="0">
                                          <p:val>
                                            <p:strVal val="#ppt_y"/>
                                          </p:val>
                                        </p:tav>
                                        <p:tav tm="100000">
                                          <p:val>
                                            <p:strVal val="#ppt_y"/>
                                          </p:val>
                                        </p:tav>
                                      </p:tavLst>
                                    </p:anim>
                                  </p:childTnLst>
                                </p:cTn>
                              </p:par>
                              <p:par>
                                <p:cTn id="22" presetID="22" presetClass="entr" presetSubtype="4" fill="hold" nodeType="withEffect">
                                  <p:stCondLst>
                                    <p:cond delay="150"/>
                                  </p:stCondLst>
                                  <p:childTnLst>
                                    <p:set>
                                      <p:cBhvr>
                                        <p:cTn id="23" dur="1" fill="hold">
                                          <p:stCondLst>
                                            <p:cond delay="0"/>
                                          </p:stCondLst>
                                        </p:cTn>
                                        <p:tgtEl>
                                          <p:spTgt spid="465"/>
                                        </p:tgtEl>
                                        <p:attrNameLst>
                                          <p:attrName>style.visibility</p:attrName>
                                        </p:attrNameLst>
                                      </p:cBhvr>
                                      <p:to>
                                        <p:strVal val="visible"/>
                                      </p:to>
                                    </p:set>
                                    <p:animEffect transition="in" filter="wipe(down)">
                                      <p:cBhvr>
                                        <p:cTn id="24" dur="800"/>
                                        <p:tgtEl>
                                          <p:spTgt spid="465"/>
                                        </p:tgtEl>
                                      </p:cBhvr>
                                    </p:animEffect>
                                  </p:childTnLst>
                                </p:cTn>
                              </p:par>
                              <p:par>
                                <p:cTn id="25" presetID="1" presetClass="entr" presetSubtype="0" fill="hold" nodeType="withEffect">
                                  <p:stCondLst>
                                    <p:cond delay="150"/>
                                  </p:stCondLst>
                                  <p:childTnLst>
                                    <p:set>
                                      <p:cBhvr>
                                        <p:cTn id="26" dur="1" fill="hold">
                                          <p:stCondLst>
                                            <p:cond delay="499"/>
                                          </p:stCondLst>
                                        </p:cTn>
                                        <p:tgtEl>
                                          <p:spTgt spid="522"/>
                                        </p:tgtEl>
                                        <p:attrNameLst>
                                          <p:attrName>style.visibility</p:attrName>
                                        </p:attrNameLst>
                                      </p:cBhvr>
                                      <p:to>
                                        <p:strVal val="visible"/>
                                      </p:to>
                                    </p:set>
                                  </p:childTnLst>
                                </p:cTn>
                              </p:par>
                              <p:par>
                                <p:cTn id="27" presetID="6" presetClass="emph" presetSubtype="0" accel="100000" autoRev="1" fill="hold" nodeType="withEffect">
                                  <p:stCondLst>
                                    <p:cond delay="150"/>
                                  </p:stCondLst>
                                  <p:childTnLst>
                                    <p:animScale>
                                      <p:cBhvr>
                                        <p:cTn id="28" dur="500" fill="hold"/>
                                        <p:tgtEl>
                                          <p:spTgt spid="522"/>
                                        </p:tgtEl>
                                      </p:cBhvr>
                                      <p:by x="0" y="0"/>
                                    </p:animScale>
                                  </p:childTnLst>
                                </p:cTn>
                              </p:par>
                              <p:par>
                                <p:cTn id="29" presetID="2" presetClass="entr" presetSubtype="1" decel="100000" fill="hold" nodeType="withEffect">
                                  <p:stCondLst>
                                    <p:cond delay="650"/>
                                  </p:stCondLst>
                                  <p:childTnLst>
                                    <p:set>
                                      <p:cBhvr>
                                        <p:cTn id="30" dur="1" fill="hold">
                                          <p:stCondLst>
                                            <p:cond delay="0"/>
                                          </p:stCondLst>
                                        </p:cTn>
                                        <p:tgtEl>
                                          <p:spTgt spid="522"/>
                                        </p:tgtEl>
                                        <p:attrNameLst>
                                          <p:attrName>style.visibility</p:attrName>
                                        </p:attrNameLst>
                                      </p:cBhvr>
                                      <p:to>
                                        <p:strVal val="visible"/>
                                      </p:to>
                                    </p:set>
                                    <p:anim calcmode="lin" valueType="num">
                                      <p:cBhvr additive="base">
                                        <p:cTn id="31" dur="500" fill="hold"/>
                                        <p:tgtEl>
                                          <p:spTgt spid="522"/>
                                        </p:tgtEl>
                                        <p:attrNameLst>
                                          <p:attrName>ppt_x</p:attrName>
                                        </p:attrNameLst>
                                      </p:cBhvr>
                                      <p:tavLst>
                                        <p:tav tm="0">
                                          <p:val>
                                            <p:strVal val="#ppt_x"/>
                                          </p:val>
                                        </p:tav>
                                        <p:tav tm="100000">
                                          <p:val>
                                            <p:strVal val="#ppt_x"/>
                                          </p:val>
                                        </p:tav>
                                      </p:tavLst>
                                    </p:anim>
                                    <p:anim calcmode="lin" valueType="num">
                                      <p:cBhvr additive="base">
                                        <p:cTn id="32" dur="500" fill="hold"/>
                                        <p:tgtEl>
                                          <p:spTgt spid="522"/>
                                        </p:tgtEl>
                                        <p:attrNameLst>
                                          <p:attrName>ppt_y</p:attrName>
                                        </p:attrNameLst>
                                      </p:cBhvr>
                                      <p:tavLst>
                                        <p:tav tm="0">
                                          <p:val>
                                            <p:strVal val="0-#ppt_h/2"/>
                                          </p:val>
                                        </p:tav>
                                        <p:tav tm="100000">
                                          <p:val>
                                            <p:strVal val="#ppt_y"/>
                                          </p:val>
                                        </p:tav>
                                      </p:tavLst>
                                    </p:anim>
                                  </p:childTnLst>
                                </p:cTn>
                              </p:par>
                              <p:par>
                                <p:cTn id="33" presetID="22" presetClass="entr" presetSubtype="4" fill="hold" nodeType="withEffect">
                                  <p:stCondLst>
                                    <p:cond delay="200"/>
                                  </p:stCondLst>
                                  <p:childTnLst>
                                    <p:set>
                                      <p:cBhvr>
                                        <p:cTn id="34" dur="1" fill="hold">
                                          <p:stCondLst>
                                            <p:cond delay="0"/>
                                          </p:stCondLst>
                                        </p:cTn>
                                        <p:tgtEl>
                                          <p:spTgt spid="435"/>
                                        </p:tgtEl>
                                        <p:attrNameLst>
                                          <p:attrName>style.visibility</p:attrName>
                                        </p:attrNameLst>
                                      </p:cBhvr>
                                      <p:to>
                                        <p:strVal val="visible"/>
                                      </p:to>
                                    </p:set>
                                    <p:animEffect transition="in" filter="wipe(down)">
                                      <p:cBhvr>
                                        <p:cTn id="35" dur="800"/>
                                        <p:tgtEl>
                                          <p:spTgt spid="435"/>
                                        </p:tgtEl>
                                      </p:cBhvr>
                                    </p:animEffect>
                                  </p:childTnLst>
                                </p:cTn>
                              </p:par>
                              <p:par>
                                <p:cTn id="36" presetID="1" presetClass="entr" presetSubtype="0" fill="hold" nodeType="withEffect">
                                  <p:stCondLst>
                                    <p:cond delay="200"/>
                                  </p:stCondLst>
                                  <p:childTnLst>
                                    <p:set>
                                      <p:cBhvr>
                                        <p:cTn id="37" dur="1" fill="hold">
                                          <p:stCondLst>
                                            <p:cond delay="499"/>
                                          </p:stCondLst>
                                        </p:cTn>
                                        <p:tgtEl>
                                          <p:spTgt spid="514"/>
                                        </p:tgtEl>
                                        <p:attrNameLst>
                                          <p:attrName>style.visibility</p:attrName>
                                        </p:attrNameLst>
                                      </p:cBhvr>
                                      <p:to>
                                        <p:strVal val="visible"/>
                                      </p:to>
                                    </p:set>
                                  </p:childTnLst>
                                </p:cTn>
                              </p:par>
                              <p:par>
                                <p:cTn id="38" presetID="6" presetClass="emph" presetSubtype="0" accel="100000" autoRev="1" fill="hold" nodeType="withEffect">
                                  <p:stCondLst>
                                    <p:cond delay="200"/>
                                  </p:stCondLst>
                                  <p:childTnLst>
                                    <p:animScale>
                                      <p:cBhvr>
                                        <p:cTn id="39" dur="500" fill="hold"/>
                                        <p:tgtEl>
                                          <p:spTgt spid="514"/>
                                        </p:tgtEl>
                                      </p:cBhvr>
                                      <p:by x="0" y="0"/>
                                    </p:animScale>
                                  </p:childTnLst>
                                </p:cTn>
                              </p:par>
                              <p:par>
                                <p:cTn id="40" presetID="2" presetClass="entr" presetSubtype="4" decel="100000" fill="hold" nodeType="withEffect">
                                  <p:stCondLst>
                                    <p:cond delay="700"/>
                                  </p:stCondLst>
                                  <p:childTnLst>
                                    <p:set>
                                      <p:cBhvr>
                                        <p:cTn id="41" dur="1" fill="hold">
                                          <p:stCondLst>
                                            <p:cond delay="0"/>
                                          </p:stCondLst>
                                        </p:cTn>
                                        <p:tgtEl>
                                          <p:spTgt spid="514"/>
                                        </p:tgtEl>
                                        <p:attrNameLst>
                                          <p:attrName>style.visibility</p:attrName>
                                        </p:attrNameLst>
                                      </p:cBhvr>
                                      <p:to>
                                        <p:strVal val="visible"/>
                                      </p:to>
                                    </p:set>
                                    <p:anim calcmode="lin" valueType="num">
                                      <p:cBhvr additive="base">
                                        <p:cTn id="42" dur="700" fill="hold"/>
                                        <p:tgtEl>
                                          <p:spTgt spid="514"/>
                                        </p:tgtEl>
                                        <p:attrNameLst>
                                          <p:attrName>ppt_x</p:attrName>
                                        </p:attrNameLst>
                                      </p:cBhvr>
                                      <p:tavLst>
                                        <p:tav tm="0">
                                          <p:val>
                                            <p:strVal val="#ppt_x"/>
                                          </p:val>
                                        </p:tav>
                                        <p:tav tm="100000">
                                          <p:val>
                                            <p:strVal val="#ppt_x"/>
                                          </p:val>
                                        </p:tav>
                                      </p:tavLst>
                                    </p:anim>
                                    <p:anim calcmode="lin" valueType="num">
                                      <p:cBhvr additive="base">
                                        <p:cTn id="43" dur="700" fill="hold"/>
                                        <p:tgtEl>
                                          <p:spTgt spid="514"/>
                                        </p:tgtEl>
                                        <p:attrNameLst>
                                          <p:attrName>ppt_y</p:attrName>
                                        </p:attrNameLst>
                                      </p:cBhvr>
                                      <p:tavLst>
                                        <p:tav tm="0">
                                          <p:val>
                                            <p:strVal val="1+#ppt_h/2"/>
                                          </p:val>
                                        </p:tav>
                                        <p:tav tm="100000">
                                          <p:val>
                                            <p:strVal val="#ppt_y"/>
                                          </p:val>
                                        </p:tav>
                                      </p:tavLst>
                                    </p:anim>
                                  </p:childTnLst>
                                </p:cTn>
                              </p:par>
                              <p:par>
                                <p:cTn id="44" presetID="22" presetClass="entr" presetSubtype="2" fill="hold" nodeType="withEffect">
                                  <p:stCondLst>
                                    <p:cond delay="250"/>
                                  </p:stCondLst>
                                  <p:childTnLst>
                                    <p:set>
                                      <p:cBhvr>
                                        <p:cTn id="45" dur="1" fill="hold">
                                          <p:stCondLst>
                                            <p:cond delay="0"/>
                                          </p:stCondLst>
                                        </p:cTn>
                                        <p:tgtEl>
                                          <p:spTgt spid="439"/>
                                        </p:tgtEl>
                                        <p:attrNameLst>
                                          <p:attrName>style.visibility</p:attrName>
                                        </p:attrNameLst>
                                      </p:cBhvr>
                                      <p:to>
                                        <p:strVal val="visible"/>
                                      </p:to>
                                    </p:set>
                                    <p:animEffect transition="in" filter="wipe(right)">
                                      <p:cBhvr>
                                        <p:cTn id="46" dur="800"/>
                                        <p:tgtEl>
                                          <p:spTgt spid="439"/>
                                        </p:tgtEl>
                                      </p:cBhvr>
                                    </p:animEffect>
                                  </p:childTnLst>
                                </p:cTn>
                              </p:par>
                              <p:par>
                                <p:cTn id="47" presetID="22" presetClass="entr" presetSubtype="4" fill="hold" nodeType="withEffect">
                                  <p:stCondLst>
                                    <p:cond delay="300"/>
                                  </p:stCondLst>
                                  <p:childTnLst>
                                    <p:set>
                                      <p:cBhvr>
                                        <p:cTn id="48" dur="1" fill="hold">
                                          <p:stCondLst>
                                            <p:cond delay="0"/>
                                          </p:stCondLst>
                                        </p:cTn>
                                        <p:tgtEl>
                                          <p:spTgt spid="441"/>
                                        </p:tgtEl>
                                        <p:attrNameLst>
                                          <p:attrName>style.visibility</p:attrName>
                                        </p:attrNameLst>
                                      </p:cBhvr>
                                      <p:to>
                                        <p:strVal val="visible"/>
                                      </p:to>
                                    </p:set>
                                    <p:animEffect transition="in" filter="wipe(down)">
                                      <p:cBhvr>
                                        <p:cTn id="49" dur="800"/>
                                        <p:tgtEl>
                                          <p:spTgt spid="441"/>
                                        </p:tgtEl>
                                      </p:cBhvr>
                                    </p:animEffect>
                                  </p:childTnLst>
                                </p:cTn>
                              </p:par>
                              <p:par>
                                <p:cTn id="50" presetID="22" presetClass="entr" presetSubtype="1" fill="hold" nodeType="withEffect">
                                  <p:stCondLst>
                                    <p:cond delay="350"/>
                                  </p:stCondLst>
                                  <p:childTnLst>
                                    <p:set>
                                      <p:cBhvr>
                                        <p:cTn id="51" dur="1" fill="hold">
                                          <p:stCondLst>
                                            <p:cond delay="0"/>
                                          </p:stCondLst>
                                        </p:cTn>
                                        <p:tgtEl>
                                          <p:spTgt spid="446"/>
                                        </p:tgtEl>
                                        <p:attrNameLst>
                                          <p:attrName>style.visibility</p:attrName>
                                        </p:attrNameLst>
                                      </p:cBhvr>
                                      <p:to>
                                        <p:strVal val="visible"/>
                                      </p:to>
                                    </p:set>
                                    <p:animEffect transition="in" filter="wipe(up)">
                                      <p:cBhvr>
                                        <p:cTn id="52" dur="800"/>
                                        <p:tgtEl>
                                          <p:spTgt spid="446"/>
                                        </p:tgtEl>
                                      </p:cBhvr>
                                    </p:animEffect>
                                  </p:childTnLst>
                                </p:cTn>
                              </p:par>
                              <p:par>
                                <p:cTn id="53" presetID="1" presetClass="entr" presetSubtype="0" fill="hold" nodeType="withEffect">
                                  <p:stCondLst>
                                    <p:cond delay="350"/>
                                  </p:stCondLst>
                                  <p:childTnLst>
                                    <p:set>
                                      <p:cBhvr>
                                        <p:cTn id="54" dur="1" fill="hold">
                                          <p:stCondLst>
                                            <p:cond delay="499"/>
                                          </p:stCondLst>
                                        </p:cTn>
                                        <p:tgtEl>
                                          <p:spTgt spid="486"/>
                                        </p:tgtEl>
                                        <p:attrNameLst>
                                          <p:attrName>style.visibility</p:attrName>
                                        </p:attrNameLst>
                                      </p:cBhvr>
                                      <p:to>
                                        <p:strVal val="visible"/>
                                      </p:to>
                                    </p:set>
                                  </p:childTnLst>
                                </p:cTn>
                              </p:par>
                              <p:par>
                                <p:cTn id="55" presetID="6" presetClass="emph" presetSubtype="0" accel="100000" autoRev="1" fill="hold" nodeType="withEffect">
                                  <p:stCondLst>
                                    <p:cond delay="350"/>
                                  </p:stCondLst>
                                  <p:childTnLst>
                                    <p:animScale>
                                      <p:cBhvr>
                                        <p:cTn id="56" dur="500" fill="hold"/>
                                        <p:tgtEl>
                                          <p:spTgt spid="486"/>
                                        </p:tgtEl>
                                      </p:cBhvr>
                                      <p:by x="0" y="0"/>
                                    </p:animScale>
                                  </p:childTnLst>
                                </p:cTn>
                              </p:par>
                              <p:par>
                                <p:cTn id="57" presetID="2" presetClass="entr" presetSubtype="1" decel="100000" fill="hold" nodeType="withEffect">
                                  <p:stCondLst>
                                    <p:cond delay="850"/>
                                  </p:stCondLst>
                                  <p:childTnLst>
                                    <p:set>
                                      <p:cBhvr>
                                        <p:cTn id="58" dur="1" fill="hold">
                                          <p:stCondLst>
                                            <p:cond delay="0"/>
                                          </p:stCondLst>
                                        </p:cTn>
                                        <p:tgtEl>
                                          <p:spTgt spid="486"/>
                                        </p:tgtEl>
                                        <p:attrNameLst>
                                          <p:attrName>style.visibility</p:attrName>
                                        </p:attrNameLst>
                                      </p:cBhvr>
                                      <p:to>
                                        <p:strVal val="visible"/>
                                      </p:to>
                                    </p:set>
                                    <p:anim calcmode="lin" valueType="num">
                                      <p:cBhvr additive="base">
                                        <p:cTn id="59" dur="500" fill="hold"/>
                                        <p:tgtEl>
                                          <p:spTgt spid="486"/>
                                        </p:tgtEl>
                                        <p:attrNameLst>
                                          <p:attrName>ppt_x</p:attrName>
                                        </p:attrNameLst>
                                      </p:cBhvr>
                                      <p:tavLst>
                                        <p:tav tm="0">
                                          <p:val>
                                            <p:strVal val="#ppt_x"/>
                                          </p:val>
                                        </p:tav>
                                        <p:tav tm="100000">
                                          <p:val>
                                            <p:strVal val="#ppt_x"/>
                                          </p:val>
                                        </p:tav>
                                      </p:tavLst>
                                    </p:anim>
                                    <p:anim calcmode="lin" valueType="num">
                                      <p:cBhvr additive="base">
                                        <p:cTn id="60" dur="500" fill="hold"/>
                                        <p:tgtEl>
                                          <p:spTgt spid="486"/>
                                        </p:tgtEl>
                                        <p:attrNameLst>
                                          <p:attrName>ppt_y</p:attrName>
                                        </p:attrNameLst>
                                      </p:cBhvr>
                                      <p:tavLst>
                                        <p:tav tm="0">
                                          <p:val>
                                            <p:strVal val="0-#ppt_h/2"/>
                                          </p:val>
                                        </p:tav>
                                        <p:tav tm="100000">
                                          <p:val>
                                            <p:strVal val="#ppt_y"/>
                                          </p:val>
                                        </p:tav>
                                      </p:tavLst>
                                    </p:anim>
                                  </p:childTnLst>
                                </p:cTn>
                              </p:par>
                              <p:par>
                                <p:cTn id="61" presetID="22" presetClass="entr" presetSubtype="2" fill="hold" nodeType="withEffect">
                                  <p:stCondLst>
                                    <p:cond delay="400"/>
                                  </p:stCondLst>
                                  <p:childTnLst>
                                    <p:set>
                                      <p:cBhvr>
                                        <p:cTn id="62" dur="1" fill="hold">
                                          <p:stCondLst>
                                            <p:cond delay="0"/>
                                          </p:stCondLst>
                                        </p:cTn>
                                        <p:tgtEl>
                                          <p:spTgt spid="453"/>
                                        </p:tgtEl>
                                        <p:attrNameLst>
                                          <p:attrName>style.visibility</p:attrName>
                                        </p:attrNameLst>
                                      </p:cBhvr>
                                      <p:to>
                                        <p:strVal val="visible"/>
                                      </p:to>
                                    </p:set>
                                    <p:animEffect transition="in" filter="wipe(right)">
                                      <p:cBhvr>
                                        <p:cTn id="63" dur="800"/>
                                        <p:tgtEl>
                                          <p:spTgt spid="453"/>
                                        </p:tgtEl>
                                      </p:cBhvr>
                                    </p:animEffect>
                                  </p:childTnLst>
                                </p:cTn>
                              </p:par>
                              <p:par>
                                <p:cTn id="64" presetID="1" presetClass="entr" presetSubtype="0" fill="hold" nodeType="withEffect">
                                  <p:stCondLst>
                                    <p:cond delay="400"/>
                                  </p:stCondLst>
                                  <p:childTnLst>
                                    <p:set>
                                      <p:cBhvr>
                                        <p:cTn id="65" dur="1" fill="hold">
                                          <p:stCondLst>
                                            <p:cond delay="499"/>
                                          </p:stCondLst>
                                        </p:cTn>
                                        <p:tgtEl>
                                          <p:spTgt spid="491"/>
                                        </p:tgtEl>
                                        <p:attrNameLst>
                                          <p:attrName>style.visibility</p:attrName>
                                        </p:attrNameLst>
                                      </p:cBhvr>
                                      <p:to>
                                        <p:strVal val="visible"/>
                                      </p:to>
                                    </p:set>
                                  </p:childTnLst>
                                </p:cTn>
                              </p:par>
                              <p:par>
                                <p:cTn id="66" presetID="6" presetClass="emph" presetSubtype="0" accel="100000" autoRev="1" fill="hold" nodeType="withEffect">
                                  <p:stCondLst>
                                    <p:cond delay="400"/>
                                  </p:stCondLst>
                                  <p:childTnLst>
                                    <p:animScale>
                                      <p:cBhvr>
                                        <p:cTn id="67" dur="500" fill="hold"/>
                                        <p:tgtEl>
                                          <p:spTgt spid="491"/>
                                        </p:tgtEl>
                                      </p:cBhvr>
                                      <p:by x="0" y="0"/>
                                    </p:animScale>
                                  </p:childTnLst>
                                </p:cTn>
                              </p:par>
                              <p:par>
                                <p:cTn id="68" presetID="2" presetClass="entr" presetSubtype="8" decel="100000" fill="hold" nodeType="withEffect">
                                  <p:stCondLst>
                                    <p:cond delay="900"/>
                                  </p:stCondLst>
                                  <p:childTnLst>
                                    <p:set>
                                      <p:cBhvr>
                                        <p:cTn id="69" dur="1" fill="hold">
                                          <p:stCondLst>
                                            <p:cond delay="0"/>
                                          </p:stCondLst>
                                        </p:cTn>
                                        <p:tgtEl>
                                          <p:spTgt spid="491"/>
                                        </p:tgtEl>
                                        <p:attrNameLst>
                                          <p:attrName>style.visibility</p:attrName>
                                        </p:attrNameLst>
                                      </p:cBhvr>
                                      <p:to>
                                        <p:strVal val="visible"/>
                                      </p:to>
                                    </p:set>
                                    <p:anim calcmode="lin" valueType="num">
                                      <p:cBhvr additive="base">
                                        <p:cTn id="70" dur="500" fill="hold"/>
                                        <p:tgtEl>
                                          <p:spTgt spid="491"/>
                                        </p:tgtEl>
                                        <p:attrNameLst>
                                          <p:attrName>ppt_x</p:attrName>
                                        </p:attrNameLst>
                                      </p:cBhvr>
                                      <p:tavLst>
                                        <p:tav tm="0">
                                          <p:val>
                                            <p:strVal val="0-#ppt_w/2"/>
                                          </p:val>
                                        </p:tav>
                                        <p:tav tm="100000">
                                          <p:val>
                                            <p:strVal val="#ppt_x"/>
                                          </p:val>
                                        </p:tav>
                                      </p:tavLst>
                                    </p:anim>
                                    <p:anim calcmode="lin" valueType="num">
                                      <p:cBhvr additive="base">
                                        <p:cTn id="71" dur="500" fill="hold"/>
                                        <p:tgtEl>
                                          <p:spTgt spid="491"/>
                                        </p:tgtEl>
                                        <p:attrNameLst>
                                          <p:attrName>ppt_y</p:attrName>
                                        </p:attrNameLst>
                                      </p:cBhvr>
                                      <p:tavLst>
                                        <p:tav tm="0">
                                          <p:val>
                                            <p:strVal val="#ppt_y"/>
                                          </p:val>
                                        </p:tav>
                                        <p:tav tm="100000">
                                          <p:val>
                                            <p:strVal val="#ppt_y"/>
                                          </p:val>
                                        </p:tav>
                                      </p:tavLst>
                                    </p:anim>
                                  </p:childTnLst>
                                </p:cTn>
                              </p:par>
                              <p:par>
                                <p:cTn id="72" presetID="50" presetClass="path" presetSubtype="0" decel="100000" fill="hold" nodeType="withEffect">
                                  <p:stCondLst>
                                    <p:cond delay="900"/>
                                  </p:stCondLst>
                                  <p:childTnLst>
                                    <p:animMotion origin="layout" path="M 3.40311E-6 -0.00023 L 0.14577 -0.00023 C 0.14577 0.07716 0.14501 0.38697 0.14501 0.46459 " pathEditMode="relative" rAng="0" ptsTypes="AAA">
                                      <p:cBhvr>
                                        <p:cTn id="73" dur="1000" spd="-100000" fill="hold"/>
                                        <p:tgtEl>
                                          <p:spTgt spid="491"/>
                                        </p:tgtEl>
                                        <p:attrNameLst>
                                          <p:attrName>ppt_x</p:attrName>
                                          <p:attrName>ppt_y</p:attrName>
                                        </p:attrNameLst>
                                      </p:cBhvr>
                                      <p:rCtr x="7289" y="23241"/>
                                    </p:animMotion>
                                  </p:childTnLst>
                                </p:cTn>
                              </p:par>
                              <p:par>
                                <p:cTn id="74" presetID="22" presetClass="entr" presetSubtype="4" fill="hold" nodeType="withEffect">
                                  <p:stCondLst>
                                    <p:cond delay="450"/>
                                  </p:stCondLst>
                                  <p:childTnLst>
                                    <p:set>
                                      <p:cBhvr>
                                        <p:cTn id="75" dur="1" fill="hold">
                                          <p:stCondLst>
                                            <p:cond delay="0"/>
                                          </p:stCondLst>
                                        </p:cTn>
                                        <p:tgtEl>
                                          <p:spTgt spid="455"/>
                                        </p:tgtEl>
                                        <p:attrNameLst>
                                          <p:attrName>style.visibility</p:attrName>
                                        </p:attrNameLst>
                                      </p:cBhvr>
                                      <p:to>
                                        <p:strVal val="visible"/>
                                      </p:to>
                                    </p:set>
                                    <p:animEffect transition="in" filter="wipe(down)">
                                      <p:cBhvr>
                                        <p:cTn id="76" dur="800"/>
                                        <p:tgtEl>
                                          <p:spTgt spid="455"/>
                                        </p:tgtEl>
                                      </p:cBhvr>
                                    </p:animEffect>
                                  </p:childTnLst>
                                </p:cTn>
                              </p:par>
                              <p:par>
                                <p:cTn id="77" presetID="22" presetClass="entr" presetSubtype="8" fill="hold" nodeType="withEffect">
                                  <p:stCondLst>
                                    <p:cond delay="500"/>
                                  </p:stCondLst>
                                  <p:childTnLst>
                                    <p:set>
                                      <p:cBhvr>
                                        <p:cTn id="78" dur="1" fill="hold">
                                          <p:stCondLst>
                                            <p:cond delay="0"/>
                                          </p:stCondLst>
                                        </p:cTn>
                                        <p:tgtEl>
                                          <p:spTgt spid="461"/>
                                        </p:tgtEl>
                                        <p:attrNameLst>
                                          <p:attrName>style.visibility</p:attrName>
                                        </p:attrNameLst>
                                      </p:cBhvr>
                                      <p:to>
                                        <p:strVal val="visible"/>
                                      </p:to>
                                    </p:set>
                                    <p:animEffect transition="in" filter="wipe(left)">
                                      <p:cBhvr>
                                        <p:cTn id="79" dur="800"/>
                                        <p:tgtEl>
                                          <p:spTgt spid="461"/>
                                        </p:tgtEl>
                                      </p:cBhvr>
                                    </p:animEffect>
                                  </p:childTnLst>
                                </p:cTn>
                              </p:par>
                              <p:par>
                                <p:cTn id="80" presetID="22" presetClass="entr" presetSubtype="1" fill="hold" nodeType="withEffect">
                                  <p:stCondLst>
                                    <p:cond delay="550"/>
                                  </p:stCondLst>
                                  <p:childTnLst>
                                    <p:set>
                                      <p:cBhvr>
                                        <p:cTn id="81" dur="1" fill="hold">
                                          <p:stCondLst>
                                            <p:cond delay="0"/>
                                          </p:stCondLst>
                                        </p:cTn>
                                        <p:tgtEl>
                                          <p:spTgt spid="467"/>
                                        </p:tgtEl>
                                        <p:attrNameLst>
                                          <p:attrName>style.visibility</p:attrName>
                                        </p:attrNameLst>
                                      </p:cBhvr>
                                      <p:to>
                                        <p:strVal val="visible"/>
                                      </p:to>
                                    </p:set>
                                    <p:animEffect transition="in" filter="wipe(up)">
                                      <p:cBhvr>
                                        <p:cTn id="82" dur="800"/>
                                        <p:tgtEl>
                                          <p:spTgt spid="467"/>
                                        </p:tgtEl>
                                      </p:cBhvr>
                                    </p:animEffect>
                                  </p:childTnLst>
                                </p:cTn>
                              </p:par>
                              <p:par>
                                <p:cTn id="83" presetID="1" presetClass="entr" presetSubtype="0" fill="hold" nodeType="withEffect">
                                  <p:stCondLst>
                                    <p:cond delay="550"/>
                                  </p:stCondLst>
                                  <p:childTnLst>
                                    <p:set>
                                      <p:cBhvr>
                                        <p:cTn id="84" dur="1" fill="hold">
                                          <p:stCondLst>
                                            <p:cond delay="499"/>
                                          </p:stCondLst>
                                        </p:cTn>
                                        <p:tgtEl>
                                          <p:spTgt spid="510"/>
                                        </p:tgtEl>
                                        <p:attrNameLst>
                                          <p:attrName>style.visibility</p:attrName>
                                        </p:attrNameLst>
                                      </p:cBhvr>
                                      <p:to>
                                        <p:strVal val="visible"/>
                                      </p:to>
                                    </p:set>
                                  </p:childTnLst>
                                </p:cTn>
                              </p:par>
                              <p:par>
                                <p:cTn id="85" presetID="6" presetClass="emph" presetSubtype="0" accel="100000" autoRev="1" fill="hold" nodeType="withEffect">
                                  <p:stCondLst>
                                    <p:cond delay="550"/>
                                  </p:stCondLst>
                                  <p:childTnLst>
                                    <p:animScale>
                                      <p:cBhvr>
                                        <p:cTn id="86" dur="500" fill="hold"/>
                                        <p:tgtEl>
                                          <p:spTgt spid="510"/>
                                        </p:tgtEl>
                                      </p:cBhvr>
                                      <p:by x="0" y="0"/>
                                    </p:animScale>
                                  </p:childTnLst>
                                </p:cTn>
                              </p:par>
                              <p:par>
                                <p:cTn id="87" presetID="2" presetClass="entr" presetSubtype="8" decel="100000" fill="hold" nodeType="withEffect">
                                  <p:stCondLst>
                                    <p:cond delay="1050"/>
                                  </p:stCondLst>
                                  <p:childTnLst>
                                    <p:set>
                                      <p:cBhvr>
                                        <p:cTn id="88" dur="1" fill="hold">
                                          <p:stCondLst>
                                            <p:cond delay="0"/>
                                          </p:stCondLst>
                                        </p:cTn>
                                        <p:tgtEl>
                                          <p:spTgt spid="510"/>
                                        </p:tgtEl>
                                        <p:attrNameLst>
                                          <p:attrName>style.visibility</p:attrName>
                                        </p:attrNameLst>
                                      </p:cBhvr>
                                      <p:to>
                                        <p:strVal val="visible"/>
                                      </p:to>
                                    </p:set>
                                    <p:anim calcmode="lin" valueType="num">
                                      <p:cBhvr additive="base">
                                        <p:cTn id="89" dur="500" fill="hold"/>
                                        <p:tgtEl>
                                          <p:spTgt spid="510"/>
                                        </p:tgtEl>
                                        <p:attrNameLst>
                                          <p:attrName>ppt_x</p:attrName>
                                        </p:attrNameLst>
                                      </p:cBhvr>
                                      <p:tavLst>
                                        <p:tav tm="0">
                                          <p:val>
                                            <p:strVal val="0-#ppt_w/2"/>
                                          </p:val>
                                        </p:tav>
                                        <p:tav tm="100000">
                                          <p:val>
                                            <p:strVal val="#ppt_x"/>
                                          </p:val>
                                        </p:tav>
                                      </p:tavLst>
                                    </p:anim>
                                    <p:anim calcmode="lin" valueType="num">
                                      <p:cBhvr additive="base">
                                        <p:cTn id="90" dur="500" fill="hold"/>
                                        <p:tgtEl>
                                          <p:spTgt spid="510"/>
                                        </p:tgtEl>
                                        <p:attrNameLst>
                                          <p:attrName>ppt_y</p:attrName>
                                        </p:attrNameLst>
                                      </p:cBhvr>
                                      <p:tavLst>
                                        <p:tav tm="0">
                                          <p:val>
                                            <p:strVal val="#ppt_y"/>
                                          </p:val>
                                        </p:tav>
                                        <p:tav tm="100000">
                                          <p:val>
                                            <p:strVal val="#ppt_y"/>
                                          </p:val>
                                        </p:tav>
                                      </p:tavLst>
                                    </p:anim>
                                  </p:childTnLst>
                                </p:cTn>
                              </p:par>
                              <p:par>
                                <p:cTn id="91" presetID="0" presetClass="path" presetSubtype="0" decel="100000" fill="hold" nodeType="withEffect">
                                  <p:stCondLst>
                                    <p:cond delay="1050"/>
                                  </p:stCondLst>
                                  <p:childTnLst>
                                    <p:animMotion origin="layout" path="M 0.00012 -0.00045 L 0.00012 -0.15842 L 0.18139 -0.15842 L 0.18139 -0.36904 " pathEditMode="relative" ptsTypes="AAAA">
                                      <p:cBhvr>
                                        <p:cTn id="92" dur="1000" spd="-100000" fill="hold"/>
                                        <p:tgtEl>
                                          <p:spTgt spid="510"/>
                                        </p:tgtEl>
                                        <p:attrNameLst>
                                          <p:attrName>ppt_x</p:attrName>
                                          <p:attrName>ppt_y</p:attrName>
                                        </p:attrNameLst>
                                      </p:cBhvr>
                                    </p:animMotion>
                                  </p:childTnLst>
                                </p:cTn>
                              </p:par>
                              <p:par>
                                <p:cTn id="93" presetID="1" presetClass="entr" presetSubtype="0" fill="hold" nodeType="withEffect">
                                  <p:stCondLst>
                                    <p:cond delay="1050"/>
                                  </p:stCondLst>
                                  <p:childTnLst>
                                    <p:set>
                                      <p:cBhvr>
                                        <p:cTn id="94" dur="1" fill="hold">
                                          <p:stCondLst>
                                            <p:cond delay="499"/>
                                          </p:stCondLst>
                                        </p:cTn>
                                        <p:tgtEl>
                                          <p:spTgt spid="516"/>
                                        </p:tgtEl>
                                        <p:attrNameLst>
                                          <p:attrName>style.visibility</p:attrName>
                                        </p:attrNameLst>
                                      </p:cBhvr>
                                      <p:to>
                                        <p:strVal val="visible"/>
                                      </p:to>
                                    </p:set>
                                  </p:childTnLst>
                                </p:cTn>
                              </p:par>
                              <p:par>
                                <p:cTn id="95" presetID="6" presetClass="emph" presetSubtype="0" accel="100000" autoRev="1" fill="hold" nodeType="withEffect">
                                  <p:stCondLst>
                                    <p:cond delay="1050"/>
                                  </p:stCondLst>
                                  <p:childTnLst>
                                    <p:animScale>
                                      <p:cBhvr>
                                        <p:cTn id="96" dur="500" fill="hold"/>
                                        <p:tgtEl>
                                          <p:spTgt spid="516"/>
                                        </p:tgtEl>
                                      </p:cBhvr>
                                      <p:by x="0" y="0"/>
                                    </p:animScale>
                                  </p:childTnLst>
                                </p:cTn>
                              </p:par>
                              <p:par>
                                <p:cTn id="97" presetID="2" presetClass="entr" presetSubtype="1" decel="100000" fill="hold" nodeType="withEffect">
                                  <p:stCondLst>
                                    <p:cond delay="1550"/>
                                  </p:stCondLst>
                                  <p:childTnLst>
                                    <p:set>
                                      <p:cBhvr>
                                        <p:cTn id="98" dur="1" fill="hold">
                                          <p:stCondLst>
                                            <p:cond delay="0"/>
                                          </p:stCondLst>
                                        </p:cTn>
                                        <p:tgtEl>
                                          <p:spTgt spid="516"/>
                                        </p:tgtEl>
                                        <p:attrNameLst>
                                          <p:attrName>style.visibility</p:attrName>
                                        </p:attrNameLst>
                                      </p:cBhvr>
                                      <p:to>
                                        <p:strVal val="visible"/>
                                      </p:to>
                                    </p:set>
                                    <p:anim calcmode="lin" valueType="num">
                                      <p:cBhvr additive="base">
                                        <p:cTn id="99" dur="500" fill="hold"/>
                                        <p:tgtEl>
                                          <p:spTgt spid="516"/>
                                        </p:tgtEl>
                                        <p:attrNameLst>
                                          <p:attrName>ppt_x</p:attrName>
                                        </p:attrNameLst>
                                      </p:cBhvr>
                                      <p:tavLst>
                                        <p:tav tm="0">
                                          <p:val>
                                            <p:strVal val="#ppt_x"/>
                                          </p:val>
                                        </p:tav>
                                        <p:tav tm="100000">
                                          <p:val>
                                            <p:strVal val="#ppt_x"/>
                                          </p:val>
                                        </p:tav>
                                      </p:tavLst>
                                    </p:anim>
                                    <p:anim calcmode="lin" valueType="num">
                                      <p:cBhvr additive="base">
                                        <p:cTn id="100" dur="500" fill="hold"/>
                                        <p:tgtEl>
                                          <p:spTgt spid="516"/>
                                        </p:tgtEl>
                                        <p:attrNameLst>
                                          <p:attrName>ppt_y</p:attrName>
                                        </p:attrNameLst>
                                      </p:cBhvr>
                                      <p:tavLst>
                                        <p:tav tm="0">
                                          <p:val>
                                            <p:strVal val="0-#ppt_h/2"/>
                                          </p:val>
                                        </p:tav>
                                        <p:tav tm="100000">
                                          <p:val>
                                            <p:strVal val="#ppt_y"/>
                                          </p:val>
                                        </p:tav>
                                      </p:tavLst>
                                    </p:anim>
                                  </p:childTnLst>
                                </p:cTn>
                              </p:par>
                              <p:par>
                                <p:cTn id="101" presetID="22" presetClass="entr" presetSubtype="8" fill="hold" nodeType="withEffect">
                                  <p:stCondLst>
                                    <p:cond delay="600"/>
                                  </p:stCondLst>
                                  <p:childTnLst>
                                    <p:set>
                                      <p:cBhvr>
                                        <p:cTn id="102" dur="1" fill="hold">
                                          <p:stCondLst>
                                            <p:cond delay="0"/>
                                          </p:stCondLst>
                                        </p:cTn>
                                        <p:tgtEl>
                                          <p:spTgt spid="469"/>
                                        </p:tgtEl>
                                        <p:attrNameLst>
                                          <p:attrName>style.visibility</p:attrName>
                                        </p:attrNameLst>
                                      </p:cBhvr>
                                      <p:to>
                                        <p:strVal val="visible"/>
                                      </p:to>
                                    </p:set>
                                    <p:animEffect transition="in" filter="wipe(left)">
                                      <p:cBhvr>
                                        <p:cTn id="103" dur="800"/>
                                        <p:tgtEl>
                                          <p:spTgt spid="469"/>
                                        </p:tgtEl>
                                      </p:cBhvr>
                                    </p:animEffect>
                                  </p:childTnLst>
                                </p:cTn>
                              </p:par>
                              <p:par>
                                <p:cTn id="104" presetID="22" presetClass="entr" presetSubtype="2" fill="hold" nodeType="withEffect">
                                  <p:stCondLst>
                                    <p:cond delay="650"/>
                                  </p:stCondLst>
                                  <p:childTnLst>
                                    <p:set>
                                      <p:cBhvr>
                                        <p:cTn id="105" dur="1" fill="hold">
                                          <p:stCondLst>
                                            <p:cond delay="0"/>
                                          </p:stCondLst>
                                        </p:cTn>
                                        <p:tgtEl>
                                          <p:spTgt spid="472"/>
                                        </p:tgtEl>
                                        <p:attrNameLst>
                                          <p:attrName>style.visibility</p:attrName>
                                        </p:attrNameLst>
                                      </p:cBhvr>
                                      <p:to>
                                        <p:strVal val="visible"/>
                                      </p:to>
                                    </p:set>
                                    <p:animEffect transition="in" filter="wipe(right)">
                                      <p:cBhvr>
                                        <p:cTn id="106" dur="800"/>
                                        <p:tgtEl>
                                          <p:spTgt spid="472"/>
                                        </p:tgtEl>
                                      </p:cBhvr>
                                    </p:animEffect>
                                  </p:childTnLst>
                                </p:cTn>
                              </p:par>
                              <p:par>
                                <p:cTn id="107" presetID="1" presetClass="entr" presetSubtype="0" fill="hold" nodeType="withEffect">
                                  <p:stCondLst>
                                    <p:cond delay="650"/>
                                  </p:stCondLst>
                                  <p:childTnLst>
                                    <p:set>
                                      <p:cBhvr>
                                        <p:cTn id="108" dur="1" fill="hold">
                                          <p:stCondLst>
                                            <p:cond delay="499"/>
                                          </p:stCondLst>
                                        </p:cTn>
                                        <p:tgtEl>
                                          <p:spTgt spid="523"/>
                                        </p:tgtEl>
                                        <p:attrNameLst>
                                          <p:attrName>style.visibility</p:attrName>
                                        </p:attrNameLst>
                                      </p:cBhvr>
                                      <p:to>
                                        <p:strVal val="visible"/>
                                      </p:to>
                                    </p:set>
                                  </p:childTnLst>
                                </p:cTn>
                              </p:par>
                              <p:par>
                                <p:cTn id="109" presetID="6" presetClass="emph" presetSubtype="0" accel="100000" autoRev="1" fill="hold" nodeType="withEffect">
                                  <p:stCondLst>
                                    <p:cond delay="650"/>
                                  </p:stCondLst>
                                  <p:childTnLst>
                                    <p:animScale>
                                      <p:cBhvr>
                                        <p:cTn id="110" dur="500" fill="hold"/>
                                        <p:tgtEl>
                                          <p:spTgt spid="523"/>
                                        </p:tgtEl>
                                      </p:cBhvr>
                                      <p:by x="0" y="0"/>
                                    </p:animScale>
                                  </p:childTnLst>
                                </p:cTn>
                              </p:par>
                              <p:par>
                                <p:cTn id="111" presetID="2" presetClass="entr" presetSubtype="8" decel="100000" fill="hold" nodeType="withEffect">
                                  <p:stCondLst>
                                    <p:cond delay="1150"/>
                                  </p:stCondLst>
                                  <p:childTnLst>
                                    <p:set>
                                      <p:cBhvr>
                                        <p:cTn id="112" dur="1" fill="hold">
                                          <p:stCondLst>
                                            <p:cond delay="0"/>
                                          </p:stCondLst>
                                        </p:cTn>
                                        <p:tgtEl>
                                          <p:spTgt spid="523"/>
                                        </p:tgtEl>
                                        <p:attrNameLst>
                                          <p:attrName>style.visibility</p:attrName>
                                        </p:attrNameLst>
                                      </p:cBhvr>
                                      <p:to>
                                        <p:strVal val="visible"/>
                                      </p:to>
                                    </p:set>
                                    <p:anim calcmode="lin" valueType="num">
                                      <p:cBhvr additive="base">
                                        <p:cTn id="113" dur="500" fill="hold"/>
                                        <p:tgtEl>
                                          <p:spTgt spid="523"/>
                                        </p:tgtEl>
                                        <p:attrNameLst>
                                          <p:attrName>ppt_x</p:attrName>
                                        </p:attrNameLst>
                                      </p:cBhvr>
                                      <p:tavLst>
                                        <p:tav tm="0">
                                          <p:val>
                                            <p:strVal val="0-#ppt_w/2"/>
                                          </p:val>
                                        </p:tav>
                                        <p:tav tm="100000">
                                          <p:val>
                                            <p:strVal val="#ppt_x"/>
                                          </p:val>
                                        </p:tav>
                                      </p:tavLst>
                                    </p:anim>
                                    <p:anim calcmode="lin" valueType="num">
                                      <p:cBhvr additive="base">
                                        <p:cTn id="114" dur="500" fill="hold"/>
                                        <p:tgtEl>
                                          <p:spTgt spid="523"/>
                                        </p:tgtEl>
                                        <p:attrNameLst>
                                          <p:attrName>ppt_y</p:attrName>
                                        </p:attrNameLst>
                                      </p:cBhvr>
                                      <p:tavLst>
                                        <p:tav tm="0">
                                          <p:val>
                                            <p:strVal val="#ppt_y"/>
                                          </p:val>
                                        </p:tav>
                                        <p:tav tm="100000">
                                          <p:val>
                                            <p:strVal val="#ppt_y"/>
                                          </p:val>
                                        </p:tav>
                                      </p:tavLst>
                                    </p:anim>
                                  </p:childTnLst>
                                </p:cTn>
                              </p:par>
                              <p:par>
                                <p:cTn id="115" presetID="50" presetClass="path" presetSubtype="0" decel="100000" fill="hold" nodeType="withEffect">
                                  <p:stCondLst>
                                    <p:cond delay="1150"/>
                                  </p:stCondLst>
                                  <p:childTnLst>
                                    <p:animMotion origin="layout" path="M 3.50013E-6 -0.00022 L -0.09982 -0.00022 C -0.09982 0.09737 -0.09931 0.48866 -0.09931 0.5867 " pathEditMode="relative" rAng="0" ptsTypes="AAA">
                                      <p:cBhvr>
                                        <p:cTn id="116" dur="1100" spd="-100000" fill="hold"/>
                                        <p:tgtEl>
                                          <p:spTgt spid="523"/>
                                        </p:tgtEl>
                                        <p:attrNameLst>
                                          <p:attrName>ppt_x</p:attrName>
                                          <p:attrName>ppt_y</p:attrName>
                                        </p:attrNameLst>
                                      </p:cBhvr>
                                      <p:rCtr x="-4991" y="29346"/>
                                    </p:animMotion>
                                  </p:childTnLst>
                                </p:cTn>
                              </p:par>
                              <p:par>
                                <p:cTn id="117" presetID="1" presetClass="entr" presetSubtype="0" fill="hold" nodeType="withEffect">
                                  <p:stCondLst>
                                    <p:cond delay="1000"/>
                                  </p:stCondLst>
                                  <p:childTnLst>
                                    <p:set>
                                      <p:cBhvr>
                                        <p:cTn id="118" dur="1" fill="hold">
                                          <p:stCondLst>
                                            <p:cond delay="499"/>
                                          </p:stCondLst>
                                        </p:cTn>
                                        <p:tgtEl>
                                          <p:spTgt spid="511"/>
                                        </p:tgtEl>
                                        <p:attrNameLst>
                                          <p:attrName>style.visibility</p:attrName>
                                        </p:attrNameLst>
                                      </p:cBhvr>
                                      <p:to>
                                        <p:strVal val="visible"/>
                                      </p:to>
                                    </p:set>
                                  </p:childTnLst>
                                </p:cTn>
                              </p:par>
                              <p:par>
                                <p:cTn id="119" presetID="6" presetClass="emph" presetSubtype="0" accel="100000" autoRev="1" fill="hold" nodeType="withEffect">
                                  <p:stCondLst>
                                    <p:cond delay="1000"/>
                                  </p:stCondLst>
                                  <p:childTnLst>
                                    <p:animScale>
                                      <p:cBhvr>
                                        <p:cTn id="120" dur="500" fill="hold"/>
                                        <p:tgtEl>
                                          <p:spTgt spid="511"/>
                                        </p:tgtEl>
                                      </p:cBhvr>
                                      <p:by x="0" y="0"/>
                                    </p:animScale>
                                  </p:childTnLst>
                                </p:cTn>
                              </p:par>
                              <p:par>
                                <p:cTn id="121" presetID="2" presetClass="entr" presetSubtype="4" decel="100000" fill="hold" nodeType="withEffect">
                                  <p:stCondLst>
                                    <p:cond delay="1500"/>
                                  </p:stCondLst>
                                  <p:childTnLst>
                                    <p:set>
                                      <p:cBhvr>
                                        <p:cTn id="122" dur="1" fill="hold">
                                          <p:stCondLst>
                                            <p:cond delay="0"/>
                                          </p:stCondLst>
                                        </p:cTn>
                                        <p:tgtEl>
                                          <p:spTgt spid="511"/>
                                        </p:tgtEl>
                                        <p:attrNameLst>
                                          <p:attrName>style.visibility</p:attrName>
                                        </p:attrNameLst>
                                      </p:cBhvr>
                                      <p:to>
                                        <p:strVal val="visible"/>
                                      </p:to>
                                    </p:set>
                                    <p:anim calcmode="lin" valueType="num">
                                      <p:cBhvr additive="base">
                                        <p:cTn id="123" dur="700" fill="hold"/>
                                        <p:tgtEl>
                                          <p:spTgt spid="511"/>
                                        </p:tgtEl>
                                        <p:attrNameLst>
                                          <p:attrName>ppt_x</p:attrName>
                                        </p:attrNameLst>
                                      </p:cBhvr>
                                      <p:tavLst>
                                        <p:tav tm="0">
                                          <p:val>
                                            <p:strVal val="#ppt_x"/>
                                          </p:val>
                                        </p:tav>
                                        <p:tav tm="100000">
                                          <p:val>
                                            <p:strVal val="#ppt_x"/>
                                          </p:val>
                                        </p:tav>
                                      </p:tavLst>
                                    </p:anim>
                                    <p:anim calcmode="lin" valueType="num">
                                      <p:cBhvr additive="base">
                                        <p:cTn id="124" dur="700" fill="hold"/>
                                        <p:tgtEl>
                                          <p:spTgt spid="511"/>
                                        </p:tgtEl>
                                        <p:attrNameLst>
                                          <p:attrName>ppt_y</p:attrName>
                                        </p:attrNameLst>
                                      </p:cBhvr>
                                      <p:tavLst>
                                        <p:tav tm="0">
                                          <p:val>
                                            <p:strVal val="1+#ppt_h/2"/>
                                          </p:val>
                                        </p:tav>
                                        <p:tav tm="100000">
                                          <p:val>
                                            <p:strVal val="#ppt_y"/>
                                          </p:val>
                                        </p:tav>
                                      </p:tavLst>
                                    </p:anim>
                                  </p:childTnLst>
                                </p:cTn>
                              </p:par>
                              <p:par>
                                <p:cTn id="125" presetID="22" presetClass="entr" presetSubtype="8" fill="hold" nodeType="withEffect">
                                  <p:stCondLst>
                                    <p:cond delay="700"/>
                                  </p:stCondLst>
                                  <p:childTnLst>
                                    <p:set>
                                      <p:cBhvr>
                                        <p:cTn id="126" dur="1" fill="hold">
                                          <p:stCondLst>
                                            <p:cond delay="0"/>
                                          </p:stCondLst>
                                        </p:cTn>
                                        <p:tgtEl>
                                          <p:spTgt spid="474"/>
                                        </p:tgtEl>
                                        <p:attrNameLst>
                                          <p:attrName>style.visibility</p:attrName>
                                        </p:attrNameLst>
                                      </p:cBhvr>
                                      <p:to>
                                        <p:strVal val="visible"/>
                                      </p:to>
                                    </p:set>
                                    <p:animEffect transition="in" filter="wipe(left)">
                                      <p:cBhvr>
                                        <p:cTn id="127" dur="800"/>
                                        <p:tgtEl>
                                          <p:spTgt spid="474"/>
                                        </p:tgtEl>
                                      </p:cBhvr>
                                    </p:animEffect>
                                  </p:childTnLst>
                                </p:cTn>
                              </p:par>
                              <p:par>
                                <p:cTn id="128" presetID="22" presetClass="entr" presetSubtype="1" fill="hold" nodeType="withEffect">
                                  <p:stCondLst>
                                    <p:cond delay="750"/>
                                  </p:stCondLst>
                                  <p:childTnLst>
                                    <p:set>
                                      <p:cBhvr>
                                        <p:cTn id="129" dur="1" fill="hold">
                                          <p:stCondLst>
                                            <p:cond delay="0"/>
                                          </p:stCondLst>
                                        </p:cTn>
                                        <p:tgtEl>
                                          <p:spTgt spid="478"/>
                                        </p:tgtEl>
                                        <p:attrNameLst>
                                          <p:attrName>style.visibility</p:attrName>
                                        </p:attrNameLst>
                                      </p:cBhvr>
                                      <p:to>
                                        <p:strVal val="visible"/>
                                      </p:to>
                                    </p:set>
                                    <p:animEffect transition="in" filter="wipe(up)">
                                      <p:cBhvr>
                                        <p:cTn id="130" dur="800"/>
                                        <p:tgtEl>
                                          <p:spTgt spid="478"/>
                                        </p:tgtEl>
                                      </p:cBhvr>
                                    </p:animEffect>
                                  </p:childTnLst>
                                </p:cTn>
                              </p:par>
                              <p:par>
                                <p:cTn id="131" presetID="1" presetClass="entr" presetSubtype="0" fill="hold" nodeType="withEffect">
                                  <p:stCondLst>
                                    <p:cond delay="750"/>
                                  </p:stCondLst>
                                  <p:childTnLst>
                                    <p:set>
                                      <p:cBhvr>
                                        <p:cTn id="132" dur="1" fill="hold">
                                          <p:stCondLst>
                                            <p:cond delay="499"/>
                                          </p:stCondLst>
                                        </p:cTn>
                                        <p:tgtEl>
                                          <p:spTgt spid="534"/>
                                        </p:tgtEl>
                                        <p:attrNameLst>
                                          <p:attrName>style.visibility</p:attrName>
                                        </p:attrNameLst>
                                      </p:cBhvr>
                                      <p:to>
                                        <p:strVal val="visible"/>
                                      </p:to>
                                    </p:set>
                                  </p:childTnLst>
                                </p:cTn>
                              </p:par>
                              <p:par>
                                <p:cTn id="133" presetID="6" presetClass="emph" presetSubtype="0" accel="100000" autoRev="1" fill="hold" nodeType="withEffect">
                                  <p:stCondLst>
                                    <p:cond delay="750"/>
                                  </p:stCondLst>
                                  <p:childTnLst>
                                    <p:animScale>
                                      <p:cBhvr>
                                        <p:cTn id="134" dur="500" fill="hold"/>
                                        <p:tgtEl>
                                          <p:spTgt spid="534"/>
                                        </p:tgtEl>
                                      </p:cBhvr>
                                      <p:by x="0" y="0"/>
                                    </p:animScale>
                                  </p:childTnLst>
                                </p:cTn>
                              </p:par>
                              <p:par>
                                <p:cTn id="135" presetID="2" presetClass="entr" presetSubtype="1" decel="100000" fill="hold" nodeType="withEffect">
                                  <p:stCondLst>
                                    <p:cond delay="1250"/>
                                  </p:stCondLst>
                                  <p:childTnLst>
                                    <p:set>
                                      <p:cBhvr>
                                        <p:cTn id="136" dur="1" fill="hold">
                                          <p:stCondLst>
                                            <p:cond delay="0"/>
                                          </p:stCondLst>
                                        </p:cTn>
                                        <p:tgtEl>
                                          <p:spTgt spid="534"/>
                                        </p:tgtEl>
                                        <p:attrNameLst>
                                          <p:attrName>style.visibility</p:attrName>
                                        </p:attrNameLst>
                                      </p:cBhvr>
                                      <p:to>
                                        <p:strVal val="visible"/>
                                      </p:to>
                                    </p:set>
                                    <p:anim calcmode="lin" valueType="num">
                                      <p:cBhvr additive="base">
                                        <p:cTn id="137" dur="500" fill="hold"/>
                                        <p:tgtEl>
                                          <p:spTgt spid="534"/>
                                        </p:tgtEl>
                                        <p:attrNameLst>
                                          <p:attrName>ppt_x</p:attrName>
                                        </p:attrNameLst>
                                      </p:cBhvr>
                                      <p:tavLst>
                                        <p:tav tm="0">
                                          <p:val>
                                            <p:strVal val="#ppt_x"/>
                                          </p:val>
                                        </p:tav>
                                        <p:tav tm="100000">
                                          <p:val>
                                            <p:strVal val="#ppt_x"/>
                                          </p:val>
                                        </p:tav>
                                      </p:tavLst>
                                    </p:anim>
                                    <p:anim calcmode="lin" valueType="num">
                                      <p:cBhvr additive="base">
                                        <p:cTn id="138" dur="500" fill="hold"/>
                                        <p:tgtEl>
                                          <p:spTgt spid="534"/>
                                        </p:tgtEl>
                                        <p:attrNameLst>
                                          <p:attrName>ppt_y</p:attrName>
                                        </p:attrNameLst>
                                      </p:cBhvr>
                                      <p:tavLst>
                                        <p:tav tm="0">
                                          <p:val>
                                            <p:strVal val="0-#ppt_h/2"/>
                                          </p:val>
                                        </p:tav>
                                        <p:tav tm="100000">
                                          <p:val>
                                            <p:strVal val="#ppt_y"/>
                                          </p:val>
                                        </p:tav>
                                      </p:tavLst>
                                    </p:anim>
                                  </p:childTnLst>
                                </p:cTn>
                              </p:par>
                              <p:par>
                                <p:cTn id="139" presetID="22" presetClass="entr" presetSubtype="8" fill="hold" nodeType="withEffect">
                                  <p:stCondLst>
                                    <p:cond delay="800"/>
                                  </p:stCondLst>
                                  <p:childTnLst>
                                    <p:set>
                                      <p:cBhvr>
                                        <p:cTn id="140" dur="1" fill="hold">
                                          <p:stCondLst>
                                            <p:cond delay="0"/>
                                          </p:stCondLst>
                                        </p:cTn>
                                        <p:tgtEl>
                                          <p:spTgt spid="265"/>
                                        </p:tgtEl>
                                        <p:attrNameLst>
                                          <p:attrName>style.visibility</p:attrName>
                                        </p:attrNameLst>
                                      </p:cBhvr>
                                      <p:to>
                                        <p:strVal val="visible"/>
                                      </p:to>
                                    </p:set>
                                    <p:animEffect transition="in" filter="wipe(left)">
                                      <p:cBhvr>
                                        <p:cTn id="141" dur="800"/>
                                        <p:tgtEl>
                                          <p:spTgt spid="265"/>
                                        </p:tgtEl>
                                      </p:cBhvr>
                                    </p:animEffect>
                                  </p:childTnLst>
                                </p:cTn>
                              </p:par>
                              <p:par>
                                <p:cTn id="142" presetID="22" presetClass="entr" presetSubtype="8" fill="hold" nodeType="withEffect">
                                  <p:stCondLst>
                                    <p:cond delay="850"/>
                                  </p:stCondLst>
                                  <p:childTnLst>
                                    <p:set>
                                      <p:cBhvr>
                                        <p:cTn id="143" dur="1" fill="hold">
                                          <p:stCondLst>
                                            <p:cond delay="0"/>
                                          </p:stCondLst>
                                        </p:cTn>
                                        <p:tgtEl>
                                          <p:spTgt spid="271"/>
                                        </p:tgtEl>
                                        <p:attrNameLst>
                                          <p:attrName>style.visibility</p:attrName>
                                        </p:attrNameLst>
                                      </p:cBhvr>
                                      <p:to>
                                        <p:strVal val="visible"/>
                                      </p:to>
                                    </p:set>
                                    <p:animEffect transition="in" filter="wipe(left)">
                                      <p:cBhvr>
                                        <p:cTn id="144" dur="800"/>
                                        <p:tgtEl>
                                          <p:spTgt spid="271"/>
                                        </p:tgtEl>
                                      </p:cBhvr>
                                    </p:animEffect>
                                  </p:childTnLst>
                                </p:cTn>
                              </p:par>
                              <p:par>
                                <p:cTn id="145" presetID="22" presetClass="entr" presetSubtype="2" fill="hold" nodeType="withEffect">
                                  <p:stCondLst>
                                    <p:cond delay="900"/>
                                  </p:stCondLst>
                                  <p:childTnLst>
                                    <p:set>
                                      <p:cBhvr>
                                        <p:cTn id="146" dur="1" fill="hold">
                                          <p:stCondLst>
                                            <p:cond delay="0"/>
                                          </p:stCondLst>
                                        </p:cTn>
                                        <p:tgtEl>
                                          <p:spTgt spid="274"/>
                                        </p:tgtEl>
                                        <p:attrNameLst>
                                          <p:attrName>style.visibility</p:attrName>
                                        </p:attrNameLst>
                                      </p:cBhvr>
                                      <p:to>
                                        <p:strVal val="visible"/>
                                      </p:to>
                                    </p:set>
                                    <p:animEffect transition="in" filter="wipe(right)">
                                      <p:cBhvr>
                                        <p:cTn id="147" dur="800"/>
                                        <p:tgtEl>
                                          <p:spTgt spid="274"/>
                                        </p:tgtEl>
                                      </p:cBhvr>
                                    </p:animEffect>
                                  </p:childTnLst>
                                </p:cTn>
                              </p:par>
                              <p:par>
                                <p:cTn id="148" presetID="1" presetClass="entr" presetSubtype="0" fill="hold" nodeType="withEffect">
                                  <p:stCondLst>
                                    <p:cond delay="900"/>
                                  </p:stCondLst>
                                  <p:childTnLst>
                                    <p:set>
                                      <p:cBhvr>
                                        <p:cTn id="149" dur="1" fill="hold">
                                          <p:stCondLst>
                                            <p:cond delay="499"/>
                                          </p:stCondLst>
                                        </p:cTn>
                                        <p:tgtEl>
                                          <p:spTgt spid="521"/>
                                        </p:tgtEl>
                                        <p:attrNameLst>
                                          <p:attrName>style.visibility</p:attrName>
                                        </p:attrNameLst>
                                      </p:cBhvr>
                                      <p:to>
                                        <p:strVal val="visible"/>
                                      </p:to>
                                    </p:set>
                                  </p:childTnLst>
                                </p:cTn>
                              </p:par>
                              <p:par>
                                <p:cTn id="150" presetID="6" presetClass="emph" presetSubtype="0" accel="100000" autoRev="1" fill="hold" nodeType="withEffect">
                                  <p:stCondLst>
                                    <p:cond delay="900"/>
                                  </p:stCondLst>
                                  <p:childTnLst>
                                    <p:animScale>
                                      <p:cBhvr>
                                        <p:cTn id="151" dur="500" fill="hold"/>
                                        <p:tgtEl>
                                          <p:spTgt spid="521"/>
                                        </p:tgtEl>
                                      </p:cBhvr>
                                      <p:by x="0" y="0"/>
                                    </p:animScale>
                                  </p:childTnLst>
                                </p:cTn>
                              </p:par>
                              <p:par>
                                <p:cTn id="152" presetID="2" presetClass="entr" presetSubtype="8" decel="100000" fill="hold" nodeType="withEffect">
                                  <p:stCondLst>
                                    <p:cond delay="1400"/>
                                  </p:stCondLst>
                                  <p:childTnLst>
                                    <p:set>
                                      <p:cBhvr>
                                        <p:cTn id="153" dur="1" fill="hold">
                                          <p:stCondLst>
                                            <p:cond delay="0"/>
                                          </p:stCondLst>
                                        </p:cTn>
                                        <p:tgtEl>
                                          <p:spTgt spid="521"/>
                                        </p:tgtEl>
                                        <p:attrNameLst>
                                          <p:attrName>style.visibility</p:attrName>
                                        </p:attrNameLst>
                                      </p:cBhvr>
                                      <p:to>
                                        <p:strVal val="visible"/>
                                      </p:to>
                                    </p:set>
                                    <p:anim calcmode="lin" valueType="num">
                                      <p:cBhvr additive="base">
                                        <p:cTn id="154" dur="500" fill="hold"/>
                                        <p:tgtEl>
                                          <p:spTgt spid="521"/>
                                        </p:tgtEl>
                                        <p:attrNameLst>
                                          <p:attrName>ppt_x</p:attrName>
                                        </p:attrNameLst>
                                      </p:cBhvr>
                                      <p:tavLst>
                                        <p:tav tm="0">
                                          <p:val>
                                            <p:strVal val="0-#ppt_w/2"/>
                                          </p:val>
                                        </p:tav>
                                        <p:tav tm="100000">
                                          <p:val>
                                            <p:strVal val="#ppt_x"/>
                                          </p:val>
                                        </p:tav>
                                      </p:tavLst>
                                    </p:anim>
                                    <p:anim calcmode="lin" valueType="num">
                                      <p:cBhvr additive="base">
                                        <p:cTn id="155" dur="500" fill="hold"/>
                                        <p:tgtEl>
                                          <p:spTgt spid="521"/>
                                        </p:tgtEl>
                                        <p:attrNameLst>
                                          <p:attrName>ppt_y</p:attrName>
                                        </p:attrNameLst>
                                      </p:cBhvr>
                                      <p:tavLst>
                                        <p:tav tm="0">
                                          <p:val>
                                            <p:strVal val="#ppt_y"/>
                                          </p:val>
                                        </p:tav>
                                        <p:tav tm="100000">
                                          <p:val>
                                            <p:strVal val="#ppt_y"/>
                                          </p:val>
                                        </p:tav>
                                      </p:tavLst>
                                    </p:anim>
                                  </p:childTnLst>
                                </p:cTn>
                              </p:par>
                              <p:par>
                                <p:cTn id="156" presetID="50" presetClass="path" presetSubtype="0" decel="100000" fill="hold" nodeType="withEffect">
                                  <p:stCondLst>
                                    <p:cond delay="1400"/>
                                  </p:stCondLst>
                                  <p:childTnLst>
                                    <p:animMotion origin="layout" path="M -0.00064 -0.00023 C -0.00089 -0.00023 -0.00166 0.19223 -0.00089 0.19405 C -1.82282E-6 0.19564 0.08897 0.19564 0.08897 0.19428 " pathEditMode="relative" rAng="0" ptsTypes="AAA">
                                      <p:cBhvr>
                                        <p:cTn id="157" dur="800" spd="-100000" fill="hold"/>
                                        <p:tgtEl>
                                          <p:spTgt spid="521"/>
                                        </p:tgtEl>
                                        <p:attrNameLst>
                                          <p:attrName>ppt_x</p:attrName>
                                          <p:attrName>ppt_y</p:attrName>
                                        </p:attrNameLst>
                                      </p:cBhvr>
                                      <p:rCtr x="4455" y="9782"/>
                                    </p:animMotion>
                                  </p:childTnLst>
                                </p:cTn>
                              </p:par>
                              <p:par>
                                <p:cTn id="158" presetID="22" presetClass="entr" presetSubtype="8" fill="hold" nodeType="withEffect">
                                  <p:stCondLst>
                                    <p:cond delay="950"/>
                                  </p:stCondLst>
                                  <p:childTnLst>
                                    <p:set>
                                      <p:cBhvr>
                                        <p:cTn id="159" dur="1" fill="hold">
                                          <p:stCondLst>
                                            <p:cond delay="0"/>
                                          </p:stCondLst>
                                        </p:cTn>
                                        <p:tgtEl>
                                          <p:spTgt spid="276"/>
                                        </p:tgtEl>
                                        <p:attrNameLst>
                                          <p:attrName>style.visibility</p:attrName>
                                        </p:attrNameLst>
                                      </p:cBhvr>
                                      <p:to>
                                        <p:strVal val="visible"/>
                                      </p:to>
                                    </p:set>
                                    <p:animEffect transition="in" filter="wipe(left)">
                                      <p:cBhvr>
                                        <p:cTn id="160" dur="800"/>
                                        <p:tgtEl>
                                          <p:spTgt spid="276"/>
                                        </p:tgtEl>
                                      </p:cBhvr>
                                    </p:animEffect>
                                  </p:childTnLst>
                                </p:cTn>
                              </p:par>
                              <p:par>
                                <p:cTn id="161" presetID="22" presetClass="entr" presetSubtype="4" fill="hold" nodeType="withEffect">
                                  <p:stCondLst>
                                    <p:cond delay="1000"/>
                                  </p:stCondLst>
                                  <p:childTnLst>
                                    <p:set>
                                      <p:cBhvr>
                                        <p:cTn id="162" dur="1" fill="hold">
                                          <p:stCondLst>
                                            <p:cond delay="0"/>
                                          </p:stCondLst>
                                        </p:cTn>
                                        <p:tgtEl>
                                          <p:spTgt spid="277"/>
                                        </p:tgtEl>
                                        <p:attrNameLst>
                                          <p:attrName>style.visibility</p:attrName>
                                        </p:attrNameLst>
                                      </p:cBhvr>
                                      <p:to>
                                        <p:strVal val="visible"/>
                                      </p:to>
                                    </p:set>
                                    <p:animEffect transition="in" filter="wipe(down)">
                                      <p:cBhvr>
                                        <p:cTn id="163" dur="800"/>
                                        <p:tgtEl>
                                          <p:spTgt spid="277"/>
                                        </p:tgtEl>
                                      </p:cBhvr>
                                    </p:animEffect>
                                  </p:childTnLst>
                                </p:cTn>
                              </p:par>
                              <p:par>
                                <p:cTn id="164" presetID="2" presetClass="entr" presetSubtype="1" decel="100000" fill="hold" grpId="0" nodeType="withEffect">
                                  <p:stCondLst>
                                    <p:cond delay="0"/>
                                  </p:stCondLst>
                                  <p:childTnLst>
                                    <p:set>
                                      <p:cBhvr>
                                        <p:cTn id="165" dur="1" fill="hold">
                                          <p:stCondLst>
                                            <p:cond delay="0"/>
                                          </p:stCondLst>
                                        </p:cTn>
                                        <p:tgtEl>
                                          <p:spTgt spid="60"/>
                                        </p:tgtEl>
                                        <p:attrNameLst>
                                          <p:attrName>style.visibility</p:attrName>
                                        </p:attrNameLst>
                                      </p:cBhvr>
                                      <p:to>
                                        <p:strVal val="visible"/>
                                      </p:to>
                                    </p:set>
                                    <p:anim calcmode="lin" valueType="num">
                                      <p:cBhvr additive="base">
                                        <p:cTn id="166" dur="700" fill="hold"/>
                                        <p:tgtEl>
                                          <p:spTgt spid="60"/>
                                        </p:tgtEl>
                                        <p:attrNameLst>
                                          <p:attrName>ppt_x</p:attrName>
                                        </p:attrNameLst>
                                      </p:cBhvr>
                                      <p:tavLst>
                                        <p:tav tm="0">
                                          <p:val>
                                            <p:strVal val="#ppt_x"/>
                                          </p:val>
                                        </p:tav>
                                        <p:tav tm="100000">
                                          <p:val>
                                            <p:strVal val="#ppt_x"/>
                                          </p:val>
                                        </p:tav>
                                      </p:tavLst>
                                    </p:anim>
                                    <p:anim calcmode="lin" valueType="num">
                                      <p:cBhvr additive="base">
                                        <p:cTn id="167" dur="700" fill="hold"/>
                                        <p:tgtEl>
                                          <p:spTgt spid="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535" name="TextBox 534"/>
          <p:cNvSpPr txBox="1"/>
          <p:nvPr/>
        </p:nvSpPr>
        <p:spPr>
          <a:xfrm>
            <a:off x="3054718" y="294899"/>
            <a:ext cx="3225079" cy="633625"/>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Managing events is important but cumbersome</a:t>
            </a:r>
          </a:p>
        </p:txBody>
      </p:sp>
      <p:sp>
        <p:nvSpPr>
          <p:cNvPr id="60" name="TextBox 59">
            <a:extLst>
              <a:ext uri="{FF2B5EF4-FFF2-40B4-BE49-F238E27FC236}">
                <a16:creationId xmlns:a16="http://schemas.microsoft.com/office/drawing/2014/main" id="{CB2A8167-6D7C-476C-AEC4-5ED50B3C077C}"/>
              </a:ext>
            </a:extLst>
          </p:cNvPr>
          <p:cNvSpPr txBox="1"/>
          <p:nvPr/>
        </p:nvSpPr>
        <p:spPr>
          <a:xfrm>
            <a:off x="7848352" y="1020828"/>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1" name="TextBox 60">
            <a:extLst>
              <a:ext uri="{FF2B5EF4-FFF2-40B4-BE49-F238E27FC236}">
                <a16:creationId xmlns:a16="http://schemas.microsoft.com/office/drawing/2014/main" id="{E1AF7FBD-AD7F-4140-8A51-4EC659AD38C2}"/>
              </a:ext>
            </a:extLst>
          </p:cNvPr>
          <p:cNvSpPr txBox="1"/>
          <p:nvPr/>
        </p:nvSpPr>
        <p:spPr>
          <a:xfrm>
            <a:off x="10362595" y="411314"/>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2" name="TextBox 61">
            <a:extLst>
              <a:ext uri="{FF2B5EF4-FFF2-40B4-BE49-F238E27FC236}">
                <a16:creationId xmlns:a16="http://schemas.microsoft.com/office/drawing/2014/main" id="{C6FD1852-E156-4EF6-A141-DBAA91BD8994}"/>
              </a:ext>
            </a:extLst>
          </p:cNvPr>
          <p:cNvSpPr txBox="1"/>
          <p:nvPr/>
        </p:nvSpPr>
        <p:spPr>
          <a:xfrm>
            <a:off x="762757" y="1554151"/>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3" name="TextBox 62">
            <a:extLst>
              <a:ext uri="{FF2B5EF4-FFF2-40B4-BE49-F238E27FC236}">
                <a16:creationId xmlns:a16="http://schemas.microsoft.com/office/drawing/2014/main" id="{132514CA-1B5E-476B-8376-633753E49D25}"/>
              </a:ext>
            </a:extLst>
          </p:cNvPr>
          <p:cNvSpPr txBox="1"/>
          <p:nvPr/>
        </p:nvSpPr>
        <p:spPr>
          <a:xfrm>
            <a:off x="5410297" y="2392233"/>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4" name="TextBox 63">
            <a:extLst>
              <a:ext uri="{FF2B5EF4-FFF2-40B4-BE49-F238E27FC236}">
                <a16:creationId xmlns:a16="http://schemas.microsoft.com/office/drawing/2014/main" id="{FE65CCF8-067C-41E1-A993-DEC3EBE5256F}"/>
              </a:ext>
            </a:extLst>
          </p:cNvPr>
          <p:cNvSpPr txBox="1"/>
          <p:nvPr/>
        </p:nvSpPr>
        <p:spPr>
          <a:xfrm>
            <a:off x="7543595" y="3611260"/>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5" name="TextBox 64">
            <a:extLst>
              <a:ext uri="{FF2B5EF4-FFF2-40B4-BE49-F238E27FC236}">
                <a16:creationId xmlns:a16="http://schemas.microsoft.com/office/drawing/2014/main" id="{76E674FE-8DDF-4CC1-9465-36586837E1BE}"/>
              </a:ext>
            </a:extLst>
          </p:cNvPr>
          <p:cNvSpPr txBox="1"/>
          <p:nvPr/>
        </p:nvSpPr>
        <p:spPr>
          <a:xfrm>
            <a:off x="10134027" y="3154125"/>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6" name="TextBox 65">
            <a:extLst>
              <a:ext uri="{FF2B5EF4-FFF2-40B4-BE49-F238E27FC236}">
                <a16:creationId xmlns:a16="http://schemas.microsoft.com/office/drawing/2014/main" id="{887F655F-1AAF-453D-AEEB-DB53A8C448F1}"/>
              </a:ext>
            </a:extLst>
          </p:cNvPr>
          <p:cNvSpPr txBox="1"/>
          <p:nvPr/>
        </p:nvSpPr>
        <p:spPr>
          <a:xfrm>
            <a:off x="1296080" y="3382692"/>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7" name="TextBox 66">
            <a:extLst>
              <a:ext uri="{FF2B5EF4-FFF2-40B4-BE49-F238E27FC236}">
                <a16:creationId xmlns:a16="http://schemas.microsoft.com/office/drawing/2014/main" id="{9D6D8633-C5D2-484F-B6DF-E8B770DCF463}"/>
              </a:ext>
            </a:extLst>
          </p:cNvPr>
          <p:cNvSpPr txBox="1"/>
          <p:nvPr/>
        </p:nvSpPr>
        <p:spPr>
          <a:xfrm>
            <a:off x="3353189" y="1858908"/>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8" name="TextBox 67">
            <a:extLst>
              <a:ext uri="{FF2B5EF4-FFF2-40B4-BE49-F238E27FC236}">
                <a16:creationId xmlns:a16="http://schemas.microsoft.com/office/drawing/2014/main" id="{22B60EDF-4EC5-43F6-A96F-878154467701}"/>
              </a:ext>
            </a:extLst>
          </p:cNvPr>
          <p:cNvSpPr txBox="1"/>
          <p:nvPr/>
        </p:nvSpPr>
        <p:spPr>
          <a:xfrm>
            <a:off x="11581622" y="4830287"/>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69" name="TextBox 68">
            <a:extLst>
              <a:ext uri="{FF2B5EF4-FFF2-40B4-BE49-F238E27FC236}">
                <a16:creationId xmlns:a16="http://schemas.microsoft.com/office/drawing/2014/main" id="{16FAC48F-03F5-49F3-8B75-63495FD79B11}"/>
              </a:ext>
            </a:extLst>
          </p:cNvPr>
          <p:cNvSpPr txBox="1"/>
          <p:nvPr/>
        </p:nvSpPr>
        <p:spPr>
          <a:xfrm>
            <a:off x="4496027" y="3916016"/>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70" name="TextBox 69">
            <a:extLst>
              <a:ext uri="{FF2B5EF4-FFF2-40B4-BE49-F238E27FC236}">
                <a16:creationId xmlns:a16="http://schemas.microsoft.com/office/drawing/2014/main" id="{B113846D-F999-4246-B188-737860A475AF}"/>
              </a:ext>
            </a:extLst>
          </p:cNvPr>
          <p:cNvSpPr txBox="1"/>
          <p:nvPr/>
        </p:nvSpPr>
        <p:spPr>
          <a:xfrm>
            <a:off x="229432" y="59955"/>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sp>
        <p:nvSpPr>
          <p:cNvPr id="71" name="TextBox 70">
            <a:extLst>
              <a:ext uri="{FF2B5EF4-FFF2-40B4-BE49-F238E27FC236}">
                <a16:creationId xmlns:a16="http://schemas.microsoft.com/office/drawing/2014/main" id="{B9A3A100-085D-49D4-8ED6-A591CB33F43D}"/>
              </a:ext>
            </a:extLst>
          </p:cNvPr>
          <p:cNvSpPr txBox="1"/>
          <p:nvPr/>
        </p:nvSpPr>
        <p:spPr>
          <a:xfrm>
            <a:off x="9067379" y="4449341"/>
            <a:ext cx="304757" cy="754315"/>
          </a:xfrm>
          <a:prstGeom prst="rect">
            <a:avLst/>
          </a:prstGeom>
          <a:noFill/>
        </p:spPr>
        <p:txBody>
          <a:bodyPr wrap="square" rtlCol="0">
            <a:spAutoFit/>
          </a:bodyPr>
          <a:lstStyle/>
          <a:p>
            <a:pPr marL="0" marR="0" lvl="0" indent="0" algn="ctr" defTabSz="914228" rtl="0" eaLnBrk="1" fontAlgn="auto" latinLnBrk="0" hangingPunct="1">
              <a:lnSpc>
                <a:spcPct val="100000"/>
              </a:lnSpc>
              <a:spcBef>
                <a:spcPts val="0"/>
              </a:spcBef>
              <a:spcAft>
                <a:spcPts val="0"/>
              </a:spcAft>
              <a:buClrTx/>
              <a:buSzTx/>
              <a:buFontTx/>
              <a:buNone/>
              <a:tabLst/>
              <a:defRPr/>
            </a:pPr>
            <a:r>
              <a:rPr kumimoji="0" lang="en-US" sz="4313" b="0" i="0" u="none" strike="noStrike" kern="1200" cap="none" spc="0" normalizeH="0" baseline="0" noProof="0">
                <a:ln>
                  <a:noFill/>
                </a:ln>
                <a:gradFill>
                  <a:gsLst>
                    <a:gs pos="9551">
                      <a:srgbClr val="00BCF2"/>
                    </a:gs>
                    <a:gs pos="21910">
                      <a:srgbClr val="00BCF2"/>
                    </a:gs>
                  </a:gsLst>
                  <a:lin ang="5400000" scaled="1"/>
                </a:gradFill>
                <a:effectLst/>
                <a:uLnTx/>
                <a:uFillTx/>
                <a:latin typeface="Segoe UI Semibold" panose="020B0702040204020203" pitchFamily="34" charset="0"/>
                <a:ea typeface="+mn-ea"/>
                <a:cs typeface="Segoe UI Semibold" panose="020B0702040204020203" pitchFamily="34" charset="0"/>
              </a:rPr>
              <a:t>?</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spTree>
    <p:extLst>
      <p:ext uri="{BB962C8B-B14F-4D97-AF65-F5344CB8AC3E}">
        <p14:creationId xmlns:p14="http://schemas.microsoft.com/office/powerpoint/2010/main" val="194910312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3"/>
                                        </p:tgtEl>
                                        <p:attrNameLst>
                                          <p:attrName>ppt_x</p:attrName>
                                          <p:attrName>ppt_y</p:attrName>
                                        </p:attrNameLst>
                                      </p:cBhvr>
                                      <p:rCtr x="0" y="1852"/>
                                    </p:animMotion>
                                  </p:childTnLst>
                                </p:cTn>
                              </p:par>
                              <p:par>
                                <p:cTn id="10" presetID="10" presetClass="entr" presetSubtype="0" fill="hold" grpId="0" nodeType="withEffect">
                                  <p:stCondLst>
                                    <p:cond delay="5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42" presetClass="path" presetSubtype="0" decel="100000" fill="hold" grpId="1" nodeType="withEffect">
                                  <p:stCondLst>
                                    <p:cond delay="50"/>
                                  </p:stCondLst>
                                  <p:childTnLst>
                                    <p:animMotion origin="layout" path="M -3.125E-6 4.44444E-6 L -3.125E-6 0.03703 " pathEditMode="relative" rAng="0" ptsTypes="AA">
                                      <p:cBhvr>
                                        <p:cTn id="14" dur="600" spd="-100000" fill="hold"/>
                                        <p:tgtEl>
                                          <p:spTgt spid="60"/>
                                        </p:tgtEl>
                                        <p:attrNameLst>
                                          <p:attrName>ppt_x</p:attrName>
                                          <p:attrName>ppt_y</p:attrName>
                                        </p:attrNameLst>
                                      </p:cBhvr>
                                      <p:rCtr x="0" y="1852"/>
                                    </p:animMotion>
                                  </p:childTnLst>
                                </p:cTn>
                              </p:par>
                              <p:par>
                                <p:cTn id="15" presetID="10" presetClass="entr" presetSubtype="0" fill="hold" grpId="0" nodeType="withEffect">
                                  <p:stCondLst>
                                    <p:cond delay="10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par>
                                <p:cTn id="18" presetID="42" presetClass="path" presetSubtype="0" decel="100000" fill="hold" grpId="1" nodeType="withEffect">
                                  <p:stCondLst>
                                    <p:cond delay="100"/>
                                  </p:stCondLst>
                                  <p:childTnLst>
                                    <p:animMotion origin="layout" path="M -3.125E-6 4.44444E-6 L -3.125E-6 0.03703 " pathEditMode="relative" rAng="0" ptsTypes="AA">
                                      <p:cBhvr>
                                        <p:cTn id="19" dur="600" spd="-100000" fill="hold"/>
                                        <p:tgtEl>
                                          <p:spTgt spid="62"/>
                                        </p:tgtEl>
                                        <p:attrNameLst>
                                          <p:attrName>ppt_x</p:attrName>
                                          <p:attrName>ppt_y</p:attrName>
                                        </p:attrNameLst>
                                      </p:cBhvr>
                                      <p:rCtr x="0" y="1852"/>
                                    </p:animMotion>
                                  </p:childTnLst>
                                </p:cTn>
                              </p:par>
                              <p:par>
                                <p:cTn id="20" presetID="10" presetClass="entr" presetSubtype="0" fill="hold" grpId="0" nodeType="withEffect">
                                  <p:stCondLst>
                                    <p:cond delay="15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500"/>
                                        <p:tgtEl>
                                          <p:spTgt spid="67"/>
                                        </p:tgtEl>
                                      </p:cBhvr>
                                    </p:animEffect>
                                  </p:childTnLst>
                                </p:cTn>
                              </p:par>
                              <p:par>
                                <p:cTn id="23" presetID="42" presetClass="path" presetSubtype="0" decel="100000" fill="hold" grpId="1" nodeType="withEffect">
                                  <p:stCondLst>
                                    <p:cond delay="150"/>
                                  </p:stCondLst>
                                  <p:childTnLst>
                                    <p:animMotion origin="layout" path="M -3.125E-6 4.44444E-6 L -3.125E-6 0.03703 " pathEditMode="relative" rAng="0" ptsTypes="AA">
                                      <p:cBhvr>
                                        <p:cTn id="24" dur="600" spd="-100000" fill="hold"/>
                                        <p:tgtEl>
                                          <p:spTgt spid="67"/>
                                        </p:tgtEl>
                                        <p:attrNameLst>
                                          <p:attrName>ppt_x</p:attrName>
                                          <p:attrName>ppt_y</p:attrName>
                                        </p:attrNameLst>
                                      </p:cBhvr>
                                      <p:rCtr x="0" y="1852"/>
                                    </p:animMotion>
                                  </p:childTnLst>
                                </p:cTn>
                              </p:par>
                              <p:par>
                                <p:cTn id="25" presetID="10" presetClass="entr" presetSubtype="0" fill="hold" grpId="0" nodeType="withEffect">
                                  <p:stCondLst>
                                    <p:cond delay="20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par>
                                <p:cTn id="28" presetID="42" presetClass="path" presetSubtype="0" decel="100000" fill="hold" grpId="1" nodeType="withEffect">
                                  <p:stCondLst>
                                    <p:cond delay="200"/>
                                  </p:stCondLst>
                                  <p:childTnLst>
                                    <p:animMotion origin="layout" path="M -3.125E-6 4.44444E-6 L -3.125E-6 0.03703 " pathEditMode="relative" rAng="0" ptsTypes="AA">
                                      <p:cBhvr>
                                        <p:cTn id="29" dur="600" spd="-100000" fill="hold"/>
                                        <p:tgtEl>
                                          <p:spTgt spid="65"/>
                                        </p:tgtEl>
                                        <p:attrNameLst>
                                          <p:attrName>ppt_x</p:attrName>
                                          <p:attrName>ppt_y</p:attrName>
                                        </p:attrNameLst>
                                      </p:cBhvr>
                                      <p:rCtr x="0" y="1852"/>
                                    </p:animMotion>
                                  </p:childTnLst>
                                </p:cTn>
                              </p:par>
                              <p:par>
                                <p:cTn id="30" presetID="10" presetClass="entr" presetSubtype="0" fill="hold" grpId="0" nodeType="withEffect">
                                  <p:stCondLst>
                                    <p:cond delay="25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42" presetClass="path" presetSubtype="0" decel="100000" fill="hold" grpId="1" nodeType="withEffect">
                                  <p:stCondLst>
                                    <p:cond delay="250"/>
                                  </p:stCondLst>
                                  <p:childTnLst>
                                    <p:animMotion origin="layout" path="M -3.125E-6 4.44444E-6 L -3.125E-6 0.03703 " pathEditMode="relative" rAng="0" ptsTypes="AA">
                                      <p:cBhvr>
                                        <p:cTn id="34" dur="600" spd="-100000" fill="hold"/>
                                        <p:tgtEl>
                                          <p:spTgt spid="61"/>
                                        </p:tgtEl>
                                        <p:attrNameLst>
                                          <p:attrName>ppt_x</p:attrName>
                                          <p:attrName>ppt_y</p:attrName>
                                        </p:attrNameLst>
                                      </p:cBhvr>
                                      <p:rCtr x="0" y="1852"/>
                                    </p:animMotion>
                                  </p:childTnLst>
                                </p:cTn>
                              </p:par>
                              <p:par>
                                <p:cTn id="35" presetID="10" presetClass="entr" presetSubtype="0" fill="hold" grpId="0" nodeType="withEffect">
                                  <p:stCondLst>
                                    <p:cond delay="30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42" presetClass="path" presetSubtype="0" decel="100000" fill="hold" grpId="1" nodeType="withEffect">
                                  <p:stCondLst>
                                    <p:cond delay="300"/>
                                  </p:stCondLst>
                                  <p:childTnLst>
                                    <p:animMotion origin="layout" path="M -3.125E-6 4.44444E-6 L -3.125E-6 0.03703 " pathEditMode="relative" rAng="0" ptsTypes="AA">
                                      <p:cBhvr>
                                        <p:cTn id="39" dur="600" spd="-100000" fill="hold"/>
                                        <p:tgtEl>
                                          <p:spTgt spid="66"/>
                                        </p:tgtEl>
                                        <p:attrNameLst>
                                          <p:attrName>ppt_x</p:attrName>
                                          <p:attrName>ppt_y</p:attrName>
                                        </p:attrNameLst>
                                      </p:cBhvr>
                                      <p:rCtr x="0" y="1852"/>
                                    </p:animMotion>
                                  </p:childTnLst>
                                </p:cTn>
                              </p:par>
                              <p:par>
                                <p:cTn id="40" presetID="10" presetClass="entr" presetSubtype="0" fill="hold" grpId="0" nodeType="withEffect">
                                  <p:stCondLst>
                                    <p:cond delay="35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par>
                                <p:cTn id="43" presetID="42" presetClass="path" presetSubtype="0" decel="100000" fill="hold" grpId="1" nodeType="withEffect">
                                  <p:stCondLst>
                                    <p:cond delay="350"/>
                                  </p:stCondLst>
                                  <p:childTnLst>
                                    <p:animMotion origin="layout" path="M -3.125E-6 4.44444E-6 L -3.125E-6 0.03703 " pathEditMode="relative" rAng="0" ptsTypes="AA">
                                      <p:cBhvr>
                                        <p:cTn id="44" dur="600" spd="-100000" fill="hold"/>
                                        <p:tgtEl>
                                          <p:spTgt spid="68"/>
                                        </p:tgtEl>
                                        <p:attrNameLst>
                                          <p:attrName>ppt_x</p:attrName>
                                          <p:attrName>ppt_y</p:attrName>
                                        </p:attrNameLst>
                                      </p:cBhvr>
                                      <p:rCtr x="0" y="1852"/>
                                    </p:animMotion>
                                  </p:childTnLst>
                                </p:cTn>
                              </p:par>
                              <p:par>
                                <p:cTn id="45" presetID="10" presetClass="entr" presetSubtype="0" fill="hold" grpId="0" nodeType="withEffect">
                                  <p:stCondLst>
                                    <p:cond delay="40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par>
                                <p:cTn id="48" presetID="42" presetClass="path" presetSubtype="0" decel="100000" fill="hold" grpId="1" nodeType="withEffect">
                                  <p:stCondLst>
                                    <p:cond delay="400"/>
                                  </p:stCondLst>
                                  <p:childTnLst>
                                    <p:animMotion origin="layout" path="M -3.125E-6 4.44444E-6 L -3.125E-6 0.03703 " pathEditMode="relative" rAng="0" ptsTypes="AA">
                                      <p:cBhvr>
                                        <p:cTn id="49" dur="600" spd="-100000" fill="hold"/>
                                        <p:tgtEl>
                                          <p:spTgt spid="71"/>
                                        </p:tgtEl>
                                        <p:attrNameLst>
                                          <p:attrName>ppt_x</p:attrName>
                                          <p:attrName>ppt_y</p:attrName>
                                        </p:attrNameLst>
                                      </p:cBhvr>
                                      <p:rCtr x="0" y="1852"/>
                                    </p:animMotion>
                                  </p:childTnLst>
                                </p:cTn>
                              </p:par>
                              <p:par>
                                <p:cTn id="50" presetID="10" presetClass="entr" presetSubtype="0" fill="hold" grpId="0" nodeType="withEffect">
                                  <p:stCondLst>
                                    <p:cond delay="45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42" presetClass="path" presetSubtype="0" decel="100000" fill="hold" grpId="1" nodeType="withEffect">
                                  <p:stCondLst>
                                    <p:cond delay="450"/>
                                  </p:stCondLst>
                                  <p:childTnLst>
                                    <p:animMotion origin="layout" path="M -3.125E-6 4.44444E-6 L -3.125E-6 0.03703 " pathEditMode="relative" rAng="0" ptsTypes="AA">
                                      <p:cBhvr>
                                        <p:cTn id="54" dur="600" spd="-100000" fill="hold"/>
                                        <p:tgtEl>
                                          <p:spTgt spid="69"/>
                                        </p:tgtEl>
                                        <p:attrNameLst>
                                          <p:attrName>ppt_x</p:attrName>
                                          <p:attrName>ppt_y</p:attrName>
                                        </p:attrNameLst>
                                      </p:cBhvr>
                                      <p:rCtr x="0" y="1852"/>
                                    </p:animMotion>
                                  </p:childTnLst>
                                </p:cTn>
                              </p:par>
                              <p:par>
                                <p:cTn id="55" presetID="10" presetClass="entr" presetSubtype="0" fill="hold" grpId="0" nodeType="withEffect">
                                  <p:stCondLst>
                                    <p:cond delay="50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42" presetClass="path" presetSubtype="0" decel="100000" fill="hold" grpId="1" nodeType="withEffect">
                                  <p:stCondLst>
                                    <p:cond delay="500"/>
                                  </p:stCondLst>
                                  <p:childTnLst>
                                    <p:animMotion origin="layout" path="M -3.125E-6 4.44444E-6 L -3.125E-6 0.03703 " pathEditMode="relative" rAng="0" ptsTypes="AA">
                                      <p:cBhvr>
                                        <p:cTn id="59" dur="600" spd="-100000" fill="hold"/>
                                        <p:tgtEl>
                                          <p:spTgt spid="64"/>
                                        </p:tgtEl>
                                        <p:attrNameLst>
                                          <p:attrName>ppt_x</p:attrName>
                                          <p:attrName>ppt_y</p:attrName>
                                        </p:attrNameLst>
                                      </p:cBhvr>
                                      <p:rCtr x="0" y="1852"/>
                                    </p:animMotion>
                                  </p:childTnLst>
                                </p:cTn>
                              </p:par>
                              <p:par>
                                <p:cTn id="60" presetID="10" presetClass="entr" presetSubtype="0" fill="hold" grpId="0" nodeType="withEffect">
                                  <p:stCondLst>
                                    <p:cond delay="55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par>
                                <p:cTn id="63" presetID="42" presetClass="path" presetSubtype="0" decel="100000" fill="hold" grpId="1" nodeType="withEffect">
                                  <p:stCondLst>
                                    <p:cond delay="550"/>
                                  </p:stCondLst>
                                  <p:childTnLst>
                                    <p:animMotion origin="layout" path="M -3.125E-6 4.44444E-6 L -3.125E-6 0.03703 " pathEditMode="relative" rAng="0" ptsTypes="AA">
                                      <p:cBhvr>
                                        <p:cTn id="64" dur="600" spd="-100000" fill="hold"/>
                                        <p:tgtEl>
                                          <p:spTgt spid="70"/>
                                        </p:tgtEl>
                                        <p:attrNameLst>
                                          <p:attrName>ppt_x</p:attrName>
                                          <p:attrName>ppt_y</p:attrName>
                                        </p:attrNameLst>
                                      </p:cBhvr>
                                      <p:rCtr x="0" y="1852"/>
                                    </p:animMotion>
                                  </p:childTnLst>
                                </p:cTn>
                              </p:par>
                              <p:par>
                                <p:cTn id="65" presetID="2" presetClass="entr" presetSubtype="1" decel="100000" fill="hold" grpId="0" nodeType="withEffect">
                                  <p:stCondLst>
                                    <p:cond delay="0"/>
                                  </p:stCondLst>
                                  <p:childTnLst>
                                    <p:set>
                                      <p:cBhvr>
                                        <p:cTn id="66" dur="1" fill="hold">
                                          <p:stCondLst>
                                            <p:cond delay="0"/>
                                          </p:stCondLst>
                                        </p:cTn>
                                        <p:tgtEl>
                                          <p:spTgt spid="535"/>
                                        </p:tgtEl>
                                        <p:attrNameLst>
                                          <p:attrName>style.visibility</p:attrName>
                                        </p:attrNameLst>
                                      </p:cBhvr>
                                      <p:to>
                                        <p:strVal val="visible"/>
                                      </p:to>
                                    </p:set>
                                    <p:anim calcmode="lin" valueType="num">
                                      <p:cBhvr additive="base">
                                        <p:cTn id="67" dur="700" fill="hold"/>
                                        <p:tgtEl>
                                          <p:spTgt spid="535"/>
                                        </p:tgtEl>
                                        <p:attrNameLst>
                                          <p:attrName>ppt_x</p:attrName>
                                        </p:attrNameLst>
                                      </p:cBhvr>
                                      <p:tavLst>
                                        <p:tav tm="0">
                                          <p:val>
                                            <p:strVal val="#ppt_x"/>
                                          </p:val>
                                        </p:tav>
                                        <p:tav tm="100000">
                                          <p:val>
                                            <p:strVal val="#ppt_x"/>
                                          </p:val>
                                        </p:tav>
                                      </p:tavLst>
                                    </p:anim>
                                    <p:anim calcmode="lin" valueType="num">
                                      <p:cBhvr additive="base">
                                        <p:cTn id="68" dur="700" fill="hold"/>
                                        <p:tgtEl>
                                          <p:spTgt spid="535"/>
                                        </p:tgtEl>
                                        <p:attrNameLst>
                                          <p:attrName>ppt_y</p:attrName>
                                        </p:attrNameLst>
                                      </p:cBhvr>
                                      <p:tavLst>
                                        <p:tav tm="0">
                                          <p:val>
                                            <p:strVal val="0-#ppt_h/2"/>
                                          </p:val>
                                        </p:tav>
                                        <p:tav tm="100000">
                                          <p:val>
                                            <p:strVal val="#ppt_y"/>
                                          </p:val>
                                        </p:tav>
                                      </p:tavLst>
                                    </p:anim>
                                  </p:childTnLst>
                                </p:cTn>
                              </p:par>
                              <p:par>
                                <p:cTn id="69" presetID="2" presetClass="entr" presetSubtype="4" decel="10000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P spid="60" grpId="0"/>
      <p:bldP spid="60" grpId="1"/>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P spid="70" grpId="1"/>
      <p:bldP spid="71" grpId="0"/>
      <p:bldP spid="71" grpId="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5" name="TextBox 534"/>
          <p:cNvSpPr txBox="1"/>
          <p:nvPr/>
        </p:nvSpPr>
        <p:spPr>
          <a:xfrm>
            <a:off x="3054718" y="261246"/>
            <a:ext cx="3225079" cy="905179"/>
          </a:xfrm>
          <a:prstGeom prst="rect">
            <a:avLst/>
          </a:prstGeom>
          <a:noFill/>
        </p:spPr>
        <p:txBody>
          <a:bodyPr wrap="square" rtlCol="0" anchor="ctr" anchorCtr="0">
            <a:spAutoFit/>
          </a:bodyPr>
          <a:lstStyle/>
          <a:p>
            <a:pPr marL="0" marR="0" lvl="0" indent="0" algn="l" defTabSz="914228" rtl="0" eaLnBrk="1" fontAlgn="auto" latinLnBrk="0" hangingPunct="1">
              <a:lnSpc>
                <a:spcPct val="90000"/>
              </a:lnSpc>
              <a:spcBef>
                <a:spcPts val="0"/>
              </a:spcBef>
              <a:spcAft>
                <a:spcPts val="0"/>
              </a:spcAft>
              <a:buClrTx/>
              <a:buSzTx/>
              <a:buFontTx/>
              <a:buNone/>
              <a:tabLst/>
              <a:defRPr/>
            </a:pPr>
            <a:r>
              <a:rPr kumimoji="0" lang="en-US" sz="1961" b="0" i="0" u="none" strike="noStrike" kern="1200" cap="none" spc="0" normalizeH="0" baseline="0" noProof="0">
                <a:ln>
                  <a:noFill/>
                </a:ln>
                <a:gradFill>
                  <a:gsLst>
                    <a:gs pos="21910">
                      <a:srgbClr val="353535"/>
                    </a:gs>
                    <a:gs pos="53000">
                      <a:srgbClr val="353535"/>
                    </a:gs>
                  </a:gsLst>
                  <a:lin ang="5400000" scaled="1"/>
                </a:gradFill>
                <a:effectLst/>
                <a:uLnTx/>
                <a:uFillTx/>
                <a:latin typeface="Segoe UI Semilight" panose="020B0402040204020203" pitchFamily="34" charset="0"/>
                <a:ea typeface="+mn-ea"/>
                <a:cs typeface="Segoe UI Semilight" panose="020B0402040204020203" pitchFamily="34" charset="0"/>
              </a:rPr>
              <a:t>What if all these events could be managed and directed from one place?</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a:ea typeface="+mn-ea"/>
                  <a:cs typeface="+mn-cs"/>
                </a:endParaRPr>
              </a:p>
            </p:txBody>
          </p:sp>
        </p:grpSp>
      </p:grpSp>
      <p:cxnSp>
        <p:nvCxnSpPr>
          <p:cNvPr id="275" name="Straight Connector 274">
            <a:extLst>
              <a:ext uri="{FF2B5EF4-FFF2-40B4-BE49-F238E27FC236}">
                <a16:creationId xmlns:a16="http://schemas.microsoft.com/office/drawing/2014/main" id="{E7E4C217-A0EF-4DC9-888B-6EA386364330}"/>
              </a:ext>
            </a:extLst>
          </p:cNvPr>
          <p:cNvCxnSpPr>
            <a:cxnSpLocks/>
          </p:cNvCxnSpPr>
          <p:nvPr/>
        </p:nvCxnSpPr>
        <p:spPr>
          <a:xfrm flipV="1">
            <a:off x="6096001" y="3237728"/>
            <a:ext cx="0" cy="1100459"/>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D897202-EF60-492D-80C0-88AF3992966E}"/>
              </a:ext>
            </a:extLst>
          </p:cNvPr>
          <p:cNvCxnSpPr>
            <a:cxnSpLocks/>
          </p:cNvCxnSpPr>
          <p:nvPr/>
        </p:nvCxnSpPr>
        <p:spPr>
          <a:xfrm flipV="1">
            <a:off x="6568373" y="486"/>
            <a:ext cx="0" cy="188949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B08CDA6C-CE9A-41A2-86E7-1580091F8625}"/>
              </a:ext>
            </a:extLst>
          </p:cNvPr>
          <p:cNvCxnSpPr/>
          <p:nvPr/>
        </p:nvCxnSpPr>
        <p:spPr>
          <a:xfrm flipV="1">
            <a:off x="9692130" y="486"/>
            <a:ext cx="0" cy="3047568"/>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6E4165F-5BFC-4755-A5C3-B1D9EC2811EB}"/>
              </a:ext>
            </a:extLst>
          </p:cNvPr>
          <p:cNvCxnSpPr/>
          <p:nvPr/>
        </p:nvCxnSpPr>
        <p:spPr>
          <a:xfrm flipV="1">
            <a:off x="686567" y="2743297"/>
            <a:ext cx="0" cy="1752352"/>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C28BE51-9264-47A7-B5AA-8F2A27248907}"/>
              </a:ext>
            </a:extLst>
          </p:cNvPr>
          <p:cNvCxnSpPr/>
          <p:nvPr/>
        </p:nvCxnSpPr>
        <p:spPr>
          <a:xfrm>
            <a:off x="686568" y="2743298"/>
            <a:ext cx="220948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BCFC498-54B5-4072-968C-4C78D11B4F60}"/>
              </a:ext>
            </a:extLst>
          </p:cNvPr>
          <p:cNvCxnSpPr/>
          <p:nvPr/>
        </p:nvCxnSpPr>
        <p:spPr>
          <a:xfrm flipV="1">
            <a:off x="2896054" y="486"/>
            <a:ext cx="0" cy="274281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0D59535-BDCC-47BD-B948-BC08324D3A9F}"/>
              </a:ext>
            </a:extLst>
          </p:cNvPr>
          <p:cNvCxnSpPr/>
          <p:nvPr/>
        </p:nvCxnSpPr>
        <p:spPr>
          <a:xfrm flipV="1">
            <a:off x="2301778" y="486"/>
            <a:ext cx="0" cy="449516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FC60A1E-24BA-4077-8067-67FC1E158E36}"/>
              </a:ext>
            </a:extLst>
          </p:cNvPr>
          <p:cNvCxnSpPr>
            <a:cxnSpLocks/>
          </p:cNvCxnSpPr>
          <p:nvPr/>
        </p:nvCxnSpPr>
        <p:spPr>
          <a:xfrm>
            <a:off x="2286541" y="3657568"/>
            <a:ext cx="207234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E43D201-B084-4349-9C68-F342607631D4}"/>
              </a:ext>
            </a:extLst>
          </p:cNvPr>
          <p:cNvCxnSpPr/>
          <p:nvPr/>
        </p:nvCxnSpPr>
        <p:spPr>
          <a:xfrm>
            <a:off x="865" y="929994"/>
            <a:ext cx="2285675"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FF4EFD2-9685-4906-9EFA-11C820A4E286}"/>
              </a:ext>
            </a:extLst>
          </p:cNvPr>
          <p:cNvCxnSpPr>
            <a:cxnSpLocks/>
          </p:cNvCxnSpPr>
          <p:nvPr/>
        </p:nvCxnSpPr>
        <p:spPr>
          <a:xfrm flipV="1">
            <a:off x="4358887" y="2773773"/>
            <a:ext cx="0" cy="883796"/>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B642DD8-CC3F-490C-88FB-30BE7694D5A6}"/>
              </a:ext>
            </a:extLst>
          </p:cNvPr>
          <p:cNvCxnSpPr>
            <a:cxnSpLocks/>
          </p:cNvCxnSpPr>
          <p:nvPr/>
        </p:nvCxnSpPr>
        <p:spPr>
          <a:xfrm>
            <a:off x="8107394" y="3063292"/>
            <a:ext cx="159997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F408890-E1BB-43E3-BAB7-5BB37BD05502}"/>
              </a:ext>
            </a:extLst>
          </p:cNvPr>
          <p:cNvCxnSpPr/>
          <p:nvPr/>
        </p:nvCxnSpPr>
        <p:spPr>
          <a:xfrm>
            <a:off x="9676892" y="2514730"/>
            <a:ext cx="251424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C91AF4E-064F-4B8D-84CB-9935AC1C1559}"/>
              </a:ext>
            </a:extLst>
          </p:cNvPr>
          <p:cNvCxnSpPr/>
          <p:nvPr/>
        </p:nvCxnSpPr>
        <p:spPr>
          <a:xfrm flipV="1">
            <a:off x="11734000" y="487"/>
            <a:ext cx="0" cy="251424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AE22849-BBEB-481D-942A-3BF9418CB864}"/>
              </a:ext>
            </a:extLst>
          </p:cNvPr>
          <p:cNvCxnSpPr/>
          <p:nvPr/>
        </p:nvCxnSpPr>
        <p:spPr>
          <a:xfrm>
            <a:off x="865" y="4495648"/>
            <a:ext cx="231310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6E4E413-E1AE-4B76-9000-595C098E71E6}"/>
              </a:ext>
            </a:extLst>
          </p:cNvPr>
          <p:cNvCxnSpPr>
            <a:cxnSpLocks/>
          </p:cNvCxnSpPr>
          <p:nvPr/>
        </p:nvCxnSpPr>
        <p:spPr>
          <a:xfrm>
            <a:off x="4678881" y="2453778"/>
            <a:ext cx="91652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C9DABED5-AD3A-4E53-A8E3-D297D4657728}"/>
              </a:ext>
            </a:extLst>
          </p:cNvPr>
          <p:cNvCxnSpPr>
            <a:cxnSpLocks/>
          </p:cNvCxnSpPr>
          <p:nvPr/>
        </p:nvCxnSpPr>
        <p:spPr>
          <a:xfrm flipV="1">
            <a:off x="11139725" y="2514730"/>
            <a:ext cx="0" cy="55618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7D3AE66-74E9-43C6-930F-6562834DCE0E}"/>
              </a:ext>
            </a:extLst>
          </p:cNvPr>
          <p:cNvCxnSpPr>
            <a:cxnSpLocks/>
          </p:cNvCxnSpPr>
          <p:nvPr/>
        </p:nvCxnSpPr>
        <p:spPr>
          <a:xfrm>
            <a:off x="6876660" y="2457068"/>
            <a:ext cx="916634"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D4AA3858-DAF7-4D92-A34D-7BEFC96AE4C8}"/>
              </a:ext>
            </a:extLst>
          </p:cNvPr>
          <p:cNvCxnSpPr>
            <a:cxnSpLocks/>
          </p:cNvCxnSpPr>
          <p:nvPr/>
        </p:nvCxnSpPr>
        <p:spPr>
          <a:xfrm>
            <a:off x="6080749" y="4328033"/>
            <a:ext cx="16763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8" name="Picture 517"/>
            <p:cNvPicPr>
              <a:picLocks noChangeAspect="1"/>
            </p:cNvPicPr>
            <p:nvPr/>
          </p:nvPicPr>
          <p:blipFill>
            <a:blip r:embed="rId9"/>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0" name="Picture 5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27" name="Picture 526"/>
            <p:cNvPicPr>
              <a:picLocks noChangeAspect="1"/>
            </p:cNvPicPr>
            <p:nvPr/>
          </p:nvPicPr>
          <p:blipFill>
            <a:blip r:embed="rId11"/>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30" name="Picture 52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grpSp>
        <p:nvGrpSpPr>
          <p:cNvPr id="295" name="Group 294">
            <a:extLst>
              <a:ext uri="{FF2B5EF4-FFF2-40B4-BE49-F238E27FC236}">
                <a16:creationId xmlns:a16="http://schemas.microsoft.com/office/drawing/2014/main" id="{2AE8C10D-D3B8-45E1-8060-D819E8CBC1E5}"/>
              </a:ext>
            </a:extLst>
          </p:cNvPr>
          <p:cNvGrpSpPr/>
          <p:nvPr/>
        </p:nvGrpSpPr>
        <p:grpSpPr>
          <a:xfrm>
            <a:off x="5315341" y="1676409"/>
            <a:ext cx="1561319" cy="1561319"/>
            <a:chOff x="5421924" y="2143244"/>
            <a:chExt cx="1592627" cy="1592627"/>
          </a:xfrm>
        </p:grpSpPr>
        <p:sp>
          <p:nvSpPr>
            <p:cNvPr id="296" name="Oval 295">
              <a:extLst>
                <a:ext uri="{FF2B5EF4-FFF2-40B4-BE49-F238E27FC236}">
                  <a16:creationId xmlns:a16="http://schemas.microsoft.com/office/drawing/2014/main" id="{DF7F39FD-3719-4814-98E6-C43509EB2DB5}"/>
                </a:ext>
              </a:extLst>
            </p:cNvPr>
            <p:cNvSpPr/>
            <p:nvPr/>
          </p:nvSpPr>
          <p:spPr bwMode="auto">
            <a:xfrm>
              <a:off x="5421924" y="2143244"/>
              <a:ext cx="1592627" cy="1592627"/>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97" name="Picture 296">
              <a:extLst>
                <a:ext uri="{FF2B5EF4-FFF2-40B4-BE49-F238E27FC236}">
                  <a16:creationId xmlns:a16="http://schemas.microsoft.com/office/drawing/2014/main" id="{EC85A985-C402-442D-9824-EC54C6F275A6}"/>
                </a:ext>
              </a:extLst>
            </p:cNvPr>
            <p:cNvPicPr>
              <a:picLocks noChangeAspect="1"/>
            </p:cNvPicPr>
            <p:nvPr/>
          </p:nvPicPr>
          <p:blipFill>
            <a:blip r:embed="rId13">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56317" y="2577637"/>
              <a:ext cx="723841" cy="723841"/>
            </a:xfrm>
            <a:prstGeom prst="rect">
              <a:avLst/>
            </a:prstGeom>
          </p:spPr>
        </p:pic>
      </p:grpSp>
      <p:cxnSp>
        <p:nvCxnSpPr>
          <p:cNvPr id="298" name="Straight Connector 297">
            <a:extLst>
              <a:ext uri="{FF2B5EF4-FFF2-40B4-BE49-F238E27FC236}">
                <a16:creationId xmlns:a16="http://schemas.microsoft.com/office/drawing/2014/main" id="{8051972E-845F-4C18-BDD1-705C85B92F27}"/>
              </a:ext>
            </a:extLst>
          </p:cNvPr>
          <p:cNvCxnSpPr>
            <a:cxnSpLocks/>
          </p:cNvCxnSpPr>
          <p:nvPr/>
        </p:nvCxnSpPr>
        <p:spPr>
          <a:xfrm flipV="1">
            <a:off x="7787400" y="2453778"/>
            <a:ext cx="0" cy="28952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517" name="Picture 516"/>
            <p:cNvPicPr>
              <a:picLocks noChangeAspect="1"/>
            </p:cNvPicPr>
            <p:nvPr/>
          </p:nvPicPr>
          <p:blipFill>
            <a:blip r:embed="rId15"/>
            <a:stretch>
              <a:fillRect/>
            </a:stretch>
          </p:blipFill>
          <p:spPr>
            <a:xfrm>
              <a:off x="7601870" y="2882181"/>
              <a:ext cx="395448" cy="374072"/>
            </a:xfrm>
            <a:prstGeom prst="rect">
              <a:avLst/>
            </a:prstGeom>
          </p:spPr>
        </p:pic>
      </p:grpSp>
    </p:spTree>
    <p:extLst>
      <p:ext uri="{BB962C8B-B14F-4D97-AF65-F5344CB8AC3E}">
        <p14:creationId xmlns:p14="http://schemas.microsoft.com/office/powerpoint/2010/main" val="9965014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nodeType="withEffect">
                                  <p:stCondLst>
                                    <p:cond delay="0"/>
                                  </p:stCondLst>
                                  <p:childTnLst>
                                    <p:animEffect transition="out" filter="wipe(up)">
                                      <p:cBhvr>
                                        <p:cTn id="6" dur="300"/>
                                        <p:tgtEl>
                                          <p:spTgt spid="480"/>
                                        </p:tgtEl>
                                      </p:cBhvr>
                                    </p:animEffect>
                                    <p:set>
                                      <p:cBhvr>
                                        <p:cTn id="7" dur="1" fill="hold">
                                          <p:stCondLst>
                                            <p:cond delay="299"/>
                                          </p:stCondLst>
                                        </p:cTn>
                                        <p:tgtEl>
                                          <p:spTgt spid="480"/>
                                        </p:tgtEl>
                                        <p:attrNameLst>
                                          <p:attrName>style.visibility</p:attrName>
                                        </p:attrNameLst>
                                      </p:cBhvr>
                                      <p:to>
                                        <p:strVal val="hidden"/>
                                      </p:to>
                                    </p:set>
                                  </p:childTnLst>
                                </p:cTn>
                              </p:par>
                              <p:par>
                                <p:cTn id="8" presetID="22" presetClass="exit" presetSubtype="1" fill="hold" nodeType="withEffect">
                                  <p:stCondLst>
                                    <p:cond delay="0"/>
                                  </p:stCondLst>
                                  <p:childTnLst>
                                    <p:animEffect transition="out" filter="wipe(up)">
                                      <p:cBhvr>
                                        <p:cTn id="9" dur="300"/>
                                        <p:tgtEl>
                                          <p:spTgt spid="476"/>
                                        </p:tgtEl>
                                      </p:cBhvr>
                                    </p:animEffect>
                                    <p:set>
                                      <p:cBhvr>
                                        <p:cTn id="10" dur="1" fill="hold">
                                          <p:stCondLst>
                                            <p:cond delay="299"/>
                                          </p:stCondLst>
                                        </p:cTn>
                                        <p:tgtEl>
                                          <p:spTgt spid="476"/>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300"/>
                                        <p:tgtEl>
                                          <p:spTgt spid="463"/>
                                        </p:tgtEl>
                                      </p:cBhvr>
                                    </p:animEffect>
                                    <p:set>
                                      <p:cBhvr>
                                        <p:cTn id="13" dur="1" fill="hold">
                                          <p:stCondLst>
                                            <p:cond delay="299"/>
                                          </p:stCondLst>
                                        </p:cTn>
                                        <p:tgtEl>
                                          <p:spTgt spid="463"/>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300"/>
                                        <p:tgtEl>
                                          <p:spTgt spid="465"/>
                                        </p:tgtEl>
                                      </p:cBhvr>
                                    </p:animEffect>
                                    <p:set>
                                      <p:cBhvr>
                                        <p:cTn id="16" dur="1" fill="hold">
                                          <p:stCondLst>
                                            <p:cond delay="299"/>
                                          </p:stCondLst>
                                        </p:cTn>
                                        <p:tgtEl>
                                          <p:spTgt spid="465"/>
                                        </p:tgtEl>
                                        <p:attrNameLst>
                                          <p:attrName>style.visibility</p:attrName>
                                        </p:attrNameLst>
                                      </p:cBhvr>
                                      <p:to>
                                        <p:strVal val="hidden"/>
                                      </p:to>
                                    </p:set>
                                  </p:childTnLst>
                                </p:cTn>
                              </p:par>
                              <p:par>
                                <p:cTn id="17" presetID="22" presetClass="exit" presetSubtype="1" fill="hold" nodeType="withEffect">
                                  <p:stCondLst>
                                    <p:cond delay="0"/>
                                  </p:stCondLst>
                                  <p:childTnLst>
                                    <p:animEffect transition="out" filter="wipe(up)">
                                      <p:cBhvr>
                                        <p:cTn id="18" dur="300"/>
                                        <p:tgtEl>
                                          <p:spTgt spid="435"/>
                                        </p:tgtEl>
                                      </p:cBhvr>
                                    </p:animEffect>
                                    <p:set>
                                      <p:cBhvr>
                                        <p:cTn id="19" dur="1" fill="hold">
                                          <p:stCondLst>
                                            <p:cond delay="299"/>
                                          </p:stCondLst>
                                        </p:cTn>
                                        <p:tgtEl>
                                          <p:spTgt spid="435"/>
                                        </p:tgtEl>
                                        <p:attrNameLst>
                                          <p:attrName>style.visibility</p:attrName>
                                        </p:attrNameLst>
                                      </p:cBhvr>
                                      <p:to>
                                        <p:strVal val="hidden"/>
                                      </p:to>
                                    </p:set>
                                  </p:childTnLst>
                                </p:cTn>
                              </p:par>
                              <p:par>
                                <p:cTn id="20" presetID="22" presetClass="exit" presetSubtype="2" fill="hold" nodeType="withEffect">
                                  <p:stCondLst>
                                    <p:cond delay="0"/>
                                  </p:stCondLst>
                                  <p:childTnLst>
                                    <p:animEffect transition="out" filter="wipe(right)">
                                      <p:cBhvr>
                                        <p:cTn id="21" dur="300"/>
                                        <p:tgtEl>
                                          <p:spTgt spid="439"/>
                                        </p:tgtEl>
                                      </p:cBhvr>
                                    </p:animEffect>
                                    <p:set>
                                      <p:cBhvr>
                                        <p:cTn id="22" dur="1" fill="hold">
                                          <p:stCondLst>
                                            <p:cond delay="299"/>
                                          </p:stCondLst>
                                        </p:cTn>
                                        <p:tgtEl>
                                          <p:spTgt spid="439"/>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300"/>
                                        <p:tgtEl>
                                          <p:spTgt spid="441"/>
                                        </p:tgtEl>
                                      </p:cBhvr>
                                    </p:animEffect>
                                    <p:set>
                                      <p:cBhvr>
                                        <p:cTn id="25" dur="1" fill="hold">
                                          <p:stCondLst>
                                            <p:cond delay="299"/>
                                          </p:stCondLst>
                                        </p:cTn>
                                        <p:tgtEl>
                                          <p:spTgt spid="441"/>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300"/>
                                        <p:tgtEl>
                                          <p:spTgt spid="446"/>
                                        </p:tgtEl>
                                      </p:cBhvr>
                                    </p:animEffect>
                                    <p:set>
                                      <p:cBhvr>
                                        <p:cTn id="28" dur="1" fill="hold">
                                          <p:stCondLst>
                                            <p:cond delay="299"/>
                                          </p:stCondLst>
                                        </p:cTn>
                                        <p:tgtEl>
                                          <p:spTgt spid="446"/>
                                        </p:tgtEl>
                                        <p:attrNameLst>
                                          <p:attrName>style.visibility</p:attrName>
                                        </p:attrNameLst>
                                      </p:cBhvr>
                                      <p:to>
                                        <p:strVal val="hidden"/>
                                      </p:to>
                                    </p:set>
                                  </p:childTnLst>
                                </p:cTn>
                              </p:par>
                              <p:par>
                                <p:cTn id="29" presetID="22" presetClass="exit" presetSubtype="2" fill="hold" nodeType="withEffect">
                                  <p:stCondLst>
                                    <p:cond delay="0"/>
                                  </p:stCondLst>
                                  <p:childTnLst>
                                    <p:animEffect transition="out" filter="wipe(right)">
                                      <p:cBhvr>
                                        <p:cTn id="30" dur="300"/>
                                        <p:tgtEl>
                                          <p:spTgt spid="453"/>
                                        </p:tgtEl>
                                      </p:cBhvr>
                                    </p:animEffect>
                                    <p:set>
                                      <p:cBhvr>
                                        <p:cTn id="31" dur="1" fill="hold">
                                          <p:stCondLst>
                                            <p:cond delay="299"/>
                                          </p:stCondLst>
                                        </p:cTn>
                                        <p:tgtEl>
                                          <p:spTgt spid="453"/>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300"/>
                                        <p:tgtEl>
                                          <p:spTgt spid="455"/>
                                        </p:tgtEl>
                                      </p:cBhvr>
                                    </p:animEffect>
                                    <p:set>
                                      <p:cBhvr>
                                        <p:cTn id="34" dur="1" fill="hold">
                                          <p:stCondLst>
                                            <p:cond delay="299"/>
                                          </p:stCondLst>
                                        </p:cTn>
                                        <p:tgtEl>
                                          <p:spTgt spid="455"/>
                                        </p:tgtEl>
                                        <p:attrNameLst>
                                          <p:attrName>style.visibility</p:attrName>
                                        </p:attrNameLst>
                                      </p:cBhvr>
                                      <p:to>
                                        <p:strVal val="hidden"/>
                                      </p:to>
                                    </p:set>
                                  </p:childTnLst>
                                </p:cTn>
                              </p:par>
                              <p:par>
                                <p:cTn id="35" presetID="22" presetClass="exit" presetSubtype="2" fill="hold" nodeType="withEffect">
                                  <p:stCondLst>
                                    <p:cond delay="0"/>
                                  </p:stCondLst>
                                  <p:childTnLst>
                                    <p:animEffect transition="out" filter="wipe(right)">
                                      <p:cBhvr>
                                        <p:cTn id="36" dur="300"/>
                                        <p:tgtEl>
                                          <p:spTgt spid="461"/>
                                        </p:tgtEl>
                                      </p:cBhvr>
                                    </p:animEffect>
                                    <p:set>
                                      <p:cBhvr>
                                        <p:cTn id="37" dur="1" fill="hold">
                                          <p:stCondLst>
                                            <p:cond delay="299"/>
                                          </p:stCondLst>
                                        </p:cTn>
                                        <p:tgtEl>
                                          <p:spTgt spid="461"/>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300"/>
                                        <p:tgtEl>
                                          <p:spTgt spid="467"/>
                                        </p:tgtEl>
                                      </p:cBhvr>
                                    </p:animEffect>
                                    <p:set>
                                      <p:cBhvr>
                                        <p:cTn id="40" dur="1" fill="hold">
                                          <p:stCondLst>
                                            <p:cond delay="299"/>
                                          </p:stCondLst>
                                        </p:cTn>
                                        <p:tgtEl>
                                          <p:spTgt spid="467"/>
                                        </p:tgtEl>
                                        <p:attrNameLst>
                                          <p:attrName>style.visibility</p:attrName>
                                        </p:attrNameLst>
                                      </p:cBhvr>
                                      <p:to>
                                        <p:strVal val="hidden"/>
                                      </p:to>
                                    </p:set>
                                  </p:childTnLst>
                                </p:cTn>
                              </p:par>
                              <p:par>
                                <p:cTn id="41" presetID="22" presetClass="exit" presetSubtype="8" fill="hold" nodeType="withEffect">
                                  <p:stCondLst>
                                    <p:cond delay="0"/>
                                  </p:stCondLst>
                                  <p:childTnLst>
                                    <p:animEffect transition="out" filter="wipe(left)">
                                      <p:cBhvr>
                                        <p:cTn id="42" dur="300"/>
                                        <p:tgtEl>
                                          <p:spTgt spid="469"/>
                                        </p:tgtEl>
                                      </p:cBhvr>
                                    </p:animEffect>
                                    <p:set>
                                      <p:cBhvr>
                                        <p:cTn id="43" dur="1" fill="hold">
                                          <p:stCondLst>
                                            <p:cond delay="299"/>
                                          </p:stCondLst>
                                        </p:cTn>
                                        <p:tgtEl>
                                          <p:spTgt spid="469"/>
                                        </p:tgtEl>
                                        <p:attrNameLst>
                                          <p:attrName>style.visibility</p:attrName>
                                        </p:attrNameLst>
                                      </p:cBhvr>
                                      <p:to>
                                        <p:strVal val="hidden"/>
                                      </p:to>
                                    </p:set>
                                  </p:childTnLst>
                                </p:cTn>
                              </p:par>
                              <p:par>
                                <p:cTn id="44" presetID="22" presetClass="exit" presetSubtype="8" fill="hold" nodeType="withEffect">
                                  <p:stCondLst>
                                    <p:cond delay="0"/>
                                  </p:stCondLst>
                                  <p:childTnLst>
                                    <p:animEffect transition="out" filter="wipe(left)">
                                      <p:cBhvr>
                                        <p:cTn id="45" dur="300"/>
                                        <p:tgtEl>
                                          <p:spTgt spid="472"/>
                                        </p:tgtEl>
                                      </p:cBhvr>
                                    </p:animEffect>
                                    <p:set>
                                      <p:cBhvr>
                                        <p:cTn id="46" dur="1" fill="hold">
                                          <p:stCondLst>
                                            <p:cond delay="299"/>
                                          </p:stCondLst>
                                        </p:cTn>
                                        <p:tgtEl>
                                          <p:spTgt spid="472"/>
                                        </p:tgtEl>
                                        <p:attrNameLst>
                                          <p:attrName>style.visibility</p:attrName>
                                        </p:attrNameLst>
                                      </p:cBhvr>
                                      <p:to>
                                        <p:strVal val="hidden"/>
                                      </p:to>
                                    </p:set>
                                  </p:childTnLst>
                                </p:cTn>
                              </p:par>
                              <p:par>
                                <p:cTn id="47" presetID="22" presetClass="exit" presetSubtype="8" fill="hold" nodeType="withEffect">
                                  <p:stCondLst>
                                    <p:cond delay="0"/>
                                  </p:stCondLst>
                                  <p:childTnLst>
                                    <p:animEffect transition="out" filter="wipe(left)">
                                      <p:cBhvr>
                                        <p:cTn id="48" dur="300"/>
                                        <p:tgtEl>
                                          <p:spTgt spid="474"/>
                                        </p:tgtEl>
                                      </p:cBhvr>
                                    </p:animEffect>
                                    <p:set>
                                      <p:cBhvr>
                                        <p:cTn id="49" dur="1" fill="hold">
                                          <p:stCondLst>
                                            <p:cond delay="299"/>
                                          </p:stCondLst>
                                        </p:cTn>
                                        <p:tgtEl>
                                          <p:spTgt spid="474"/>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300"/>
                                        <p:tgtEl>
                                          <p:spTgt spid="478"/>
                                        </p:tgtEl>
                                      </p:cBhvr>
                                    </p:animEffect>
                                    <p:set>
                                      <p:cBhvr>
                                        <p:cTn id="52" dur="1" fill="hold">
                                          <p:stCondLst>
                                            <p:cond delay="299"/>
                                          </p:stCondLst>
                                        </p:cTn>
                                        <p:tgtEl>
                                          <p:spTgt spid="478"/>
                                        </p:tgtEl>
                                        <p:attrNameLst>
                                          <p:attrName>style.visibility</p:attrName>
                                        </p:attrNameLst>
                                      </p:cBhvr>
                                      <p:to>
                                        <p:strVal val="hidden"/>
                                      </p:to>
                                    </p:set>
                                  </p:childTnLst>
                                </p:cTn>
                              </p:par>
                              <p:par>
                                <p:cTn id="53" presetID="22" presetClass="exit" presetSubtype="2" fill="hold" nodeType="withEffect">
                                  <p:stCondLst>
                                    <p:cond delay="0"/>
                                  </p:stCondLst>
                                  <p:childTnLst>
                                    <p:animEffect transition="out" filter="wipe(right)">
                                      <p:cBhvr>
                                        <p:cTn id="54" dur="300"/>
                                        <p:tgtEl>
                                          <p:spTgt spid="265"/>
                                        </p:tgtEl>
                                      </p:cBhvr>
                                    </p:animEffect>
                                    <p:set>
                                      <p:cBhvr>
                                        <p:cTn id="55" dur="1" fill="hold">
                                          <p:stCondLst>
                                            <p:cond delay="299"/>
                                          </p:stCondLst>
                                        </p:cTn>
                                        <p:tgtEl>
                                          <p:spTgt spid="265"/>
                                        </p:tgtEl>
                                        <p:attrNameLst>
                                          <p:attrName>style.visibility</p:attrName>
                                        </p:attrNameLst>
                                      </p:cBhvr>
                                      <p:to>
                                        <p:strVal val="hidden"/>
                                      </p:to>
                                    </p:set>
                                  </p:childTnLst>
                                </p:cTn>
                              </p:par>
                              <p:par>
                                <p:cTn id="56" presetID="22" presetClass="exit" presetSubtype="8" fill="hold" nodeType="withEffect">
                                  <p:stCondLst>
                                    <p:cond delay="0"/>
                                  </p:stCondLst>
                                  <p:childTnLst>
                                    <p:animEffect transition="out" filter="wipe(left)">
                                      <p:cBhvr>
                                        <p:cTn id="57" dur="300"/>
                                        <p:tgtEl>
                                          <p:spTgt spid="271"/>
                                        </p:tgtEl>
                                      </p:cBhvr>
                                    </p:animEffect>
                                    <p:set>
                                      <p:cBhvr>
                                        <p:cTn id="58" dur="1" fill="hold">
                                          <p:stCondLst>
                                            <p:cond delay="299"/>
                                          </p:stCondLst>
                                        </p:cTn>
                                        <p:tgtEl>
                                          <p:spTgt spid="271"/>
                                        </p:tgtEl>
                                        <p:attrNameLst>
                                          <p:attrName>style.visibility</p:attrName>
                                        </p:attrNameLst>
                                      </p:cBhvr>
                                      <p:to>
                                        <p:strVal val="hidden"/>
                                      </p:to>
                                    </p:set>
                                  </p:childTnLst>
                                </p:cTn>
                              </p:par>
                              <p:par>
                                <p:cTn id="59" presetID="22" presetClass="exit" presetSubtype="8" fill="hold" nodeType="withEffect">
                                  <p:stCondLst>
                                    <p:cond delay="0"/>
                                  </p:stCondLst>
                                  <p:childTnLst>
                                    <p:animEffect transition="out" filter="wipe(left)">
                                      <p:cBhvr>
                                        <p:cTn id="60" dur="300"/>
                                        <p:tgtEl>
                                          <p:spTgt spid="274"/>
                                        </p:tgtEl>
                                      </p:cBhvr>
                                    </p:animEffect>
                                    <p:set>
                                      <p:cBhvr>
                                        <p:cTn id="61" dur="1" fill="hold">
                                          <p:stCondLst>
                                            <p:cond delay="299"/>
                                          </p:stCondLst>
                                        </p:cTn>
                                        <p:tgtEl>
                                          <p:spTgt spid="274"/>
                                        </p:tgtEl>
                                        <p:attrNameLst>
                                          <p:attrName>style.visibility</p:attrName>
                                        </p:attrNameLst>
                                      </p:cBhvr>
                                      <p:to>
                                        <p:strVal val="hidden"/>
                                      </p:to>
                                    </p:set>
                                  </p:childTnLst>
                                </p:cTn>
                              </p:par>
                              <p:par>
                                <p:cTn id="62" presetID="22" presetClass="exit" presetSubtype="8" fill="hold" nodeType="withEffect">
                                  <p:stCondLst>
                                    <p:cond delay="0"/>
                                  </p:stCondLst>
                                  <p:childTnLst>
                                    <p:animEffect transition="out" filter="wipe(left)">
                                      <p:cBhvr>
                                        <p:cTn id="63" dur="300"/>
                                        <p:tgtEl>
                                          <p:spTgt spid="276"/>
                                        </p:tgtEl>
                                      </p:cBhvr>
                                    </p:animEffect>
                                    <p:set>
                                      <p:cBhvr>
                                        <p:cTn id="64" dur="1" fill="hold">
                                          <p:stCondLst>
                                            <p:cond delay="299"/>
                                          </p:stCondLst>
                                        </p:cTn>
                                        <p:tgtEl>
                                          <p:spTgt spid="276"/>
                                        </p:tgtEl>
                                        <p:attrNameLst>
                                          <p:attrName>style.visibility</p:attrName>
                                        </p:attrNameLst>
                                      </p:cBhvr>
                                      <p:to>
                                        <p:strVal val="hidden"/>
                                      </p:to>
                                    </p:set>
                                  </p:childTnLst>
                                </p:cTn>
                              </p:par>
                              <p:par>
                                <p:cTn id="65" presetID="22" presetClass="exit" presetSubtype="1" fill="hold" nodeType="withEffect">
                                  <p:stCondLst>
                                    <p:cond delay="0"/>
                                  </p:stCondLst>
                                  <p:childTnLst>
                                    <p:animEffect transition="out" filter="wipe(up)">
                                      <p:cBhvr>
                                        <p:cTn id="66" dur="300"/>
                                        <p:tgtEl>
                                          <p:spTgt spid="277"/>
                                        </p:tgtEl>
                                      </p:cBhvr>
                                    </p:animEffect>
                                    <p:set>
                                      <p:cBhvr>
                                        <p:cTn id="67" dur="1" fill="hold">
                                          <p:stCondLst>
                                            <p:cond delay="299"/>
                                          </p:stCondLst>
                                        </p:cTn>
                                        <p:tgtEl>
                                          <p:spTgt spid="277"/>
                                        </p:tgtEl>
                                        <p:attrNameLst>
                                          <p:attrName>style.visibility</p:attrName>
                                        </p:attrNameLst>
                                      </p:cBhvr>
                                      <p:to>
                                        <p:strVal val="hidden"/>
                                      </p:to>
                                    </p:set>
                                  </p:childTnLst>
                                </p:cTn>
                              </p:par>
                              <p:par>
                                <p:cTn id="68" presetID="10" presetClass="entr" presetSubtype="0" fill="hold" nodeType="withEffect">
                                  <p:stCondLst>
                                    <p:cond delay="100"/>
                                  </p:stCondLst>
                                  <p:childTnLst>
                                    <p:set>
                                      <p:cBhvr>
                                        <p:cTn id="69" dur="1" fill="hold">
                                          <p:stCondLst>
                                            <p:cond delay="0"/>
                                          </p:stCondLst>
                                        </p:cTn>
                                        <p:tgtEl>
                                          <p:spTgt spid="295"/>
                                        </p:tgtEl>
                                        <p:attrNameLst>
                                          <p:attrName>style.visibility</p:attrName>
                                        </p:attrNameLst>
                                      </p:cBhvr>
                                      <p:to>
                                        <p:strVal val="visible"/>
                                      </p:to>
                                    </p:set>
                                    <p:animEffect transition="in" filter="fade">
                                      <p:cBhvr>
                                        <p:cTn id="70" dur="750"/>
                                        <p:tgtEl>
                                          <p:spTgt spid="295"/>
                                        </p:tgtEl>
                                      </p:cBhvr>
                                    </p:animEffect>
                                  </p:childTnLst>
                                </p:cTn>
                              </p:par>
                              <p:par>
                                <p:cTn id="71" presetID="22" presetClass="entr" presetSubtype="4" fill="hold" nodeType="withEffect">
                                  <p:stCondLst>
                                    <p:cond delay="500"/>
                                  </p:stCondLst>
                                  <p:childTnLst>
                                    <p:set>
                                      <p:cBhvr>
                                        <p:cTn id="72" dur="1" fill="hold">
                                          <p:stCondLst>
                                            <p:cond delay="0"/>
                                          </p:stCondLst>
                                        </p:cTn>
                                        <p:tgtEl>
                                          <p:spTgt spid="275"/>
                                        </p:tgtEl>
                                        <p:attrNameLst>
                                          <p:attrName>style.visibility</p:attrName>
                                        </p:attrNameLst>
                                      </p:cBhvr>
                                      <p:to>
                                        <p:strVal val="visible"/>
                                      </p:to>
                                    </p:set>
                                    <p:animEffect transition="in" filter="wipe(down)">
                                      <p:cBhvr>
                                        <p:cTn id="73" dur="500"/>
                                        <p:tgtEl>
                                          <p:spTgt spid="275"/>
                                        </p:tgtEl>
                                      </p:cBhvr>
                                    </p:animEffect>
                                  </p:childTnLst>
                                </p:cTn>
                              </p:par>
                              <p:par>
                                <p:cTn id="74" presetID="22" presetClass="entr" presetSubtype="1" fill="hold" nodeType="withEffect">
                                  <p:stCondLst>
                                    <p:cond delay="300"/>
                                  </p:stCondLst>
                                  <p:childTnLst>
                                    <p:set>
                                      <p:cBhvr>
                                        <p:cTn id="75" dur="1" fill="hold">
                                          <p:stCondLst>
                                            <p:cond delay="0"/>
                                          </p:stCondLst>
                                        </p:cTn>
                                        <p:tgtEl>
                                          <p:spTgt spid="278"/>
                                        </p:tgtEl>
                                        <p:attrNameLst>
                                          <p:attrName>style.visibility</p:attrName>
                                        </p:attrNameLst>
                                      </p:cBhvr>
                                      <p:to>
                                        <p:strVal val="visible"/>
                                      </p:to>
                                    </p:set>
                                    <p:animEffect transition="in" filter="wipe(up)">
                                      <p:cBhvr>
                                        <p:cTn id="76" dur="500"/>
                                        <p:tgtEl>
                                          <p:spTgt spid="278"/>
                                        </p:tgtEl>
                                      </p:cBhvr>
                                    </p:animEffect>
                                  </p:childTnLst>
                                </p:cTn>
                              </p:par>
                              <p:par>
                                <p:cTn id="77" presetID="22" presetClass="entr" presetSubtype="1" fill="hold" nodeType="withEffect">
                                  <p:stCondLst>
                                    <p:cond delay="300"/>
                                  </p:stCondLst>
                                  <p:childTnLst>
                                    <p:set>
                                      <p:cBhvr>
                                        <p:cTn id="78" dur="1" fill="hold">
                                          <p:stCondLst>
                                            <p:cond delay="0"/>
                                          </p:stCondLst>
                                        </p:cTn>
                                        <p:tgtEl>
                                          <p:spTgt spid="279"/>
                                        </p:tgtEl>
                                        <p:attrNameLst>
                                          <p:attrName>style.visibility</p:attrName>
                                        </p:attrNameLst>
                                      </p:cBhvr>
                                      <p:to>
                                        <p:strVal val="visible"/>
                                      </p:to>
                                    </p:set>
                                    <p:animEffect transition="in" filter="wipe(up)">
                                      <p:cBhvr>
                                        <p:cTn id="79" dur="500"/>
                                        <p:tgtEl>
                                          <p:spTgt spid="279"/>
                                        </p:tgtEl>
                                      </p:cBhvr>
                                    </p:animEffect>
                                  </p:childTnLst>
                                </p:cTn>
                              </p:par>
                              <p:par>
                                <p:cTn id="80" presetID="22" presetClass="entr" presetSubtype="4" fill="hold" nodeType="withEffect">
                                  <p:stCondLst>
                                    <p:cond delay="500"/>
                                  </p:stCondLst>
                                  <p:childTnLst>
                                    <p:set>
                                      <p:cBhvr>
                                        <p:cTn id="81" dur="1" fill="hold">
                                          <p:stCondLst>
                                            <p:cond delay="0"/>
                                          </p:stCondLst>
                                        </p:cTn>
                                        <p:tgtEl>
                                          <p:spTgt spid="280"/>
                                        </p:tgtEl>
                                        <p:attrNameLst>
                                          <p:attrName>style.visibility</p:attrName>
                                        </p:attrNameLst>
                                      </p:cBhvr>
                                      <p:to>
                                        <p:strVal val="visible"/>
                                      </p:to>
                                    </p:set>
                                    <p:animEffect transition="in" filter="wipe(down)">
                                      <p:cBhvr>
                                        <p:cTn id="82" dur="500"/>
                                        <p:tgtEl>
                                          <p:spTgt spid="280"/>
                                        </p:tgtEl>
                                      </p:cBhvr>
                                    </p:animEffect>
                                  </p:childTnLst>
                                </p:cTn>
                              </p:par>
                              <p:par>
                                <p:cTn id="83" presetID="22" presetClass="entr" presetSubtype="8" fill="hold" nodeType="withEffect">
                                  <p:stCondLst>
                                    <p:cond delay="800"/>
                                  </p:stCondLst>
                                  <p:childTnLst>
                                    <p:set>
                                      <p:cBhvr>
                                        <p:cTn id="84" dur="1" fill="hold">
                                          <p:stCondLst>
                                            <p:cond delay="0"/>
                                          </p:stCondLst>
                                        </p:cTn>
                                        <p:tgtEl>
                                          <p:spTgt spid="281"/>
                                        </p:tgtEl>
                                        <p:attrNameLst>
                                          <p:attrName>style.visibility</p:attrName>
                                        </p:attrNameLst>
                                      </p:cBhvr>
                                      <p:to>
                                        <p:strVal val="visible"/>
                                      </p:to>
                                    </p:set>
                                    <p:animEffect transition="in" filter="wipe(left)">
                                      <p:cBhvr>
                                        <p:cTn id="85" dur="500"/>
                                        <p:tgtEl>
                                          <p:spTgt spid="281"/>
                                        </p:tgtEl>
                                      </p:cBhvr>
                                    </p:animEffect>
                                  </p:childTnLst>
                                </p:cTn>
                              </p:par>
                              <p:par>
                                <p:cTn id="86" presetID="22" presetClass="entr" presetSubtype="1" fill="hold" nodeType="withEffect">
                                  <p:stCondLst>
                                    <p:cond delay="300"/>
                                  </p:stCondLst>
                                  <p:childTnLst>
                                    <p:set>
                                      <p:cBhvr>
                                        <p:cTn id="87" dur="1" fill="hold">
                                          <p:stCondLst>
                                            <p:cond delay="0"/>
                                          </p:stCondLst>
                                        </p:cTn>
                                        <p:tgtEl>
                                          <p:spTgt spid="282"/>
                                        </p:tgtEl>
                                        <p:attrNameLst>
                                          <p:attrName>style.visibility</p:attrName>
                                        </p:attrNameLst>
                                      </p:cBhvr>
                                      <p:to>
                                        <p:strVal val="visible"/>
                                      </p:to>
                                    </p:set>
                                    <p:animEffect transition="in" filter="wipe(up)">
                                      <p:cBhvr>
                                        <p:cTn id="88" dur="500"/>
                                        <p:tgtEl>
                                          <p:spTgt spid="282"/>
                                        </p:tgtEl>
                                      </p:cBhvr>
                                    </p:animEffect>
                                  </p:childTnLst>
                                </p:cTn>
                              </p:par>
                              <p:par>
                                <p:cTn id="89" presetID="22" presetClass="entr" presetSubtype="1" fill="hold" nodeType="withEffect">
                                  <p:stCondLst>
                                    <p:cond delay="300"/>
                                  </p:stCondLst>
                                  <p:childTnLst>
                                    <p:set>
                                      <p:cBhvr>
                                        <p:cTn id="90" dur="1" fill="hold">
                                          <p:stCondLst>
                                            <p:cond delay="0"/>
                                          </p:stCondLst>
                                        </p:cTn>
                                        <p:tgtEl>
                                          <p:spTgt spid="283"/>
                                        </p:tgtEl>
                                        <p:attrNameLst>
                                          <p:attrName>style.visibility</p:attrName>
                                        </p:attrNameLst>
                                      </p:cBhvr>
                                      <p:to>
                                        <p:strVal val="visible"/>
                                      </p:to>
                                    </p:set>
                                    <p:animEffect transition="in" filter="wipe(up)">
                                      <p:cBhvr>
                                        <p:cTn id="91" dur="500"/>
                                        <p:tgtEl>
                                          <p:spTgt spid="283"/>
                                        </p:tgtEl>
                                      </p:cBhvr>
                                    </p:animEffect>
                                  </p:childTnLst>
                                </p:cTn>
                              </p:par>
                              <p:par>
                                <p:cTn id="92" presetID="22" presetClass="entr" presetSubtype="8" fill="hold" nodeType="withEffect">
                                  <p:stCondLst>
                                    <p:cond delay="800"/>
                                  </p:stCondLst>
                                  <p:childTnLst>
                                    <p:set>
                                      <p:cBhvr>
                                        <p:cTn id="93" dur="1" fill="hold">
                                          <p:stCondLst>
                                            <p:cond delay="0"/>
                                          </p:stCondLst>
                                        </p:cTn>
                                        <p:tgtEl>
                                          <p:spTgt spid="284"/>
                                        </p:tgtEl>
                                        <p:attrNameLst>
                                          <p:attrName>style.visibility</p:attrName>
                                        </p:attrNameLst>
                                      </p:cBhvr>
                                      <p:to>
                                        <p:strVal val="visible"/>
                                      </p:to>
                                    </p:set>
                                    <p:animEffect transition="in" filter="wipe(left)">
                                      <p:cBhvr>
                                        <p:cTn id="94" dur="500"/>
                                        <p:tgtEl>
                                          <p:spTgt spid="284"/>
                                        </p:tgtEl>
                                      </p:cBhvr>
                                    </p:animEffect>
                                  </p:childTnLst>
                                </p:cTn>
                              </p:par>
                              <p:par>
                                <p:cTn id="95" presetID="22" presetClass="entr" presetSubtype="8" fill="hold" nodeType="withEffect">
                                  <p:stCondLst>
                                    <p:cond delay="300"/>
                                  </p:stCondLst>
                                  <p:childTnLst>
                                    <p:set>
                                      <p:cBhvr>
                                        <p:cTn id="96" dur="1" fill="hold">
                                          <p:stCondLst>
                                            <p:cond delay="0"/>
                                          </p:stCondLst>
                                        </p:cTn>
                                        <p:tgtEl>
                                          <p:spTgt spid="285"/>
                                        </p:tgtEl>
                                        <p:attrNameLst>
                                          <p:attrName>style.visibility</p:attrName>
                                        </p:attrNameLst>
                                      </p:cBhvr>
                                      <p:to>
                                        <p:strVal val="visible"/>
                                      </p:to>
                                    </p:set>
                                    <p:animEffect transition="in" filter="wipe(left)">
                                      <p:cBhvr>
                                        <p:cTn id="97" dur="500"/>
                                        <p:tgtEl>
                                          <p:spTgt spid="285"/>
                                        </p:tgtEl>
                                      </p:cBhvr>
                                    </p:animEffect>
                                  </p:childTnLst>
                                </p:cTn>
                              </p:par>
                              <p:par>
                                <p:cTn id="98" presetID="22" presetClass="entr" presetSubtype="4" fill="hold" nodeType="withEffect">
                                  <p:stCondLst>
                                    <p:cond delay="1000"/>
                                  </p:stCondLst>
                                  <p:childTnLst>
                                    <p:set>
                                      <p:cBhvr>
                                        <p:cTn id="99" dur="1" fill="hold">
                                          <p:stCondLst>
                                            <p:cond delay="0"/>
                                          </p:stCondLst>
                                        </p:cTn>
                                        <p:tgtEl>
                                          <p:spTgt spid="286"/>
                                        </p:tgtEl>
                                        <p:attrNameLst>
                                          <p:attrName>style.visibility</p:attrName>
                                        </p:attrNameLst>
                                      </p:cBhvr>
                                      <p:to>
                                        <p:strVal val="visible"/>
                                      </p:to>
                                    </p:set>
                                    <p:animEffect transition="in" filter="wipe(down)">
                                      <p:cBhvr>
                                        <p:cTn id="100" dur="500"/>
                                        <p:tgtEl>
                                          <p:spTgt spid="286"/>
                                        </p:tgtEl>
                                      </p:cBhvr>
                                    </p:animEffect>
                                  </p:childTnLst>
                                </p:cTn>
                              </p:par>
                              <p:par>
                                <p:cTn id="101" presetID="22" presetClass="entr" presetSubtype="2" fill="hold" nodeType="withEffect">
                                  <p:stCondLst>
                                    <p:cond delay="600"/>
                                  </p:stCondLst>
                                  <p:childTnLst>
                                    <p:set>
                                      <p:cBhvr>
                                        <p:cTn id="102" dur="1" fill="hold">
                                          <p:stCondLst>
                                            <p:cond delay="0"/>
                                          </p:stCondLst>
                                        </p:cTn>
                                        <p:tgtEl>
                                          <p:spTgt spid="287"/>
                                        </p:tgtEl>
                                        <p:attrNameLst>
                                          <p:attrName>style.visibility</p:attrName>
                                        </p:attrNameLst>
                                      </p:cBhvr>
                                      <p:to>
                                        <p:strVal val="visible"/>
                                      </p:to>
                                    </p:set>
                                    <p:animEffect transition="in" filter="wipe(right)">
                                      <p:cBhvr>
                                        <p:cTn id="103" dur="500"/>
                                        <p:tgtEl>
                                          <p:spTgt spid="287"/>
                                        </p:tgtEl>
                                      </p:cBhvr>
                                    </p:animEffect>
                                  </p:childTnLst>
                                </p:cTn>
                              </p:par>
                              <p:par>
                                <p:cTn id="104" presetID="22" presetClass="entr" presetSubtype="2" fill="hold" nodeType="withEffect">
                                  <p:stCondLst>
                                    <p:cond delay="300"/>
                                  </p:stCondLst>
                                  <p:childTnLst>
                                    <p:set>
                                      <p:cBhvr>
                                        <p:cTn id="105" dur="1" fill="hold">
                                          <p:stCondLst>
                                            <p:cond delay="0"/>
                                          </p:stCondLst>
                                        </p:cTn>
                                        <p:tgtEl>
                                          <p:spTgt spid="288"/>
                                        </p:tgtEl>
                                        <p:attrNameLst>
                                          <p:attrName>style.visibility</p:attrName>
                                        </p:attrNameLst>
                                      </p:cBhvr>
                                      <p:to>
                                        <p:strVal val="visible"/>
                                      </p:to>
                                    </p:set>
                                    <p:animEffect transition="in" filter="wipe(right)">
                                      <p:cBhvr>
                                        <p:cTn id="106" dur="500"/>
                                        <p:tgtEl>
                                          <p:spTgt spid="288"/>
                                        </p:tgtEl>
                                      </p:cBhvr>
                                    </p:animEffect>
                                  </p:childTnLst>
                                </p:cTn>
                              </p:par>
                              <p:par>
                                <p:cTn id="107" presetID="22" presetClass="entr" presetSubtype="1" fill="hold" nodeType="withEffect">
                                  <p:stCondLst>
                                    <p:cond delay="300"/>
                                  </p:stCondLst>
                                  <p:childTnLst>
                                    <p:set>
                                      <p:cBhvr>
                                        <p:cTn id="108" dur="1" fill="hold">
                                          <p:stCondLst>
                                            <p:cond delay="0"/>
                                          </p:stCondLst>
                                        </p:cTn>
                                        <p:tgtEl>
                                          <p:spTgt spid="289"/>
                                        </p:tgtEl>
                                        <p:attrNameLst>
                                          <p:attrName>style.visibility</p:attrName>
                                        </p:attrNameLst>
                                      </p:cBhvr>
                                      <p:to>
                                        <p:strVal val="visible"/>
                                      </p:to>
                                    </p:set>
                                    <p:animEffect transition="in" filter="wipe(up)">
                                      <p:cBhvr>
                                        <p:cTn id="109" dur="500"/>
                                        <p:tgtEl>
                                          <p:spTgt spid="289"/>
                                        </p:tgtEl>
                                      </p:cBhvr>
                                    </p:animEffect>
                                  </p:childTnLst>
                                </p:cTn>
                              </p:par>
                              <p:par>
                                <p:cTn id="110" presetID="22" presetClass="entr" presetSubtype="8" fill="hold" nodeType="withEffect">
                                  <p:stCondLst>
                                    <p:cond delay="300"/>
                                  </p:stCondLst>
                                  <p:childTnLst>
                                    <p:set>
                                      <p:cBhvr>
                                        <p:cTn id="111" dur="1" fill="hold">
                                          <p:stCondLst>
                                            <p:cond delay="0"/>
                                          </p:stCondLst>
                                        </p:cTn>
                                        <p:tgtEl>
                                          <p:spTgt spid="290"/>
                                        </p:tgtEl>
                                        <p:attrNameLst>
                                          <p:attrName>style.visibility</p:attrName>
                                        </p:attrNameLst>
                                      </p:cBhvr>
                                      <p:to>
                                        <p:strVal val="visible"/>
                                      </p:to>
                                    </p:set>
                                    <p:animEffect transition="in" filter="wipe(left)">
                                      <p:cBhvr>
                                        <p:cTn id="112" dur="500"/>
                                        <p:tgtEl>
                                          <p:spTgt spid="290"/>
                                        </p:tgtEl>
                                      </p:cBhvr>
                                    </p:animEffect>
                                  </p:childTnLst>
                                </p:cTn>
                              </p:par>
                              <p:par>
                                <p:cTn id="113" presetID="22" presetClass="entr" presetSubtype="8" fill="hold" nodeType="withEffect">
                                  <p:stCondLst>
                                    <p:cond delay="1200"/>
                                  </p:stCondLst>
                                  <p:childTnLst>
                                    <p:set>
                                      <p:cBhvr>
                                        <p:cTn id="114" dur="1" fill="hold">
                                          <p:stCondLst>
                                            <p:cond delay="0"/>
                                          </p:stCondLst>
                                        </p:cTn>
                                        <p:tgtEl>
                                          <p:spTgt spid="291"/>
                                        </p:tgtEl>
                                        <p:attrNameLst>
                                          <p:attrName>style.visibility</p:attrName>
                                        </p:attrNameLst>
                                      </p:cBhvr>
                                      <p:to>
                                        <p:strVal val="visible"/>
                                      </p:to>
                                    </p:set>
                                    <p:animEffect transition="in" filter="wipe(left)">
                                      <p:cBhvr>
                                        <p:cTn id="115" dur="500"/>
                                        <p:tgtEl>
                                          <p:spTgt spid="291"/>
                                        </p:tgtEl>
                                      </p:cBhvr>
                                    </p:animEffect>
                                  </p:childTnLst>
                                </p:cTn>
                              </p:par>
                              <p:par>
                                <p:cTn id="116" presetID="22" presetClass="entr" presetSubtype="4" fill="hold" nodeType="withEffect">
                                  <p:stCondLst>
                                    <p:cond delay="300"/>
                                  </p:stCondLst>
                                  <p:childTnLst>
                                    <p:set>
                                      <p:cBhvr>
                                        <p:cTn id="117" dur="1" fill="hold">
                                          <p:stCondLst>
                                            <p:cond delay="0"/>
                                          </p:stCondLst>
                                        </p:cTn>
                                        <p:tgtEl>
                                          <p:spTgt spid="292"/>
                                        </p:tgtEl>
                                        <p:attrNameLst>
                                          <p:attrName>style.visibility</p:attrName>
                                        </p:attrNameLst>
                                      </p:cBhvr>
                                      <p:to>
                                        <p:strVal val="visible"/>
                                      </p:to>
                                    </p:set>
                                    <p:animEffect transition="in" filter="wipe(down)">
                                      <p:cBhvr>
                                        <p:cTn id="118" dur="500"/>
                                        <p:tgtEl>
                                          <p:spTgt spid="292"/>
                                        </p:tgtEl>
                                      </p:cBhvr>
                                    </p:animEffect>
                                  </p:childTnLst>
                                </p:cTn>
                              </p:par>
                              <p:par>
                                <p:cTn id="119" presetID="22" presetClass="entr" presetSubtype="2" fill="hold" nodeType="withEffect">
                                  <p:stCondLst>
                                    <p:cond delay="1000"/>
                                  </p:stCondLst>
                                  <p:childTnLst>
                                    <p:set>
                                      <p:cBhvr>
                                        <p:cTn id="120" dur="1" fill="hold">
                                          <p:stCondLst>
                                            <p:cond delay="0"/>
                                          </p:stCondLst>
                                        </p:cTn>
                                        <p:tgtEl>
                                          <p:spTgt spid="293"/>
                                        </p:tgtEl>
                                        <p:attrNameLst>
                                          <p:attrName>style.visibility</p:attrName>
                                        </p:attrNameLst>
                                      </p:cBhvr>
                                      <p:to>
                                        <p:strVal val="visible"/>
                                      </p:to>
                                    </p:set>
                                    <p:animEffect transition="in" filter="wipe(right)">
                                      <p:cBhvr>
                                        <p:cTn id="121" dur="500"/>
                                        <p:tgtEl>
                                          <p:spTgt spid="293"/>
                                        </p:tgtEl>
                                      </p:cBhvr>
                                    </p:animEffect>
                                  </p:childTnLst>
                                </p:cTn>
                              </p:par>
                              <p:par>
                                <p:cTn id="122" presetID="22" presetClass="entr" presetSubtype="2" fill="hold" nodeType="withEffect">
                                  <p:stCondLst>
                                    <p:cond delay="300"/>
                                  </p:stCondLst>
                                  <p:childTnLst>
                                    <p:set>
                                      <p:cBhvr>
                                        <p:cTn id="123" dur="1" fill="hold">
                                          <p:stCondLst>
                                            <p:cond delay="0"/>
                                          </p:stCondLst>
                                        </p:cTn>
                                        <p:tgtEl>
                                          <p:spTgt spid="294"/>
                                        </p:tgtEl>
                                        <p:attrNameLst>
                                          <p:attrName>style.visibility</p:attrName>
                                        </p:attrNameLst>
                                      </p:cBhvr>
                                      <p:to>
                                        <p:strVal val="visible"/>
                                      </p:to>
                                    </p:set>
                                    <p:animEffect transition="in" filter="wipe(right)">
                                      <p:cBhvr>
                                        <p:cTn id="124" dur="500"/>
                                        <p:tgtEl>
                                          <p:spTgt spid="294"/>
                                        </p:tgtEl>
                                      </p:cBhvr>
                                    </p:animEffect>
                                  </p:childTnLst>
                                </p:cTn>
                              </p:par>
                              <p:par>
                                <p:cTn id="125" presetID="22" presetClass="entr" presetSubtype="4" fill="hold" nodeType="withEffect">
                                  <p:stCondLst>
                                    <p:cond delay="800"/>
                                  </p:stCondLst>
                                  <p:childTnLst>
                                    <p:set>
                                      <p:cBhvr>
                                        <p:cTn id="126" dur="1" fill="hold">
                                          <p:stCondLst>
                                            <p:cond delay="0"/>
                                          </p:stCondLst>
                                        </p:cTn>
                                        <p:tgtEl>
                                          <p:spTgt spid="298"/>
                                        </p:tgtEl>
                                        <p:attrNameLst>
                                          <p:attrName>style.visibility</p:attrName>
                                        </p:attrNameLst>
                                      </p:cBhvr>
                                      <p:to>
                                        <p:strVal val="visible"/>
                                      </p:to>
                                    </p:set>
                                    <p:animEffect transition="in" filter="wipe(down)">
                                      <p:cBhvr>
                                        <p:cTn id="127" dur="500"/>
                                        <p:tgtEl>
                                          <p:spTgt spid="298"/>
                                        </p:tgtEl>
                                      </p:cBhvr>
                                    </p:animEffect>
                                  </p:childTnLst>
                                </p:cTn>
                              </p:par>
                              <p:par>
                                <p:cTn id="128" presetID="2" presetClass="entr" presetSubtype="1" decel="100000" fill="hold" grpId="0" nodeType="withEffect">
                                  <p:stCondLst>
                                    <p:cond delay="0"/>
                                  </p:stCondLst>
                                  <p:childTnLst>
                                    <p:set>
                                      <p:cBhvr>
                                        <p:cTn id="129" dur="1" fill="hold">
                                          <p:stCondLst>
                                            <p:cond delay="0"/>
                                          </p:stCondLst>
                                        </p:cTn>
                                        <p:tgtEl>
                                          <p:spTgt spid="535"/>
                                        </p:tgtEl>
                                        <p:attrNameLst>
                                          <p:attrName>style.visibility</p:attrName>
                                        </p:attrNameLst>
                                      </p:cBhvr>
                                      <p:to>
                                        <p:strVal val="visible"/>
                                      </p:to>
                                    </p:set>
                                    <p:anim calcmode="lin" valueType="num">
                                      <p:cBhvr additive="base">
                                        <p:cTn id="130" dur="700" fill="hold"/>
                                        <p:tgtEl>
                                          <p:spTgt spid="535"/>
                                        </p:tgtEl>
                                        <p:attrNameLst>
                                          <p:attrName>ppt_x</p:attrName>
                                        </p:attrNameLst>
                                      </p:cBhvr>
                                      <p:tavLst>
                                        <p:tav tm="0">
                                          <p:val>
                                            <p:strVal val="#ppt_x"/>
                                          </p:val>
                                        </p:tav>
                                        <p:tav tm="100000">
                                          <p:val>
                                            <p:strVal val="#ppt_x"/>
                                          </p:val>
                                        </p:tav>
                                      </p:tavLst>
                                    </p:anim>
                                    <p:anim calcmode="lin" valueType="num">
                                      <p:cBhvr additive="base">
                                        <p:cTn id="131" dur="700" fill="hold"/>
                                        <p:tgtEl>
                                          <p:spTgt spid="5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48724E6-BFF5-2440-84D2-132F23F9B9CC}"/>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5944"/>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30971"/>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1173"/>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5944"/>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5945"/>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2000771"/>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1165"/>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en-US">
                  <a:solidFill>
                    <a:srgbClr val="FFFFFF"/>
                  </a:solidFill>
                  <a:latin typeface="Segoe UI Semilight"/>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defTabSz="914228"/>
                <a:r>
                  <a:rPr lang="en-US" sz="1400" dirty="0">
                    <a:solidFill>
                      <a:srgbClr val="353535"/>
                    </a:solidFill>
                    <a:latin typeface="Segoe UI Semilight"/>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solidFill>
                  <a:schemeClr val="bg1"/>
                </a:solidFill>
                <a:latin typeface="Segoe UI Light"/>
              </a:rPr>
              <a:t>Discovering events is expensive</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2288"/>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3872012"/>
            <a:ext cx="185773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Application</a:t>
            </a:r>
          </a:p>
        </p:txBody>
      </p:sp>
      <p:sp>
        <p:nvSpPr>
          <p:cNvPr id="36" name="TextBox 35">
            <a:extLst>
              <a:ext uri="{FF2B5EF4-FFF2-40B4-BE49-F238E27FC236}">
                <a16:creationId xmlns:a16="http://schemas.microsoft.com/office/drawing/2014/main" id="{B733ADA2-6A96-4178-B8B3-81F8DD5833F0}"/>
              </a:ext>
            </a:extLst>
          </p:cNvPr>
          <p:cNvSpPr txBox="1"/>
          <p:nvPr/>
        </p:nvSpPr>
        <p:spPr>
          <a:xfrm>
            <a:off x="3681905" y="1821878"/>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37" name="Picture 36">
            <a:extLst>
              <a:ext uri="{FF2B5EF4-FFF2-40B4-BE49-F238E27FC236}">
                <a16:creationId xmlns:a16="http://schemas.microsoft.com/office/drawing/2014/main" id="{B47E3965-7B8D-9D48-84F3-CB3897E651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204118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par>
                                <p:cTn id="8" presetID="22" presetClass="entr" presetSubtype="8" fill="hold" nodeType="withEffect">
                                  <p:stCondLst>
                                    <p:cond delay="250"/>
                                  </p:stCondLst>
                                  <p:childTnLst>
                                    <p:set>
                                      <p:cBhvr>
                                        <p:cTn id="9" dur="1" fill="hold">
                                          <p:stCondLst>
                                            <p:cond delay="0"/>
                                          </p:stCondLst>
                                        </p:cTn>
                                        <p:tgtEl>
                                          <p:spTgt spid="83"/>
                                        </p:tgtEl>
                                        <p:attrNameLst>
                                          <p:attrName>style.visibility</p:attrName>
                                        </p:attrNameLst>
                                      </p:cBhvr>
                                      <p:to>
                                        <p:strVal val="visible"/>
                                      </p:to>
                                    </p:set>
                                    <p:animEffect transition="in" filter="wipe(left)">
                                      <p:cBhvr>
                                        <p:cTn id="10" dur="500"/>
                                        <p:tgtEl>
                                          <p:spTgt spid="83"/>
                                        </p:tgtEl>
                                      </p:cBhvr>
                                    </p:animEffect>
                                  </p:childTnLst>
                                </p:cTn>
                              </p:par>
                              <p:par>
                                <p:cTn id="11" presetID="22" presetClass="entr" presetSubtype="8" fill="hold" nodeType="withEffect">
                                  <p:stCondLst>
                                    <p:cond delay="500"/>
                                  </p:stCondLst>
                                  <p:childTnLst>
                                    <p:set>
                                      <p:cBhvr>
                                        <p:cTn id="12" dur="1" fill="hold">
                                          <p:stCondLst>
                                            <p:cond delay="0"/>
                                          </p:stCondLst>
                                        </p:cTn>
                                        <p:tgtEl>
                                          <p:spTgt spid="84"/>
                                        </p:tgtEl>
                                        <p:attrNameLst>
                                          <p:attrName>style.visibility</p:attrName>
                                        </p:attrNameLst>
                                      </p:cBhvr>
                                      <p:to>
                                        <p:strVal val="visible"/>
                                      </p:to>
                                    </p:set>
                                    <p:animEffect transition="in" filter="wipe(left)">
                                      <p:cBhvr>
                                        <p:cTn id="13" dur="500"/>
                                        <p:tgtEl>
                                          <p:spTgt spid="84"/>
                                        </p:tgtEl>
                                      </p:cBhvr>
                                    </p:animEffect>
                                  </p:childTnLst>
                                </p:cTn>
                              </p:par>
                              <p:par>
                                <p:cTn id="14" presetID="22" presetClass="entr" presetSubtype="8" fill="hold" nodeType="withEffect">
                                  <p:stCondLst>
                                    <p:cond delay="750"/>
                                  </p:stCondLst>
                                  <p:childTnLst>
                                    <p:set>
                                      <p:cBhvr>
                                        <p:cTn id="15" dur="1" fill="hold">
                                          <p:stCondLst>
                                            <p:cond delay="0"/>
                                          </p:stCondLst>
                                        </p:cTn>
                                        <p:tgtEl>
                                          <p:spTgt spid="85"/>
                                        </p:tgtEl>
                                        <p:attrNameLst>
                                          <p:attrName>style.visibility</p:attrName>
                                        </p:attrNameLst>
                                      </p:cBhvr>
                                      <p:to>
                                        <p:strVal val="visible"/>
                                      </p:to>
                                    </p:set>
                                    <p:animEffect transition="in" filter="wipe(left)">
                                      <p:cBhvr>
                                        <p:cTn id="16" dur="500"/>
                                        <p:tgtEl>
                                          <p:spTgt spid="85"/>
                                        </p:tgtEl>
                                      </p:cBhvr>
                                    </p:animEffect>
                                  </p:childTnLst>
                                </p:cTn>
                              </p:par>
                              <p:par>
                                <p:cTn id="17" presetID="22" presetClass="entr" presetSubtype="8" fill="hold" nodeType="withEffect">
                                  <p:stCondLst>
                                    <p:cond delay="1000"/>
                                  </p:stCondLst>
                                  <p:childTnLst>
                                    <p:set>
                                      <p:cBhvr>
                                        <p:cTn id="18" dur="1" fill="hold">
                                          <p:stCondLst>
                                            <p:cond delay="0"/>
                                          </p:stCondLst>
                                        </p:cTn>
                                        <p:tgtEl>
                                          <p:spTgt spid="86"/>
                                        </p:tgtEl>
                                        <p:attrNameLst>
                                          <p:attrName>style.visibility</p:attrName>
                                        </p:attrNameLst>
                                      </p:cBhvr>
                                      <p:to>
                                        <p:strVal val="visible"/>
                                      </p:to>
                                    </p:set>
                                    <p:animEffect transition="in" filter="wipe(left)">
                                      <p:cBhvr>
                                        <p:cTn id="19" dur="500"/>
                                        <p:tgtEl>
                                          <p:spTgt spid="86"/>
                                        </p:tgtEl>
                                      </p:cBhvr>
                                    </p:animEffect>
                                  </p:childTnLst>
                                </p:cTn>
                              </p:par>
                              <p:par>
                                <p:cTn id="20" presetID="22" presetClass="entr" presetSubtype="8" fill="hold" nodeType="withEffect">
                                  <p:stCondLst>
                                    <p:cond delay="1250"/>
                                  </p:stCondLst>
                                  <p:childTnLst>
                                    <p:set>
                                      <p:cBhvr>
                                        <p:cTn id="21" dur="1" fill="hold">
                                          <p:stCondLst>
                                            <p:cond delay="0"/>
                                          </p:stCondLst>
                                        </p:cTn>
                                        <p:tgtEl>
                                          <p:spTgt spid="58"/>
                                        </p:tgtEl>
                                        <p:attrNameLst>
                                          <p:attrName>style.visibility</p:attrName>
                                        </p:attrNameLst>
                                      </p:cBhvr>
                                      <p:to>
                                        <p:strVal val="visible"/>
                                      </p:to>
                                    </p:set>
                                    <p:animEffect transition="in" filter="wipe(left)">
                                      <p:cBhvr>
                                        <p:cTn id="22" dur="500"/>
                                        <p:tgtEl>
                                          <p:spTgt spid="5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F5062CD-9858-1142-97EB-CB344E0DEDA6}"/>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4841"/>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29868"/>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0070"/>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4841"/>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4842"/>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1999668"/>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0062"/>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Processing events is cumbersome</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1185"/>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2543321"/>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effectLst/>
                <a:uLnTx/>
                <a:uFillTx/>
                <a:latin typeface="Segoe UI Semilight"/>
                <a:ea typeface="+mn-ea"/>
                <a:cs typeface="+mn-cs"/>
              </a:rPr>
              <a:t>Application</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168293" y="3457354"/>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Semilight"/>
                <a:ea typeface="+mn-ea"/>
                <a:cs typeface="+mn-cs"/>
              </a:rPr>
              <a:t>&lt;/&gt;</a:t>
            </a:r>
          </a:p>
        </p:txBody>
      </p:sp>
      <p:pic>
        <p:nvPicPr>
          <p:cNvPr id="3" name="Picture 2">
            <a:extLst>
              <a:ext uri="{FF2B5EF4-FFF2-40B4-BE49-F238E27FC236}">
                <a16:creationId xmlns:a16="http://schemas.microsoft.com/office/drawing/2014/main" id="{CA0EFC16-8DBB-4BF8-8DEA-A55541FAF46C}"/>
              </a:ext>
            </a:extLst>
          </p:cNvPr>
          <p:cNvPicPr>
            <a:picLocks noChangeAspect="1"/>
          </p:cNvPicPr>
          <p:nvPr/>
        </p:nvPicPr>
        <p:blipFill>
          <a:blip r:embed="rId10"/>
          <a:stretch>
            <a:fillRect/>
          </a:stretch>
        </p:blipFill>
        <p:spPr>
          <a:xfrm>
            <a:off x="4978168" y="5374161"/>
            <a:ext cx="2112380" cy="650801"/>
          </a:xfrm>
          <a:prstGeom prst="rect">
            <a:avLst/>
          </a:prstGeom>
        </p:spPr>
      </p:pic>
      <p:sp>
        <p:nvSpPr>
          <p:cNvPr id="40" name="TextBox 39">
            <a:extLst>
              <a:ext uri="{FF2B5EF4-FFF2-40B4-BE49-F238E27FC236}">
                <a16:creationId xmlns:a16="http://schemas.microsoft.com/office/drawing/2014/main" id="{1651AF98-662D-4F66-B859-AAB6F0A12890}"/>
              </a:ext>
            </a:extLst>
          </p:cNvPr>
          <p:cNvSpPr txBox="1"/>
          <p:nvPr/>
        </p:nvSpPr>
        <p:spPr>
          <a:xfrm>
            <a:off x="5310369"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41" name="TextBox 40">
            <a:extLst>
              <a:ext uri="{FF2B5EF4-FFF2-40B4-BE49-F238E27FC236}">
                <a16:creationId xmlns:a16="http://schemas.microsoft.com/office/drawing/2014/main" id="{0915B545-32F8-482B-A2A9-489B852D0515}"/>
              </a:ext>
            </a:extLst>
          </p:cNvPr>
          <p:cNvSpPr txBox="1"/>
          <p:nvPr/>
        </p:nvSpPr>
        <p:spPr>
          <a:xfrm>
            <a:off x="3681905" y="1820775"/>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42" name="Picture 41">
            <a:extLst>
              <a:ext uri="{FF2B5EF4-FFF2-40B4-BE49-F238E27FC236}">
                <a16:creationId xmlns:a16="http://schemas.microsoft.com/office/drawing/2014/main" id="{1B154EDD-6CEA-684F-81BD-01855C37F2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91383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81D45DA-2B7C-6940-80B0-CF0BE481048A}"/>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3505123" y="4184841"/>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3505123" y="2729868"/>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3505123" y="3460070"/>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3505123" y="4184841"/>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3505123" y="4184842"/>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3505123" y="1999668"/>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815848" y="1650062"/>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108443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Devices</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79258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5156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Cloud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401517"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Streaming Data</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670933"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Tables</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388662"/>
            <a:ext cx="11655840" cy="80083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00" normalizeH="0" baseline="0" noProof="0" dirty="0">
                <a:ln w="3175">
                  <a:noFill/>
                </a:ln>
                <a:solidFill>
                  <a:schemeClr val="bg1"/>
                </a:solidFill>
                <a:effectLst/>
                <a:uLnTx/>
                <a:uFillTx/>
                <a:latin typeface="Segoe UI Light"/>
                <a:ea typeface="+mn-ea"/>
                <a:cs typeface="Segoe UI" pitchFamily="34" charset="0"/>
              </a:rPr>
              <a:t>Communication between app components is complicated</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4978168" y="3171185"/>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105490" y="2543321"/>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Service 1</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168293" y="3457354"/>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&lt;/&gt;</a:t>
            </a:r>
          </a:p>
        </p:txBody>
      </p:sp>
      <p:cxnSp>
        <p:nvCxnSpPr>
          <p:cNvPr id="37" name="Straight Arrow Connector 36">
            <a:extLst>
              <a:ext uri="{FF2B5EF4-FFF2-40B4-BE49-F238E27FC236}">
                <a16:creationId xmlns:a16="http://schemas.microsoft.com/office/drawing/2014/main" id="{5EE64A89-8BB9-4494-9FF4-E3F1E1A4335F}"/>
              </a:ext>
            </a:extLst>
          </p:cNvPr>
          <p:cNvCxnSpPr>
            <a:cxnSpLocks/>
          </p:cNvCxnSpPr>
          <p:nvPr/>
        </p:nvCxnSpPr>
        <p:spPr>
          <a:xfrm>
            <a:off x="7090548" y="4184841"/>
            <a:ext cx="1931918"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F90F1729-F027-4854-B384-2D5C479CB1D6}"/>
              </a:ext>
            </a:extLst>
          </p:cNvPr>
          <p:cNvSpPr/>
          <p:nvPr/>
        </p:nvSpPr>
        <p:spPr bwMode="auto">
          <a:xfrm>
            <a:off x="9017733" y="3154463"/>
            <a:ext cx="2112380" cy="204210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TextBox 44">
            <a:extLst>
              <a:ext uri="{FF2B5EF4-FFF2-40B4-BE49-F238E27FC236}">
                <a16:creationId xmlns:a16="http://schemas.microsoft.com/office/drawing/2014/main" id="{FF83FDA8-D156-4615-B6C6-0587036D1574}"/>
              </a:ext>
            </a:extLst>
          </p:cNvPr>
          <p:cNvSpPr txBox="1"/>
          <p:nvPr/>
        </p:nvSpPr>
        <p:spPr>
          <a:xfrm>
            <a:off x="9145055" y="2526599"/>
            <a:ext cx="185773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Service 2</a:t>
            </a:r>
          </a:p>
        </p:txBody>
      </p:sp>
      <p:sp>
        <p:nvSpPr>
          <p:cNvPr id="46" name="TextBox 45">
            <a:extLst>
              <a:ext uri="{FF2B5EF4-FFF2-40B4-BE49-F238E27FC236}">
                <a16:creationId xmlns:a16="http://schemas.microsoft.com/office/drawing/2014/main" id="{A1162B8A-8FFF-46E1-9C36-7890C24E5FB2}"/>
              </a:ext>
            </a:extLst>
          </p:cNvPr>
          <p:cNvSpPr txBox="1"/>
          <p:nvPr/>
        </p:nvSpPr>
        <p:spPr>
          <a:xfrm>
            <a:off x="9207858" y="3440632"/>
            <a:ext cx="1857736" cy="159120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light"/>
                <a:ea typeface="+mn-ea"/>
                <a:cs typeface="+mn-cs"/>
              </a:rPr>
              <a:t>&lt;/&gt;</a:t>
            </a:r>
          </a:p>
        </p:txBody>
      </p:sp>
      <p:sp>
        <p:nvSpPr>
          <p:cNvPr id="47" name="TextBox 46">
            <a:extLst>
              <a:ext uri="{FF2B5EF4-FFF2-40B4-BE49-F238E27FC236}">
                <a16:creationId xmlns:a16="http://schemas.microsoft.com/office/drawing/2014/main" id="{CC2AFC10-3003-4C32-80F7-0ACB6270ED55}"/>
              </a:ext>
            </a:extLst>
          </p:cNvPr>
          <p:cNvSpPr txBox="1"/>
          <p:nvPr/>
        </p:nvSpPr>
        <p:spPr>
          <a:xfrm>
            <a:off x="6995079" y="1789811"/>
            <a:ext cx="212285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Custom app specific events</a:t>
            </a:r>
          </a:p>
        </p:txBody>
      </p:sp>
      <p:pic>
        <p:nvPicPr>
          <p:cNvPr id="43" name="Picture 42">
            <a:extLst>
              <a:ext uri="{FF2B5EF4-FFF2-40B4-BE49-F238E27FC236}">
                <a16:creationId xmlns:a16="http://schemas.microsoft.com/office/drawing/2014/main" id="{6DC29EDA-C16B-4EAD-9288-5052F826AB97}"/>
              </a:ext>
            </a:extLst>
          </p:cNvPr>
          <p:cNvPicPr>
            <a:picLocks noChangeAspect="1"/>
          </p:cNvPicPr>
          <p:nvPr/>
        </p:nvPicPr>
        <p:blipFill>
          <a:blip r:embed="rId10"/>
          <a:stretch>
            <a:fillRect/>
          </a:stretch>
        </p:blipFill>
        <p:spPr>
          <a:xfrm>
            <a:off x="4978168" y="5374161"/>
            <a:ext cx="2112380" cy="650801"/>
          </a:xfrm>
          <a:prstGeom prst="rect">
            <a:avLst/>
          </a:prstGeom>
        </p:spPr>
      </p:pic>
      <p:pic>
        <p:nvPicPr>
          <p:cNvPr id="48" name="Picture 47">
            <a:extLst>
              <a:ext uri="{FF2B5EF4-FFF2-40B4-BE49-F238E27FC236}">
                <a16:creationId xmlns:a16="http://schemas.microsoft.com/office/drawing/2014/main" id="{64279A59-18D5-44D2-892D-F2319961763F}"/>
              </a:ext>
            </a:extLst>
          </p:cNvPr>
          <p:cNvPicPr>
            <a:picLocks noChangeAspect="1"/>
          </p:cNvPicPr>
          <p:nvPr/>
        </p:nvPicPr>
        <p:blipFill>
          <a:blip r:embed="rId10"/>
          <a:stretch>
            <a:fillRect/>
          </a:stretch>
        </p:blipFill>
        <p:spPr>
          <a:xfrm>
            <a:off x="9017733" y="5367834"/>
            <a:ext cx="2112380" cy="650801"/>
          </a:xfrm>
          <a:prstGeom prst="rect">
            <a:avLst/>
          </a:prstGeom>
        </p:spPr>
      </p:pic>
      <p:sp>
        <p:nvSpPr>
          <p:cNvPr id="50" name="TextBox 49">
            <a:extLst>
              <a:ext uri="{FF2B5EF4-FFF2-40B4-BE49-F238E27FC236}">
                <a16:creationId xmlns:a16="http://schemas.microsoft.com/office/drawing/2014/main" id="{761A87B9-FD8E-495B-843D-00E568EA6BD9}"/>
              </a:ext>
            </a:extLst>
          </p:cNvPr>
          <p:cNvSpPr txBox="1"/>
          <p:nvPr/>
        </p:nvSpPr>
        <p:spPr>
          <a:xfrm>
            <a:off x="5310369"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51" name="TextBox 50">
            <a:extLst>
              <a:ext uri="{FF2B5EF4-FFF2-40B4-BE49-F238E27FC236}">
                <a16:creationId xmlns:a16="http://schemas.microsoft.com/office/drawing/2014/main" id="{66E6EC41-5C05-4234-AC68-16FECEF512B6}"/>
              </a:ext>
            </a:extLst>
          </p:cNvPr>
          <p:cNvSpPr txBox="1"/>
          <p:nvPr/>
        </p:nvSpPr>
        <p:spPr>
          <a:xfrm>
            <a:off x="9439003" y="5954123"/>
            <a:ext cx="1269840"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light"/>
                <a:ea typeface="+mn-ea"/>
                <a:cs typeface="+mn-cs"/>
              </a:rPr>
              <a:t>Infrastructure</a:t>
            </a:r>
          </a:p>
        </p:txBody>
      </p:sp>
      <p:sp>
        <p:nvSpPr>
          <p:cNvPr id="52" name="TextBox 51">
            <a:extLst>
              <a:ext uri="{FF2B5EF4-FFF2-40B4-BE49-F238E27FC236}">
                <a16:creationId xmlns:a16="http://schemas.microsoft.com/office/drawing/2014/main" id="{AD9E25CC-5409-4D0A-AA3E-301FE218DA2F}"/>
              </a:ext>
            </a:extLst>
          </p:cNvPr>
          <p:cNvSpPr txBox="1"/>
          <p:nvPr/>
        </p:nvSpPr>
        <p:spPr>
          <a:xfrm>
            <a:off x="3681905" y="1820775"/>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pic>
        <p:nvPicPr>
          <p:cNvPr id="49" name="Picture 48">
            <a:extLst>
              <a:ext uri="{FF2B5EF4-FFF2-40B4-BE49-F238E27FC236}">
                <a16:creationId xmlns:a16="http://schemas.microsoft.com/office/drawing/2014/main" id="{2922E92C-FE1A-5C47-BE65-97748042745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Tree>
    <p:extLst>
      <p:ext uri="{BB962C8B-B14F-4D97-AF65-F5344CB8AC3E}">
        <p14:creationId xmlns:p14="http://schemas.microsoft.com/office/powerpoint/2010/main" val="3437153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1E6AF6C-D047-3C4F-8B0E-12834FBD69B8}"/>
              </a:ext>
            </a:extLst>
          </p:cNvPr>
          <p:cNvSpPr/>
          <p:nvPr/>
        </p:nvSpPr>
        <p:spPr>
          <a:xfrm>
            <a:off x="0" y="1"/>
            <a:ext cx="12192000" cy="13612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a:cxnSpLocks/>
          </p:cNvCxnSpPr>
          <p:nvPr/>
        </p:nvCxnSpPr>
        <p:spPr>
          <a:xfrm flipV="1">
            <a:off x="2810644" y="4196676"/>
            <a:ext cx="1478591" cy="146583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a:cxnSpLocks/>
            <a:stCxn id="89" idx="3"/>
          </p:cNvCxnSpPr>
          <p:nvPr/>
        </p:nvCxnSpPr>
        <p:spPr>
          <a:xfrm>
            <a:off x="2810644" y="2741703"/>
            <a:ext cx="1478591" cy="145497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p:cNvCxnSpPr>
            <a:cxnSpLocks/>
            <a:stCxn id="123" idx="3"/>
          </p:cNvCxnSpPr>
          <p:nvPr/>
        </p:nvCxnSpPr>
        <p:spPr>
          <a:xfrm>
            <a:off x="2810644" y="3471905"/>
            <a:ext cx="1478591" cy="7247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a:cxnSpLocks/>
            <a:stCxn id="112" idx="3"/>
          </p:cNvCxnSpPr>
          <p:nvPr/>
        </p:nvCxnSpPr>
        <p:spPr>
          <a:xfrm flipV="1">
            <a:off x="2810644" y="4196676"/>
            <a:ext cx="1478591" cy="54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p:cNvCxnSpPr>
            <a:cxnSpLocks/>
            <a:stCxn id="128" idx="3"/>
          </p:cNvCxnSpPr>
          <p:nvPr/>
        </p:nvCxnSpPr>
        <p:spPr>
          <a:xfrm flipV="1">
            <a:off x="2810644" y="4196677"/>
            <a:ext cx="1478591" cy="7356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Straight Arrow Connector 105">
            <a:extLst>
              <a:ext uri="{FF2B5EF4-FFF2-40B4-BE49-F238E27FC236}">
                <a16:creationId xmlns:a16="http://schemas.microsoft.com/office/drawing/2014/main" id="{1F08D022-F03C-4799-8064-D7D1BE33C799}"/>
              </a:ext>
            </a:extLst>
          </p:cNvPr>
          <p:cNvCxnSpPr>
            <a:cxnSpLocks/>
            <a:stCxn id="94" idx="3"/>
          </p:cNvCxnSpPr>
          <p:nvPr/>
        </p:nvCxnSpPr>
        <p:spPr>
          <a:xfrm>
            <a:off x="2810644" y="2011503"/>
            <a:ext cx="1473045" cy="218887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D2156C62-5FF6-4749-9BFD-6D6531136621}"/>
              </a:ext>
            </a:extLst>
          </p:cNvPr>
          <p:cNvGrpSpPr/>
          <p:nvPr/>
        </p:nvGrpSpPr>
        <p:grpSpPr>
          <a:xfrm>
            <a:off x="121369" y="1661897"/>
            <a:ext cx="2689274" cy="4368573"/>
            <a:chOff x="819769" y="509397"/>
            <a:chExt cx="2743200" cy="4456177"/>
          </a:xfrm>
        </p:grpSpPr>
        <p:grpSp>
          <p:nvGrpSpPr>
            <p:cNvPr id="6" name="Group 5">
              <a:extLst>
                <a:ext uri="{FF2B5EF4-FFF2-40B4-BE49-F238E27FC236}">
                  <a16:creationId xmlns:a16="http://schemas.microsoft.com/office/drawing/2014/main" id="{4BBDAF75-F54A-4F99-8DFE-5BBE7A3D3415}"/>
                </a:ext>
              </a:extLst>
            </p:cNvPr>
            <p:cNvGrpSpPr/>
            <p:nvPr/>
          </p:nvGrpSpPr>
          <p:grpSpPr>
            <a:xfrm>
              <a:off x="819769" y="509397"/>
              <a:ext cx="2743200" cy="713232"/>
              <a:chOff x="854832" y="509397"/>
              <a:chExt cx="2743200" cy="713232"/>
            </a:xfrm>
          </p:grpSpPr>
          <p:sp>
            <p:nvSpPr>
              <p:cNvPr id="94" name="Rectangle 93">
                <a:extLst>
                  <a:ext uri="{FF2B5EF4-FFF2-40B4-BE49-F238E27FC236}">
                    <a16:creationId xmlns:a16="http://schemas.microsoft.com/office/drawing/2014/main" id="{32724662-44EA-4DAB-A661-1A7E861F0346}"/>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1" name="TextBox 90">
                <a:extLst>
                  <a:ext uri="{FF2B5EF4-FFF2-40B4-BE49-F238E27FC236}">
                    <a16:creationId xmlns:a16="http://schemas.microsoft.com/office/drawing/2014/main" id="{3E6AC65C-01AA-40B5-BBA4-778D7A22A1A4}"/>
                  </a:ext>
                </a:extLst>
              </p:cNvPr>
              <p:cNvSpPr txBox="1"/>
              <p:nvPr/>
            </p:nvSpPr>
            <p:spPr>
              <a:xfrm>
                <a:off x="1463980" y="712390"/>
                <a:ext cx="817901"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Hub</a:t>
                </a:r>
              </a:p>
            </p:txBody>
          </p:sp>
        </p:grpSp>
        <p:pic>
          <p:nvPicPr>
            <p:cNvPr id="13" name="Picture 12">
              <a:extLst>
                <a:ext uri="{FF2B5EF4-FFF2-40B4-BE49-F238E27FC236}">
                  <a16:creationId xmlns:a16="http://schemas.microsoft.com/office/drawing/2014/main" id="{6FCAED16-C9F8-4233-B70F-3412F1825ED3}"/>
                </a:ext>
              </a:extLst>
            </p:cNvPr>
            <p:cNvPicPr>
              <a:picLocks noChangeAspect="1"/>
            </p:cNvPicPr>
            <p:nvPr/>
          </p:nvPicPr>
          <p:blipFill>
            <a:blip r:embed="rId3"/>
            <a:stretch>
              <a:fillRect/>
            </a:stretch>
          </p:blipFill>
          <p:spPr>
            <a:xfrm>
              <a:off x="962067" y="660273"/>
              <a:ext cx="411480" cy="411480"/>
            </a:xfrm>
            <a:prstGeom prst="rect">
              <a:avLst/>
            </a:prstGeom>
            <a:solidFill>
              <a:schemeClr val="bg2"/>
            </a:solidFill>
            <a:ln>
              <a:noFill/>
            </a:ln>
          </p:spPr>
        </p:pic>
        <p:grpSp>
          <p:nvGrpSpPr>
            <p:cNvPr id="88" name="Group 87">
              <a:extLst>
                <a:ext uri="{FF2B5EF4-FFF2-40B4-BE49-F238E27FC236}">
                  <a16:creationId xmlns:a16="http://schemas.microsoft.com/office/drawing/2014/main" id="{2BEE879F-8BDF-4036-ACDC-A7ECA135FDD0}"/>
                </a:ext>
              </a:extLst>
            </p:cNvPr>
            <p:cNvGrpSpPr/>
            <p:nvPr/>
          </p:nvGrpSpPr>
          <p:grpSpPr>
            <a:xfrm>
              <a:off x="819769" y="1254240"/>
              <a:ext cx="2743200" cy="713232"/>
              <a:chOff x="854832" y="509397"/>
              <a:chExt cx="2743200" cy="713232"/>
            </a:xfrm>
          </p:grpSpPr>
          <p:sp>
            <p:nvSpPr>
              <p:cNvPr id="89" name="Rectangle 88">
                <a:extLst>
                  <a:ext uri="{FF2B5EF4-FFF2-40B4-BE49-F238E27FC236}">
                    <a16:creationId xmlns:a16="http://schemas.microsoft.com/office/drawing/2014/main" id="{42D23ECC-B726-4465-9CD5-3CF6C4A9BA5D}"/>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0" name="TextBox 89">
                <a:extLst>
                  <a:ext uri="{FF2B5EF4-FFF2-40B4-BE49-F238E27FC236}">
                    <a16:creationId xmlns:a16="http://schemas.microsoft.com/office/drawing/2014/main" id="{7F8A2198-A28F-435A-BE48-DBB5A12949CF}"/>
                  </a:ext>
                </a:extLst>
              </p:cNvPr>
              <p:cNvSpPr txBox="1"/>
              <p:nvPr/>
            </p:nvSpPr>
            <p:spPr>
              <a:xfrm>
                <a:off x="1463980" y="712390"/>
                <a:ext cx="119647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Blob Storage</a:t>
                </a:r>
              </a:p>
            </p:txBody>
          </p:sp>
        </p:grpSp>
        <p:pic>
          <p:nvPicPr>
            <p:cNvPr id="101" name="Picture 100"/>
            <p:cNvPicPr>
              <a:picLocks noChangeAspect="1"/>
            </p:cNvPicPr>
            <p:nvPr/>
          </p:nvPicPr>
          <p:blipFill>
            <a:blip r:embed="rId4"/>
            <a:stretch>
              <a:fillRect/>
            </a:stretch>
          </p:blipFill>
          <p:spPr>
            <a:xfrm>
              <a:off x="960291" y="1403340"/>
              <a:ext cx="415032" cy="415032"/>
            </a:xfrm>
            <a:prstGeom prst="rect">
              <a:avLst/>
            </a:prstGeom>
            <a:noFill/>
            <a:ln>
              <a:noFill/>
            </a:ln>
          </p:spPr>
        </p:pic>
        <p:grpSp>
          <p:nvGrpSpPr>
            <p:cNvPr id="110" name="Group 109">
              <a:extLst>
                <a:ext uri="{FF2B5EF4-FFF2-40B4-BE49-F238E27FC236}">
                  <a16:creationId xmlns:a16="http://schemas.microsoft.com/office/drawing/2014/main" id="{9FEA198D-1F55-4998-AC7E-B0533845171F}"/>
                </a:ext>
              </a:extLst>
            </p:cNvPr>
            <p:cNvGrpSpPr/>
            <p:nvPr/>
          </p:nvGrpSpPr>
          <p:grpSpPr>
            <a:xfrm>
              <a:off x="819769" y="2743926"/>
              <a:ext cx="2743200" cy="713232"/>
              <a:chOff x="854832" y="509397"/>
              <a:chExt cx="2743200" cy="713232"/>
            </a:xfrm>
          </p:grpSpPr>
          <p:sp>
            <p:nvSpPr>
              <p:cNvPr id="112" name="Rectangle 111">
                <a:extLst>
                  <a:ext uri="{FF2B5EF4-FFF2-40B4-BE49-F238E27FC236}">
                    <a16:creationId xmlns:a16="http://schemas.microsoft.com/office/drawing/2014/main" id="{A704D714-488C-47FC-9AA7-EBB4F161C3AF}"/>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3" name="TextBox 112">
                <a:extLst>
                  <a:ext uri="{FF2B5EF4-FFF2-40B4-BE49-F238E27FC236}">
                    <a16:creationId xmlns:a16="http://schemas.microsoft.com/office/drawing/2014/main" id="{2130F499-5B43-4FBD-9F94-C6C1112C2D3D}"/>
                  </a:ext>
                </a:extLst>
              </p:cNvPr>
              <p:cNvSpPr txBox="1"/>
              <p:nvPr/>
            </p:nvSpPr>
            <p:spPr>
              <a:xfrm>
                <a:off x="1463980" y="712390"/>
                <a:ext cx="1524154"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Resource Groups</a:t>
                </a:r>
              </a:p>
            </p:txBody>
          </p:sp>
        </p:grpSp>
        <p:grpSp>
          <p:nvGrpSpPr>
            <p:cNvPr id="119" name="Group 118">
              <a:extLst>
                <a:ext uri="{FF2B5EF4-FFF2-40B4-BE49-F238E27FC236}">
                  <a16:creationId xmlns:a16="http://schemas.microsoft.com/office/drawing/2014/main" id="{765C9699-B8AE-4D77-A5D3-52AAD2F5B9E3}"/>
                </a:ext>
              </a:extLst>
            </p:cNvPr>
            <p:cNvGrpSpPr/>
            <p:nvPr/>
          </p:nvGrpSpPr>
          <p:grpSpPr>
            <a:xfrm>
              <a:off x="819769" y="1999083"/>
              <a:ext cx="2743200" cy="713232"/>
              <a:chOff x="854832" y="489705"/>
              <a:chExt cx="2743200" cy="713232"/>
            </a:xfrm>
          </p:grpSpPr>
          <p:sp>
            <p:nvSpPr>
              <p:cNvPr id="123" name="Rectangle 122">
                <a:extLst>
                  <a:ext uri="{FF2B5EF4-FFF2-40B4-BE49-F238E27FC236}">
                    <a16:creationId xmlns:a16="http://schemas.microsoft.com/office/drawing/2014/main" id="{4AA6E1D4-ABB9-45E7-9F6A-3F27C9425BF4}"/>
                  </a:ext>
                </a:extLst>
              </p:cNvPr>
              <p:cNvSpPr/>
              <p:nvPr/>
            </p:nvSpPr>
            <p:spPr>
              <a:xfrm>
                <a:off x="854832" y="489705"/>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4" name="TextBox 123">
                <a:extLst>
                  <a:ext uri="{FF2B5EF4-FFF2-40B4-BE49-F238E27FC236}">
                    <a16:creationId xmlns:a16="http://schemas.microsoft.com/office/drawing/2014/main" id="{FFE901EE-8500-43D9-8BCB-C7FC65DA4C5E}"/>
                  </a:ext>
                </a:extLst>
              </p:cNvPr>
              <p:cNvSpPr txBox="1"/>
              <p:nvPr/>
            </p:nvSpPr>
            <p:spPr>
              <a:xfrm>
                <a:off x="1463980" y="712390"/>
                <a:ext cx="1742609"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Azure Subscriptions</a:t>
                </a:r>
              </a:p>
            </p:txBody>
          </p:sp>
        </p:grpSp>
        <p:grpSp>
          <p:nvGrpSpPr>
            <p:cNvPr id="126" name="Group 125">
              <a:extLst>
                <a:ext uri="{FF2B5EF4-FFF2-40B4-BE49-F238E27FC236}">
                  <a16:creationId xmlns:a16="http://schemas.microsoft.com/office/drawing/2014/main" id="{00A04110-611B-4B73-B77D-5883A31DB71C}"/>
                </a:ext>
              </a:extLst>
            </p:cNvPr>
            <p:cNvGrpSpPr/>
            <p:nvPr/>
          </p:nvGrpSpPr>
          <p:grpSpPr>
            <a:xfrm>
              <a:off x="819769" y="3488769"/>
              <a:ext cx="2743200" cy="713232"/>
              <a:chOff x="854832" y="509397"/>
              <a:chExt cx="2743200" cy="713232"/>
            </a:xfrm>
          </p:grpSpPr>
          <p:sp>
            <p:nvSpPr>
              <p:cNvPr id="128" name="Rectangle 127">
                <a:extLst>
                  <a:ext uri="{FF2B5EF4-FFF2-40B4-BE49-F238E27FC236}">
                    <a16:creationId xmlns:a16="http://schemas.microsoft.com/office/drawing/2014/main" id="{A4678F7F-2F26-4CA6-A5CA-0DFA1AA63088}"/>
                  </a:ext>
                </a:extLst>
              </p:cNvPr>
              <p:cNvSpPr/>
              <p:nvPr/>
            </p:nvSpPr>
            <p:spPr>
              <a:xfrm>
                <a:off x="854832" y="509397"/>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9" name="TextBox 128">
                <a:extLst>
                  <a:ext uri="{FF2B5EF4-FFF2-40B4-BE49-F238E27FC236}">
                    <a16:creationId xmlns:a16="http://schemas.microsoft.com/office/drawing/2014/main" id="{EA55A754-CBB5-4FAB-A18F-8B1AA96C67CA}"/>
                  </a:ext>
                </a:extLst>
              </p:cNvPr>
              <p:cNvSpPr txBox="1"/>
              <p:nvPr/>
            </p:nvSpPr>
            <p:spPr>
              <a:xfrm>
                <a:off x="1463980" y="712390"/>
                <a:ext cx="1078478"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Hubs</a:t>
                </a:r>
              </a:p>
            </p:txBody>
          </p:sp>
        </p:grpSp>
        <p:grpSp>
          <p:nvGrpSpPr>
            <p:cNvPr id="136" name="Group 135">
              <a:extLst>
                <a:ext uri="{FF2B5EF4-FFF2-40B4-BE49-F238E27FC236}">
                  <a16:creationId xmlns:a16="http://schemas.microsoft.com/office/drawing/2014/main" id="{8C9095EB-3B6D-420E-9505-78FDED60463F}"/>
                </a:ext>
              </a:extLst>
            </p:cNvPr>
            <p:cNvGrpSpPr/>
            <p:nvPr/>
          </p:nvGrpSpPr>
          <p:grpSpPr>
            <a:xfrm>
              <a:off x="819769" y="4252342"/>
              <a:ext cx="2743200" cy="713232"/>
              <a:chOff x="854832" y="-216718"/>
              <a:chExt cx="2743200" cy="713232"/>
            </a:xfrm>
          </p:grpSpPr>
          <p:sp>
            <p:nvSpPr>
              <p:cNvPr id="138" name="Rectangle 137">
                <a:extLst>
                  <a:ext uri="{FF2B5EF4-FFF2-40B4-BE49-F238E27FC236}">
                    <a16:creationId xmlns:a16="http://schemas.microsoft.com/office/drawing/2014/main" id="{C7BD2B39-98F8-46A4-8EDA-125F770985AD}"/>
                  </a:ext>
                </a:extLst>
              </p:cNvPr>
              <p:cNvSpPr/>
              <p:nvPr/>
            </p:nvSpPr>
            <p:spPr>
              <a:xfrm>
                <a:off x="854832" y="-216718"/>
                <a:ext cx="2743200" cy="7132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TextBox 138">
                <a:extLst>
                  <a:ext uri="{FF2B5EF4-FFF2-40B4-BE49-F238E27FC236}">
                    <a16:creationId xmlns:a16="http://schemas.microsoft.com/office/drawing/2014/main" id="{9FD3FE21-DBA9-40C7-A4FC-B4573BA37C79}"/>
                  </a:ext>
                </a:extLst>
              </p:cNvPr>
              <p:cNvSpPr txBox="1"/>
              <p:nvPr/>
            </p:nvSpPr>
            <p:spPr>
              <a:xfrm>
                <a:off x="1463980" y="-13725"/>
                <a:ext cx="1358350" cy="313949"/>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Storage (GPv2)</a:t>
                </a:r>
              </a:p>
            </p:txBody>
          </p:sp>
        </p:grpSp>
        <p:pic>
          <p:nvPicPr>
            <p:cNvPr id="93" name="Picture 92"/>
            <p:cNvPicPr>
              <a:picLocks noChangeAspect="1"/>
            </p:cNvPicPr>
            <p:nvPr/>
          </p:nvPicPr>
          <p:blipFill rotWithShape="1">
            <a:blip r:embed="rId5"/>
            <a:srcRect b="33533"/>
            <a:stretch/>
          </p:blipFill>
          <p:spPr>
            <a:xfrm>
              <a:off x="960291" y="3637869"/>
              <a:ext cx="415032" cy="415032"/>
            </a:xfrm>
            <a:prstGeom prst="rect">
              <a:avLst/>
            </a:prstGeom>
            <a:noFill/>
            <a:ln>
              <a:noFill/>
            </a:ln>
          </p:spPr>
        </p:pic>
        <p:pic>
          <p:nvPicPr>
            <p:cNvPr id="98" name="Picture 97"/>
            <p:cNvPicPr>
              <a:picLocks noChangeAspect="1"/>
            </p:cNvPicPr>
            <p:nvPr/>
          </p:nvPicPr>
          <p:blipFill>
            <a:blip r:embed="rId6"/>
            <a:stretch>
              <a:fillRect/>
            </a:stretch>
          </p:blipFill>
          <p:spPr>
            <a:xfrm>
              <a:off x="960291" y="2893026"/>
              <a:ext cx="415032" cy="415032"/>
            </a:xfrm>
            <a:prstGeom prst="rect">
              <a:avLst/>
            </a:prstGeom>
            <a:noFill/>
            <a:ln>
              <a:noFill/>
            </a:ln>
          </p:spPr>
        </p:pic>
        <p:pic>
          <p:nvPicPr>
            <p:cNvPr id="99" name="Picture 98"/>
            <p:cNvPicPr>
              <a:picLocks noChangeAspect="1"/>
            </p:cNvPicPr>
            <p:nvPr/>
          </p:nvPicPr>
          <p:blipFill>
            <a:blip r:embed="rId7"/>
            <a:stretch>
              <a:fillRect/>
            </a:stretch>
          </p:blipFill>
          <p:spPr>
            <a:xfrm>
              <a:off x="962067" y="2149959"/>
              <a:ext cx="411480" cy="411480"/>
            </a:xfrm>
            <a:prstGeom prst="rect">
              <a:avLst/>
            </a:prstGeom>
            <a:noFill/>
            <a:ln>
              <a:noFill/>
            </a:ln>
          </p:spPr>
        </p:pic>
        <p:pic>
          <p:nvPicPr>
            <p:cNvPr id="12" name="Graphic 11">
              <a:extLst>
                <a:ext uri="{FF2B5EF4-FFF2-40B4-BE49-F238E27FC236}">
                  <a16:creationId xmlns:a16="http://schemas.microsoft.com/office/drawing/2014/main" id="{35EC61AA-4C16-417E-8697-DC1E64E19896}"/>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2937" t="26233" r="33290" b="30261"/>
            <a:stretch/>
          </p:blipFill>
          <p:spPr>
            <a:xfrm>
              <a:off x="962067" y="4403218"/>
              <a:ext cx="411480" cy="411480"/>
            </a:xfrm>
            <a:prstGeom prst="rect">
              <a:avLst/>
            </a:prstGeom>
          </p:spPr>
        </p:pic>
      </p:grpSp>
      <p:sp>
        <p:nvSpPr>
          <p:cNvPr id="156" name="Title 6">
            <a:extLst>
              <a:ext uri="{FF2B5EF4-FFF2-40B4-BE49-F238E27FC236}">
                <a16:creationId xmlns:a16="http://schemas.microsoft.com/office/drawing/2014/main" id="{1782B92A-1D35-4217-9B85-40A504D134B6}"/>
              </a:ext>
            </a:extLst>
          </p:cNvPr>
          <p:cNvSpPr txBox="1">
            <a:spLocks/>
          </p:cNvSpPr>
          <p:nvPr/>
        </p:nvSpPr>
        <p:spPr>
          <a:xfrm>
            <a:off x="269241" y="289957"/>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4705" b="0" i="0" u="none" strike="noStrike" kern="1200" cap="none" spc="-100" normalizeH="0" baseline="0" noProof="0" dirty="0">
                <a:ln w="3175">
                  <a:noFill/>
                </a:ln>
                <a:solidFill>
                  <a:schemeClr val="bg1"/>
                </a:solidFill>
                <a:effectLst/>
                <a:uLnTx/>
                <a:uFillTx/>
                <a:latin typeface="Segoe UI Light"/>
                <a:ea typeface="+mn-ea"/>
                <a:cs typeface="Segoe UI" pitchFamily="34" charset="0"/>
              </a:rPr>
              <a:t>What if it could be simpler?</a:t>
            </a:r>
          </a:p>
        </p:txBody>
      </p:sp>
      <p:sp>
        <p:nvSpPr>
          <p:cNvPr id="4" name="Rectangle 3">
            <a:extLst>
              <a:ext uri="{FF2B5EF4-FFF2-40B4-BE49-F238E27FC236}">
                <a16:creationId xmlns:a16="http://schemas.microsoft.com/office/drawing/2014/main" id="{65C95FA4-D1D5-46CC-B5AA-A144EBEB4AF6}"/>
              </a:ext>
            </a:extLst>
          </p:cNvPr>
          <p:cNvSpPr/>
          <p:nvPr/>
        </p:nvSpPr>
        <p:spPr bwMode="auto">
          <a:xfrm>
            <a:off x="5784263" y="3393022"/>
            <a:ext cx="1672129" cy="1598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extBox 1">
            <a:extLst>
              <a:ext uri="{FF2B5EF4-FFF2-40B4-BE49-F238E27FC236}">
                <a16:creationId xmlns:a16="http://schemas.microsoft.com/office/drawing/2014/main" id="{02E55043-95A9-45C2-853F-B6A13D7330BC}"/>
              </a:ext>
            </a:extLst>
          </p:cNvPr>
          <p:cNvSpPr txBox="1"/>
          <p:nvPr/>
        </p:nvSpPr>
        <p:spPr>
          <a:xfrm>
            <a:off x="5844112" y="2480138"/>
            <a:ext cx="1857736" cy="103720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Serverless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353535"/>
                </a:solidFill>
                <a:latin typeface="Segoe UI Semilight"/>
              </a:rPr>
              <a:t>Function </a:t>
            </a: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1</a:t>
            </a:r>
          </a:p>
        </p:txBody>
      </p:sp>
      <p:sp>
        <p:nvSpPr>
          <p:cNvPr id="36" name="TextBox 35">
            <a:extLst>
              <a:ext uri="{FF2B5EF4-FFF2-40B4-BE49-F238E27FC236}">
                <a16:creationId xmlns:a16="http://schemas.microsoft.com/office/drawing/2014/main" id="{D2FE620E-5016-47FC-BF03-40E77DF741CA}"/>
              </a:ext>
            </a:extLst>
          </p:cNvPr>
          <p:cNvSpPr txBox="1"/>
          <p:nvPr/>
        </p:nvSpPr>
        <p:spPr>
          <a:xfrm>
            <a:off x="5901628" y="3931779"/>
            <a:ext cx="1419849" cy="926407"/>
          </a:xfrm>
          <a:prstGeom prst="rect">
            <a:avLst/>
          </a:prstGeom>
        </p:spPr>
        <p:style>
          <a:lnRef idx="3">
            <a:schemeClr val="lt1"/>
          </a:lnRef>
          <a:fillRef idx="1">
            <a:schemeClr val="accent5"/>
          </a:fillRef>
          <a:effectRef idx="1">
            <a:schemeClr val="accent5"/>
          </a:effectRef>
          <a:fontRef idx="minor">
            <a:schemeClr val="lt1"/>
          </a:fontRef>
        </p:style>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&lt;/&gt;</a:t>
            </a:r>
          </a:p>
        </p:txBody>
      </p:sp>
      <p:cxnSp>
        <p:nvCxnSpPr>
          <p:cNvPr id="37" name="Straight Arrow Connector 36">
            <a:extLst>
              <a:ext uri="{FF2B5EF4-FFF2-40B4-BE49-F238E27FC236}">
                <a16:creationId xmlns:a16="http://schemas.microsoft.com/office/drawing/2014/main" id="{5EE64A89-8BB9-4494-9FF4-E3F1E1A4335F}"/>
              </a:ext>
            </a:extLst>
          </p:cNvPr>
          <p:cNvCxnSpPr>
            <a:cxnSpLocks/>
          </p:cNvCxnSpPr>
          <p:nvPr/>
        </p:nvCxnSpPr>
        <p:spPr>
          <a:xfrm>
            <a:off x="7438841" y="4207471"/>
            <a:ext cx="385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Rectangle 43">
            <a:extLst>
              <a:ext uri="{FF2B5EF4-FFF2-40B4-BE49-F238E27FC236}">
                <a16:creationId xmlns:a16="http://schemas.microsoft.com/office/drawing/2014/main" id="{F90F1729-F027-4854-B384-2D5C479CB1D6}"/>
              </a:ext>
            </a:extLst>
          </p:cNvPr>
          <p:cNvSpPr/>
          <p:nvPr/>
        </p:nvSpPr>
        <p:spPr bwMode="auto">
          <a:xfrm>
            <a:off x="9341824" y="3412973"/>
            <a:ext cx="1660967" cy="15889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7" name="TextBox 46">
            <a:extLst>
              <a:ext uri="{FF2B5EF4-FFF2-40B4-BE49-F238E27FC236}">
                <a16:creationId xmlns:a16="http://schemas.microsoft.com/office/drawing/2014/main" id="{CC2AFC10-3003-4C32-80F7-0ACB6270ED55}"/>
              </a:ext>
            </a:extLst>
          </p:cNvPr>
          <p:cNvSpPr txBox="1"/>
          <p:nvPr/>
        </p:nvSpPr>
        <p:spPr>
          <a:xfrm>
            <a:off x="7417859" y="1955140"/>
            <a:ext cx="212285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Custom app specific events</a:t>
            </a:r>
          </a:p>
        </p:txBody>
      </p:sp>
      <p:sp>
        <p:nvSpPr>
          <p:cNvPr id="52" name="TextBox 51">
            <a:extLst>
              <a:ext uri="{FF2B5EF4-FFF2-40B4-BE49-F238E27FC236}">
                <a16:creationId xmlns:a16="http://schemas.microsoft.com/office/drawing/2014/main" id="{AD9E25CC-5409-4D0A-AA3E-301FE218DA2F}"/>
              </a:ext>
            </a:extLst>
          </p:cNvPr>
          <p:cNvSpPr txBox="1"/>
          <p:nvPr/>
        </p:nvSpPr>
        <p:spPr>
          <a:xfrm>
            <a:off x="2987426" y="1832610"/>
            <a:ext cx="1299036" cy="8494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353535"/>
                </a:solidFill>
                <a:effectLst/>
                <a:uLnTx/>
                <a:uFillTx/>
                <a:latin typeface="Segoe UI Semilight"/>
                <a:ea typeface="+mn-ea"/>
                <a:cs typeface="+mn-cs"/>
              </a:rPr>
              <a:t>1st party events</a:t>
            </a:r>
          </a:p>
        </p:txBody>
      </p:sp>
      <p:grpSp>
        <p:nvGrpSpPr>
          <p:cNvPr id="20" name="Group 19">
            <a:extLst>
              <a:ext uri="{FF2B5EF4-FFF2-40B4-BE49-F238E27FC236}">
                <a16:creationId xmlns:a16="http://schemas.microsoft.com/office/drawing/2014/main" id="{7042C619-CA8B-4301-A5B4-BF8444167DD3}"/>
              </a:ext>
            </a:extLst>
          </p:cNvPr>
          <p:cNvGrpSpPr/>
          <p:nvPr/>
        </p:nvGrpSpPr>
        <p:grpSpPr>
          <a:xfrm>
            <a:off x="5838916" y="3539009"/>
            <a:ext cx="481362" cy="321413"/>
            <a:chOff x="5050372" y="2819483"/>
            <a:chExt cx="481362" cy="321413"/>
          </a:xfrm>
        </p:grpSpPr>
        <p:sp>
          <p:nvSpPr>
            <p:cNvPr id="53" name="Freeform 18">
              <a:extLst>
                <a:ext uri="{FF2B5EF4-FFF2-40B4-BE49-F238E27FC236}">
                  <a16:creationId xmlns:a16="http://schemas.microsoft.com/office/drawing/2014/main" id="{CE376755-957E-4BCF-90BE-DCD44535B091}"/>
                </a:ext>
              </a:extLst>
            </p:cNvPr>
            <p:cNvSpPr>
              <a:spLocks noEditPoints="1"/>
            </p:cNvSpPr>
            <p:nvPr/>
          </p:nvSpPr>
          <p:spPr bwMode="auto">
            <a:xfrm>
              <a:off x="5193655" y="2819483"/>
              <a:ext cx="194796" cy="32141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31984">
                <a:defRPr/>
              </a:pPr>
              <a:endParaRPr lang="en-US">
                <a:gradFill>
                  <a:gsLst>
                    <a:gs pos="0">
                      <a:srgbClr val="505050"/>
                    </a:gs>
                    <a:gs pos="100000">
                      <a:srgbClr val="505050"/>
                    </a:gs>
                  </a:gsLst>
                  <a:lin ang="5400000" scaled="0"/>
                </a:gradFill>
                <a:latin typeface="Segoe UI"/>
              </a:endParaRPr>
            </a:p>
          </p:txBody>
        </p:sp>
        <p:cxnSp>
          <p:nvCxnSpPr>
            <p:cNvPr id="54" name="Straight Connector 53">
              <a:extLst>
                <a:ext uri="{FF2B5EF4-FFF2-40B4-BE49-F238E27FC236}">
                  <a16:creationId xmlns:a16="http://schemas.microsoft.com/office/drawing/2014/main" id="{968F365F-93ED-42D3-BC09-F324B19856C6}"/>
                </a:ext>
              </a:extLst>
            </p:cNvPr>
            <p:cNvCxnSpPr>
              <a:cxnSpLocks/>
            </p:cNvCxnSpPr>
            <p:nvPr/>
          </p:nvCxnSpPr>
          <p:spPr>
            <a:xfrm>
              <a:off x="5051868" y="297330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9D08393-DC30-4CDE-AE9A-A71B8F2CF378}"/>
                </a:ext>
              </a:extLst>
            </p:cNvPr>
            <p:cNvCxnSpPr>
              <a:cxnSpLocks/>
            </p:cNvCxnSpPr>
            <p:nvPr/>
          </p:nvCxnSpPr>
          <p:spPr>
            <a:xfrm flipV="1">
              <a:off x="5050372" y="287453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D5AF5F4-C881-44D0-ABCD-4D77643D584D}"/>
                </a:ext>
              </a:extLst>
            </p:cNvPr>
            <p:cNvCxnSpPr>
              <a:cxnSpLocks/>
            </p:cNvCxnSpPr>
            <p:nvPr/>
          </p:nvCxnSpPr>
          <p:spPr>
            <a:xfrm flipH="1">
              <a:off x="5426975" y="297330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6D637C3-371A-43EC-9B2D-4841A09B67AB}"/>
                </a:ext>
              </a:extLst>
            </p:cNvPr>
            <p:cNvCxnSpPr>
              <a:cxnSpLocks/>
            </p:cNvCxnSpPr>
            <p:nvPr/>
          </p:nvCxnSpPr>
          <p:spPr>
            <a:xfrm flipH="1" flipV="1">
              <a:off x="5431465" y="287453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E76739D-BAE2-470F-87DD-432272C677B7}"/>
              </a:ext>
            </a:extLst>
          </p:cNvPr>
          <p:cNvGrpSpPr/>
          <p:nvPr/>
        </p:nvGrpSpPr>
        <p:grpSpPr>
          <a:xfrm>
            <a:off x="9443997" y="3502481"/>
            <a:ext cx="481362" cy="321413"/>
            <a:chOff x="9124638" y="2796333"/>
            <a:chExt cx="481362" cy="321413"/>
          </a:xfrm>
        </p:grpSpPr>
        <p:sp>
          <p:nvSpPr>
            <p:cNvPr id="59" name="Freeform 18">
              <a:extLst>
                <a:ext uri="{FF2B5EF4-FFF2-40B4-BE49-F238E27FC236}">
                  <a16:creationId xmlns:a16="http://schemas.microsoft.com/office/drawing/2014/main" id="{3AA976F5-6DD2-499C-8356-7FAFCC4FAC29}"/>
                </a:ext>
              </a:extLst>
            </p:cNvPr>
            <p:cNvSpPr>
              <a:spLocks noEditPoints="1"/>
            </p:cNvSpPr>
            <p:nvPr/>
          </p:nvSpPr>
          <p:spPr bwMode="auto">
            <a:xfrm>
              <a:off x="9267921" y="2796333"/>
              <a:ext cx="194796" cy="32141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solidFill>
              <a:schemeClr val="bg1"/>
            </a:solidFill>
            <a:ln>
              <a:noFill/>
            </a:ln>
          </p:spPr>
          <p:txBody>
            <a:bodyPr vert="horz" wrap="square" lIns="91388" tIns="45694" rIns="91388" bIns="45694" numCol="1" anchor="t" anchorCtr="0" compatLnSpc="1">
              <a:prstTxWarp prst="textNoShape">
                <a:avLst/>
              </a:prstTxWarp>
            </a:bodyPr>
            <a:lstStyle/>
            <a:p>
              <a:pPr defTabSz="931984">
                <a:defRPr/>
              </a:pPr>
              <a:endParaRPr lang="en-US">
                <a:gradFill>
                  <a:gsLst>
                    <a:gs pos="0">
                      <a:srgbClr val="505050"/>
                    </a:gs>
                    <a:gs pos="100000">
                      <a:srgbClr val="505050"/>
                    </a:gs>
                  </a:gsLst>
                  <a:lin ang="5400000" scaled="0"/>
                </a:gradFill>
                <a:latin typeface="Segoe UI"/>
              </a:endParaRPr>
            </a:p>
          </p:txBody>
        </p:sp>
        <p:cxnSp>
          <p:nvCxnSpPr>
            <p:cNvPr id="60" name="Straight Connector 59">
              <a:extLst>
                <a:ext uri="{FF2B5EF4-FFF2-40B4-BE49-F238E27FC236}">
                  <a16:creationId xmlns:a16="http://schemas.microsoft.com/office/drawing/2014/main" id="{121CF110-4A64-4077-AC72-F0ED0CD09EE3}"/>
                </a:ext>
              </a:extLst>
            </p:cNvPr>
            <p:cNvCxnSpPr>
              <a:cxnSpLocks/>
            </p:cNvCxnSpPr>
            <p:nvPr/>
          </p:nvCxnSpPr>
          <p:spPr>
            <a:xfrm>
              <a:off x="9126134" y="295015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15E892-A82D-4F65-9243-157C15DFCBEA}"/>
                </a:ext>
              </a:extLst>
            </p:cNvPr>
            <p:cNvCxnSpPr>
              <a:cxnSpLocks/>
            </p:cNvCxnSpPr>
            <p:nvPr/>
          </p:nvCxnSpPr>
          <p:spPr>
            <a:xfrm flipV="1">
              <a:off x="9124638" y="285138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2D4B0BE-5E90-478C-8379-0BB15A4E2D62}"/>
                </a:ext>
              </a:extLst>
            </p:cNvPr>
            <p:cNvCxnSpPr>
              <a:cxnSpLocks/>
            </p:cNvCxnSpPr>
            <p:nvPr/>
          </p:nvCxnSpPr>
          <p:spPr>
            <a:xfrm flipH="1">
              <a:off x="9501241" y="2950156"/>
              <a:ext cx="103263" cy="10176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85626C6-C925-479D-8B84-FD7A67214DAA}"/>
                </a:ext>
              </a:extLst>
            </p:cNvPr>
            <p:cNvCxnSpPr>
              <a:cxnSpLocks/>
            </p:cNvCxnSpPr>
            <p:nvPr/>
          </p:nvCxnSpPr>
          <p:spPr>
            <a:xfrm flipH="1" flipV="1">
              <a:off x="9505731" y="2851384"/>
              <a:ext cx="100269" cy="98815"/>
            </a:xfrm>
            <a:prstGeom prst="line">
              <a:avLst/>
            </a:prstGeom>
            <a:solidFill>
              <a:schemeClr val="bg1"/>
            </a:solid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76" name="Picture 75">
            <a:extLst>
              <a:ext uri="{FF2B5EF4-FFF2-40B4-BE49-F238E27FC236}">
                <a16:creationId xmlns:a16="http://schemas.microsoft.com/office/drawing/2014/main" id="{D3716583-5229-45AA-852D-C75A839B734C}"/>
              </a:ext>
            </a:extLst>
          </p:cNvPr>
          <p:cNvPicPr>
            <a:picLocks noChangeAspect="1"/>
          </p:cNvPicPr>
          <p:nvPr/>
        </p:nvPicPr>
        <p:blipFill>
          <a:blip r:embed="rId10"/>
          <a:stretch>
            <a:fillRect/>
          </a:stretch>
        </p:blipFill>
        <p:spPr>
          <a:xfrm>
            <a:off x="4297627" y="3634316"/>
            <a:ext cx="1124722" cy="1124722"/>
          </a:xfrm>
          <a:prstGeom prst="rect">
            <a:avLst/>
          </a:prstGeom>
        </p:spPr>
      </p:pic>
      <p:cxnSp>
        <p:nvCxnSpPr>
          <p:cNvPr id="80" name="Straight Arrow Connector 79">
            <a:extLst>
              <a:ext uri="{FF2B5EF4-FFF2-40B4-BE49-F238E27FC236}">
                <a16:creationId xmlns:a16="http://schemas.microsoft.com/office/drawing/2014/main" id="{AE668507-C1EA-475E-8898-8B9CAE40324D}"/>
              </a:ext>
            </a:extLst>
          </p:cNvPr>
          <p:cNvCxnSpPr>
            <a:cxnSpLocks/>
            <a:stCxn id="76" idx="3"/>
            <a:endCxn id="4" idx="1"/>
          </p:cNvCxnSpPr>
          <p:nvPr/>
        </p:nvCxnSpPr>
        <p:spPr>
          <a:xfrm flipV="1">
            <a:off x="5422349" y="4192362"/>
            <a:ext cx="361914" cy="431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7" name="Picture 86">
            <a:extLst>
              <a:ext uri="{FF2B5EF4-FFF2-40B4-BE49-F238E27FC236}">
                <a16:creationId xmlns:a16="http://schemas.microsoft.com/office/drawing/2014/main" id="{771ED3D7-B27B-4821-8B59-8DA7C8238A54}"/>
              </a:ext>
            </a:extLst>
          </p:cNvPr>
          <p:cNvPicPr>
            <a:picLocks noChangeAspect="1"/>
          </p:cNvPicPr>
          <p:nvPr/>
        </p:nvPicPr>
        <p:blipFill>
          <a:blip r:embed="rId10"/>
          <a:stretch>
            <a:fillRect/>
          </a:stretch>
        </p:blipFill>
        <p:spPr>
          <a:xfrm>
            <a:off x="7802708" y="3630001"/>
            <a:ext cx="1124722" cy="1124722"/>
          </a:xfrm>
          <a:prstGeom prst="rect">
            <a:avLst/>
          </a:prstGeom>
        </p:spPr>
      </p:pic>
      <p:cxnSp>
        <p:nvCxnSpPr>
          <p:cNvPr id="92" name="Straight Arrow Connector 91">
            <a:extLst>
              <a:ext uri="{FF2B5EF4-FFF2-40B4-BE49-F238E27FC236}">
                <a16:creationId xmlns:a16="http://schemas.microsoft.com/office/drawing/2014/main" id="{BF2AA92C-418F-4728-A5DE-1E763001ADBB}"/>
              </a:ext>
            </a:extLst>
          </p:cNvPr>
          <p:cNvCxnSpPr>
            <a:cxnSpLocks/>
          </p:cNvCxnSpPr>
          <p:nvPr/>
        </p:nvCxnSpPr>
        <p:spPr>
          <a:xfrm>
            <a:off x="8952232" y="4192362"/>
            <a:ext cx="38564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TextBox 94">
            <a:extLst>
              <a:ext uri="{FF2B5EF4-FFF2-40B4-BE49-F238E27FC236}">
                <a16:creationId xmlns:a16="http://schemas.microsoft.com/office/drawing/2014/main" id="{5B5AFAB3-FAAB-44F6-8259-7ABADF3DE361}"/>
              </a:ext>
            </a:extLst>
          </p:cNvPr>
          <p:cNvSpPr txBox="1"/>
          <p:nvPr/>
        </p:nvSpPr>
        <p:spPr>
          <a:xfrm>
            <a:off x="9462382" y="3942335"/>
            <a:ext cx="1419849" cy="926407"/>
          </a:xfrm>
          <a:prstGeom prst="rect">
            <a:avLst/>
          </a:prstGeom>
        </p:spPr>
        <p:style>
          <a:lnRef idx="3">
            <a:schemeClr val="lt1"/>
          </a:lnRef>
          <a:fillRef idx="1">
            <a:schemeClr val="accent5"/>
          </a:fillRef>
          <a:effectRef idx="1">
            <a:schemeClr val="accent5"/>
          </a:effectRef>
          <a:fontRef idx="minor">
            <a:schemeClr val="lt1"/>
          </a:fontRef>
        </p:style>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Code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&lt;/&gt;</a:t>
            </a:r>
          </a:p>
        </p:txBody>
      </p:sp>
      <p:sp>
        <p:nvSpPr>
          <p:cNvPr id="97" name="TextBox 96">
            <a:extLst>
              <a:ext uri="{FF2B5EF4-FFF2-40B4-BE49-F238E27FC236}">
                <a16:creationId xmlns:a16="http://schemas.microsoft.com/office/drawing/2014/main" id="{CD1DDDE8-0D46-45E6-AB27-9364B8647BD6}"/>
              </a:ext>
            </a:extLst>
          </p:cNvPr>
          <p:cNvSpPr txBox="1"/>
          <p:nvPr/>
        </p:nvSpPr>
        <p:spPr>
          <a:xfrm>
            <a:off x="9256725" y="2500656"/>
            <a:ext cx="1857736" cy="103720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Serverless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dirty="0">
                <a:solidFill>
                  <a:srgbClr val="353535"/>
                </a:solidFill>
                <a:latin typeface="Segoe UI Semilight"/>
              </a:rPr>
              <a:t>Function </a:t>
            </a:r>
            <a:r>
              <a:rPr kumimoji="0" lang="en-US" sz="2400" b="0" i="0" u="none" strike="noStrike" kern="1200" cap="none" spc="0" normalizeH="0" baseline="0" noProof="0" dirty="0">
                <a:ln>
                  <a:noFill/>
                </a:ln>
                <a:solidFill>
                  <a:srgbClr val="353535"/>
                </a:solidFill>
                <a:effectLst/>
                <a:uLnTx/>
                <a:uFillTx/>
                <a:latin typeface="Segoe UI Semilight"/>
                <a:ea typeface="+mn-ea"/>
                <a:cs typeface="+mn-cs"/>
              </a:rPr>
              <a:t>2</a:t>
            </a:r>
          </a:p>
        </p:txBody>
      </p:sp>
      <p:pic>
        <p:nvPicPr>
          <p:cNvPr id="64" name="Picture 63">
            <a:extLst>
              <a:ext uri="{FF2B5EF4-FFF2-40B4-BE49-F238E27FC236}">
                <a16:creationId xmlns:a16="http://schemas.microsoft.com/office/drawing/2014/main" id="{8D1574CD-2E83-9645-85C6-0AF7921F9BC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42874" y="6415788"/>
            <a:ext cx="986733" cy="362962"/>
          </a:xfrm>
          <a:prstGeom prst="rect">
            <a:avLst/>
          </a:prstGeom>
        </p:spPr>
      </p:pic>
      <p:sp>
        <p:nvSpPr>
          <p:cNvPr id="66" name="TextBox 65">
            <a:extLst>
              <a:ext uri="{FF2B5EF4-FFF2-40B4-BE49-F238E27FC236}">
                <a16:creationId xmlns:a16="http://schemas.microsoft.com/office/drawing/2014/main" id="{F6F75E07-EE71-4659-BB8D-0610293F927C}"/>
              </a:ext>
            </a:extLst>
          </p:cNvPr>
          <p:cNvSpPr txBox="1"/>
          <p:nvPr/>
        </p:nvSpPr>
        <p:spPr>
          <a:xfrm>
            <a:off x="4317900" y="5056242"/>
            <a:ext cx="981935"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Grid</a:t>
            </a:r>
          </a:p>
        </p:txBody>
      </p:sp>
      <p:sp>
        <p:nvSpPr>
          <p:cNvPr id="67" name="TextBox 66">
            <a:extLst>
              <a:ext uri="{FF2B5EF4-FFF2-40B4-BE49-F238E27FC236}">
                <a16:creationId xmlns:a16="http://schemas.microsoft.com/office/drawing/2014/main" id="{F18D7838-D04B-4D4F-BF81-D0911C3BAA22}"/>
              </a:ext>
            </a:extLst>
          </p:cNvPr>
          <p:cNvSpPr txBox="1"/>
          <p:nvPr/>
        </p:nvSpPr>
        <p:spPr>
          <a:xfrm>
            <a:off x="7874101" y="5056242"/>
            <a:ext cx="981935"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Event Grid</a:t>
            </a:r>
          </a:p>
        </p:txBody>
      </p:sp>
      <p:sp>
        <p:nvSpPr>
          <p:cNvPr id="68" name="TextBox 67">
            <a:extLst>
              <a:ext uri="{FF2B5EF4-FFF2-40B4-BE49-F238E27FC236}">
                <a16:creationId xmlns:a16="http://schemas.microsoft.com/office/drawing/2014/main" id="{BC8D5BE5-A159-474E-BD6B-6D7F015901E7}"/>
              </a:ext>
            </a:extLst>
          </p:cNvPr>
          <p:cNvSpPr txBox="1"/>
          <p:nvPr/>
        </p:nvSpPr>
        <p:spPr>
          <a:xfrm>
            <a:off x="6149726" y="5056242"/>
            <a:ext cx="923651"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Functions</a:t>
            </a:r>
          </a:p>
        </p:txBody>
      </p:sp>
      <p:sp>
        <p:nvSpPr>
          <p:cNvPr id="69" name="TextBox 68">
            <a:extLst>
              <a:ext uri="{FF2B5EF4-FFF2-40B4-BE49-F238E27FC236}">
                <a16:creationId xmlns:a16="http://schemas.microsoft.com/office/drawing/2014/main" id="{3B79FEB8-57D6-4757-89D0-C23417352B56}"/>
              </a:ext>
            </a:extLst>
          </p:cNvPr>
          <p:cNvSpPr txBox="1"/>
          <p:nvPr/>
        </p:nvSpPr>
        <p:spPr>
          <a:xfrm>
            <a:off x="9719930" y="5056856"/>
            <a:ext cx="923651" cy="307777"/>
          </a:xfrm>
          <a:prstGeom prst="rect">
            <a:avLst/>
          </a:prstGeom>
          <a:solidFill>
            <a:schemeClr val="bg2"/>
          </a:solidFill>
          <a:ln>
            <a:noFill/>
          </a:ln>
        </p:spPr>
        <p:txBody>
          <a:bodyPr wrap="none" rtlCol="0">
            <a:spAutoFit/>
          </a:body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Functions</a:t>
            </a:r>
          </a:p>
        </p:txBody>
      </p:sp>
    </p:spTree>
    <p:extLst>
      <p:ext uri="{BB962C8B-B14F-4D97-AF65-F5344CB8AC3E}">
        <p14:creationId xmlns:p14="http://schemas.microsoft.com/office/powerpoint/2010/main" val="1461634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2148</Words>
  <Application>Microsoft Macintosh PowerPoint</Application>
  <PresentationFormat>Widescreen</PresentationFormat>
  <Paragraphs>275</Paragraphs>
  <Slides>26</Slides>
  <Notes>26</Notes>
  <HiddenSlides>19</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Arial</vt:lpstr>
      <vt:lpstr>Calibri</vt:lpstr>
      <vt:lpstr>Calibri Light</vt:lpstr>
      <vt:lpstr>Consolas</vt:lpstr>
      <vt:lpstr>Segoe UI</vt:lpstr>
      <vt:lpstr>Segoe UI Light</vt:lpstr>
      <vt:lpstr>Segoe UI Semibold</vt:lpstr>
      <vt:lpstr>Segoe UI Semilight</vt:lpstr>
      <vt:lpstr>Wingdings</vt:lpstr>
      <vt:lpstr>Office Theme</vt:lpstr>
      <vt:lpstr>5-30721_Build_2016_Template_Light</vt:lpstr>
      <vt:lpstr>Azure Event Grid</vt:lpstr>
      <vt:lpstr>Azure Messaging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Event Grid</vt:lpstr>
      <vt:lpstr>Benefits</vt:lpstr>
      <vt:lpstr>Manage all events in one place</vt:lpstr>
      <vt:lpstr>PowerPoint Presentation</vt:lpstr>
      <vt:lpstr>Manage all events in one place</vt:lpstr>
      <vt:lpstr>Manage all events in one place</vt:lpstr>
      <vt:lpstr>Manage all events in one place</vt:lpstr>
      <vt:lpstr>Scenarios</vt:lpstr>
      <vt:lpstr>Build applications efficiently</vt:lpstr>
      <vt:lpstr>Ensure reliability and performance in your apps</vt:lpstr>
      <vt:lpstr>Concepts</vt:lpstr>
      <vt:lpstr>Event Grid guiding principles</vt:lpstr>
      <vt:lpstr>Target performance</vt:lpstr>
      <vt:lpstr>Event Schema</vt:lpstr>
      <vt:lpstr>Resource model: extension resource</vt:lpstr>
      <vt:lpstr>Key Takeaways</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Messaging Services</dc:title>
  <dc:creator>Peter Roden</dc:creator>
  <cp:lastModifiedBy>David Barkol</cp:lastModifiedBy>
  <cp:revision>19</cp:revision>
  <dcterms:created xsi:type="dcterms:W3CDTF">2018-01-22T17:15:05Z</dcterms:created>
  <dcterms:modified xsi:type="dcterms:W3CDTF">2018-03-07T13:43:16Z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peroden@microsoft.com</vt:lpwstr>
  </property>
  <property fmtid="{D5CDD505-2E9C-101B-9397-08002B2CF9AE}" pid="5" name="MSIP_Label_f42aa342-8706-4288-bd11-ebb85995028c_SetDate">
    <vt:lpwstr>2018-01-22T17:15:40.8579070Z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