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1" r:id="rId5"/>
  </p:sldMasterIdLst>
  <p:notesMasterIdLst>
    <p:notesMasterId r:id="rId55"/>
  </p:notesMasterIdLst>
  <p:handoutMasterIdLst>
    <p:handoutMasterId r:id="rId56"/>
  </p:handoutMasterIdLst>
  <p:sldIdLst>
    <p:sldId id="1368" r:id="rId6"/>
    <p:sldId id="1367" r:id="rId7"/>
    <p:sldId id="1379" r:id="rId8"/>
    <p:sldId id="1387" r:id="rId9"/>
    <p:sldId id="1388" r:id="rId10"/>
    <p:sldId id="1395" r:id="rId11"/>
    <p:sldId id="1396" r:id="rId12"/>
    <p:sldId id="1397" r:id="rId13"/>
    <p:sldId id="1398" r:id="rId14"/>
    <p:sldId id="1399" r:id="rId15"/>
    <p:sldId id="1400" r:id="rId16"/>
    <p:sldId id="1401" r:id="rId17"/>
    <p:sldId id="1417" r:id="rId18"/>
    <p:sldId id="1416" r:id="rId19"/>
    <p:sldId id="1444" r:id="rId20"/>
    <p:sldId id="1414" r:id="rId21"/>
    <p:sldId id="1415" r:id="rId22"/>
    <p:sldId id="1429" r:id="rId23"/>
    <p:sldId id="1431" r:id="rId24"/>
    <p:sldId id="1433" r:id="rId25"/>
    <p:sldId id="1440" r:id="rId26"/>
    <p:sldId id="1441" r:id="rId27"/>
    <p:sldId id="1430" r:id="rId28"/>
    <p:sldId id="1437" r:id="rId29"/>
    <p:sldId id="1418" r:id="rId30"/>
    <p:sldId id="1434" r:id="rId31"/>
    <p:sldId id="1420" r:id="rId32"/>
    <p:sldId id="1421" r:id="rId33"/>
    <p:sldId id="1423" r:id="rId34"/>
    <p:sldId id="1426" r:id="rId35"/>
    <p:sldId id="1443" r:id="rId36"/>
    <p:sldId id="1445" r:id="rId37"/>
    <p:sldId id="1405" r:id="rId38"/>
    <p:sldId id="1406" r:id="rId39"/>
    <p:sldId id="1442" r:id="rId40"/>
    <p:sldId id="1422" r:id="rId41"/>
    <p:sldId id="1410" r:id="rId42"/>
    <p:sldId id="1409" r:id="rId43"/>
    <p:sldId id="1447" r:id="rId44"/>
    <p:sldId id="1402" r:id="rId45"/>
    <p:sldId id="1403" r:id="rId46"/>
    <p:sldId id="1404" r:id="rId47"/>
    <p:sldId id="1446" r:id="rId48"/>
    <p:sldId id="1411" r:id="rId49"/>
    <p:sldId id="1412" r:id="rId50"/>
    <p:sldId id="1389" r:id="rId51"/>
    <p:sldId id="1390" r:id="rId52"/>
    <p:sldId id="1392" r:id="rId53"/>
    <p:sldId id="1326"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23 BO CT Template" id="{A073DAE3-B461-442F-A3D3-6642BD875E45}">
          <p14:sldIdLst>
            <p14:sldId id="1368"/>
            <p14:sldId id="1367"/>
            <p14:sldId id="1379"/>
            <p14:sldId id="1387"/>
            <p14:sldId id="1388"/>
            <p14:sldId id="1395"/>
            <p14:sldId id="1396"/>
            <p14:sldId id="1397"/>
            <p14:sldId id="1398"/>
            <p14:sldId id="1399"/>
            <p14:sldId id="1400"/>
            <p14:sldId id="1401"/>
            <p14:sldId id="1417"/>
            <p14:sldId id="1416"/>
            <p14:sldId id="1444"/>
            <p14:sldId id="1414"/>
            <p14:sldId id="1415"/>
            <p14:sldId id="1429"/>
            <p14:sldId id="1431"/>
            <p14:sldId id="1433"/>
            <p14:sldId id="1440"/>
            <p14:sldId id="1441"/>
            <p14:sldId id="1430"/>
            <p14:sldId id="1437"/>
            <p14:sldId id="1418"/>
            <p14:sldId id="1434"/>
            <p14:sldId id="1420"/>
            <p14:sldId id="1421"/>
            <p14:sldId id="1423"/>
            <p14:sldId id="1426"/>
            <p14:sldId id="1443"/>
            <p14:sldId id="1445"/>
            <p14:sldId id="1405"/>
            <p14:sldId id="1406"/>
            <p14:sldId id="1442"/>
            <p14:sldId id="1422"/>
            <p14:sldId id="1410"/>
            <p14:sldId id="1409"/>
            <p14:sldId id="1447"/>
            <p14:sldId id="1402"/>
            <p14:sldId id="1403"/>
            <p14:sldId id="1404"/>
            <p14:sldId id="1446"/>
            <p14:sldId id="1411"/>
            <p14:sldId id="1412"/>
            <p14:sldId id="1389"/>
            <p14:sldId id="1390"/>
            <p14:sldId id="139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2F01"/>
    <a:srgbClr val="FFFFFF"/>
    <a:srgbClr val="505050"/>
    <a:srgbClr val="FF8C00"/>
    <a:srgbClr val="00BCF2"/>
    <a:srgbClr val="00188F"/>
    <a:srgbClr val="000000"/>
    <a:srgbClr val="D63F27"/>
    <a:srgbClr val="F78C1F"/>
    <a:srgbClr val="0B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494" autoAdjust="0"/>
    <p:restoredTop sz="86081" autoAdjust="0"/>
  </p:normalViewPr>
  <p:slideViewPr>
    <p:cSldViewPr>
      <p:cViewPr varScale="1">
        <p:scale>
          <a:sx n="67" d="100"/>
          <a:sy n="67" d="100"/>
        </p:scale>
        <p:origin x="66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p:scale>
          <a:sx n="100" d="100"/>
          <a:sy n="100" d="100"/>
        </p:scale>
        <p:origin x="2694"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7/26/2016 5:51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7/26/2016 5:51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7/26/2016 5:51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70483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10823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23223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028531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71214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1836286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214561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66631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6818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271139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50503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0447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625A0AF-EA30-467D-B984-F2B82D700ED2}"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176564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25A0AF-EA30-467D-B984-F2B82D700ED2}"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3912559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44CC6-8711-4A41-9BDA-EE169FB30B00}"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477630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Worldwide Partner Conference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7/26/2016 5:51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47572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DB40-A36D-422A-812B-A243E453D367}" type="slidenum">
              <a:rPr lang="en-US" smtClean="0"/>
              <a:t>38</a:t>
            </a:fld>
            <a:endParaRPr lang="en-US"/>
          </a:p>
        </p:txBody>
      </p:sp>
    </p:spTree>
    <p:extLst>
      <p:ext uri="{BB962C8B-B14F-4D97-AF65-F5344CB8AC3E}">
        <p14:creationId xmlns:p14="http://schemas.microsoft.com/office/powerpoint/2010/main" val="1169177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DB40-A36D-422A-812B-A243E453D367}" type="slidenum">
              <a:rPr lang="en-US" smtClean="0"/>
              <a:t>39</a:t>
            </a:fld>
            <a:endParaRPr lang="en-US"/>
          </a:p>
        </p:txBody>
      </p:sp>
    </p:spTree>
    <p:extLst>
      <p:ext uri="{BB962C8B-B14F-4D97-AF65-F5344CB8AC3E}">
        <p14:creationId xmlns:p14="http://schemas.microsoft.com/office/powerpoint/2010/main" val="3405490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52CFDC-D2D5-4B9F-BA75-89F771E01AEB}" type="slidenum">
              <a:rPr lang="en-US" smtClean="0">
                <a:solidFill>
                  <a:prstClr val="black"/>
                </a:solidFill>
              </a:rPr>
              <a:pPr>
                <a:defRPr/>
              </a:pPr>
              <a:t>41</a:t>
            </a:fld>
            <a:endParaRPr lang="en-US">
              <a:solidFill>
                <a:prstClr val="black"/>
              </a:solidFill>
            </a:endParaRPr>
          </a:p>
        </p:txBody>
      </p:sp>
    </p:spTree>
    <p:extLst>
      <p:ext uri="{BB962C8B-B14F-4D97-AF65-F5344CB8AC3E}">
        <p14:creationId xmlns:p14="http://schemas.microsoft.com/office/powerpoint/2010/main" val="2709482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7/26/2016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3878976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DB40-A36D-422A-812B-A243E453D367}" type="slidenum">
              <a:rPr lang="en-US" smtClean="0"/>
              <a:t>43</a:t>
            </a:fld>
            <a:endParaRPr lang="en-US"/>
          </a:p>
        </p:txBody>
      </p:sp>
    </p:spTree>
    <p:extLst>
      <p:ext uri="{BB962C8B-B14F-4D97-AF65-F5344CB8AC3E}">
        <p14:creationId xmlns:p14="http://schemas.microsoft.com/office/powerpoint/2010/main" val="1780053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DB40-A36D-422A-812B-A243E453D367}" type="slidenum">
              <a:rPr lang="en-US" smtClean="0"/>
              <a:t>44</a:t>
            </a:fld>
            <a:endParaRPr lang="en-US"/>
          </a:p>
        </p:txBody>
      </p:sp>
    </p:spTree>
    <p:extLst>
      <p:ext uri="{BB962C8B-B14F-4D97-AF65-F5344CB8AC3E}">
        <p14:creationId xmlns:p14="http://schemas.microsoft.com/office/powerpoint/2010/main" val="23976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fld id="{F22B3E36-5CE0-4CB7-82DE-38A88C71BFA8}" type="datetime1">
              <a:rPr lang="en-US" smtClean="0"/>
              <a:pPr/>
              <a:t>7/26/2016</a:t>
            </a:fld>
            <a:endParaRPr lang="en-US" dirty="0"/>
          </a:p>
        </p:txBody>
      </p:sp>
      <p:sp>
        <p:nvSpPr>
          <p:cNvPr id="6" name="Footer Placeholder 5"/>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B263312-38AA-4E1E-B2B5-0F8F122B24FE}" type="slidenum">
              <a:rPr lang="en-US" smtClean="0"/>
              <a:pPr/>
              <a:t>5</a:t>
            </a:fld>
            <a:endParaRPr lang="en-US" dirty="0"/>
          </a:p>
        </p:txBody>
      </p:sp>
      <p:sp>
        <p:nvSpPr>
          <p:cNvPr id="8" name="Header Placeholder 7"/>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1669311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5DB40-A36D-422A-812B-A243E453D367}" type="slidenum">
              <a:rPr lang="en-US" smtClean="0"/>
              <a:t>45</a:t>
            </a:fld>
            <a:endParaRPr lang="en-US"/>
          </a:p>
        </p:txBody>
      </p:sp>
    </p:spTree>
    <p:extLst>
      <p:ext uri="{BB962C8B-B14F-4D97-AF65-F5344CB8AC3E}">
        <p14:creationId xmlns:p14="http://schemas.microsoft.com/office/powerpoint/2010/main" val="3226030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fld id="{2EC64DE5-4A80-4049-BDC7-E36CCA811281}" type="datetime1">
              <a:rPr lang="en-US" smtClean="0"/>
              <a:pPr/>
              <a:t>7/26/2016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46</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759311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fld id="{4E52F265-F367-4F41-8133-621F21EFA5ED}" type="datetime1">
              <a:rPr lang="en-US" smtClean="0"/>
              <a:pPr/>
              <a:t>7/26/2016</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47</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211904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7/26/2016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088805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7/26/2016 5:51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7/26/2016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545196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ct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914400">
              <a:defRPr/>
            </a:pPr>
            <a:fld id="{F504C555-ED66-4763-9FED-32207011BB95}" type="slidenum">
              <a:rPr lang="en-US" sz="1800" kern="0" smtClean="0">
                <a:solidFill>
                  <a:sysClr val="windowText" lastClr="000000"/>
                </a:solidFill>
              </a:rPr>
              <a:pPr defTabSz="914400">
                <a:defRPr/>
              </a:pPr>
              <a:t>7</a:t>
            </a:fld>
            <a:endParaRPr lang="en-US" sz="1800" kern="0">
              <a:solidFill>
                <a:sysClr val="windowText" lastClr="000000"/>
              </a:solidFill>
            </a:endParaRPr>
          </a:p>
        </p:txBody>
      </p:sp>
    </p:spTree>
    <p:extLst>
      <p:ext uri="{BB962C8B-B14F-4D97-AF65-F5344CB8AC3E}">
        <p14:creationId xmlns:p14="http://schemas.microsoft.com/office/powerpoint/2010/main" val="405009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464">
              <a:spcAft>
                <a:spcPts val="346"/>
              </a:spcAf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915065-CE33-4A6D-A0A4-4E4BC74788CB}" type="datetime1">
              <a:rPr lang="en-US" smtClean="0">
                <a:solidFill>
                  <a:prstClr val="black"/>
                </a:solidFill>
              </a:rPr>
              <a:pPr/>
              <a:t>7/26/2016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2813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7/26/2016 5:51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988917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724767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991375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25712313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28564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97345389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41" y="295274"/>
            <a:ext cx="4310061" cy="3278188"/>
          </a:xfrm>
        </p:spPr>
        <p:txBody>
          <a:bodyPr/>
          <a:lstStyle/>
          <a:p>
            <a:r>
              <a:rPr lang="en-US" dirty="0"/>
              <a:t>Click to edit Master title style</a:t>
            </a:r>
          </a:p>
        </p:txBody>
      </p:sp>
      <p:sp>
        <p:nvSpPr>
          <p:cNvPr id="3" name="Rectangle 2"/>
          <p:cNvSpPr/>
          <p:nvPr userDrawn="1"/>
        </p:nvSpPr>
        <p:spPr bwMode="auto">
          <a:xfrm>
            <a:off x="4846638" y="2"/>
            <a:ext cx="7589836" cy="6994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66416864"/>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
        <p:nvSpPr>
          <p:cNvPr id="3"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559703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383808958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9" y="294305"/>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893719110"/>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3" y="285943"/>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2" y="6045468"/>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1632860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7358653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026905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404710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74285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488295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292838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982953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552531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3877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35742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858005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4"/>
            <a:ext cx="7315199"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0" y="4868863"/>
            <a:ext cx="7315198" cy="738664"/>
          </a:xfrm>
          <a:noFill/>
        </p:spPr>
        <p:txBody>
          <a:bodyPr wrap="square"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5605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4571278"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6" y="3410197"/>
            <a:ext cx="12435840" cy="3104213"/>
          </a:xfrm>
          <a:prstGeom prst="rect">
            <a:avLst/>
          </a:prstGeom>
        </p:spPr>
      </p:pic>
      <p:sp>
        <p:nvSpPr>
          <p:cNvPr id="5"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135922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9403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57403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
        <p:nvSpPr>
          <p:cNvPr id="3"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956950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199"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34103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4897238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121763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348108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156492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9221864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395467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295" r:id="rId5"/>
    <p:sldLayoutId id="2147484240" r:id="rId6"/>
    <p:sldLayoutId id="2147484296" r:id="rId7"/>
    <p:sldLayoutId id="2147484241" r:id="rId8"/>
    <p:sldLayoutId id="2147484297" r:id="rId9"/>
    <p:sldLayoutId id="2147484244" r:id="rId10"/>
    <p:sldLayoutId id="2147484298" r:id="rId11"/>
    <p:sldLayoutId id="2147484245" r:id="rId12"/>
    <p:sldLayoutId id="2147484247" r:id="rId13"/>
    <p:sldLayoutId id="2147484249" r:id="rId14"/>
    <p:sldLayoutId id="2147484301" r:id="rId15"/>
    <p:sldLayoutId id="2147484251" r:id="rId16"/>
    <p:sldLayoutId id="2147484252" r:id="rId17"/>
    <p:sldLayoutId id="2147484306" r:id="rId18"/>
    <p:sldLayoutId id="2147484307" r:id="rId19"/>
    <p:sldLayoutId id="2147484254" r:id="rId20"/>
    <p:sldLayoutId id="2147484257" r:id="rId21"/>
    <p:sldLayoutId id="2147484258" r:id="rId22"/>
    <p:sldLayoutId id="2147484260" r:id="rId23"/>
    <p:sldLayoutId id="2147484299" r:id="rId24"/>
    <p:sldLayoutId id="2147484263" r:id="rId25"/>
    <p:sldLayoutId id="2147484308" r:id="rId26"/>
    <p:sldLayoutId id="2147484309" r:id="rId27"/>
    <p:sldLayoutId id="2147484310"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4" y="-8395"/>
            <a:ext cx="955641" cy="5775361"/>
            <a:chOff x="12618967" y="-8396"/>
            <a:chExt cx="955641" cy="5775361"/>
          </a:xfrm>
        </p:grpSpPr>
        <p:grpSp>
          <p:nvGrpSpPr>
            <p:cNvPr id="18" name="Group 17"/>
            <p:cNvGrpSpPr/>
            <p:nvPr userDrawn="1"/>
          </p:nvGrpSpPr>
          <p:grpSpPr>
            <a:xfrm>
              <a:off x="12618967" y="-8396"/>
              <a:ext cx="955641" cy="5755249"/>
              <a:chOff x="12618967" y="-8396"/>
              <a:chExt cx="955641" cy="5755249"/>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293"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293"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086646847"/>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 id="2147484329" r:id="rId18"/>
    <p:sldLayoutId id="2147484330" r:id="rId19"/>
    <p:sldLayoutId id="2147484331" r:id="rId20"/>
    <p:sldLayoutId id="2147484332" r:id="rId21"/>
    <p:sldLayoutId id="2147484333" r:id="rId22"/>
    <p:sldLayoutId id="2147484334" r:id="rId23"/>
    <p:sldLayoutId id="2147484335" r:id="rId24"/>
    <p:sldLayoutId id="2147484336" r:id="rId2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42.emf"/><Relationship Id="rId5" Type="http://schemas.openxmlformats.org/officeDocument/2006/relationships/image" Target="../media/image41.e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microsoft.com/office/2007/relationships/hdphoto" Target="../media/hdphoto1.wdp"/><Relationship Id="rId3" Type="http://schemas.openxmlformats.org/officeDocument/2006/relationships/image" Target="../media/image9.png"/><Relationship Id="rId21" Type="http://schemas.openxmlformats.org/officeDocument/2006/relationships/image" Target="../media/image25.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20" Type="http://schemas.microsoft.com/office/2007/relationships/hdphoto" Target="../media/hdphoto2.wdp"/><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6.pn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3469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169" y="993"/>
            <a:ext cx="5598843" cy="6998555"/>
          </a:xfrm>
          <a:prstGeom prst="rect">
            <a:avLst/>
          </a:prstGeom>
        </p:spPr>
      </p:pic>
      <p:grpSp>
        <p:nvGrpSpPr>
          <p:cNvPr id="3" name="Group 2"/>
          <p:cNvGrpSpPr/>
          <p:nvPr/>
        </p:nvGrpSpPr>
        <p:grpSpPr>
          <a:xfrm>
            <a:off x="275483" y="1182095"/>
            <a:ext cx="7235465" cy="3079449"/>
            <a:chOff x="274639" y="1181766"/>
            <a:chExt cx="7236491" cy="3079886"/>
          </a:xfrm>
        </p:grpSpPr>
        <p:sp>
          <p:nvSpPr>
            <p:cNvPr id="5" name="TextBox 4"/>
            <p:cNvSpPr txBox="1">
              <a:spLocks/>
            </p:cNvSpPr>
            <p:nvPr/>
          </p:nvSpPr>
          <p:spPr>
            <a:xfrm>
              <a:off x="274639" y="1441875"/>
              <a:ext cx="7236491" cy="2819777"/>
            </a:xfrm>
            <a:prstGeom prst="rect">
              <a:avLst/>
            </a:prstGeom>
            <a:noFill/>
          </p:spPr>
          <p:txBody>
            <a:bodyPr wrap="square" lIns="182828" tIns="146262" rIns="182828" bIns="0" numCol="3" rtlCol="0">
              <a:noAutofit/>
            </a:bodyPr>
            <a:lstStyle/>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Azure Service Bus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Azure Storage Blob</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Bing Search</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Box</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Dropbox</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Dynamics CRM Online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Facebook</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GitHub</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Google Calendar</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Google Drive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Google Sheets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Google Tasks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Instagram</a:t>
              </a:r>
            </a:p>
            <a:p>
              <a:pPr marL="173005" indent="-173005" defTabSz="932384">
                <a:spcAft>
                  <a:spcPts val="150"/>
                </a:spcAft>
                <a:buFont typeface="Arial" panose="020B0604020202020204" pitchFamily="34" charset="0"/>
                <a:buChar char="•"/>
              </a:pPr>
              <a:r>
                <a:rPr lang="en-US" sz="1399" dirty="0" err="1">
                  <a:gradFill>
                    <a:gsLst>
                      <a:gs pos="10145">
                        <a:srgbClr val="505050"/>
                      </a:gs>
                      <a:gs pos="30000">
                        <a:srgbClr val="505050"/>
                      </a:gs>
                    </a:gsLst>
                    <a:lin ang="5400000" scaled="0"/>
                  </a:gradFill>
                </a:rPr>
                <a:t>MailChimp</a:t>
              </a:r>
              <a:endParaRPr lang="en-US" sz="1399" dirty="0">
                <a:gradFill>
                  <a:gsLst>
                    <a:gs pos="10145">
                      <a:srgbClr val="505050"/>
                    </a:gs>
                    <a:gs pos="30000">
                      <a:srgbClr val="505050"/>
                    </a:gs>
                  </a:gsLst>
                  <a:lin ang="5400000" scaled="0"/>
                </a:gradFill>
              </a:endParaRP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Mandrill</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Microsoft Project Online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Microsoft Translator</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Office 365</a:t>
              </a:r>
            </a:p>
            <a:p>
              <a:pPr marL="173005" indent="-173005" defTabSz="932384">
                <a:spcAft>
                  <a:spcPts val="150"/>
                </a:spcAft>
                <a:buFont typeface="Arial" panose="020B0604020202020204" pitchFamily="34" charset="0"/>
                <a:buChar char="•"/>
              </a:pPr>
              <a:r>
                <a:rPr lang="en-US" altLang="ja-JP" sz="1399" dirty="0">
                  <a:gradFill>
                    <a:gsLst>
                      <a:gs pos="10145">
                        <a:srgbClr val="505050"/>
                      </a:gs>
                      <a:gs pos="30000">
                        <a:srgbClr val="505050"/>
                      </a:gs>
                    </a:gsLst>
                    <a:lin ang="5400000" scaled="0"/>
                  </a:gradFill>
                </a:rPr>
                <a:t>Office</a:t>
              </a:r>
              <a:r>
                <a:rPr lang="ja-JP" altLang="en-US" sz="1399" dirty="0">
                  <a:gradFill>
                    <a:gsLst>
                      <a:gs pos="10145">
                        <a:srgbClr val="505050"/>
                      </a:gs>
                      <a:gs pos="30000">
                        <a:srgbClr val="505050"/>
                      </a:gs>
                    </a:gsLst>
                    <a:lin ang="5400000" scaled="0"/>
                  </a:gradFill>
                </a:rPr>
                <a:t> </a:t>
              </a:r>
              <a:r>
                <a:rPr lang="en-US" altLang="ja-JP" sz="1399" dirty="0">
                  <a:gradFill>
                    <a:gsLst>
                      <a:gs pos="10145">
                        <a:srgbClr val="505050"/>
                      </a:gs>
                      <a:gs pos="30000">
                        <a:srgbClr val="505050"/>
                      </a:gs>
                    </a:gsLst>
                    <a:lin ang="5400000" scaled="0"/>
                  </a:gradFill>
                </a:rPr>
                <a:t>365</a:t>
              </a:r>
              <a:r>
                <a:rPr lang="ja-JP" altLang="en-US" sz="1399" dirty="0">
                  <a:gradFill>
                    <a:gsLst>
                      <a:gs pos="10145">
                        <a:srgbClr val="505050"/>
                      </a:gs>
                      <a:gs pos="30000">
                        <a:srgbClr val="505050"/>
                      </a:gs>
                    </a:gsLst>
                    <a:lin ang="5400000" scaled="0"/>
                  </a:gradFill>
                </a:rPr>
                <a:t> </a:t>
              </a:r>
              <a:r>
                <a:rPr lang="en-US" altLang="ja-JP" sz="1399" dirty="0">
                  <a:gradFill>
                    <a:gsLst>
                      <a:gs pos="10145">
                        <a:srgbClr val="505050"/>
                      </a:gs>
                      <a:gs pos="30000">
                        <a:srgbClr val="505050"/>
                      </a:gs>
                    </a:gsLst>
                    <a:lin ang="5400000" scaled="0"/>
                  </a:gradFill>
                </a:rPr>
                <a:t>Users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OneDrive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OneDrive for Business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Outlook.com</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Project Online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Salesforce</a:t>
              </a:r>
            </a:p>
            <a:p>
              <a:pPr marL="173005" indent="-173005" defTabSz="932384">
                <a:spcAft>
                  <a:spcPts val="150"/>
                </a:spcAft>
                <a:buFont typeface="Arial" panose="020B0604020202020204" pitchFamily="34" charset="0"/>
                <a:buChar char="•"/>
              </a:pPr>
              <a:r>
                <a:rPr lang="en-US" sz="1399" dirty="0" err="1">
                  <a:gradFill>
                    <a:gsLst>
                      <a:gs pos="10145">
                        <a:srgbClr val="505050"/>
                      </a:gs>
                      <a:gs pos="30000">
                        <a:srgbClr val="505050"/>
                      </a:gs>
                    </a:gsLst>
                    <a:lin ang="5400000" scaled="0"/>
                  </a:gradFill>
                </a:rPr>
                <a:t>SendGrid</a:t>
              </a:r>
              <a:endParaRPr lang="en-US" sz="1399" dirty="0">
                <a:gradFill>
                  <a:gsLst>
                    <a:gs pos="10145">
                      <a:srgbClr val="505050"/>
                    </a:gs>
                    <a:gs pos="30000">
                      <a:srgbClr val="505050"/>
                    </a:gs>
                  </a:gsLst>
                  <a:lin ang="5400000" scaled="0"/>
                </a:gradFill>
              </a:endParaRP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SharePoint Online </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Slack</a:t>
              </a:r>
            </a:p>
            <a:p>
              <a:pPr marL="173005" indent="-173005" defTabSz="932384">
                <a:spcAft>
                  <a:spcPts val="150"/>
                </a:spcAft>
                <a:buFont typeface="Arial" panose="020B0604020202020204" pitchFamily="34" charset="0"/>
                <a:buChar char="•"/>
              </a:pPr>
              <a:r>
                <a:rPr lang="en-US" sz="1399" dirty="0" err="1">
                  <a:gradFill>
                    <a:gsLst>
                      <a:gs pos="10145">
                        <a:srgbClr val="505050"/>
                      </a:gs>
                      <a:gs pos="30000">
                        <a:srgbClr val="505050"/>
                      </a:gs>
                    </a:gsLst>
                    <a:lin ang="5400000" scaled="0"/>
                  </a:gradFill>
                </a:rPr>
                <a:t>SparkPost</a:t>
              </a:r>
              <a:r>
                <a:rPr lang="en-US" sz="1399" dirty="0">
                  <a:gradFill>
                    <a:gsLst>
                      <a:gs pos="10145">
                        <a:srgbClr val="505050"/>
                      </a:gs>
                      <a:gs pos="30000">
                        <a:srgbClr val="505050"/>
                      </a:gs>
                    </a:gsLst>
                    <a:lin ang="5400000" scaled="0"/>
                  </a:gradFill>
                </a:rPr>
                <a:t> </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SQL Azure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Trello</a:t>
              </a:r>
            </a:p>
            <a:p>
              <a:pPr marL="173005" indent="-173005" defTabSz="932384">
                <a:spcAft>
                  <a:spcPts val="150"/>
                </a:spcAft>
                <a:buFont typeface="Arial" panose="020B0604020202020204" pitchFamily="34" charset="0"/>
                <a:buChar char="•"/>
              </a:pPr>
              <a:r>
                <a:rPr lang="en-US" sz="1399" dirty="0" err="1">
                  <a:gradFill>
                    <a:gsLst>
                      <a:gs pos="10145">
                        <a:srgbClr val="505050"/>
                      </a:gs>
                      <a:gs pos="30000">
                        <a:srgbClr val="505050"/>
                      </a:gs>
                    </a:gsLst>
                    <a:lin ang="5400000" scaled="0"/>
                  </a:gradFill>
                </a:rPr>
                <a:t>Twilio</a:t>
              </a:r>
              <a:endParaRPr lang="en-US" sz="1399" dirty="0">
                <a:gradFill>
                  <a:gsLst>
                    <a:gs pos="10145">
                      <a:srgbClr val="505050"/>
                    </a:gs>
                    <a:gs pos="30000">
                      <a:srgbClr val="505050"/>
                    </a:gs>
                  </a:gsLst>
                  <a:lin ang="5400000" scaled="0"/>
                </a:gradFill>
              </a:endParaRP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Twitter</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Wunderlist</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Yammer</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YouTube</a:t>
              </a:r>
            </a:p>
            <a:p>
              <a:pPr marL="173005" indent="-173005" defTabSz="932384">
                <a:spcAft>
                  <a:spcPts val="150"/>
                </a:spcAft>
                <a:buFont typeface="Arial" panose="020B0604020202020204" pitchFamily="34" charset="0"/>
                <a:buChar char="•"/>
              </a:pPr>
              <a:endParaRPr lang="en-US" sz="1399" dirty="0">
                <a:gradFill>
                  <a:gsLst>
                    <a:gs pos="10145">
                      <a:srgbClr val="505050"/>
                    </a:gs>
                    <a:gs pos="30000">
                      <a:srgbClr val="505050"/>
                    </a:gs>
                  </a:gsLst>
                  <a:lin ang="5400000" scaled="0"/>
                </a:gradFill>
              </a:endParaRPr>
            </a:p>
            <a:p>
              <a:pPr marL="285640" indent="-285640" defTabSz="932384">
                <a:spcAft>
                  <a:spcPts val="150"/>
                </a:spcAft>
                <a:buFont typeface="Arial" panose="020B0604020202020204" pitchFamily="34" charset="0"/>
                <a:buChar char="•"/>
              </a:pPr>
              <a:endParaRPr lang="en-US" sz="1224" dirty="0">
                <a:gradFill>
                  <a:gsLst>
                    <a:gs pos="10145">
                      <a:srgbClr val="505050"/>
                    </a:gs>
                    <a:gs pos="30000">
                      <a:srgbClr val="505050"/>
                    </a:gs>
                  </a:gsLst>
                  <a:lin ang="5400000" scaled="0"/>
                </a:gradFill>
              </a:endParaRPr>
            </a:p>
          </p:txBody>
        </p:sp>
        <p:sp>
          <p:nvSpPr>
            <p:cNvPr id="8" name="Rectangle 7"/>
            <p:cNvSpPr/>
            <p:nvPr/>
          </p:nvSpPr>
          <p:spPr>
            <a:xfrm>
              <a:off x="274639" y="1181766"/>
              <a:ext cx="859876" cy="438963"/>
            </a:xfrm>
            <a:prstGeom prst="rect">
              <a:avLst/>
            </a:prstGeom>
          </p:spPr>
          <p:txBody>
            <a:bodyPr wrap="non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SaaS</a:t>
              </a:r>
            </a:p>
          </p:txBody>
        </p:sp>
      </p:grpSp>
      <p:sp>
        <p:nvSpPr>
          <p:cNvPr id="14" name="Title 1"/>
          <p:cNvSpPr>
            <a:spLocks noGrp="1"/>
          </p:cNvSpPr>
          <p:nvPr>
            <p:ph type="title"/>
          </p:nvPr>
        </p:nvSpPr>
        <p:spPr>
          <a:xfrm>
            <a:off x="275482" y="295730"/>
            <a:ext cx="11887878" cy="917444"/>
          </a:xfrm>
        </p:spPr>
        <p:txBody>
          <a:bodyPr/>
          <a:lstStyle/>
          <a:p>
            <a:r>
              <a:rPr lang="en-US" dirty="0"/>
              <a:t>Out-of-box connectors</a:t>
            </a:r>
          </a:p>
        </p:txBody>
      </p:sp>
      <p:grpSp>
        <p:nvGrpSpPr>
          <p:cNvPr id="4" name="Group 3"/>
          <p:cNvGrpSpPr/>
          <p:nvPr/>
        </p:nvGrpSpPr>
        <p:grpSpPr>
          <a:xfrm>
            <a:off x="275482" y="4613578"/>
            <a:ext cx="2131921" cy="2198258"/>
            <a:chOff x="274639" y="4613736"/>
            <a:chExt cx="2132223" cy="2198570"/>
          </a:xfrm>
        </p:grpSpPr>
        <p:sp>
          <p:nvSpPr>
            <p:cNvPr id="11" name="Rectangle 10"/>
            <p:cNvSpPr/>
            <p:nvPr/>
          </p:nvSpPr>
          <p:spPr>
            <a:xfrm>
              <a:off x="274639" y="4933237"/>
              <a:ext cx="2132223" cy="1879069"/>
            </a:xfrm>
            <a:prstGeom prst="rect">
              <a:avLst/>
            </a:prstGeom>
          </p:spPr>
          <p:txBody>
            <a:bodyPr wrap="square" lIns="182854" tIns="91427" bIns="91427">
              <a:spAutoFit/>
            </a:bodyPr>
            <a:lstStyle/>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HTTP, HTTPS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HTTP </a:t>
              </a:r>
              <a:r>
                <a:rPr lang="en-US" sz="1399" dirty="0" err="1">
                  <a:gradFill>
                    <a:gsLst>
                      <a:gs pos="10145">
                        <a:srgbClr val="505050"/>
                      </a:gs>
                      <a:gs pos="30000">
                        <a:srgbClr val="505050"/>
                      </a:gs>
                    </a:gsLst>
                    <a:lin ang="5400000" scaled="0"/>
                  </a:gradFill>
                </a:rPr>
                <a:t>Webhook</a:t>
              </a:r>
              <a:r>
                <a:rPr lang="en-US" sz="1399" dirty="0">
                  <a:gradFill>
                    <a:gsLst>
                      <a:gs pos="10145">
                        <a:srgbClr val="505050"/>
                      </a:gs>
                      <a:gs pos="30000">
                        <a:srgbClr val="505050"/>
                      </a:gs>
                    </a:gsLst>
                    <a:lin ang="5400000" scaled="0"/>
                  </a:gradFill>
                </a:rPr>
                <a:t> </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FTP, SFTP</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SMTP</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RSS</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Delay</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Workflow</a:t>
              </a:r>
            </a:p>
          </p:txBody>
        </p:sp>
        <p:sp>
          <p:nvSpPr>
            <p:cNvPr id="13" name="Rectangle 12"/>
            <p:cNvSpPr/>
            <p:nvPr/>
          </p:nvSpPr>
          <p:spPr>
            <a:xfrm>
              <a:off x="274639" y="4613736"/>
              <a:ext cx="1337338" cy="438963"/>
            </a:xfrm>
            <a:prstGeom prst="rect">
              <a:avLst/>
            </a:prstGeom>
          </p:spPr>
          <p:txBody>
            <a:bodyPr wrap="non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Protocols</a:t>
              </a:r>
            </a:p>
          </p:txBody>
        </p:sp>
      </p:grpSp>
      <p:grpSp>
        <p:nvGrpSpPr>
          <p:cNvPr id="6" name="Group 5"/>
          <p:cNvGrpSpPr/>
          <p:nvPr/>
        </p:nvGrpSpPr>
        <p:grpSpPr>
          <a:xfrm>
            <a:off x="2558478" y="4613579"/>
            <a:ext cx="2664431" cy="1683264"/>
            <a:chOff x="2557958" y="4613736"/>
            <a:chExt cx="2664809" cy="1683503"/>
          </a:xfrm>
        </p:grpSpPr>
        <p:sp>
          <p:nvSpPr>
            <p:cNvPr id="16" name="Rectangle 15"/>
            <p:cNvSpPr/>
            <p:nvPr/>
          </p:nvSpPr>
          <p:spPr>
            <a:xfrm>
              <a:off x="2557958" y="4933237"/>
              <a:ext cx="2122361" cy="1364002"/>
            </a:xfrm>
            <a:prstGeom prst="rect">
              <a:avLst/>
            </a:prstGeom>
          </p:spPr>
          <p:txBody>
            <a:bodyPr wrap="square" lIns="182854" tIns="91427" bIns="91427">
              <a:spAutoFit/>
            </a:bodyPr>
            <a:lstStyle/>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Validate</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Transform (+Mapper)</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Convert (XML-FF)</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X12</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AS2</a:t>
              </a:r>
            </a:p>
          </p:txBody>
        </p:sp>
        <p:sp>
          <p:nvSpPr>
            <p:cNvPr id="17" name="Rectangle 16"/>
            <p:cNvSpPr/>
            <p:nvPr/>
          </p:nvSpPr>
          <p:spPr>
            <a:xfrm>
              <a:off x="2563000" y="4613736"/>
              <a:ext cx="2659767" cy="438963"/>
            </a:xfrm>
            <a:prstGeom prst="rect">
              <a:avLst/>
            </a:prstGeom>
          </p:spPr>
          <p:txBody>
            <a:bodyPr wrap="squar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Enterprise messaging</a:t>
              </a:r>
            </a:p>
          </p:txBody>
        </p:sp>
      </p:grpSp>
      <p:grpSp>
        <p:nvGrpSpPr>
          <p:cNvPr id="7" name="Group 6"/>
          <p:cNvGrpSpPr/>
          <p:nvPr/>
        </p:nvGrpSpPr>
        <p:grpSpPr>
          <a:xfrm>
            <a:off x="4870357" y="4613581"/>
            <a:ext cx="1851180" cy="723697"/>
            <a:chOff x="4870166" y="4613736"/>
            <a:chExt cx="1851442" cy="723799"/>
          </a:xfrm>
        </p:grpSpPr>
        <p:sp>
          <p:nvSpPr>
            <p:cNvPr id="18" name="Rectangle 17"/>
            <p:cNvSpPr/>
            <p:nvPr/>
          </p:nvSpPr>
          <p:spPr>
            <a:xfrm>
              <a:off x="4983815" y="4613736"/>
              <a:ext cx="1067539" cy="438963"/>
            </a:xfrm>
            <a:prstGeom prst="rect">
              <a:avLst/>
            </a:prstGeom>
          </p:spPr>
          <p:txBody>
            <a:bodyPr wrap="non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Hybrid</a:t>
              </a:r>
            </a:p>
          </p:txBody>
        </p:sp>
        <p:sp>
          <p:nvSpPr>
            <p:cNvPr id="19" name="TextBox 18"/>
            <p:cNvSpPr txBox="1"/>
            <p:nvPr/>
          </p:nvSpPr>
          <p:spPr>
            <a:xfrm>
              <a:off x="4870166" y="4933237"/>
              <a:ext cx="1851442" cy="404298"/>
            </a:xfrm>
            <a:prstGeom prst="rect">
              <a:avLst/>
            </a:prstGeom>
          </p:spPr>
          <p:txBody>
            <a:bodyPr wrap="square" lIns="182854" tIns="91427" bIns="91427">
              <a:spAutoFit/>
            </a:bodyPr>
            <a:lstStyle>
              <a:defPPr>
                <a:defRPr lang="en-US"/>
              </a:defPPr>
              <a:lvl1pPr marL="173038" indent="-173038" defTabSz="932563">
                <a:spcAft>
                  <a:spcPts val="150"/>
                </a:spcAft>
                <a:buFont typeface="Arial" panose="020B0604020202020204" pitchFamily="34" charset="0"/>
                <a:buChar char="•"/>
                <a:defRPr sz="1400">
                  <a:gradFill>
                    <a:gsLst>
                      <a:gs pos="10145">
                        <a:schemeClr val="tx1"/>
                      </a:gs>
                      <a:gs pos="30000">
                        <a:schemeClr val="tx1"/>
                      </a:gs>
                    </a:gsLst>
                    <a:lin ang="5400000" scaled="0"/>
                  </a:gradFill>
                </a:defRPr>
              </a:lvl1pPr>
            </a:lstStyle>
            <a:p>
              <a:r>
                <a:rPr lang="en-US" sz="1399" dirty="0">
                  <a:gradFill>
                    <a:gsLst>
                      <a:gs pos="10145">
                        <a:srgbClr val="505050"/>
                      </a:gs>
                      <a:gs pos="30000">
                        <a:srgbClr val="505050"/>
                      </a:gs>
                    </a:gsLst>
                    <a:lin ang="5400000" scaled="0"/>
                  </a:gradFill>
                </a:rPr>
                <a:t>SQL Server</a:t>
              </a:r>
            </a:p>
          </p:txBody>
        </p:sp>
      </p:grpSp>
    </p:spTree>
    <p:extLst>
      <p:ext uri="{BB962C8B-B14F-4D97-AF65-F5344CB8AC3E}">
        <p14:creationId xmlns:p14="http://schemas.microsoft.com/office/powerpoint/2010/main" val="21901585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42" presetClass="path" presetSubtype="0" decel="100000" fill="hold" grpId="1" nodeType="withEffect">
                                  <p:stCondLst>
                                    <p:cond delay="0"/>
                                  </p:stCondLst>
                                  <p:childTnLst>
                                    <p:animMotion origin="layout" path="M -1.56753E-6 7.80754E-7 L -1.56753E-6 0.0665 " pathEditMode="relative" rAng="0" ptsTypes="AA">
                                      <p:cBhvr>
                                        <p:cTn id="13" dur="700" spd="-100000" fill="hold"/>
                                        <p:tgtEl>
                                          <p:spTgt spid="14"/>
                                        </p:tgtEl>
                                        <p:attrNameLst>
                                          <p:attrName>ppt_x</p:attrName>
                                          <p:attrName>ppt_y</p:attrName>
                                        </p:attrNameLst>
                                      </p:cBhvr>
                                      <p:rCtr x="0" y="3314"/>
                                    </p:animMotion>
                                  </p:childTnLst>
                                </p:cTn>
                              </p:par>
                              <p:par>
                                <p:cTn id="14" presetID="10" presetClass="entr" presetSubtype="0" fill="hold" nodeType="withEffect">
                                  <p:stCondLst>
                                    <p:cond delay="4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42" presetClass="path" presetSubtype="0" decel="100000" fill="hold" nodeType="withEffect">
                                  <p:stCondLst>
                                    <p:cond delay="400"/>
                                  </p:stCondLst>
                                  <p:childTnLst>
                                    <p:animMotion origin="layout" path="M -1.56753E-6 7.80754E-7 L -1.56753E-6 0.0665 " pathEditMode="relative" rAng="0" ptsTypes="AA">
                                      <p:cBhvr>
                                        <p:cTn id="18" dur="700" spd="-100000" fill="hold"/>
                                        <p:tgtEl>
                                          <p:spTgt spid="3"/>
                                        </p:tgtEl>
                                        <p:attrNameLst>
                                          <p:attrName>ppt_x</p:attrName>
                                          <p:attrName>ppt_y</p:attrName>
                                        </p:attrNameLst>
                                      </p:cBhvr>
                                      <p:rCtr x="0" y="3314"/>
                                    </p:animMotion>
                                  </p:childTnLst>
                                </p:cTn>
                              </p:par>
                              <p:par>
                                <p:cTn id="19" presetID="10" presetClass="entr" presetSubtype="0" fill="hold" nodeType="withEffect">
                                  <p:stCondLst>
                                    <p:cond delay="4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42" presetClass="path" presetSubtype="0" decel="100000" fill="hold" nodeType="withEffect">
                                  <p:stCondLst>
                                    <p:cond delay="400"/>
                                  </p:stCondLst>
                                  <p:childTnLst>
                                    <p:animMotion origin="layout" path="M -1.56753E-6 7.80754E-7 L -1.56753E-6 0.0665 " pathEditMode="relative" rAng="0" ptsTypes="AA">
                                      <p:cBhvr>
                                        <p:cTn id="23" dur="700" spd="-100000" fill="hold"/>
                                        <p:tgtEl>
                                          <p:spTgt spid="4"/>
                                        </p:tgtEl>
                                        <p:attrNameLst>
                                          <p:attrName>ppt_x</p:attrName>
                                          <p:attrName>ppt_y</p:attrName>
                                        </p:attrNameLst>
                                      </p:cBhvr>
                                      <p:rCtr x="0" y="3314"/>
                                    </p:animMotion>
                                  </p:childTnLst>
                                </p:cTn>
                              </p:par>
                              <p:par>
                                <p:cTn id="24" presetID="10" presetClass="entr" presetSubtype="0"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42" presetClass="path" presetSubtype="0" decel="100000" fill="hold" nodeType="withEffect">
                                  <p:stCondLst>
                                    <p:cond delay="400"/>
                                  </p:stCondLst>
                                  <p:childTnLst>
                                    <p:animMotion origin="layout" path="M -1.56753E-6 7.80754E-7 L -1.56753E-6 0.0665 " pathEditMode="relative" rAng="0" ptsTypes="AA">
                                      <p:cBhvr>
                                        <p:cTn id="28" dur="700" spd="-100000" fill="hold"/>
                                        <p:tgtEl>
                                          <p:spTgt spid="6"/>
                                        </p:tgtEl>
                                        <p:attrNameLst>
                                          <p:attrName>ppt_x</p:attrName>
                                          <p:attrName>ppt_y</p:attrName>
                                        </p:attrNameLst>
                                      </p:cBhvr>
                                      <p:rCtr x="0" y="3314"/>
                                    </p:animMotion>
                                  </p:childTnLst>
                                </p:cTn>
                              </p:par>
                              <p:par>
                                <p:cTn id="29" presetID="10" presetClass="entr" presetSubtype="0" fill="hold" nodeType="withEffect">
                                  <p:stCondLst>
                                    <p:cond delay="4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400"/>
                                  </p:stCondLst>
                                  <p:childTnLst>
                                    <p:animMotion origin="layout" path="M -1.56753E-6 7.80754E-7 L -1.56753E-6 0.0665 " pathEditMode="relative" rAng="0" ptsTypes="AA">
                                      <p:cBhvr>
                                        <p:cTn id="33" dur="700" spd="-100000" fill="hold"/>
                                        <p:tgtEl>
                                          <p:spTgt spid="7"/>
                                        </p:tgtEl>
                                        <p:attrNameLst>
                                          <p:attrName>ppt_x</p:attrName>
                                          <p:attrName>ppt_y</p:attrName>
                                        </p:attrNameLst>
                                      </p:cBhvr>
                                      <p:rCtr x="0" y="33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169" y="993"/>
            <a:ext cx="5598843" cy="6998555"/>
          </a:xfrm>
          <a:prstGeom prst="rect">
            <a:avLst/>
          </a:prstGeom>
        </p:spPr>
      </p:pic>
      <p:sp>
        <p:nvSpPr>
          <p:cNvPr id="14" name="Title 1"/>
          <p:cNvSpPr>
            <a:spLocks noGrp="1"/>
          </p:cNvSpPr>
          <p:nvPr>
            <p:ph type="title"/>
          </p:nvPr>
        </p:nvSpPr>
        <p:spPr/>
        <p:txBody>
          <a:bodyPr/>
          <a:lstStyle/>
          <a:p>
            <a:r>
              <a:rPr lang="en-US" dirty="0"/>
              <a:t>Upcoming connectors</a:t>
            </a:r>
          </a:p>
        </p:txBody>
      </p:sp>
      <p:grpSp>
        <p:nvGrpSpPr>
          <p:cNvPr id="6" name="Group 5"/>
          <p:cNvGrpSpPr/>
          <p:nvPr/>
        </p:nvGrpSpPr>
        <p:grpSpPr>
          <a:xfrm>
            <a:off x="275483" y="1182094"/>
            <a:ext cx="2873089" cy="3174099"/>
            <a:chOff x="274639" y="1181766"/>
            <a:chExt cx="2873497" cy="3174548"/>
          </a:xfrm>
        </p:grpSpPr>
        <p:sp>
          <p:nvSpPr>
            <p:cNvPr id="16" name="TextBox 15"/>
            <p:cNvSpPr txBox="1">
              <a:spLocks/>
            </p:cNvSpPr>
            <p:nvPr/>
          </p:nvSpPr>
          <p:spPr>
            <a:xfrm>
              <a:off x="274640" y="1494065"/>
              <a:ext cx="2873496" cy="2862249"/>
            </a:xfrm>
            <a:prstGeom prst="rect">
              <a:avLst/>
            </a:prstGeom>
          </p:spPr>
          <p:txBody>
            <a:bodyPr wrap="square" lIns="182854" tIns="91427" bIns="91427">
              <a:spAutoFit/>
            </a:bodyPr>
            <a:lstStyle>
              <a:defPPr>
                <a:defRPr lang="en-US"/>
              </a:defPPr>
              <a:lvl1pPr marL="173038" indent="-173038" defTabSz="932563">
                <a:spcAft>
                  <a:spcPts val="150"/>
                </a:spcAft>
                <a:buFont typeface="Arial" panose="020B0604020202020204" pitchFamily="34" charset="0"/>
                <a:buChar char="•"/>
                <a:defRPr sz="1400">
                  <a:gradFill>
                    <a:gsLst>
                      <a:gs pos="10145">
                        <a:schemeClr val="tx1"/>
                      </a:gs>
                      <a:gs pos="30000">
                        <a:schemeClr val="tx1"/>
                      </a:gs>
                    </a:gsLst>
                    <a:lin ang="5400000" scaled="0"/>
                  </a:gradFill>
                </a:defRPr>
              </a:lvl1pPr>
            </a:lstStyle>
            <a:p>
              <a:r>
                <a:rPr lang="en-US" sz="1399" dirty="0">
                  <a:gradFill>
                    <a:gsLst>
                      <a:gs pos="10145">
                        <a:srgbClr val="505050"/>
                      </a:gs>
                      <a:gs pos="30000">
                        <a:srgbClr val="505050"/>
                      </a:gs>
                    </a:gsLst>
                    <a:lin ang="5400000" scaled="0"/>
                  </a:gradFill>
                </a:rPr>
                <a:t>DocuSign</a:t>
              </a:r>
            </a:p>
            <a:p>
              <a:r>
                <a:rPr lang="en-US" sz="1399" dirty="0">
                  <a:gradFill>
                    <a:gsLst>
                      <a:gs pos="10145">
                        <a:srgbClr val="505050"/>
                      </a:gs>
                      <a:gs pos="30000">
                        <a:srgbClr val="505050"/>
                      </a:gs>
                    </a:gsLst>
                    <a:lin ang="5400000" scaled="0"/>
                  </a:gradFill>
                </a:rPr>
                <a:t>Google Mail</a:t>
              </a:r>
            </a:p>
            <a:p>
              <a:r>
                <a:rPr lang="en-US" sz="1399" dirty="0">
                  <a:gradFill>
                    <a:gsLst>
                      <a:gs pos="10145">
                        <a:srgbClr val="505050"/>
                      </a:gs>
                      <a:gs pos="30000">
                        <a:srgbClr val="505050"/>
                      </a:gs>
                    </a:gsLst>
                    <a:lin ang="5400000" scaled="0"/>
                  </a:gradFill>
                </a:rPr>
                <a:t>Lithium</a:t>
              </a:r>
            </a:p>
            <a:p>
              <a:r>
                <a:rPr lang="en-US" sz="1399" dirty="0">
                  <a:gradFill>
                    <a:gsLst>
                      <a:gs pos="10145">
                        <a:srgbClr val="505050"/>
                      </a:gs>
                      <a:gs pos="30000">
                        <a:srgbClr val="505050"/>
                      </a:gs>
                    </a:gsLst>
                    <a:lin ang="5400000" scaled="0"/>
                  </a:gradFill>
                </a:rPr>
                <a:t>OneNote</a:t>
              </a:r>
            </a:p>
            <a:p>
              <a:r>
                <a:rPr lang="en-US" sz="1399" dirty="0">
                  <a:gradFill>
                    <a:gsLst>
                      <a:gs pos="10145">
                        <a:srgbClr val="505050"/>
                      </a:gs>
                      <a:gs pos="30000">
                        <a:srgbClr val="505050"/>
                      </a:gs>
                    </a:gsLst>
                    <a:lin ang="5400000" scaled="0"/>
                  </a:gradFill>
                </a:rPr>
                <a:t>Stripe</a:t>
              </a:r>
            </a:p>
            <a:p>
              <a:r>
                <a:rPr lang="en-US" sz="1399" dirty="0">
                  <a:gradFill>
                    <a:gsLst>
                      <a:gs pos="10145">
                        <a:srgbClr val="505050"/>
                      </a:gs>
                      <a:gs pos="30000">
                        <a:srgbClr val="505050"/>
                      </a:gs>
                    </a:gsLst>
                    <a:lin ang="5400000" scaled="0"/>
                  </a:gradFill>
                </a:rPr>
                <a:t>Bing Search</a:t>
              </a:r>
            </a:p>
            <a:p>
              <a:r>
                <a:rPr lang="en-US" sz="1399" dirty="0" err="1">
                  <a:gradFill>
                    <a:gsLst>
                      <a:gs pos="10145">
                        <a:srgbClr val="505050"/>
                      </a:gs>
                      <a:gs pos="30000">
                        <a:srgbClr val="505050"/>
                      </a:gs>
                    </a:gsLst>
                    <a:lin ang="5400000" scaled="0"/>
                  </a:gradFill>
                </a:rPr>
                <a:t>UserVoice</a:t>
              </a:r>
              <a:endParaRPr lang="en-US" sz="1399" dirty="0">
                <a:gradFill>
                  <a:gsLst>
                    <a:gs pos="10145">
                      <a:srgbClr val="505050"/>
                    </a:gs>
                    <a:gs pos="30000">
                      <a:srgbClr val="505050"/>
                    </a:gs>
                  </a:gsLst>
                  <a:lin ang="5400000" scaled="0"/>
                </a:gradFill>
              </a:endParaRPr>
            </a:p>
            <a:p>
              <a:r>
                <a:rPr lang="en-US" sz="1399" dirty="0">
                  <a:gradFill>
                    <a:gsLst>
                      <a:gs pos="10145">
                        <a:srgbClr val="505050"/>
                      </a:gs>
                      <a:gs pos="30000">
                        <a:srgbClr val="505050"/>
                      </a:gs>
                    </a:gsLst>
                    <a:lin ang="5400000" scaled="0"/>
                  </a:gradFill>
                </a:rPr>
                <a:t>Trello</a:t>
              </a:r>
            </a:p>
            <a:p>
              <a:r>
                <a:rPr lang="en-US" sz="1399" dirty="0">
                  <a:gradFill>
                    <a:gsLst>
                      <a:gs pos="10145">
                        <a:srgbClr val="505050"/>
                      </a:gs>
                      <a:gs pos="30000">
                        <a:srgbClr val="505050"/>
                      </a:gs>
                    </a:gsLst>
                    <a:lin ang="5400000" scaled="0"/>
                  </a:gradFill>
                </a:rPr>
                <a:t>VSTS</a:t>
              </a:r>
            </a:p>
            <a:p>
              <a:r>
                <a:rPr lang="en-US" sz="1399" dirty="0" err="1">
                  <a:gradFill>
                    <a:gsLst>
                      <a:gs pos="10145">
                        <a:srgbClr val="505050"/>
                      </a:gs>
                      <a:gs pos="30000">
                        <a:srgbClr val="505050"/>
                      </a:gs>
                    </a:gsLst>
                    <a:lin ang="5400000" scaled="0"/>
                  </a:gradFill>
                </a:rPr>
                <a:t>ZenDesk</a:t>
              </a:r>
              <a:endParaRPr lang="en-US" sz="1399" dirty="0">
                <a:gradFill>
                  <a:gsLst>
                    <a:gs pos="10145">
                      <a:srgbClr val="505050"/>
                    </a:gs>
                    <a:gs pos="30000">
                      <a:srgbClr val="505050"/>
                    </a:gs>
                  </a:gsLst>
                  <a:lin ang="5400000" scaled="0"/>
                </a:gradFill>
              </a:endParaRPr>
            </a:p>
            <a:p>
              <a:endParaRPr lang="en-US" sz="1399" dirty="0">
                <a:gradFill>
                  <a:gsLst>
                    <a:gs pos="10145">
                      <a:srgbClr val="505050"/>
                    </a:gs>
                    <a:gs pos="30000">
                      <a:srgbClr val="505050"/>
                    </a:gs>
                  </a:gsLst>
                  <a:lin ang="5400000" scaled="0"/>
                </a:gradFill>
              </a:endParaRPr>
            </a:p>
          </p:txBody>
        </p:sp>
        <p:sp>
          <p:nvSpPr>
            <p:cNvPr id="17" name="Rectangle 16"/>
            <p:cNvSpPr/>
            <p:nvPr/>
          </p:nvSpPr>
          <p:spPr>
            <a:xfrm>
              <a:off x="274639" y="1181766"/>
              <a:ext cx="859876" cy="438963"/>
            </a:xfrm>
            <a:prstGeom prst="rect">
              <a:avLst/>
            </a:prstGeom>
          </p:spPr>
          <p:txBody>
            <a:bodyPr wrap="non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SaaS</a:t>
              </a:r>
            </a:p>
          </p:txBody>
        </p:sp>
      </p:grpSp>
      <p:grpSp>
        <p:nvGrpSpPr>
          <p:cNvPr id="10" name="Group 9"/>
          <p:cNvGrpSpPr/>
          <p:nvPr/>
        </p:nvGrpSpPr>
        <p:grpSpPr>
          <a:xfrm>
            <a:off x="275482" y="4613577"/>
            <a:ext cx="2579489" cy="1050663"/>
            <a:chOff x="274639" y="4613736"/>
            <a:chExt cx="2579854" cy="1050812"/>
          </a:xfrm>
        </p:grpSpPr>
        <p:sp>
          <p:nvSpPr>
            <p:cNvPr id="18" name="Rectangle 17"/>
            <p:cNvSpPr/>
            <p:nvPr/>
          </p:nvSpPr>
          <p:spPr>
            <a:xfrm>
              <a:off x="274639" y="5014455"/>
              <a:ext cx="2132223" cy="650093"/>
            </a:xfrm>
            <a:prstGeom prst="rect">
              <a:avLst/>
            </a:prstGeom>
          </p:spPr>
          <p:txBody>
            <a:bodyPr wrap="square" lIns="182854" tIns="91427" bIns="91427">
              <a:spAutoFit/>
            </a:bodyPr>
            <a:lstStyle/>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EDIFACT</a:t>
              </a:r>
            </a:p>
            <a:p>
              <a:pPr marL="173005" indent="-173005" defTabSz="932384">
                <a:spcAft>
                  <a:spcPts val="150"/>
                </a:spcAft>
                <a:buFont typeface="Arial" panose="020B0604020202020204" pitchFamily="34" charset="0"/>
                <a:buChar char="•"/>
              </a:pPr>
              <a:r>
                <a:rPr lang="en-US" sz="1399" dirty="0">
                  <a:gradFill>
                    <a:gsLst>
                      <a:gs pos="10145">
                        <a:srgbClr val="505050"/>
                      </a:gs>
                      <a:gs pos="30000">
                        <a:srgbClr val="505050"/>
                      </a:gs>
                    </a:gsLst>
                    <a:lin ang="5400000" scaled="0"/>
                  </a:gradFill>
                </a:rPr>
                <a:t>Party resolution</a:t>
              </a:r>
            </a:p>
          </p:txBody>
        </p:sp>
        <p:sp>
          <p:nvSpPr>
            <p:cNvPr id="19" name="Rectangle 18"/>
            <p:cNvSpPr/>
            <p:nvPr/>
          </p:nvSpPr>
          <p:spPr>
            <a:xfrm>
              <a:off x="274639" y="4613736"/>
              <a:ext cx="2579854" cy="438963"/>
            </a:xfrm>
            <a:prstGeom prst="rect">
              <a:avLst/>
            </a:prstGeom>
          </p:spPr>
          <p:txBody>
            <a:bodyPr wrap="non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Enterprise messaging</a:t>
              </a:r>
            </a:p>
          </p:txBody>
        </p:sp>
      </p:grpSp>
      <p:grpSp>
        <p:nvGrpSpPr>
          <p:cNvPr id="9" name="Group 8"/>
          <p:cNvGrpSpPr/>
          <p:nvPr/>
        </p:nvGrpSpPr>
        <p:grpSpPr>
          <a:xfrm>
            <a:off x="3148571" y="1182095"/>
            <a:ext cx="2873089" cy="2639917"/>
            <a:chOff x="3148135" y="1181766"/>
            <a:chExt cx="2873497" cy="2640291"/>
          </a:xfrm>
        </p:grpSpPr>
        <p:sp>
          <p:nvSpPr>
            <p:cNvPr id="20" name="TextBox 19"/>
            <p:cNvSpPr txBox="1">
              <a:spLocks/>
            </p:cNvSpPr>
            <p:nvPr/>
          </p:nvSpPr>
          <p:spPr>
            <a:xfrm>
              <a:off x="3148136" y="1494065"/>
              <a:ext cx="2873496" cy="2327992"/>
            </a:xfrm>
            <a:prstGeom prst="rect">
              <a:avLst/>
            </a:prstGeom>
          </p:spPr>
          <p:txBody>
            <a:bodyPr wrap="square" lIns="182854" tIns="91427" bIns="91427">
              <a:spAutoFit/>
            </a:bodyPr>
            <a:lstStyle>
              <a:defPPr>
                <a:defRPr lang="en-US"/>
              </a:defPPr>
              <a:lvl1pPr marL="173038" indent="-173038" defTabSz="932563">
                <a:spcAft>
                  <a:spcPts val="150"/>
                </a:spcAft>
                <a:buFont typeface="Arial" panose="020B0604020202020204" pitchFamily="34" charset="0"/>
                <a:buChar char="•"/>
                <a:defRPr sz="1400">
                  <a:gradFill>
                    <a:gsLst>
                      <a:gs pos="10145">
                        <a:schemeClr val="tx1"/>
                      </a:gs>
                      <a:gs pos="30000">
                        <a:schemeClr val="tx1"/>
                      </a:gs>
                    </a:gsLst>
                    <a:lin ang="5400000" scaled="0"/>
                  </a:gradFill>
                </a:defRPr>
              </a:lvl1pPr>
            </a:lstStyle>
            <a:p>
              <a:r>
                <a:rPr lang="en-US" sz="1399" dirty="0">
                  <a:gradFill>
                    <a:gsLst>
                      <a:gs pos="10145">
                        <a:srgbClr val="505050"/>
                      </a:gs>
                      <a:gs pos="30000">
                        <a:srgbClr val="505050"/>
                      </a:gs>
                    </a:gsLst>
                    <a:lin ang="5400000" scaled="0"/>
                  </a:gradFill>
                </a:rPr>
                <a:t>IBM DB2</a:t>
              </a:r>
            </a:p>
            <a:p>
              <a:r>
                <a:rPr lang="en-US" sz="1399" dirty="0">
                  <a:gradFill>
                    <a:gsLst>
                      <a:gs pos="10145">
                        <a:srgbClr val="505050"/>
                      </a:gs>
                      <a:gs pos="30000">
                        <a:srgbClr val="505050"/>
                      </a:gs>
                    </a:gsLst>
                    <a:lin ang="5400000" scaled="0"/>
                  </a:gradFill>
                </a:rPr>
                <a:t>Informix</a:t>
              </a:r>
            </a:p>
            <a:p>
              <a:r>
                <a:rPr lang="en-US" sz="1399" dirty="0">
                  <a:gradFill>
                    <a:gsLst>
                      <a:gs pos="10145">
                        <a:srgbClr val="505050"/>
                      </a:gs>
                      <a:gs pos="30000">
                        <a:srgbClr val="505050"/>
                      </a:gs>
                    </a:gsLst>
                    <a:lin ang="5400000" scaled="0"/>
                  </a:gradFill>
                </a:rPr>
                <a:t>SharePoint Server</a:t>
              </a:r>
            </a:p>
            <a:p>
              <a:r>
                <a:rPr lang="en-US" sz="1399" dirty="0">
                  <a:gradFill>
                    <a:gsLst>
                      <a:gs pos="10145">
                        <a:srgbClr val="505050"/>
                      </a:gs>
                      <a:gs pos="30000">
                        <a:srgbClr val="505050"/>
                      </a:gs>
                    </a:gsLst>
                    <a:lin ang="5400000" scaled="0"/>
                  </a:gradFill>
                </a:rPr>
                <a:t>Oracle DB</a:t>
              </a:r>
            </a:p>
            <a:p>
              <a:r>
                <a:rPr lang="en-US" sz="1399" dirty="0">
                  <a:gradFill>
                    <a:gsLst>
                      <a:gs pos="10145">
                        <a:srgbClr val="505050"/>
                      </a:gs>
                      <a:gs pos="30000">
                        <a:srgbClr val="505050"/>
                      </a:gs>
                    </a:gsLst>
                    <a:lin ang="5400000" scaled="0"/>
                  </a:gradFill>
                </a:rPr>
                <a:t>File</a:t>
              </a:r>
            </a:p>
            <a:p>
              <a:r>
                <a:rPr lang="en-US" sz="1399" dirty="0" err="1">
                  <a:gradFill>
                    <a:gsLst>
                      <a:gs pos="10145">
                        <a:srgbClr val="505050"/>
                      </a:gs>
                      <a:gs pos="30000">
                        <a:srgbClr val="505050"/>
                      </a:gs>
                    </a:gsLst>
                    <a:lin ang="5400000" scaled="0"/>
                  </a:gradFill>
                </a:rPr>
                <a:t>Websphere</a:t>
              </a:r>
              <a:r>
                <a:rPr lang="en-US" sz="1399" dirty="0">
                  <a:gradFill>
                    <a:gsLst>
                      <a:gs pos="10145">
                        <a:srgbClr val="505050"/>
                      </a:gs>
                      <a:gs pos="30000">
                        <a:srgbClr val="505050"/>
                      </a:gs>
                    </a:gsLst>
                    <a:lin ang="5400000" scaled="0"/>
                  </a:gradFill>
                </a:rPr>
                <a:t> MQ</a:t>
              </a:r>
            </a:p>
            <a:p>
              <a:r>
                <a:rPr lang="en-US" sz="1399" dirty="0">
                  <a:gradFill>
                    <a:gsLst>
                      <a:gs pos="10145">
                        <a:srgbClr val="505050"/>
                      </a:gs>
                      <a:gs pos="30000">
                        <a:srgbClr val="505050"/>
                      </a:gs>
                    </a:gsLst>
                    <a:lin ang="5400000" scaled="0"/>
                  </a:gradFill>
                </a:rPr>
                <a:t>SAP</a:t>
              </a:r>
            </a:p>
            <a:p>
              <a:r>
                <a:rPr lang="en-US" sz="1399" dirty="0">
                  <a:gradFill>
                    <a:gsLst>
                      <a:gs pos="10145">
                        <a:srgbClr val="505050"/>
                      </a:gs>
                      <a:gs pos="30000">
                        <a:srgbClr val="505050"/>
                      </a:gs>
                    </a:gsLst>
                    <a:lin ang="5400000" scaled="0"/>
                  </a:gradFill>
                </a:rPr>
                <a:t>Oracle EBS</a:t>
              </a:r>
            </a:p>
            <a:p>
              <a:r>
                <a:rPr lang="en-US" sz="1399" dirty="0">
                  <a:gradFill>
                    <a:gsLst>
                      <a:gs pos="10145">
                        <a:srgbClr val="505050"/>
                      </a:gs>
                      <a:gs pos="30000">
                        <a:srgbClr val="505050"/>
                      </a:gs>
                    </a:gsLst>
                    <a:lin ang="5400000" scaled="0"/>
                  </a:gradFill>
                </a:rPr>
                <a:t>CICS</a:t>
              </a:r>
            </a:p>
          </p:txBody>
        </p:sp>
        <p:sp>
          <p:nvSpPr>
            <p:cNvPr id="21" name="Rectangle 20"/>
            <p:cNvSpPr/>
            <p:nvPr/>
          </p:nvSpPr>
          <p:spPr>
            <a:xfrm>
              <a:off x="3148135" y="1181766"/>
              <a:ext cx="1067540" cy="438963"/>
            </a:xfrm>
            <a:prstGeom prst="rect">
              <a:avLst/>
            </a:prstGeom>
          </p:spPr>
          <p:txBody>
            <a:bodyPr wrap="none" lIns="182854" tIns="91427" rIns="182854" bIns="91427">
              <a:spAutoFit/>
            </a:bodyPr>
            <a:lstStyle/>
            <a:p>
              <a:pPr defTabSz="932384">
                <a:lnSpc>
                  <a:spcPct val="90000"/>
                </a:lnSpc>
              </a:pPr>
              <a:r>
                <a:rPr lang="en-US" dirty="0">
                  <a:gradFill>
                    <a:gsLst>
                      <a:gs pos="95652">
                        <a:srgbClr val="5C2D91"/>
                      </a:gs>
                      <a:gs pos="83000">
                        <a:srgbClr val="5C2D91"/>
                      </a:gs>
                    </a:gsLst>
                    <a:lin ang="5400000" scaled="0"/>
                  </a:gradFill>
                </a:rPr>
                <a:t>Hybrid</a:t>
              </a:r>
            </a:p>
          </p:txBody>
        </p:sp>
      </p:grpSp>
    </p:spTree>
    <p:extLst>
      <p:ext uri="{BB962C8B-B14F-4D97-AF65-F5344CB8AC3E}">
        <p14:creationId xmlns:p14="http://schemas.microsoft.com/office/powerpoint/2010/main" val="132666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42" presetClass="path" presetSubtype="0" decel="100000" fill="hold" grpId="1" nodeType="withEffect">
                                  <p:stCondLst>
                                    <p:cond delay="0"/>
                                  </p:stCondLst>
                                  <p:childTnLst>
                                    <p:animMotion origin="layout" path="M -1.56753E-6 7.80754E-7 L -1.56753E-6 0.0665 " pathEditMode="relative" rAng="0" ptsTypes="AA">
                                      <p:cBhvr>
                                        <p:cTn id="9" dur="700" spd="-100000" fill="hold"/>
                                        <p:tgtEl>
                                          <p:spTgt spid="14"/>
                                        </p:tgtEl>
                                        <p:attrNameLst>
                                          <p:attrName>ppt_x</p:attrName>
                                          <p:attrName>ppt_y</p:attrName>
                                        </p:attrNameLst>
                                      </p:cBhvr>
                                      <p:rCtr x="0" y="3314"/>
                                    </p:animMotion>
                                  </p:childTnLst>
                                </p:cTn>
                              </p:par>
                              <p:par>
                                <p:cTn id="10" presetID="10" presetClass="entr" presetSubtype="0" fill="hold" nodeType="withEffect">
                                  <p:stCondLst>
                                    <p:cond delay="4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decel="100000" fill="hold" nodeType="withEffect">
                                  <p:stCondLst>
                                    <p:cond delay="400"/>
                                  </p:stCondLst>
                                  <p:childTnLst>
                                    <p:animMotion origin="layout" path="M -1.56753E-6 7.80754E-7 L -1.56753E-6 0.0665 " pathEditMode="relative" rAng="0" ptsTypes="AA">
                                      <p:cBhvr>
                                        <p:cTn id="14" dur="700" spd="-100000" fill="hold"/>
                                        <p:tgtEl>
                                          <p:spTgt spid="6"/>
                                        </p:tgtEl>
                                        <p:attrNameLst>
                                          <p:attrName>ppt_x</p:attrName>
                                          <p:attrName>ppt_y</p:attrName>
                                        </p:attrNameLst>
                                      </p:cBhvr>
                                      <p:rCtr x="0" y="3314"/>
                                    </p:animMotion>
                                  </p:childTnLst>
                                </p:cTn>
                              </p:par>
                              <p:par>
                                <p:cTn id="15" presetID="10" presetClass="entr" presetSubtype="0" fill="hold" nodeType="withEffect">
                                  <p:stCondLst>
                                    <p:cond delay="4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42" presetClass="path" presetSubtype="0" decel="100000" fill="hold" nodeType="withEffect">
                                  <p:stCondLst>
                                    <p:cond delay="400"/>
                                  </p:stCondLst>
                                  <p:childTnLst>
                                    <p:animMotion origin="layout" path="M -1.56753E-6 7.80754E-7 L -1.56753E-6 0.0665 " pathEditMode="relative" rAng="0" ptsTypes="AA">
                                      <p:cBhvr>
                                        <p:cTn id="19" dur="700" spd="-100000" fill="hold"/>
                                        <p:tgtEl>
                                          <p:spTgt spid="9"/>
                                        </p:tgtEl>
                                        <p:attrNameLst>
                                          <p:attrName>ppt_x</p:attrName>
                                          <p:attrName>ppt_y</p:attrName>
                                        </p:attrNameLst>
                                      </p:cBhvr>
                                      <p:rCtr x="0" y="3314"/>
                                    </p:animMotion>
                                  </p:childTnLst>
                                </p:cTn>
                              </p:par>
                              <p:par>
                                <p:cTn id="20" presetID="10" presetClass="entr" presetSubtype="0" fill="hold" nodeType="withEffect">
                                  <p:stCondLst>
                                    <p:cond delay="4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nodeType="withEffect">
                                  <p:stCondLst>
                                    <p:cond delay="400"/>
                                  </p:stCondLst>
                                  <p:childTnLst>
                                    <p:animMotion origin="layout" path="M -1.56753E-6 7.80754E-7 L -1.56753E-6 0.0665 " pathEditMode="relative" rAng="0" ptsTypes="AA">
                                      <p:cBhvr>
                                        <p:cTn id="24" dur="700" spd="-100000" fill="hold"/>
                                        <p:tgtEl>
                                          <p:spTgt spid="10"/>
                                        </p:tgtEl>
                                        <p:attrNameLst>
                                          <p:attrName>ppt_x</p:attrName>
                                          <p:attrName>ppt_y</p:attrName>
                                        </p:attrNameLst>
                                      </p:cBhvr>
                                      <p:rCtr x="0" y="33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and External APIs</a:t>
            </a:r>
          </a:p>
        </p:txBody>
      </p:sp>
      <p:sp>
        <p:nvSpPr>
          <p:cNvPr id="2" name="Text Placeholder 1"/>
          <p:cNvSpPr>
            <a:spLocks noGrp="1"/>
          </p:cNvSpPr>
          <p:nvPr>
            <p:ph type="body" sz="quarter" idx="10"/>
          </p:nvPr>
        </p:nvSpPr>
        <p:spPr>
          <a:xfrm>
            <a:off x="275481" y="1212850"/>
            <a:ext cx="11885514" cy="3449932"/>
          </a:xfrm>
        </p:spPr>
        <p:txBody>
          <a:bodyPr/>
          <a:lstStyle/>
          <a:p>
            <a:r>
              <a:rPr lang="en-US" dirty="0"/>
              <a:t>Any reachable Web API</a:t>
            </a:r>
          </a:p>
          <a:p>
            <a:r>
              <a:rPr lang="en-US" dirty="0"/>
              <a:t>Auto discovery of Azure hosted APIs</a:t>
            </a:r>
          </a:p>
          <a:p>
            <a:pPr lvl="1"/>
            <a:r>
              <a:rPr lang="en-US" dirty="0"/>
              <a:t>Has </a:t>
            </a:r>
            <a:r>
              <a:rPr lang="en-US" dirty="0" err="1"/>
              <a:t>ApiDefinition</a:t>
            </a:r>
            <a:r>
              <a:rPr lang="en-US" dirty="0"/>
              <a:t> (swagger)</a:t>
            </a:r>
          </a:p>
          <a:p>
            <a:r>
              <a:rPr lang="en-US" dirty="0"/>
              <a:t>Declaratively reference an external API</a:t>
            </a:r>
          </a:p>
          <a:p>
            <a:pPr lvl="1"/>
            <a:r>
              <a:rPr lang="en-US" dirty="0"/>
              <a:t>HTTP + Swagger</a:t>
            </a:r>
          </a:p>
          <a:p>
            <a:r>
              <a:rPr lang="en-US" dirty="0"/>
              <a:t>HTTP action for any other endpoint</a:t>
            </a:r>
          </a:p>
        </p:txBody>
      </p:sp>
    </p:spTree>
    <p:extLst>
      <p:ext uri="{BB962C8B-B14F-4D97-AF65-F5344CB8AC3E}">
        <p14:creationId xmlns:p14="http://schemas.microsoft.com/office/powerpoint/2010/main" val="28219344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a:t>Get started quickly</a:t>
            </a:r>
          </a:p>
          <a:p>
            <a:endParaRPr lang="en-US" dirty="0"/>
          </a:p>
          <a:p>
            <a:r>
              <a:rPr lang="en-US" dirty="0"/>
              <a:t>Ideas for new integrations</a:t>
            </a:r>
          </a:p>
          <a:p>
            <a:endParaRPr lang="en-US" dirty="0"/>
          </a:p>
          <a:p>
            <a:r>
              <a:rPr lang="en-US" dirty="0"/>
              <a:t>Understand usage patterns</a:t>
            </a:r>
          </a:p>
        </p:txBody>
      </p:sp>
      <p:pic>
        <p:nvPicPr>
          <p:cNvPr id="2" name="Picture Placeholder 1"/>
          <p:cNvPicPr>
            <a:picLocks noGrp="1" noChangeAspect="1"/>
          </p:cNvPicPr>
          <p:nvPr>
            <p:ph type="pic" sz="quarter" idx="16"/>
          </p:nvPr>
        </p:nvPicPr>
        <p:blipFill>
          <a:blip r:embed="rId2"/>
          <a:srcRect l="9442" r="9442"/>
          <a:stretch>
            <a:fillRect/>
          </a:stretch>
        </p:blipFill>
        <p:spPr>
          <a:prstGeom prst="rect">
            <a:avLst/>
          </a:prstGeom>
        </p:spPr>
      </p:pic>
      <p:sp>
        <p:nvSpPr>
          <p:cNvPr id="5" name="Title 4"/>
          <p:cNvSpPr>
            <a:spLocks noGrp="1"/>
          </p:cNvSpPr>
          <p:nvPr>
            <p:ph type="title"/>
          </p:nvPr>
        </p:nvSpPr>
        <p:spPr/>
        <p:txBody>
          <a:bodyPr/>
          <a:lstStyle/>
          <a:p>
            <a:r>
              <a:rPr lang="en-US" dirty="0"/>
              <a:t>Templates</a:t>
            </a:r>
          </a:p>
        </p:txBody>
      </p:sp>
    </p:spTree>
    <p:extLst>
      <p:ext uri="{BB962C8B-B14F-4D97-AF65-F5344CB8AC3E}">
        <p14:creationId xmlns:p14="http://schemas.microsoft.com/office/powerpoint/2010/main" val="15422112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8" y="1209973"/>
            <a:ext cx="7315199" cy="2179058"/>
          </a:xfrm>
        </p:spPr>
        <p:txBody>
          <a:bodyPr/>
          <a:lstStyle/>
          <a:p>
            <a:r>
              <a:rPr lang="en-US" dirty="0"/>
              <a:t>Demo: Create a Logic App</a:t>
            </a:r>
          </a:p>
        </p:txBody>
      </p:sp>
      <p:sp>
        <p:nvSpPr>
          <p:cNvPr id="6" name="Text Placeholder 5"/>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0068619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a:t>
            </a:r>
          </a:p>
        </p:txBody>
      </p:sp>
    </p:spTree>
    <p:extLst>
      <p:ext uri="{BB962C8B-B14F-4D97-AF65-F5344CB8AC3E}">
        <p14:creationId xmlns:p14="http://schemas.microsoft.com/office/powerpoint/2010/main" val="42597731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5773888"/>
          </a:xfrm>
        </p:spPr>
        <p:txBody>
          <a:bodyPr/>
          <a:lstStyle/>
          <a:p>
            <a:r>
              <a:rPr lang="en-US" dirty="0"/>
              <a:t>Recurring schedule – “every X hours”</a:t>
            </a:r>
          </a:p>
          <a:p>
            <a:r>
              <a:rPr lang="en-US" dirty="0"/>
              <a:t>Polling an API for a response</a:t>
            </a:r>
            <a:br>
              <a:rPr lang="en-US" dirty="0"/>
            </a:br>
            <a:r>
              <a:rPr lang="en-US" sz="2800" dirty="0"/>
              <a:t>A 200 response means “run” – a 202 response means “wait”</a:t>
            </a:r>
            <a:br>
              <a:rPr lang="en-US" sz="2800" dirty="0"/>
            </a:br>
            <a:r>
              <a:rPr lang="en-US" sz="2800" dirty="0"/>
              <a:t>Can use trigger state to get information on the previous execution</a:t>
            </a:r>
          </a:p>
          <a:p>
            <a:r>
              <a:rPr lang="en-US" dirty="0"/>
              <a:t>Manual </a:t>
            </a:r>
            <a:r>
              <a:rPr lang="en-US" dirty="0" err="1"/>
              <a:t>Webhook</a:t>
            </a:r>
            <a:br>
              <a:rPr lang="en-US" dirty="0"/>
            </a:br>
            <a:r>
              <a:rPr lang="en-US" sz="2800" dirty="0"/>
              <a:t>Every workflow has an endpoint you can POST to from and web service using a SAS URL</a:t>
            </a:r>
          </a:p>
          <a:p>
            <a:r>
              <a:rPr lang="en-US" dirty="0" err="1"/>
              <a:t>Webhook</a:t>
            </a:r>
            <a:r>
              <a:rPr lang="en-US" dirty="0"/>
              <a:t> subscription</a:t>
            </a:r>
            <a:br>
              <a:rPr lang="en-US" dirty="0"/>
            </a:br>
            <a:r>
              <a:rPr lang="en-US" sz="2800" dirty="0"/>
              <a:t>Subscribe to a web services </a:t>
            </a:r>
            <a:r>
              <a:rPr lang="en-US" sz="2800" dirty="0" err="1"/>
              <a:t>webhook</a:t>
            </a:r>
            <a:endParaRPr lang="en-US" dirty="0"/>
          </a:p>
          <a:p>
            <a:r>
              <a:rPr lang="en-US" dirty="0"/>
              <a:t>On Demand</a:t>
            </a:r>
            <a:br>
              <a:rPr lang="en-US" dirty="0"/>
            </a:br>
            <a:r>
              <a:rPr lang="en-US" sz="2800" dirty="0"/>
              <a:t>User can click the “Run Now” button in the portal</a:t>
            </a:r>
          </a:p>
        </p:txBody>
      </p:sp>
      <p:sp>
        <p:nvSpPr>
          <p:cNvPr id="4" name="Title 3"/>
          <p:cNvSpPr>
            <a:spLocks noGrp="1"/>
          </p:cNvSpPr>
          <p:nvPr>
            <p:ph type="title"/>
          </p:nvPr>
        </p:nvSpPr>
        <p:spPr/>
        <p:txBody>
          <a:bodyPr/>
          <a:lstStyle/>
          <a:p>
            <a:r>
              <a:rPr lang="en-US" dirty="0"/>
              <a:t>Triggering a Logic App “Run”</a:t>
            </a:r>
          </a:p>
        </p:txBody>
      </p:sp>
      <p:sp>
        <p:nvSpPr>
          <p:cNvPr id="3" name="Flowchart: Terminator 2"/>
          <p:cNvSpPr/>
          <p:nvPr/>
        </p:nvSpPr>
        <p:spPr bwMode="auto">
          <a:xfrm>
            <a:off x="9190037" y="449262"/>
            <a:ext cx="2895600" cy="914400"/>
          </a:xfrm>
          <a:prstGeom prst="flowChartTerminator">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478729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Actions can…</a:t>
            </a:r>
          </a:p>
        </p:txBody>
      </p:sp>
      <p:sp>
        <p:nvSpPr>
          <p:cNvPr id="5" name="Text Placeholder 4"/>
          <p:cNvSpPr>
            <a:spLocks noGrp="1"/>
          </p:cNvSpPr>
          <p:nvPr>
            <p:ph type="body" sz="quarter" idx="10"/>
          </p:nvPr>
        </p:nvSpPr>
        <p:spPr>
          <a:xfrm>
            <a:off x="274639" y="1212849"/>
            <a:ext cx="5486399" cy="5256824"/>
          </a:xfrm>
        </p:spPr>
        <p:txBody>
          <a:bodyPr/>
          <a:lstStyle/>
          <a:p>
            <a:r>
              <a:rPr lang="en-US" dirty="0"/>
              <a:t>Call out</a:t>
            </a:r>
          </a:p>
          <a:p>
            <a:pPr lvl="1"/>
            <a:r>
              <a:rPr lang="en-US" dirty="0"/>
              <a:t>API Apps, Direct HTTP endpoints, Other Workflows, send a response</a:t>
            </a:r>
          </a:p>
          <a:p>
            <a:r>
              <a:rPr lang="en-US" dirty="0"/>
              <a:t>Honor asynchronous pattern</a:t>
            </a:r>
          </a:p>
          <a:p>
            <a:pPr lvl="1"/>
            <a:r>
              <a:rPr lang="en-US" dirty="0"/>
              <a:t>Continues on 202 status code</a:t>
            </a:r>
          </a:p>
          <a:p>
            <a:pPr lvl="1"/>
            <a:r>
              <a:rPr lang="en-US" dirty="0"/>
              <a:t>Follows location header</a:t>
            </a:r>
          </a:p>
          <a:p>
            <a:pPr lvl="1"/>
            <a:r>
              <a:rPr lang="en-US" dirty="0"/>
              <a:t>Waits for retry after interval</a:t>
            </a:r>
          </a:p>
          <a:p>
            <a:r>
              <a:rPr lang="en-US" dirty="0"/>
              <a:t>Wait for events</a:t>
            </a:r>
          </a:p>
          <a:p>
            <a:pPr lvl="1"/>
            <a:r>
              <a:rPr lang="en-US" dirty="0"/>
              <a:t>Wait for a period of time</a:t>
            </a:r>
          </a:p>
          <a:p>
            <a:pPr lvl="1"/>
            <a:r>
              <a:rPr lang="en-US" dirty="0"/>
              <a:t>Wait for a </a:t>
            </a:r>
            <a:r>
              <a:rPr lang="en-US" dirty="0" err="1"/>
              <a:t>Webhook</a:t>
            </a:r>
            <a:r>
              <a:rPr lang="en-US" dirty="0"/>
              <a:t> to be called</a:t>
            </a:r>
          </a:p>
        </p:txBody>
      </p:sp>
      <p:sp>
        <p:nvSpPr>
          <p:cNvPr id="6" name="Text Placeholder 5"/>
          <p:cNvSpPr>
            <a:spLocks noGrp="1"/>
          </p:cNvSpPr>
          <p:nvPr>
            <p:ph type="body" sz="quarter" idx="11"/>
          </p:nvPr>
        </p:nvSpPr>
        <p:spPr>
          <a:xfrm>
            <a:off x="6644328" y="1897062"/>
            <a:ext cx="5486399" cy="4179606"/>
          </a:xfrm>
        </p:spPr>
        <p:txBody>
          <a:bodyPr/>
          <a:lstStyle/>
          <a:p>
            <a:r>
              <a:rPr lang="en-US" dirty="0"/>
              <a:t>Be a scope</a:t>
            </a:r>
          </a:p>
          <a:p>
            <a:pPr lvl="1"/>
            <a:r>
              <a:rPr lang="en-US" dirty="0"/>
              <a:t>Conditions determine whether the action should execute</a:t>
            </a:r>
          </a:p>
          <a:p>
            <a:pPr lvl="1"/>
            <a:r>
              <a:rPr lang="en-US" dirty="0"/>
              <a:t>For each executes an action for each item in a collection</a:t>
            </a:r>
          </a:p>
          <a:p>
            <a:pPr lvl="1"/>
            <a:r>
              <a:rPr lang="en-US" dirty="0"/>
              <a:t>Do-while will continually execute an action until a condition is met</a:t>
            </a:r>
          </a:p>
          <a:p>
            <a:r>
              <a:rPr lang="en-US" dirty="0"/>
              <a:t>Have custom retry policy</a:t>
            </a:r>
          </a:p>
          <a:p>
            <a:pPr lvl="1"/>
            <a:r>
              <a:rPr lang="en-US" dirty="0"/>
              <a:t>By default retries 4 times separated  by 20 seconds</a:t>
            </a:r>
          </a:p>
        </p:txBody>
      </p:sp>
      <p:sp>
        <p:nvSpPr>
          <p:cNvPr id="3" name="Flowchart: Process 2"/>
          <p:cNvSpPr/>
          <p:nvPr/>
        </p:nvSpPr>
        <p:spPr bwMode="auto">
          <a:xfrm>
            <a:off x="9387527" y="449262"/>
            <a:ext cx="2590800" cy="1066800"/>
          </a:xfrm>
          <a:prstGeom prst="flowChartProcess">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99288400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a:t>
            </a:r>
          </a:p>
        </p:txBody>
      </p:sp>
      <p:sp>
        <p:nvSpPr>
          <p:cNvPr id="3" name="Content Placeholder 2"/>
          <p:cNvSpPr>
            <a:spLocks noGrp="1"/>
          </p:cNvSpPr>
          <p:nvPr>
            <p:ph idx="4294967295"/>
          </p:nvPr>
        </p:nvSpPr>
        <p:spPr>
          <a:xfrm>
            <a:off x="503237" y="2051726"/>
            <a:ext cx="8610600" cy="3960135"/>
          </a:xfrm>
          <a:prstGeom prst="rect">
            <a:avLst/>
          </a:prstGeom>
        </p:spPr>
        <p:txBody>
          <a:bodyPr>
            <a:normAutofit/>
          </a:bodyPr>
          <a:lstStyle/>
          <a:p>
            <a:r>
              <a:rPr lang="en-US" dirty="0"/>
              <a:t>Send a response to a manual trigger or </a:t>
            </a:r>
            <a:r>
              <a:rPr lang="en-US" dirty="0" err="1"/>
              <a:t>webhook</a:t>
            </a:r>
            <a:endParaRPr lang="en-US" dirty="0"/>
          </a:p>
          <a:p>
            <a:pPr lvl="1"/>
            <a:r>
              <a:rPr lang="en-US" dirty="0"/>
              <a:t>Replaces need for HTTP Listener connector</a:t>
            </a:r>
          </a:p>
          <a:p>
            <a:r>
              <a:rPr lang="en-US" dirty="0"/>
              <a:t>Constraints:</a:t>
            </a:r>
          </a:p>
          <a:p>
            <a:pPr lvl="1"/>
            <a:r>
              <a:rPr lang="en-US" dirty="0"/>
              <a:t>Cannot be in parallel</a:t>
            </a:r>
          </a:p>
          <a:p>
            <a:pPr lvl="1"/>
            <a:r>
              <a:rPr lang="en-US" dirty="0"/>
              <a:t>Cannot respond to a trigger that uses </a:t>
            </a:r>
            <a:r>
              <a:rPr lang="en-US" dirty="0" err="1"/>
              <a:t>splitOn</a:t>
            </a:r>
            <a:endParaRPr lang="en-US" dirty="0"/>
          </a:p>
        </p:txBody>
      </p:sp>
      <p:sp>
        <p:nvSpPr>
          <p:cNvPr id="4" name="U-Turn Arrow 3"/>
          <p:cNvSpPr/>
          <p:nvPr/>
        </p:nvSpPr>
        <p:spPr bwMode="auto">
          <a:xfrm rot="5400000">
            <a:off x="9304337" y="2467378"/>
            <a:ext cx="2896783" cy="2515783"/>
          </a:xfrm>
          <a:prstGeom prst="uturn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722726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SplitOn</a:t>
            </a:r>
            <a:endParaRPr lang="en-US" dirty="0"/>
          </a:p>
        </p:txBody>
      </p:sp>
      <p:sp>
        <p:nvSpPr>
          <p:cNvPr id="3" name="Content Placeholder 2"/>
          <p:cNvSpPr>
            <a:spLocks noGrp="1"/>
          </p:cNvSpPr>
          <p:nvPr>
            <p:ph idx="4294967295"/>
          </p:nvPr>
        </p:nvSpPr>
        <p:spPr>
          <a:xfrm>
            <a:off x="691009" y="2051727"/>
            <a:ext cx="7279828" cy="3841160"/>
          </a:xfrm>
          <a:prstGeom prst="rect">
            <a:avLst/>
          </a:prstGeom>
        </p:spPr>
        <p:txBody>
          <a:bodyPr>
            <a:normAutofit fontScale="77500" lnSpcReduction="20000"/>
          </a:bodyPr>
          <a:lstStyle/>
          <a:p>
            <a:r>
              <a:rPr lang="en-US" dirty="0" err="1"/>
              <a:t>Debatch</a:t>
            </a:r>
            <a:r>
              <a:rPr lang="en-US" dirty="0"/>
              <a:t> an array of input items</a:t>
            </a:r>
          </a:p>
          <a:p>
            <a:r>
              <a:rPr lang="en-US" dirty="0"/>
              <a:t>Runs N instances of the logic app</a:t>
            </a:r>
          </a:p>
          <a:p>
            <a:r>
              <a:rPr lang="en-US" dirty="0"/>
              <a:t>Retrieve run status for each logic app</a:t>
            </a:r>
            <a:br>
              <a:rPr lang="en-US" dirty="0"/>
            </a:br>
            <a:endParaRPr lang="en-US" dirty="0"/>
          </a:p>
          <a:p>
            <a:pPr marL="342900" lvl="1" indent="0">
              <a:buNone/>
            </a:pPr>
            <a:r>
              <a:rPr lang="en-US" sz="2300" dirty="0">
                <a:solidFill>
                  <a:schemeClr val="accent2"/>
                </a:solidFill>
                <a:latin typeface="Consolas" panose="020B0609020204030204" pitchFamily="49" charset="0"/>
              </a:rPr>
              <a:t>"triggers": {</a:t>
            </a:r>
          </a:p>
          <a:p>
            <a:pPr marL="342900" lvl="1" indent="0">
              <a:buNone/>
            </a:pPr>
            <a:r>
              <a:rPr lang="en-US" sz="2300" dirty="0">
                <a:solidFill>
                  <a:schemeClr val="accent2"/>
                </a:solidFill>
                <a:latin typeface="Consolas" panose="020B0609020204030204" pitchFamily="49" charset="0"/>
              </a:rPr>
              <a:t>    "manual": {</a:t>
            </a:r>
          </a:p>
          <a:p>
            <a:pPr marL="342900" lvl="1" indent="0">
              <a:buNone/>
            </a:pPr>
            <a:r>
              <a:rPr lang="en-US" sz="2300" dirty="0">
                <a:solidFill>
                  <a:schemeClr val="accent2"/>
                </a:solidFill>
                <a:latin typeface="Consolas" panose="020B0609020204030204" pitchFamily="49" charset="0"/>
              </a:rPr>
              <a:t>      "type": "manual",</a:t>
            </a:r>
          </a:p>
          <a:p>
            <a:pPr marL="342900" lvl="1" indent="0">
              <a:buNone/>
            </a:pPr>
            <a:r>
              <a:rPr lang="en-US" sz="2300" dirty="0">
                <a:solidFill>
                  <a:schemeClr val="accent2"/>
                </a:solidFill>
                <a:latin typeface="Consolas" panose="020B0609020204030204" pitchFamily="49" charset="0"/>
              </a:rPr>
              <a:t>      "inputs": {},</a:t>
            </a:r>
          </a:p>
          <a:p>
            <a:pPr marL="342900" lvl="1" indent="0">
              <a:buNone/>
            </a:pPr>
            <a:r>
              <a:rPr lang="en-US" sz="2300" dirty="0">
                <a:solidFill>
                  <a:schemeClr val="accent2"/>
                </a:solidFill>
                <a:latin typeface="Consolas" panose="020B0609020204030204" pitchFamily="49" charset="0"/>
              </a:rPr>
              <a:t>      "</a:t>
            </a:r>
            <a:r>
              <a:rPr lang="en-US" sz="2300" dirty="0" err="1">
                <a:solidFill>
                  <a:schemeClr val="accent2"/>
                </a:solidFill>
                <a:latin typeface="Consolas" panose="020B0609020204030204" pitchFamily="49" charset="0"/>
              </a:rPr>
              <a:t>spliton</a:t>
            </a:r>
            <a:r>
              <a:rPr lang="en-US" sz="2300" dirty="0">
                <a:solidFill>
                  <a:schemeClr val="accent2"/>
                </a:solidFill>
                <a:latin typeface="Consolas" panose="020B0609020204030204" pitchFamily="49" charset="0"/>
              </a:rPr>
              <a:t>": "@</a:t>
            </a:r>
            <a:r>
              <a:rPr lang="en-US" sz="2300" dirty="0" err="1">
                <a:solidFill>
                  <a:schemeClr val="accent2"/>
                </a:solidFill>
                <a:latin typeface="Consolas" panose="020B0609020204030204" pitchFamily="49" charset="0"/>
              </a:rPr>
              <a:t>triggerbody</a:t>
            </a:r>
            <a:r>
              <a:rPr lang="en-US" sz="2300" dirty="0">
                <a:solidFill>
                  <a:schemeClr val="accent2"/>
                </a:solidFill>
                <a:latin typeface="Consolas" panose="020B0609020204030204" pitchFamily="49" charset="0"/>
              </a:rPr>
              <a:t>().value"</a:t>
            </a:r>
          </a:p>
          <a:p>
            <a:pPr marL="342900" lvl="1" indent="0">
              <a:buNone/>
            </a:pPr>
            <a:r>
              <a:rPr lang="en-US" sz="2300" dirty="0">
                <a:solidFill>
                  <a:schemeClr val="accent2"/>
                </a:solidFill>
                <a:latin typeface="Consolas" panose="020B0609020204030204" pitchFamily="49" charset="0"/>
              </a:rPr>
              <a:t>    }</a:t>
            </a:r>
          </a:p>
          <a:p>
            <a:pPr marL="342900" lvl="1" indent="0">
              <a:buNone/>
            </a:pPr>
            <a:r>
              <a:rPr lang="en-US" sz="2300" dirty="0">
                <a:solidFill>
                  <a:schemeClr val="accent2"/>
                </a:solidFill>
                <a:latin typeface="Consolas" panose="020B0609020204030204" pitchFamily="49" charset="0"/>
              </a:rPr>
              <a:t>  }</a:t>
            </a:r>
          </a:p>
        </p:txBody>
      </p:sp>
      <p:sp>
        <p:nvSpPr>
          <p:cNvPr id="10" name="Right Arrow Callout 9"/>
          <p:cNvSpPr/>
          <p:nvPr/>
        </p:nvSpPr>
        <p:spPr bwMode="auto">
          <a:xfrm>
            <a:off x="9571037" y="1906587"/>
            <a:ext cx="1905000" cy="3802062"/>
          </a:xfrm>
          <a:prstGeom prst="rightArrowCallout">
            <a:avLst>
              <a:gd name="adj1" fmla="val 25000"/>
              <a:gd name="adj2" fmla="val 21500"/>
              <a:gd name="adj3" fmla="val 25000"/>
              <a:gd name="adj4" fmla="val 28977"/>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2"/>
          <p:cNvSpPr/>
          <p:nvPr/>
        </p:nvSpPr>
        <p:spPr bwMode="auto">
          <a:xfrm>
            <a:off x="10104437" y="2055019"/>
            <a:ext cx="1125538" cy="838200"/>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10104437" y="4718050"/>
            <a:ext cx="1125538" cy="914400"/>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8351837" y="3388518"/>
            <a:ext cx="1125538" cy="838200"/>
          </a:xfrm>
          <a:prstGeom prst="rightArrow">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89677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Kevin Lam</a:t>
            </a:r>
          </a:p>
          <a:p>
            <a:r>
              <a:rPr lang="en-US" dirty="0"/>
              <a:t>Jeff Hollan</a:t>
            </a:r>
          </a:p>
          <a:p>
            <a:r>
              <a:rPr lang="en-US" dirty="0"/>
              <a:t>Program Manager</a:t>
            </a:r>
          </a:p>
        </p:txBody>
      </p:sp>
      <p:sp>
        <p:nvSpPr>
          <p:cNvPr id="4" name="Title 3"/>
          <p:cNvSpPr>
            <a:spLocks noGrp="1"/>
          </p:cNvSpPr>
          <p:nvPr>
            <p:ph type="title"/>
          </p:nvPr>
        </p:nvSpPr>
        <p:spPr/>
        <p:txBody>
          <a:bodyPr/>
          <a:lstStyle/>
          <a:p>
            <a:r>
              <a:rPr lang="en-US" dirty="0"/>
              <a:t>Automate Business Processes – Logic Apps Deep Dive</a:t>
            </a:r>
          </a:p>
        </p:txBody>
      </p:sp>
      <p:sp>
        <p:nvSpPr>
          <p:cNvPr id="8" name="Text Placeholder 7"/>
          <p:cNvSpPr>
            <a:spLocks noGrp="1"/>
          </p:cNvSpPr>
          <p:nvPr>
            <p:ph type="body" sz="quarter" idx="13"/>
          </p:nvPr>
        </p:nvSpPr>
        <p:spPr>
          <a:xfrm>
            <a:off x="8481738" y="294304"/>
            <a:ext cx="3657600" cy="461665"/>
          </a:xfrm>
        </p:spPr>
        <p:txBody>
          <a:bodyPr/>
          <a:lstStyle/>
          <a:p>
            <a:pPr lvl="0" defTabSz="914400">
              <a:buClr>
                <a:srgbClr val="FFFFFF"/>
              </a:buClr>
              <a:defRPr/>
            </a:pPr>
            <a:r>
              <a:rPr lang="en-US" kern="0" dirty="0">
                <a:gradFill>
                  <a:gsLst>
                    <a:gs pos="1250">
                      <a:srgbClr val="FFFFFF"/>
                    </a:gs>
                    <a:gs pos="100000">
                      <a:srgbClr val="FFFFFF"/>
                    </a:gs>
                  </a:gsLst>
                  <a:lin ang="5400000" scaled="0"/>
                </a:gradFill>
              </a:rPr>
              <a:t>AZR312</a:t>
            </a:r>
            <a:endParaRPr lang="en-US" sz="1200" kern="0" dirty="0">
              <a:gradFill>
                <a:gsLst>
                  <a:gs pos="1250">
                    <a:srgbClr val="FFFFFF"/>
                  </a:gs>
                  <a:gs pos="100000">
                    <a:srgbClr val="FFFFFF"/>
                  </a:gs>
                </a:gsLst>
                <a:lin ang="5400000" scaled="0"/>
              </a:gradFill>
            </a:endParaRPr>
          </a:p>
        </p:txBody>
      </p:sp>
      <p:sp>
        <p:nvSpPr>
          <p:cNvPr id="9" name="Text Placeholder 8"/>
          <p:cNvSpPr>
            <a:spLocks noGrp="1"/>
          </p:cNvSpPr>
          <p:nvPr>
            <p:ph type="body" sz="quarter" idx="14"/>
          </p:nvPr>
        </p:nvSpPr>
        <p:spPr>
          <a:xfrm>
            <a:off x="274703" y="6026443"/>
            <a:ext cx="3657600" cy="461665"/>
          </a:xfrm>
        </p:spPr>
        <p:txBody>
          <a:bodyPr/>
          <a:lstStyle/>
          <a:p>
            <a:pPr lvl="0" defTabSz="914400">
              <a:buClr>
                <a:srgbClr val="FFFFFF"/>
              </a:buClr>
              <a:defRPr/>
            </a:pPr>
            <a:r>
              <a:rPr lang="en-US" kern="0" dirty="0">
                <a:gradFill>
                  <a:gsLst>
                    <a:gs pos="1250">
                      <a:srgbClr val="FFFFFF"/>
                    </a:gs>
                    <a:gs pos="100000">
                      <a:srgbClr val="FFFFFF"/>
                    </a:gs>
                  </a:gsLst>
                  <a:lin ang="5400000" scaled="0"/>
                </a:gradFill>
              </a:rPr>
              <a:t>#TR23AZR312</a:t>
            </a:r>
          </a:p>
        </p:txBody>
      </p:sp>
    </p:spTree>
    <p:extLst>
      <p:ext uri="{BB962C8B-B14F-4D97-AF65-F5344CB8AC3E}">
        <p14:creationId xmlns:p14="http://schemas.microsoft.com/office/powerpoint/2010/main" val="266690289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Retry</a:t>
            </a:r>
          </a:p>
        </p:txBody>
      </p:sp>
      <p:sp>
        <p:nvSpPr>
          <p:cNvPr id="3" name="Content Placeholder 2"/>
          <p:cNvSpPr>
            <a:spLocks noGrp="1"/>
          </p:cNvSpPr>
          <p:nvPr>
            <p:ph idx="4294967295"/>
          </p:nvPr>
        </p:nvSpPr>
        <p:spPr>
          <a:xfrm>
            <a:off x="691009" y="2051727"/>
            <a:ext cx="7051228" cy="3754874"/>
          </a:xfrm>
          <a:prstGeom prst="rect">
            <a:avLst/>
          </a:prstGeom>
        </p:spPr>
        <p:txBody>
          <a:bodyPr/>
          <a:lstStyle/>
          <a:p>
            <a:r>
              <a:rPr lang="en-US" dirty="0"/>
              <a:t>Every action has a default retry of 4 times every 20 seconds</a:t>
            </a:r>
          </a:p>
          <a:p>
            <a:r>
              <a:rPr lang="en-US" dirty="0"/>
              <a:t>Configurable up to 4 retries of 1 hour each</a:t>
            </a:r>
          </a:p>
          <a:p>
            <a:r>
              <a:rPr lang="en-US" dirty="0"/>
              <a:t>Option to disable retries</a:t>
            </a:r>
          </a:p>
        </p:txBody>
      </p:sp>
      <p:sp>
        <p:nvSpPr>
          <p:cNvPr id="6" name="Curved Right Arrow 5"/>
          <p:cNvSpPr/>
          <p:nvPr/>
        </p:nvSpPr>
        <p:spPr bwMode="auto">
          <a:xfrm>
            <a:off x="7742237" y="2051727"/>
            <a:ext cx="1600200" cy="1902735"/>
          </a:xfrm>
          <a:prstGeom prst="curvedRightArrow">
            <a:avLst>
              <a:gd name="adj1" fmla="val 25000"/>
              <a:gd name="adj2" fmla="val 50000"/>
              <a:gd name="adj3" fmla="val 25000"/>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Curved Left Arrow 6"/>
          <p:cNvSpPr/>
          <p:nvPr/>
        </p:nvSpPr>
        <p:spPr bwMode="auto">
          <a:xfrm>
            <a:off x="9494837" y="2051727"/>
            <a:ext cx="1600200" cy="1902735"/>
          </a:xfrm>
          <a:prstGeom prst="curvedLef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 name="Rectangle 7"/>
          <p:cNvSpPr/>
          <p:nvPr/>
        </p:nvSpPr>
        <p:spPr bwMode="auto">
          <a:xfrm>
            <a:off x="9266237" y="2049462"/>
            <a:ext cx="304800" cy="378734"/>
          </a:xfrm>
          <a:prstGeom prst="rect">
            <a:avLst/>
          </a:prstGeom>
          <a:solidFill>
            <a:srgbClr val="AE2F01"/>
          </a:solidFill>
          <a:ln>
            <a:solidFill>
              <a:srgbClr val="AE2F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88894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Scopes</a:t>
            </a:r>
          </a:p>
        </p:txBody>
      </p:sp>
      <p:sp>
        <p:nvSpPr>
          <p:cNvPr id="3" name="Content Placeholder 2"/>
          <p:cNvSpPr>
            <a:spLocks noGrp="1"/>
          </p:cNvSpPr>
          <p:nvPr>
            <p:ph idx="4294967295"/>
          </p:nvPr>
        </p:nvSpPr>
        <p:spPr>
          <a:xfrm>
            <a:off x="503237" y="2051726"/>
            <a:ext cx="8610600" cy="3960135"/>
          </a:xfrm>
          <a:prstGeom prst="rect">
            <a:avLst/>
          </a:prstGeom>
        </p:spPr>
        <p:txBody>
          <a:bodyPr>
            <a:normAutofit/>
          </a:bodyPr>
          <a:lstStyle/>
          <a:p>
            <a:r>
              <a:rPr lang="en-US" dirty="0"/>
              <a:t>Encapsulates a set of actions</a:t>
            </a:r>
          </a:p>
          <a:p>
            <a:r>
              <a:rPr lang="en-US" dirty="0"/>
              <a:t>Can be used for error handling and compensation</a:t>
            </a:r>
          </a:p>
          <a:p>
            <a:pPr lvl="1"/>
            <a:r>
              <a:rPr lang="en-US" dirty="0"/>
              <a:t>Access results of each action in the scope:</a:t>
            </a:r>
          </a:p>
          <a:p>
            <a:pPr marL="0" indent="0">
              <a:buNone/>
            </a:pPr>
            <a:r>
              <a:rPr lang="en-US" sz="3200" dirty="0">
                <a:solidFill>
                  <a:schemeClr val="accent2"/>
                </a:solidFill>
                <a:latin typeface="Consolas" panose="020B0609020204030204" pitchFamily="49" charset="0"/>
              </a:rPr>
              <a:t>@result(&lt;</a:t>
            </a:r>
            <a:r>
              <a:rPr lang="en-US" sz="3200" dirty="0" err="1">
                <a:solidFill>
                  <a:schemeClr val="accent2"/>
                </a:solidFill>
                <a:latin typeface="Consolas" panose="020B0609020204030204" pitchFamily="49" charset="0"/>
              </a:rPr>
              <a:t>scopeName</a:t>
            </a:r>
            <a:r>
              <a:rPr lang="en-US" sz="3200" dirty="0">
                <a:solidFill>
                  <a:schemeClr val="accent2"/>
                </a:solidFill>
                <a:latin typeface="Consolas" panose="020B0609020204030204" pitchFamily="49" charset="0"/>
              </a:rPr>
              <a:t>&gt;)[index]</a:t>
            </a:r>
          </a:p>
          <a:p>
            <a:endParaRPr lang="en-US" b="1" dirty="0"/>
          </a:p>
        </p:txBody>
      </p:sp>
      <p:sp>
        <p:nvSpPr>
          <p:cNvPr id="4" name="Frame 3"/>
          <p:cNvSpPr/>
          <p:nvPr/>
        </p:nvSpPr>
        <p:spPr bwMode="auto">
          <a:xfrm>
            <a:off x="8885237" y="1249580"/>
            <a:ext cx="3048000" cy="3924082"/>
          </a:xfrm>
          <a:prstGeom prst="fram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36147481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Conditionals</a:t>
            </a:r>
          </a:p>
        </p:txBody>
      </p:sp>
      <p:sp>
        <p:nvSpPr>
          <p:cNvPr id="3" name="Content Placeholder 2"/>
          <p:cNvSpPr>
            <a:spLocks noGrp="1"/>
          </p:cNvSpPr>
          <p:nvPr>
            <p:ph idx="4294967295"/>
          </p:nvPr>
        </p:nvSpPr>
        <p:spPr>
          <a:xfrm>
            <a:off x="691009" y="2051727"/>
            <a:ext cx="7051228" cy="1415772"/>
          </a:xfrm>
          <a:prstGeom prst="rect">
            <a:avLst/>
          </a:prstGeom>
        </p:spPr>
        <p:txBody>
          <a:bodyPr/>
          <a:lstStyle/>
          <a:p>
            <a:r>
              <a:rPr lang="en-US" dirty="0"/>
              <a:t>If .. Else Boolean expression</a:t>
            </a:r>
          </a:p>
          <a:p>
            <a:r>
              <a:rPr lang="en-US" dirty="0"/>
              <a:t>Can have nested conditions</a:t>
            </a:r>
          </a:p>
        </p:txBody>
      </p:sp>
      <p:sp>
        <p:nvSpPr>
          <p:cNvPr id="4" name="Diamond 3"/>
          <p:cNvSpPr/>
          <p:nvPr/>
        </p:nvSpPr>
        <p:spPr>
          <a:xfrm>
            <a:off x="8123237" y="2201862"/>
            <a:ext cx="4191000" cy="2907272"/>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Tree>
    <p:extLst>
      <p:ext uri="{BB962C8B-B14F-4D97-AF65-F5344CB8AC3E}">
        <p14:creationId xmlns:p14="http://schemas.microsoft.com/office/powerpoint/2010/main" val="37792295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11162093" y="2802442"/>
            <a:ext cx="694944" cy="99281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9354897" y="3571252"/>
            <a:ext cx="694944" cy="9928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Iterating over a list</a:t>
            </a:r>
          </a:p>
        </p:txBody>
      </p:sp>
      <p:sp>
        <p:nvSpPr>
          <p:cNvPr id="3" name="Content Placeholder 2"/>
          <p:cNvSpPr>
            <a:spLocks noGrp="1"/>
          </p:cNvSpPr>
          <p:nvPr>
            <p:ph idx="4294967295"/>
          </p:nvPr>
        </p:nvSpPr>
        <p:spPr>
          <a:xfrm>
            <a:off x="503237" y="2051726"/>
            <a:ext cx="8610600" cy="3960135"/>
          </a:xfrm>
          <a:prstGeom prst="rect">
            <a:avLst/>
          </a:prstGeom>
        </p:spPr>
        <p:txBody>
          <a:bodyPr>
            <a:normAutofit/>
          </a:bodyPr>
          <a:lstStyle/>
          <a:p>
            <a:r>
              <a:rPr lang="en-US" dirty="0"/>
              <a:t>Loop a single action over a list of items</a:t>
            </a:r>
          </a:p>
          <a:p>
            <a:r>
              <a:rPr lang="en-US" dirty="0"/>
              <a:t>Runs the action N times</a:t>
            </a:r>
          </a:p>
          <a:p>
            <a:r>
              <a:rPr lang="en-US" dirty="0"/>
              <a:t>You can get at all of the statuses for each action</a:t>
            </a:r>
          </a:p>
        </p:txBody>
      </p:sp>
      <p:grpSp>
        <p:nvGrpSpPr>
          <p:cNvPr id="5" name="Group 4"/>
          <p:cNvGrpSpPr/>
          <p:nvPr/>
        </p:nvGrpSpPr>
        <p:grpSpPr>
          <a:xfrm rot="5400000">
            <a:off x="8102253" y="2178514"/>
            <a:ext cx="5009890" cy="3114010"/>
            <a:chOff x="8549747" y="1669660"/>
            <a:chExt cx="4714581" cy="3323582"/>
          </a:xfrm>
        </p:grpSpPr>
        <p:sp>
          <p:nvSpPr>
            <p:cNvPr id="6" name="U-Turn Arrow 5"/>
            <p:cNvSpPr/>
            <p:nvPr/>
          </p:nvSpPr>
          <p:spPr>
            <a:xfrm rot="16200000">
              <a:off x="8354200" y="1865207"/>
              <a:ext cx="2998371" cy="2607278"/>
            </a:xfrm>
            <a:prstGeom prst="utur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a:endParaRPr lang="en-US" sz="1350">
                <a:solidFill>
                  <a:srgbClr val="FFFFFF"/>
                </a:solidFill>
              </a:endParaRPr>
            </a:p>
          </p:txBody>
        </p:sp>
        <p:sp>
          <p:nvSpPr>
            <p:cNvPr id="7" name="U-Turn Arrow 6"/>
            <p:cNvSpPr/>
            <p:nvPr/>
          </p:nvSpPr>
          <p:spPr>
            <a:xfrm rot="5400000">
              <a:off x="10461503" y="2190418"/>
              <a:ext cx="2998371" cy="2607278"/>
            </a:xfrm>
            <a:prstGeom prst="utur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a:endParaRPr lang="en-US" sz="1350">
                <a:solidFill>
                  <a:srgbClr val="FFFFFF"/>
                </a:solidFill>
              </a:endParaRPr>
            </a:p>
          </p:txBody>
        </p:sp>
      </p:grpSp>
    </p:spTree>
    <p:extLst>
      <p:ext uri="{BB962C8B-B14F-4D97-AF65-F5344CB8AC3E}">
        <p14:creationId xmlns:p14="http://schemas.microsoft.com/office/powerpoint/2010/main" val="27220521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Do…until</a:t>
            </a:r>
          </a:p>
        </p:txBody>
      </p:sp>
      <p:sp>
        <p:nvSpPr>
          <p:cNvPr id="3" name="Content Placeholder 2"/>
          <p:cNvSpPr>
            <a:spLocks noGrp="1"/>
          </p:cNvSpPr>
          <p:nvPr>
            <p:ph idx="4294967295"/>
          </p:nvPr>
        </p:nvSpPr>
        <p:spPr>
          <a:xfrm>
            <a:off x="691009" y="2051727"/>
            <a:ext cx="7279828" cy="3841160"/>
          </a:xfrm>
          <a:prstGeom prst="rect">
            <a:avLst/>
          </a:prstGeom>
        </p:spPr>
        <p:txBody>
          <a:bodyPr>
            <a:normAutofit fontScale="85000" lnSpcReduction="20000"/>
          </a:bodyPr>
          <a:lstStyle/>
          <a:p>
            <a:r>
              <a:rPr lang="en-US" dirty="0"/>
              <a:t>Loop a single action based on a condition</a:t>
            </a:r>
          </a:p>
          <a:p>
            <a:r>
              <a:rPr lang="en-US" dirty="0"/>
              <a:t>Runs the action repeatedly until it evaluated to true</a:t>
            </a:r>
          </a:p>
          <a:p>
            <a:r>
              <a:rPr lang="en-US" dirty="0"/>
              <a:t>Define a limit either by:</a:t>
            </a:r>
          </a:p>
          <a:p>
            <a:pPr lvl="1"/>
            <a:r>
              <a:rPr lang="en-US" dirty="0"/>
              <a:t>Amount of time (e.g. for 1 hour)</a:t>
            </a:r>
          </a:p>
          <a:p>
            <a:pPr lvl="1"/>
            <a:r>
              <a:rPr lang="en-US" dirty="0"/>
              <a:t>Total number of iterations</a:t>
            </a:r>
          </a:p>
          <a:p>
            <a:r>
              <a:rPr lang="en-US" dirty="0"/>
              <a:t>The overall action has status/outputs but not the individual iterations</a:t>
            </a:r>
          </a:p>
        </p:txBody>
      </p:sp>
      <p:grpSp>
        <p:nvGrpSpPr>
          <p:cNvPr id="13" name="Group 12"/>
          <p:cNvGrpSpPr/>
          <p:nvPr/>
        </p:nvGrpSpPr>
        <p:grpSpPr>
          <a:xfrm rot="5400000">
            <a:off x="8061510" y="2188976"/>
            <a:ext cx="4927746" cy="2975493"/>
            <a:chOff x="8549747" y="1669660"/>
            <a:chExt cx="4714579" cy="3323582"/>
          </a:xfrm>
        </p:grpSpPr>
        <p:sp>
          <p:nvSpPr>
            <p:cNvPr id="14" name="U-Turn Arrow 13"/>
            <p:cNvSpPr/>
            <p:nvPr/>
          </p:nvSpPr>
          <p:spPr>
            <a:xfrm rot="16200000">
              <a:off x="8354200" y="1865207"/>
              <a:ext cx="2998371" cy="2607278"/>
            </a:xfrm>
            <a:prstGeom prst="utur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a:endParaRPr lang="en-US" sz="1350">
                <a:solidFill>
                  <a:srgbClr val="FFFFFF"/>
                </a:solidFill>
              </a:endParaRPr>
            </a:p>
          </p:txBody>
        </p:sp>
        <p:sp>
          <p:nvSpPr>
            <p:cNvPr id="15" name="U-Turn Arrow 14"/>
            <p:cNvSpPr/>
            <p:nvPr/>
          </p:nvSpPr>
          <p:spPr>
            <a:xfrm rot="5400000">
              <a:off x="10461502" y="2190417"/>
              <a:ext cx="2998372" cy="2607277"/>
            </a:xfrm>
            <a:prstGeom prst="utur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45"/>
              <a:endParaRPr lang="en-US" sz="1350">
                <a:solidFill>
                  <a:srgbClr val="FFFFFF"/>
                </a:solidFill>
              </a:endParaRPr>
            </a:p>
          </p:txBody>
        </p:sp>
      </p:grpSp>
      <p:sp>
        <p:nvSpPr>
          <p:cNvPr id="16" name="Diamond 15"/>
          <p:cNvSpPr/>
          <p:nvPr/>
        </p:nvSpPr>
        <p:spPr>
          <a:xfrm>
            <a:off x="10640795" y="3134071"/>
            <a:ext cx="1425398" cy="814398"/>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Tree>
    <p:extLst>
      <p:ext uri="{BB962C8B-B14F-4D97-AF65-F5344CB8AC3E}">
        <p14:creationId xmlns:p14="http://schemas.microsoft.com/office/powerpoint/2010/main" val="93806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Definition Language</a:t>
            </a:r>
          </a:p>
        </p:txBody>
      </p:sp>
    </p:spTree>
    <p:extLst>
      <p:ext uri="{BB962C8B-B14F-4D97-AF65-F5344CB8AC3E}">
        <p14:creationId xmlns:p14="http://schemas.microsoft.com/office/powerpoint/2010/main" val="233897855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Apps workflow definition concepts</a:t>
            </a:r>
          </a:p>
        </p:txBody>
      </p:sp>
      <p:sp>
        <p:nvSpPr>
          <p:cNvPr id="3" name="Text Placeholder 2"/>
          <p:cNvSpPr>
            <a:spLocks noGrp="1"/>
          </p:cNvSpPr>
          <p:nvPr>
            <p:ph type="body" sz="quarter" idx="10"/>
          </p:nvPr>
        </p:nvSpPr>
        <p:spPr>
          <a:xfrm>
            <a:off x="274638" y="1221157"/>
            <a:ext cx="11887199" cy="6319230"/>
          </a:xfrm>
        </p:spPr>
        <p:txBody>
          <a:bodyPr/>
          <a:lstStyle/>
          <a:p>
            <a:pPr>
              <a:lnSpc>
                <a:spcPct val="107000"/>
              </a:lnSpc>
            </a:pPr>
            <a:r>
              <a:rPr lang="en-US" sz="2000" b="1" dirty="0">
                <a:solidFill>
                  <a:srgbClr val="000000"/>
                </a:solidFill>
                <a:highlight>
                  <a:srgbClr val="FFFFFF"/>
                </a:highlight>
                <a:ea typeface="Calibri" panose="020F0502020204030204" pitchFamily="34" charset="0"/>
              </a:rPr>
              <a:t>{</a:t>
            </a:r>
            <a:endParaRPr lang="en-US" sz="2000" b="1" dirty="0">
              <a:solidFill>
                <a:srgbClr val="FFFFFF"/>
              </a:solidFill>
              <a:ea typeface="Calibri" panose="020F0502020204030204" pitchFamily="34" charset="0"/>
            </a:endParaRPr>
          </a:p>
          <a:p>
            <a:pPr>
              <a:lnSpc>
                <a:spcPct val="107000"/>
              </a:lnSpc>
            </a:pPr>
            <a:r>
              <a:rPr lang="en-US" sz="2000" b="1" dirty="0">
                <a:solidFill>
                  <a:srgbClr val="2E75B6"/>
                </a:solidFill>
                <a:highlight>
                  <a:srgbClr val="FFFFFF"/>
                </a:highlight>
                <a:ea typeface="Calibri" panose="020F0502020204030204" pitchFamily="34" charset="0"/>
              </a:rPr>
              <a:t>    "parameters"</a:t>
            </a:r>
            <a:r>
              <a:rPr lang="en-US" sz="2000" b="1" dirty="0">
                <a:solidFill>
                  <a:srgbClr val="000000"/>
                </a:solidFill>
                <a:highlight>
                  <a:srgbClr val="FFFFFF"/>
                </a:highlight>
                <a:ea typeface="Calibri" panose="020F0502020204030204" pitchFamily="34" charset="0"/>
              </a:rPr>
              <a:t>: {</a:t>
            </a: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000000"/>
                </a:solidFill>
                <a:highlight>
                  <a:srgbClr val="FFFFFF"/>
                </a:highlight>
                <a:ea typeface="Calibri" panose="020F0502020204030204" pitchFamily="34" charset="0"/>
              </a:rPr>
              <a:t>    </a:t>
            </a:r>
            <a:r>
              <a:rPr lang="en-US" sz="2000" b="1" dirty="0">
                <a:solidFill>
                  <a:srgbClr val="2E75B6"/>
                </a:solidFill>
                <a:highlight>
                  <a:srgbClr val="FFFFFF"/>
                </a:highlight>
                <a:ea typeface="Calibri" panose="020F0502020204030204" pitchFamily="34" charset="0"/>
              </a:rPr>
              <a:t>"triggers"</a:t>
            </a:r>
            <a:r>
              <a:rPr lang="en-US" sz="2000" b="1" dirty="0">
                <a:solidFill>
                  <a:srgbClr val="000000"/>
                </a:solidFill>
                <a:highlight>
                  <a:srgbClr val="FFFFFF"/>
                </a:highlight>
                <a:ea typeface="Calibri" panose="020F0502020204030204" pitchFamily="34" charset="0"/>
              </a:rPr>
              <a:t>: {</a:t>
            </a: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2E75B6"/>
                </a:solidFill>
                <a:highlight>
                  <a:srgbClr val="FFFFFF"/>
                </a:highlight>
                <a:ea typeface="Calibri" panose="020F0502020204030204" pitchFamily="34" charset="0"/>
              </a:rPr>
              <a:t>    "actions"</a:t>
            </a:r>
            <a:r>
              <a:rPr lang="en-US" sz="2000" b="1" dirty="0">
                <a:solidFill>
                  <a:srgbClr val="000000"/>
                </a:solidFill>
                <a:highlight>
                  <a:srgbClr val="FFFFFF"/>
                </a:highlight>
                <a:ea typeface="Calibri" panose="020F0502020204030204" pitchFamily="34" charset="0"/>
              </a:rPr>
              <a:t>: {</a:t>
            </a: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000000"/>
                </a:solidFill>
                <a:highlight>
                  <a:srgbClr val="FFFFFF"/>
                </a:highlight>
                <a:ea typeface="Calibri" panose="020F0502020204030204" pitchFamily="34" charset="0"/>
              </a:rPr>
              <a:t>    </a:t>
            </a:r>
            <a:r>
              <a:rPr lang="en-US" sz="2000" b="1" dirty="0">
                <a:solidFill>
                  <a:srgbClr val="2E75B6"/>
                </a:solidFill>
                <a:highlight>
                  <a:srgbClr val="FFFFFF"/>
                </a:highlight>
                <a:ea typeface="Calibri" panose="020F0502020204030204" pitchFamily="34" charset="0"/>
              </a:rPr>
              <a:t>"outputs"</a:t>
            </a:r>
            <a:r>
              <a:rPr lang="en-US" sz="2000" b="1" dirty="0">
                <a:solidFill>
                  <a:srgbClr val="000000"/>
                </a:solidFill>
                <a:highlight>
                  <a:srgbClr val="FFFFFF"/>
                </a:highlight>
                <a:ea typeface="Calibri" panose="020F0502020204030204" pitchFamily="34" charset="0"/>
              </a:rPr>
              <a:t>: {</a:t>
            </a:r>
          </a:p>
          <a:p>
            <a:pPr>
              <a:lnSpc>
                <a:spcPct val="107000"/>
              </a:lnSpc>
            </a:pPr>
            <a:r>
              <a:rPr lang="en-US" sz="2000" b="1" dirty="0">
                <a:solidFill>
                  <a:srgbClr val="000000"/>
                </a:solidFill>
                <a:highlight>
                  <a:srgbClr val="FFFFFF"/>
                </a:highlight>
                <a:ea typeface="Calibri" panose="020F0502020204030204" pitchFamily="34" charset="0"/>
              </a:rPr>
              <a:t> 	...</a:t>
            </a:r>
          </a:p>
          <a:p>
            <a:pPr>
              <a:lnSpc>
                <a:spcPct val="107000"/>
              </a:lnSpc>
            </a:pPr>
            <a:r>
              <a:rPr lang="en-US" sz="2000" b="1" dirty="0">
                <a:solidFill>
                  <a:srgbClr val="000000"/>
                </a:solidFill>
                <a:highlight>
                  <a:srgbClr val="FFFFFF"/>
                </a:highlight>
                <a:ea typeface="Calibri" panose="020F0502020204030204" pitchFamily="34" charset="0"/>
              </a:rPr>
              <a:t>    }</a:t>
            </a:r>
            <a:endParaRPr lang="en-US" sz="2000" b="1" dirty="0">
              <a:solidFill>
                <a:srgbClr val="FFFFFF"/>
              </a:solidFill>
              <a:ea typeface="Calibri" panose="020F0502020204030204" pitchFamily="34" charset="0"/>
            </a:endParaRPr>
          </a:p>
          <a:p>
            <a:pPr>
              <a:lnSpc>
                <a:spcPct val="107000"/>
              </a:lnSpc>
            </a:pPr>
            <a:r>
              <a:rPr lang="en-US" sz="2000" b="1" dirty="0">
                <a:solidFill>
                  <a:srgbClr val="000000"/>
                </a:solidFill>
                <a:highlight>
                  <a:srgbClr val="FFFFFF"/>
                </a:highlight>
                <a:ea typeface="Calibri" panose="020F0502020204030204" pitchFamily="34" charset="0"/>
              </a:rPr>
              <a:t>}</a:t>
            </a:r>
            <a:endParaRPr lang="en-US" sz="2000" b="1" dirty="0">
              <a:solidFill>
                <a:srgbClr val="FFFFFF"/>
              </a:solidFill>
              <a:ea typeface="Calibri" panose="020F0502020204030204" pitchFamily="34" charset="0"/>
            </a:endParaRPr>
          </a:p>
          <a:p>
            <a:pPr>
              <a:lnSpc>
                <a:spcPct val="107000"/>
              </a:lnSpc>
              <a:spcAft>
                <a:spcPts val="816"/>
              </a:spcAft>
            </a:pPr>
            <a:r>
              <a:rPr lang="en-US" sz="1050" b="1" dirty="0">
                <a:solidFill>
                  <a:srgbClr val="FFFFFF"/>
                </a:solidFill>
                <a:latin typeface="Calibri" panose="020F0502020204030204" pitchFamily="34" charset="0"/>
                <a:ea typeface="Calibri" panose="020F0502020204030204" pitchFamily="34" charset="0"/>
                <a:cs typeface="Times New Roman" panose="02020603050405020304" pitchFamily="18" charset="0"/>
              </a:rPr>
              <a:t> </a:t>
            </a:r>
          </a:p>
          <a:p>
            <a:endParaRPr lang="en-US" sz="2000" dirty="0"/>
          </a:p>
        </p:txBody>
      </p:sp>
    </p:spTree>
    <p:extLst>
      <p:ext uri="{BB962C8B-B14F-4D97-AF65-F5344CB8AC3E}">
        <p14:creationId xmlns:p14="http://schemas.microsoft.com/office/powerpoint/2010/main" val="6684975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Parameters</a:t>
            </a:r>
          </a:p>
        </p:txBody>
      </p:sp>
      <p:sp>
        <p:nvSpPr>
          <p:cNvPr id="3" name="TextBox 2"/>
          <p:cNvSpPr txBox="1"/>
          <p:nvPr/>
        </p:nvSpPr>
        <p:spPr>
          <a:xfrm>
            <a:off x="466321" y="1592262"/>
            <a:ext cx="11506199" cy="1569660"/>
          </a:xfrm>
          <a:prstGeom prst="rect">
            <a:avLst/>
          </a:prstGeom>
          <a:noFill/>
        </p:spPr>
        <p:txBody>
          <a:bodyPr wrap="square" rtlCol="0">
            <a:spAutoFit/>
          </a:bodyPr>
          <a:lstStyle/>
          <a:p>
            <a:pPr marL="291436" indent="-291436">
              <a:buFont typeface="Arial" panose="020B0604020202020204" pitchFamily="34" charset="0"/>
              <a:buChar char="•"/>
            </a:pPr>
            <a:r>
              <a:rPr lang="en-US" sz="2400" dirty="0">
                <a:solidFill>
                  <a:srgbClr val="505050"/>
                </a:solidFill>
              </a:rPr>
              <a:t>Re-using values, or even complex objects, throughout the definition, which makes it easier to comprehend.</a:t>
            </a:r>
          </a:p>
          <a:p>
            <a:pPr marL="291436" indent="-291436">
              <a:buFont typeface="Arial" panose="020B0604020202020204" pitchFamily="34" charset="0"/>
              <a:buChar char="•"/>
            </a:pPr>
            <a:r>
              <a:rPr lang="en-US" sz="2400" dirty="0">
                <a:solidFill>
                  <a:srgbClr val="505050"/>
                </a:solidFill>
              </a:rPr>
              <a:t>Separate out </a:t>
            </a:r>
            <a:r>
              <a:rPr lang="en-US" sz="2400" dirty="0" err="1">
                <a:solidFill>
                  <a:srgbClr val="505050"/>
                </a:solidFill>
              </a:rPr>
              <a:t>config</a:t>
            </a:r>
            <a:r>
              <a:rPr lang="en-US" sz="2400" dirty="0">
                <a:solidFill>
                  <a:srgbClr val="505050"/>
                </a:solidFill>
              </a:rPr>
              <a:t> from the definition itself, making sharing easy, as well as </a:t>
            </a:r>
            <a:r>
              <a:rPr lang="en-US" sz="2400" i="1" dirty="0">
                <a:solidFill>
                  <a:srgbClr val="505050"/>
                </a:solidFill>
              </a:rPr>
              <a:t>across different environments</a:t>
            </a:r>
            <a:r>
              <a:rPr lang="en-US" sz="2400" dirty="0">
                <a:solidFill>
                  <a:srgbClr val="505050"/>
                </a:solidFill>
              </a:rPr>
              <a:t>.</a:t>
            </a:r>
          </a:p>
        </p:txBody>
      </p:sp>
      <p:sp>
        <p:nvSpPr>
          <p:cNvPr id="12" name="Rectangle 11"/>
          <p:cNvSpPr/>
          <p:nvPr/>
        </p:nvSpPr>
        <p:spPr>
          <a:xfrm>
            <a:off x="466321" y="3573462"/>
            <a:ext cx="11506200" cy="2397579"/>
          </a:xfrm>
          <a:prstGeom prst="rect">
            <a:avLst/>
          </a:prstGeom>
        </p:spPr>
        <p:txBody>
          <a:bodyPr wrap="square">
            <a:spAutoFit/>
          </a:bodyPr>
          <a:lstStyle/>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"parameters"</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"&lt;</a:t>
            </a:r>
            <a:r>
              <a:rPr lang="en-US" sz="2000" b="1" dirty="0" err="1">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parameterName</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"&lt;type-of-parameter-value&gt;"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err="1">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defaultValue</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"&lt;optional-default-value-of-parameter&gt;"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err="1">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allowedValues</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"&lt;optional-array-of-allowed-values&gt;"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02198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Parameters</a:t>
            </a:r>
          </a:p>
        </p:txBody>
      </p:sp>
      <p:sp>
        <p:nvSpPr>
          <p:cNvPr id="3" name="TextBox 2"/>
          <p:cNvSpPr txBox="1"/>
          <p:nvPr/>
        </p:nvSpPr>
        <p:spPr>
          <a:xfrm>
            <a:off x="466321" y="1592262"/>
            <a:ext cx="11506199" cy="1569660"/>
          </a:xfrm>
          <a:prstGeom prst="rect">
            <a:avLst/>
          </a:prstGeom>
          <a:noFill/>
        </p:spPr>
        <p:txBody>
          <a:bodyPr wrap="square" rtlCol="0">
            <a:spAutoFit/>
          </a:bodyPr>
          <a:lstStyle/>
          <a:p>
            <a:pPr marL="291436" indent="-291436">
              <a:buFont typeface="Arial" panose="020B0604020202020204" pitchFamily="34" charset="0"/>
              <a:buChar char="•"/>
            </a:pPr>
            <a:r>
              <a:rPr lang="en-US" sz="2400" dirty="0">
                <a:solidFill>
                  <a:srgbClr val="505050"/>
                </a:solidFill>
              </a:rPr>
              <a:t>Re-using values, or even complex objects, throughout the definition, which makes it easier to comprehend.</a:t>
            </a:r>
          </a:p>
          <a:p>
            <a:pPr marL="291436" indent="-291436">
              <a:buFont typeface="Arial" panose="020B0604020202020204" pitchFamily="34" charset="0"/>
              <a:buChar char="•"/>
            </a:pPr>
            <a:r>
              <a:rPr lang="en-US" sz="2400" dirty="0">
                <a:solidFill>
                  <a:srgbClr val="505050"/>
                </a:solidFill>
              </a:rPr>
              <a:t>Separate out </a:t>
            </a:r>
            <a:r>
              <a:rPr lang="en-US" sz="2400" dirty="0" err="1">
                <a:solidFill>
                  <a:srgbClr val="505050"/>
                </a:solidFill>
              </a:rPr>
              <a:t>config</a:t>
            </a:r>
            <a:r>
              <a:rPr lang="en-US" sz="2400" dirty="0">
                <a:solidFill>
                  <a:srgbClr val="505050"/>
                </a:solidFill>
              </a:rPr>
              <a:t> from the definition itself, making sharing easy, as well as </a:t>
            </a:r>
            <a:r>
              <a:rPr lang="en-US" sz="2400" i="1" dirty="0">
                <a:solidFill>
                  <a:srgbClr val="505050"/>
                </a:solidFill>
              </a:rPr>
              <a:t>across different environments</a:t>
            </a:r>
            <a:r>
              <a:rPr lang="en-US" sz="2400" dirty="0">
                <a:solidFill>
                  <a:srgbClr val="505050"/>
                </a:solidFill>
              </a:rPr>
              <a:t>.</a:t>
            </a:r>
          </a:p>
        </p:txBody>
      </p:sp>
      <p:grpSp>
        <p:nvGrpSpPr>
          <p:cNvPr id="5" name="Group 4"/>
          <p:cNvGrpSpPr/>
          <p:nvPr/>
        </p:nvGrpSpPr>
        <p:grpSpPr>
          <a:xfrm>
            <a:off x="1036637" y="3329362"/>
            <a:ext cx="4902000" cy="3301579"/>
            <a:chOff x="1564936" y="2812070"/>
            <a:chExt cx="4429866" cy="3958706"/>
          </a:xfrm>
        </p:grpSpPr>
        <p:sp>
          <p:nvSpPr>
            <p:cNvPr id="6" name="Rectangle 5"/>
            <p:cNvSpPr/>
            <p:nvPr/>
          </p:nvSpPr>
          <p:spPr>
            <a:xfrm>
              <a:off x="1564936" y="2812070"/>
              <a:ext cx="4429866" cy="39587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4464" tIns="67232" rIns="134464" rtlCol="0" anchor="t"/>
            <a:lstStyle/>
            <a:p>
              <a:pPr algn="ctr" defTabSz="685845"/>
              <a:r>
                <a:rPr lang="en-US" sz="1471" dirty="0">
                  <a:solidFill>
                    <a:srgbClr val="FFFFFF"/>
                  </a:solidFill>
                </a:rPr>
                <a:t>DEV WORKFLOW</a:t>
              </a:r>
            </a:p>
          </p:txBody>
        </p:sp>
        <p:sp>
          <p:nvSpPr>
            <p:cNvPr id="7" name="Rectangle 6"/>
            <p:cNvSpPr/>
            <p:nvPr/>
          </p:nvSpPr>
          <p:spPr>
            <a:xfrm>
              <a:off x="3779869" y="3584381"/>
              <a:ext cx="1972066" cy="300181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34464" tIns="33616" rIns="134464" rtlCol="0" anchor="t"/>
            <a:lstStyle/>
            <a:p>
              <a:pPr algn="ctr" defTabSz="685845"/>
              <a:endParaRPr lang="en-US" sz="1324" b="1" cap="all" dirty="0">
                <a:solidFill>
                  <a:srgbClr val="FFFFFF"/>
                </a:solidFill>
              </a:endParaRPr>
            </a:p>
            <a:p>
              <a:pPr algn="ctr" defTabSz="685845"/>
              <a:r>
                <a:rPr lang="en-US" sz="1324" b="1" cap="all" dirty="0">
                  <a:solidFill>
                    <a:srgbClr val="FFFFFF"/>
                  </a:solidFill>
                </a:rPr>
                <a:t>Definition</a:t>
              </a:r>
            </a:p>
            <a:p>
              <a:pPr algn="ctr" defTabSz="685845"/>
              <a:br>
                <a:rPr lang="en-US" sz="1324" dirty="0">
                  <a:solidFill>
                    <a:srgbClr val="FFFFFF"/>
                  </a:solidFill>
                </a:rPr>
              </a:br>
              <a:br>
                <a:rPr lang="en-US" sz="1324" dirty="0">
                  <a:solidFill>
                    <a:srgbClr val="FFFFFF"/>
                  </a:solidFill>
                </a:rPr>
              </a:br>
              <a:r>
                <a:rPr lang="en-US" sz="1324" dirty="0">
                  <a:solidFill>
                    <a:srgbClr val="FFFFFF"/>
                  </a:solidFill>
                </a:rPr>
                <a:t>Declares parameters</a:t>
              </a:r>
            </a:p>
            <a:p>
              <a:pPr algn="ctr" defTabSz="685845"/>
              <a:endParaRPr lang="en-US" sz="1324" dirty="0">
                <a:solidFill>
                  <a:srgbClr val="FFFFFF"/>
                </a:solidFill>
              </a:endParaRPr>
            </a:p>
            <a:p>
              <a:pPr algn="ctr" defTabSz="685845"/>
              <a:r>
                <a:rPr lang="en-US" sz="1324" dirty="0">
                  <a:solidFill>
                    <a:srgbClr val="FFFFFF"/>
                  </a:solidFill>
                </a:rPr>
                <a:t>Uri: </a:t>
              </a:r>
              <a:br>
                <a:rPr lang="en-US" sz="1324" dirty="0">
                  <a:solidFill>
                    <a:srgbClr val="FFFFFF"/>
                  </a:solidFill>
                </a:rPr>
              </a:br>
              <a:r>
                <a:rPr lang="en-US" sz="1176" dirty="0">
                  <a:solidFill>
                    <a:srgbClr val="FFFFFF"/>
                  </a:solidFill>
                </a:rPr>
                <a:t>@parameters (‘endpoint’)</a:t>
              </a:r>
            </a:p>
          </p:txBody>
        </p:sp>
        <p:sp>
          <p:nvSpPr>
            <p:cNvPr id="8" name="Rectangle 7"/>
            <p:cNvSpPr/>
            <p:nvPr/>
          </p:nvSpPr>
          <p:spPr>
            <a:xfrm>
              <a:off x="1807803" y="3584381"/>
              <a:ext cx="1972066" cy="300181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134464" tIns="33616" rIns="134464" rtlCol="0" anchor="t"/>
            <a:lstStyle/>
            <a:p>
              <a:pPr algn="ctr" defTabSz="685845"/>
              <a:endParaRPr lang="en-US" sz="1324" b="1" cap="all" dirty="0">
                <a:solidFill>
                  <a:srgbClr val="FFFFFF"/>
                </a:solidFill>
              </a:endParaRPr>
            </a:p>
            <a:p>
              <a:pPr algn="ctr" defTabSz="685845"/>
              <a:r>
                <a:rPr lang="en-US" sz="1324" b="1" cap="all" dirty="0">
                  <a:solidFill>
                    <a:srgbClr val="FFFFFF"/>
                  </a:solidFill>
                </a:rPr>
                <a:t>Parameters</a:t>
              </a:r>
            </a:p>
            <a:p>
              <a:pPr algn="ctr" defTabSz="685845"/>
              <a:br>
                <a:rPr lang="en-US" sz="1324" dirty="0">
                  <a:solidFill>
                    <a:srgbClr val="FFFFFF"/>
                  </a:solidFill>
                </a:rPr>
              </a:br>
              <a:br>
                <a:rPr lang="en-US" sz="1324" dirty="0">
                  <a:solidFill>
                    <a:srgbClr val="FFFFFF"/>
                  </a:solidFill>
                </a:rPr>
              </a:br>
              <a:r>
                <a:rPr lang="en-US" sz="1324" dirty="0">
                  <a:solidFill>
                    <a:srgbClr val="FFFFFF"/>
                  </a:solidFill>
                </a:rPr>
                <a:t>Provides DEV configuration</a:t>
              </a:r>
            </a:p>
            <a:p>
              <a:pPr algn="ctr" defTabSz="685845"/>
              <a:endParaRPr lang="en-US" sz="1324" dirty="0">
                <a:solidFill>
                  <a:srgbClr val="FFFFFF"/>
                </a:solidFill>
              </a:endParaRPr>
            </a:p>
            <a:p>
              <a:pPr algn="ctr" defTabSz="685845"/>
              <a:r>
                <a:rPr lang="en-US" sz="1324" dirty="0">
                  <a:solidFill>
                    <a:srgbClr val="FFFFFF"/>
                  </a:solidFill>
                </a:rPr>
                <a:t>Endpoint: </a:t>
              </a:r>
              <a:r>
                <a:rPr lang="en-US" sz="1176" dirty="0">
                  <a:solidFill>
                    <a:srgbClr val="FFFFFF"/>
                  </a:solidFill>
                </a:rPr>
                <a:t>“http://int.mysite.net”</a:t>
              </a:r>
            </a:p>
          </p:txBody>
        </p:sp>
      </p:grpSp>
      <p:grpSp>
        <p:nvGrpSpPr>
          <p:cNvPr id="9" name="Group 8"/>
          <p:cNvGrpSpPr/>
          <p:nvPr/>
        </p:nvGrpSpPr>
        <p:grpSpPr>
          <a:xfrm>
            <a:off x="7084638" y="3329362"/>
            <a:ext cx="4887882" cy="3301579"/>
            <a:chOff x="6276525" y="2787783"/>
            <a:chExt cx="4429866" cy="3958706"/>
          </a:xfrm>
        </p:grpSpPr>
        <p:sp>
          <p:nvSpPr>
            <p:cNvPr id="10" name="Rectangle 9"/>
            <p:cNvSpPr/>
            <p:nvPr/>
          </p:nvSpPr>
          <p:spPr>
            <a:xfrm>
              <a:off x="6276525" y="2787783"/>
              <a:ext cx="4429866" cy="39587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4464" tIns="67232" rIns="134464" rtlCol="0" anchor="t"/>
            <a:lstStyle/>
            <a:p>
              <a:pPr algn="ctr" defTabSz="685845"/>
              <a:r>
                <a:rPr lang="en-US" sz="1471" dirty="0">
                  <a:solidFill>
                    <a:srgbClr val="FFFFFF"/>
                  </a:solidFill>
                </a:rPr>
                <a:t>PROD WORKFLOW</a:t>
              </a:r>
            </a:p>
          </p:txBody>
        </p:sp>
        <p:sp>
          <p:nvSpPr>
            <p:cNvPr id="11" name="Rectangle 10"/>
            <p:cNvSpPr/>
            <p:nvPr/>
          </p:nvSpPr>
          <p:spPr>
            <a:xfrm>
              <a:off x="8491458" y="3584381"/>
              <a:ext cx="1972066" cy="300181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134464" tIns="0" rIns="134464" rtlCol="0" anchor="t"/>
            <a:lstStyle/>
            <a:p>
              <a:pPr algn="ctr" defTabSz="685845"/>
              <a:endParaRPr lang="en-US" sz="1324" b="1" cap="all" dirty="0">
                <a:solidFill>
                  <a:srgbClr val="FFFFFF"/>
                </a:solidFill>
              </a:endParaRPr>
            </a:p>
            <a:p>
              <a:pPr algn="ctr" defTabSz="685845"/>
              <a:r>
                <a:rPr lang="en-US" sz="1324" b="1" cap="all" dirty="0">
                  <a:solidFill>
                    <a:srgbClr val="FFFFFF"/>
                  </a:solidFill>
                </a:rPr>
                <a:t>Definition</a:t>
              </a:r>
            </a:p>
            <a:p>
              <a:pPr algn="ctr" defTabSz="685845"/>
              <a:r>
                <a:rPr lang="en-US" sz="1029" dirty="0">
                  <a:solidFill>
                    <a:srgbClr val="FFFFFF"/>
                  </a:solidFill>
                </a:rPr>
                <a:t>(identical)</a:t>
              </a:r>
              <a:br>
                <a:rPr lang="en-US" sz="1029" dirty="0">
                  <a:solidFill>
                    <a:srgbClr val="FFFFFF"/>
                  </a:solidFill>
                </a:rPr>
              </a:br>
              <a:endParaRPr lang="en-US" sz="1029" dirty="0">
                <a:solidFill>
                  <a:srgbClr val="FFFFFF"/>
                </a:solidFill>
              </a:endParaRPr>
            </a:p>
            <a:p>
              <a:pPr algn="ctr" defTabSz="685845"/>
              <a:br>
                <a:rPr lang="en-US" sz="1324" dirty="0">
                  <a:solidFill>
                    <a:srgbClr val="FFFFFF"/>
                  </a:solidFill>
                </a:rPr>
              </a:br>
              <a:r>
                <a:rPr lang="en-US" sz="1324" dirty="0">
                  <a:solidFill>
                    <a:srgbClr val="FFFFFF"/>
                  </a:solidFill>
                </a:rPr>
                <a:t>Declares parameters</a:t>
              </a:r>
            </a:p>
            <a:p>
              <a:pPr algn="ctr" defTabSz="685845"/>
              <a:endParaRPr lang="en-US" sz="1324" dirty="0">
                <a:solidFill>
                  <a:srgbClr val="FFFFFF"/>
                </a:solidFill>
              </a:endParaRPr>
            </a:p>
            <a:p>
              <a:pPr algn="ctr" defTabSz="685845"/>
              <a:r>
                <a:rPr lang="en-US" sz="1324" dirty="0">
                  <a:solidFill>
                    <a:srgbClr val="FFFFFF"/>
                  </a:solidFill>
                </a:rPr>
                <a:t>Uri: </a:t>
              </a:r>
              <a:br>
                <a:rPr lang="en-US" sz="1324" dirty="0">
                  <a:solidFill>
                    <a:srgbClr val="FFFFFF"/>
                  </a:solidFill>
                </a:rPr>
              </a:br>
              <a:r>
                <a:rPr lang="en-US" sz="1176" dirty="0">
                  <a:solidFill>
                    <a:srgbClr val="FFFFFF"/>
                  </a:solidFill>
                </a:rPr>
                <a:t>@parameters (‘endpoint’)</a:t>
              </a:r>
            </a:p>
            <a:p>
              <a:pPr algn="ctr" defTabSz="685845"/>
              <a:endParaRPr lang="en-US" sz="1176" dirty="0">
                <a:solidFill>
                  <a:srgbClr val="FFFFFF"/>
                </a:solidFill>
              </a:endParaRPr>
            </a:p>
          </p:txBody>
        </p:sp>
        <p:sp>
          <p:nvSpPr>
            <p:cNvPr id="13" name="Rectangle 12"/>
            <p:cNvSpPr/>
            <p:nvPr/>
          </p:nvSpPr>
          <p:spPr>
            <a:xfrm>
              <a:off x="6519391" y="3584381"/>
              <a:ext cx="1972066" cy="300181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134464" tIns="0" rIns="134464" rtlCol="0" anchor="t"/>
            <a:lstStyle/>
            <a:p>
              <a:pPr algn="ctr" defTabSz="685845"/>
              <a:endParaRPr lang="en-US" sz="1324" b="1" cap="all" dirty="0">
                <a:solidFill>
                  <a:srgbClr val="FFFFFF"/>
                </a:solidFill>
              </a:endParaRPr>
            </a:p>
            <a:p>
              <a:pPr algn="ctr" defTabSz="685845"/>
              <a:r>
                <a:rPr lang="en-US" sz="1324" b="1" cap="all" dirty="0">
                  <a:solidFill>
                    <a:srgbClr val="FFFFFF"/>
                  </a:solidFill>
                </a:rPr>
                <a:t>Parameters</a:t>
              </a:r>
            </a:p>
            <a:p>
              <a:pPr algn="ctr" defTabSz="685845"/>
              <a:br>
                <a:rPr lang="en-US" sz="1324" dirty="0">
                  <a:solidFill>
                    <a:srgbClr val="FFFFFF"/>
                  </a:solidFill>
                </a:rPr>
              </a:br>
              <a:br>
                <a:rPr lang="en-US" sz="1324" dirty="0">
                  <a:solidFill>
                    <a:srgbClr val="FFFFFF"/>
                  </a:solidFill>
                </a:rPr>
              </a:br>
              <a:r>
                <a:rPr lang="en-US" sz="1324" dirty="0">
                  <a:solidFill>
                    <a:srgbClr val="FFFFFF"/>
                  </a:solidFill>
                </a:rPr>
                <a:t>Provides PROD configuration</a:t>
              </a:r>
            </a:p>
            <a:p>
              <a:pPr algn="ctr" defTabSz="685845"/>
              <a:endParaRPr lang="en-US" sz="1324" dirty="0">
                <a:solidFill>
                  <a:srgbClr val="FFFFFF"/>
                </a:solidFill>
              </a:endParaRPr>
            </a:p>
            <a:p>
              <a:pPr algn="ctr" defTabSz="685845"/>
              <a:r>
                <a:rPr lang="en-US" sz="1324" dirty="0">
                  <a:solidFill>
                    <a:srgbClr val="FFFFFF"/>
                  </a:solidFill>
                </a:rPr>
                <a:t>Endpoint: </a:t>
              </a:r>
              <a:r>
                <a:rPr lang="en-US" sz="1176" dirty="0">
                  <a:solidFill>
                    <a:srgbClr val="FFFFFF"/>
                  </a:solidFill>
                </a:rPr>
                <a:t>“http://mysite.net”</a:t>
              </a:r>
              <a:endParaRPr lang="en-US" sz="1324" dirty="0">
                <a:solidFill>
                  <a:srgbClr val="FFFFFF"/>
                </a:solidFill>
              </a:endParaRPr>
            </a:p>
            <a:p>
              <a:pPr algn="ctr" defTabSz="685845"/>
              <a:endParaRPr lang="en-US" sz="1324" dirty="0">
                <a:solidFill>
                  <a:srgbClr val="FFFFFF"/>
                </a:solidFill>
              </a:endParaRPr>
            </a:p>
          </p:txBody>
        </p:sp>
      </p:grpSp>
      <p:cxnSp>
        <p:nvCxnSpPr>
          <p:cNvPr id="16" name="Straight Connector 15"/>
          <p:cNvCxnSpPr/>
          <p:nvPr/>
        </p:nvCxnSpPr>
        <p:spPr>
          <a:xfrm>
            <a:off x="1305389" y="4487862"/>
            <a:ext cx="436449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352615" y="4564062"/>
            <a:ext cx="436449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4209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Triggers</a:t>
            </a:r>
          </a:p>
        </p:txBody>
      </p:sp>
      <p:sp>
        <p:nvSpPr>
          <p:cNvPr id="3" name="Rectangle 2"/>
          <p:cNvSpPr/>
          <p:nvPr/>
        </p:nvSpPr>
        <p:spPr>
          <a:xfrm>
            <a:off x="555075" y="1897062"/>
            <a:ext cx="11881399" cy="3681905"/>
          </a:xfrm>
          <a:prstGeom prst="rect">
            <a:avLst/>
          </a:prstGeom>
        </p:spPr>
        <p:txBody>
          <a:bodyPr wrap="square">
            <a:spAutoFit/>
          </a:bodyPr>
          <a:lstStyle/>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"&lt;name-of-the-trigger&gt;"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"type"</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“Request|Http|ApiConnection|HTTPWebhook|ApiConnectionWebhook|Recurrence"</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"inputs"</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"&lt;trigger-specific-inputs&gt;"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"recurrence"</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"frequency"</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000" b="1" dirty="0" err="1">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Second|Minute|Hour|Day|Week|Month|Year</a:t>
            </a:r>
            <a:r>
              <a:rPr lang="en-US" sz="20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"interval"</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"&lt;recurrence interval in units of frequency&gt;"</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000" b="1" dirty="0" err="1">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splitOn</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"&lt;array&gt;"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"conditions"</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r>
              <a:rPr lang="en-US" sz="2000" b="1" dirty="0">
                <a:solidFill>
                  <a:srgbClr val="A3151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"&lt;array-of-post-conditions&gt;"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2000" b="1" dirty="0">
              <a:solidFill>
                <a:srgbClr val="FFFF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US" b="1" dirty="0">
              <a:solidFill>
                <a:srgbClr val="FFFFFF"/>
              </a:solidFill>
            </a:endParaRPr>
          </a:p>
        </p:txBody>
      </p:sp>
    </p:spTree>
    <p:extLst>
      <p:ext uri="{BB962C8B-B14F-4D97-AF65-F5344CB8AC3E}">
        <p14:creationId xmlns:p14="http://schemas.microsoft.com/office/powerpoint/2010/main" val="38689819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Confidentiality slide</a:t>
            </a:r>
          </a:p>
        </p:txBody>
      </p:sp>
    </p:spTree>
    <p:extLst>
      <p:ext uri="{BB962C8B-B14F-4D97-AF65-F5344CB8AC3E}">
        <p14:creationId xmlns:p14="http://schemas.microsoft.com/office/powerpoint/2010/main" val="63394152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Actions</a:t>
            </a:r>
          </a:p>
        </p:txBody>
      </p:sp>
      <p:sp>
        <p:nvSpPr>
          <p:cNvPr id="4" name="Rectangle 3"/>
          <p:cNvSpPr/>
          <p:nvPr/>
        </p:nvSpPr>
        <p:spPr>
          <a:xfrm>
            <a:off x="274639" y="1744662"/>
            <a:ext cx="11606213" cy="2397579"/>
          </a:xfrm>
          <a:prstGeom prst="rect">
            <a:avLst/>
          </a:prstGeom>
        </p:spPr>
        <p:txBody>
          <a:bodyPr wrap="square">
            <a:spAutoFit/>
          </a:bodyPr>
          <a:lstStyle/>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"&lt;name-of-the-action&gt;"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"type"</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Http|ApiConnection|ApiConnectionWebhook|Response|Wait|Workflow</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err="1">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If|Foreach|Until|Scope</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"inputs"</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"&lt;action-specific-inputs and retry policy&gt;"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err="1">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runAfter</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A31515"/>
                </a:solidFill>
                <a:highlight>
                  <a:srgbClr val="FFFFFF"/>
                </a:highlight>
                <a:latin typeface="Consolas" panose="020B0609020204030204" pitchFamily="49" charset="0"/>
                <a:ea typeface="Calibri" panose="020F0502020204030204" pitchFamily="34" charset="0"/>
                <a:cs typeface="Consolas" panose="020B0609020204030204" pitchFamily="49" charset="0"/>
              </a:rPr>
              <a:t>"&lt;reference-to-action-status-to-run-after&gt;“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err="1">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operationOptions</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r>
              <a:rPr lang="en-US" sz="2000" b="1" dirty="0">
                <a:solidFill>
                  <a:srgbClr val="2E75B6"/>
                </a:solidFill>
                <a:highlight>
                  <a:srgbClr val="FFFFFF"/>
                </a:highlight>
                <a:latin typeface="Consolas" panose="020B0609020204030204" pitchFamily="49" charset="0"/>
                <a:ea typeface="Calibri" panose="020F0502020204030204" pitchFamily="34" charset="0"/>
                <a:cs typeface="Consolas" panose="020B0609020204030204" pitchFamily="49" charset="0"/>
              </a:rPr>
              <a:t>"&lt;list-of-any-operation-flags&gt;"</a:t>
            </a: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2000" b="1" dirty="0">
                <a:solidFill>
                  <a:srgbClr val="000000"/>
                </a:solidFill>
                <a:highlight>
                  <a:srgbClr val="FFFFFF"/>
                </a:highlight>
                <a:latin typeface="Consolas" panose="020B0609020204030204" pitchFamily="49" charset="0"/>
                <a:ea typeface="Calibri" panose="020F0502020204030204" pitchFamily="34" charset="0"/>
                <a:cs typeface="Consolas" panose="020B0609020204030204" pitchFamily="49" charset="0"/>
              </a:rPr>
              <a:t>    }</a:t>
            </a:r>
            <a:endParaRPr lang="en-US" sz="2000" b="1" dirty="0">
              <a:solidFill>
                <a:srgbClr val="FFFF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75099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Actions with simple orchestration</a:t>
            </a:r>
          </a:p>
        </p:txBody>
      </p:sp>
      <p:sp>
        <p:nvSpPr>
          <p:cNvPr id="3" name="Content Placeholder 2"/>
          <p:cNvSpPr>
            <a:spLocks noGrp="1"/>
          </p:cNvSpPr>
          <p:nvPr>
            <p:ph idx="4294967295"/>
          </p:nvPr>
        </p:nvSpPr>
        <p:spPr>
          <a:xfrm>
            <a:off x="422057" y="1212849"/>
            <a:ext cx="6688671" cy="5495878"/>
          </a:xfrm>
          <a:prstGeom prst="rect">
            <a:avLst/>
          </a:prstGeom>
        </p:spPr>
        <p:txBody>
          <a:bodyPr vert="horz" wrap="square" lIns="146304" tIns="91440" rIns="146304" bIns="91440" rtlCol="0" anchor="t">
            <a:normAutofit/>
          </a:bodyPr>
          <a:lstStyle/>
          <a:p>
            <a:pPr marL="466298" indent="-466298">
              <a:buFont typeface="+mj-lt"/>
              <a:buAutoNum type="arabicPeriod"/>
            </a:pPr>
            <a:endParaRPr lang="en-US" dirty="0">
              <a:solidFill>
                <a:schemeClr val="tx1"/>
              </a:solidFill>
            </a:endParaRPr>
          </a:p>
          <a:p>
            <a:pPr marL="0" indent="0">
              <a:buNone/>
            </a:pPr>
            <a:r>
              <a:rPr lang="en-US" b="1" dirty="0"/>
              <a:t>Explicit “</a:t>
            </a:r>
            <a:r>
              <a:rPr lang="en-US" b="1" dirty="0" err="1"/>
              <a:t>runAfter</a:t>
            </a:r>
            <a:r>
              <a:rPr lang="en-US" b="1" dirty="0"/>
              <a:t>” </a:t>
            </a:r>
            <a:r>
              <a:rPr lang="en-US" dirty="0"/>
              <a:t>– you can mark certain actions to run only after previous ones have completed</a:t>
            </a:r>
            <a:br>
              <a:rPr lang="en-US" dirty="0">
                <a:solidFill>
                  <a:schemeClr val="tx1"/>
                </a:solidFill>
              </a:rPr>
            </a:br>
            <a:br>
              <a:rPr lang="en-US" sz="1200" dirty="0">
                <a:solidFill>
                  <a:schemeClr val="tx1"/>
                </a:solidFill>
              </a:rPr>
            </a:br>
            <a:r>
              <a:rPr lang="en-US" sz="1500" dirty="0">
                <a:solidFill>
                  <a:schemeClr val="accent2"/>
                </a:solidFill>
                <a:latin typeface="Consolas" panose="020B0609020204030204" pitchFamily="49" charset="0"/>
              </a:rPr>
              <a:t>“</a:t>
            </a:r>
            <a:r>
              <a:rPr lang="en-US" sz="1500" dirty="0" err="1">
                <a:solidFill>
                  <a:schemeClr val="accent2"/>
                </a:solidFill>
                <a:latin typeface="Consolas" panose="020B0609020204030204" pitchFamily="49" charset="0"/>
              </a:rPr>
              <a:t>runAfter</a:t>
            </a:r>
            <a:r>
              <a:rPr lang="en-US" sz="1500" dirty="0">
                <a:solidFill>
                  <a:schemeClr val="accent2"/>
                </a:solidFill>
                <a:latin typeface="Consolas" panose="020B0609020204030204" pitchFamily="49" charset="0"/>
              </a:rPr>
              <a:t>”: {“</a:t>
            </a:r>
            <a:r>
              <a:rPr lang="en-US" sz="1500" dirty="0" err="1">
                <a:solidFill>
                  <a:schemeClr val="accent2"/>
                </a:solidFill>
                <a:latin typeface="Consolas" panose="020B0609020204030204" pitchFamily="49" charset="0"/>
              </a:rPr>
              <a:t>When_a_new_tweet_appears</a:t>
            </a:r>
            <a:r>
              <a:rPr lang="en-US" sz="1500" dirty="0">
                <a:solidFill>
                  <a:schemeClr val="accent2"/>
                </a:solidFill>
                <a:latin typeface="Consolas" panose="020B0609020204030204" pitchFamily="49" charset="0"/>
              </a:rPr>
              <a:t>”:[“Succeeded”]}</a:t>
            </a:r>
            <a:br>
              <a:rPr lang="en-US" sz="1400" dirty="0">
                <a:solidFill>
                  <a:schemeClr val="tx1"/>
                </a:solidFill>
                <a:latin typeface="Consolas" panose="020B0609020204030204" pitchFamily="49" charset="0"/>
              </a:rPr>
            </a:br>
            <a:endParaRPr lang="en-US" sz="3300" dirty="0">
              <a:solidFill>
                <a:schemeClr val="tx1"/>
              </a:solidFill>
              <a:latin typeface="Consolas" panose="020B0609020204030204" pitchFamily="49" charset="0"/>
            </a:endParaRPr>
          </a:p>
          <a:p>
            <a:pPr marL="0" indent="0">
              <a:buNone/>
            </a:pPr>
            <a:endParaRPr lang="en-US" sz="2600" dirty="0">
              <a:solidFill>
                <a:schemeClr val="tx1"/>
              </a:solidFill>
            </a:endParaRPr>
          </a:p>
        </p:txBody>
      </p:sp>
      <p:sp>
        <p:nvSpPr>
          <p:cNvPr id="6" name="Rectangle 5"/>
          <p:cNvSpPr/>
          <p:nvPr/>
        </p:nvSpPr>
        <p:spPr bwMode="auto">
          <a:xfrm>
            <a:off x="7894637" y="1058863"/>
            <a:ext cx="4038600" cy="5562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5" name="Picture 4"/>
          <p:cNvPicPr>
            <a:picLocks noChangeAspect="1"/>
          </p:cNvPicPr>
          <p:nvPr/>
        </p:nvPicPr>
        <p:blipFill>
          <a:blip r:embed="rId3"/>
          <a:stretch>
            <a:fillRect/>
          </a:stretch>
        </p:blipFill>
        <p:spPr>
          <a:xfrm>
            <a:off x="8123237" y="1237568"/>
            <a:ext cx="3548794" cy="5208587"/>
          </a:xfrm>
          <a:prstGeom prst="rect">
            <a:avLst/>
          </a:prstGeom>
          <a:solidFill>
            <a:schemeClr val="accent1"/>
          </a:solidFill>
        </p:spPr>
      </p:pic>
    </p:spTree>
    <p:extLst>
      <p:ext uri="{BB962C8B-B14F-4D97-AF65-F5344CB8AC3E}">
        <p14:creationId xmlns:p14="http://schemas.microsoft.com/office/powerpoint/2010/main" val="1980412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Workflow Definition Functions</a:t>
            </a:r>
          </a:p>
        </p:txBody>
      </p:sp>
      <p:sp>
        <p:nvSpPr>
          <p:cNvPr id="2" name="Text Placeholder 1"/>
          <p:cNvSpPr>
            <a:spLocks noGrp="1"/>
          </p:cNvSpPr>
          <p:nvPr>
            <p:ph type="body" sz="quarter" idx="10"/>
          </p:nvPr>
        </p:nvSpPr>
        <p:spPr>
          <a:xfrm>
            <a:off x="274638" y="1221157"/>
            <a:ext cx="11887199" cy="4364272"/>
          </a:xfrm>
        </p:spPr>
        <p:txBody>
          <a:bodyPr/>
          <a:lstStyle/>
          <a:p>
            <a:endParaRPr lang="en-US" sz="2800" dirty="0"/>
          </a:p>
          <a:p>
            <a:r>
              <a:rPr lang="en-US" sz="2800" dirty="0"/>
              <a:t>@</a:t>
            </a:r>
            <a:r>
              <a:rPr lang="en-US" sz="2800" dirty="0" err="1"/>
              <a:t>guid</a:t>
            </a:r>
            <a:r>
              <a:rPr lang="en-US" sz="2800" dirty="0"/>
              <a:t>() </a:t>
            </a:r>
            <a:r>
              <a:rPr lang="en-US" sz="2800" dirty="0">
                <a:latin typeface="+mj-lt"/>
              </a:rPr>
              <a:t>– </a:t>
            </a:r>
            <a:r>
              <a:rPr lang="en-US" sz="2800" dirty="0">
                <a:solidFill>
                  <a:schemeClr val="tx1">
                    <a:lumMod val="50000"/>
                  </a:schemeClr>
                </a:solidFill>
                <a:latin typeface="+mj-lt"/>
              </a:rPr>
              <a:t>generate a GUID</a:t>
            </a:r>
          </a:p>
          <a:p>
            <a:r>
              <a:rPr lang="en-US" sz="2800" dirty="0"/>
              <a:t>@</a:t>
            </a:r>
            <a:r>
              <a:rPr lang="en-US" sz="2800" dirty="0" err="1"/>
              <a:t>utcnow</a:t>
            </a:r>
            <a:r>
              <a:rPr lang="en-US" sz="2800" dirty="0"/>
              <a:t>(‘</a:t>
            </a:r>
            <a:r>
              <a:rPr lang="en-US" sz="2800" dirty="0" err="1"/>
              <a:t>yyyy</a:t>
            </a:r>
            <a:r>
              <a:rPr lang="en-US" sz="2800" dirty="0"/>
              <a:t>-mm-</a:t>
            </a:r>
            <a:r>
              <a:rPr lang="en-US" sz="2800" dirty="0" err="1"/>
              <a:t>dd</a:t>
            </a:r>
            <a:r>
              <a:rPr lang="en-US" sz="2800" dirty="0"/>
              <a:t>’) </a:t>
            </a:r>
            <a:r>
              <a:rPr lang="en-US" sz="2800" dirty="0">
                <a:latin typeface="+mj-lt"/>
              </a:rPr>
              <a:t>– generate a date/time</a:t>
            </a:r>
          </a:p>
          <a:p>
            <a:r>
              <a:rPr lang="en-US" sz="2800" dirty="0"/>
              <a:t>@</a:t>
            </a:r>
            <a:r>
              <a:rPr lang="en-US" sz="2800" dirty="0" err="1"/>
              <a:t>json</a:t>
            </a:r>
            <a:r>
              <a:rPr lang="en-US" sz="2800" dirty="0"/>
              <a:t>() </a:t>
            </a:r>
            <a:r>
              <a:rPr lang="en-US" sz="2800" dirty="0">
                <a:latin typeface="+mj-lt"/>
              </a:rPr>
              <a:t>– convert to application/</a:t>
            </a:r>
            <a:r>
              <a:rPr lang="en-US" sz="2800" dirty="0" err="1">
                <a:latin typeface="+mj-lt"/>
              </a:rPr>
              <a:t>json</a:t>
            </a:r>
            <a:r>
              <a:rPr lang="en-US" sz="2800" dirty="0">
                <a:latin typeface="+mj-lt"/>
              </a:rPr>
              <a:t> – can parse like JSON</a:t>
            </a:r>
          </a:p>
          <a:p>
            <a:r>
              <a:rPr lang="en-US" sz="2800" dirty="0"/>
              <a:t>@xml() </a:t>
            </a:r>
            <a:r>
              <a:rPr lang="en-US" sz="2800" dirty="0">
                <a:latin typeface="+mj-lt"/>
              </a:rPr>
              <a:t>– convert to application/xml</a:t>
            </a:r>
          </a:p>
          <a:p>
            <a:r>
              <a:rPr lang="en-US" sz="2800" dirty="0"/>
              <a:t>@</a:t>
            </a:r>
            <a:r>
              <a:rPr lang="en-US" sz="2800" dirty="0" err="1"/>
              <a:t>xpath</a:t>
            </a:r>
            <a:r>
              <a:rPr lang="en-US" sz="2800" dirty="0"/>
              <a:t>(&lt;xml&gt;, &lt;expression&gt;) </a:t>
            </a:r>
            <a:r>
              <a:rPr lang="en-US" sz="2800" dirty="0">
                <a:latin typeface="+mj-lt"/>
              </a:rPr>
              <a:t>– execute </a:t>
            </a:r>
            <a:r>
              <a:rPr lang="en-US" sz="2800" dirty="0" err="1">
                <a:latin typeface="+mj-lt"/>
              </a:rPr>
              <a:t>Xpath</a:t>
            </a:r>
            <a:r>
              <a:rPr lang="en-US" sz="2800" dirty="0">
                <a:latin typeface="+mj-lt"/>
              </a:rPr>
              <a:t> expression</a:t>
            </a:r>
          </a:p>
          <a:p>
            <a:r>
              <a:rPr lang="en-US" sz="2800" dirty="0"/>
              <a:t>@string() </a:t>
            </a:r>
            <a:r>
              <a:rPr lang="en-US" sz="2800" dirty="0">
                <a:latin typeface="+mj-lt"/>
              </a:rPr>
              <a:t>– convert to plain/text</a:t>
            </a:r>
          </a:p>
          <a:p>
            <a:r>
              <a:rPr lang="en-US" sz="2800" dirty="0"/>
              <a:t>@if(&lt;condition&gt;, &lt;true&gt;, &lt;false&gt;) </a:t>
            </a:r>
            <a:r>
              <a:rPr lang="en-US" sz="2800" dirty="0">
                <a:latin typeface="+mj-lt"/>
              </a:rPr>
              <a:t>– set value based on condition</a:t>
            </a:r>
          </a:p>
          <a:p>
            <a:r>
              <a:rPr lang="en-US" sz="2800" dirty="0"/>
              <a:t>@result(&lt;scope&gt;) </a:t>
            </a:r>
            <a:r>
              <a:rPr lang="en-US" sz="2800" dirty="0">
                <a:latin typeface="+mj-lt"/>
              </a:rPr>
              <a:t>– return the run result for a scope of actions</a:t>
            </a:r>
          </a:p>
        </p:txBody>
      </p:sp>
    </p:spTree>
    <p:extLst>
      <p:ext uri="{BB962C8B-B14F-4D97-AF65-F5344CB8AC3E}">
        <p14:creationId xmlns:p14="http://schemas.microsoft.com/office/powerpoint/2010/main" val="219052619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a:t>
            </a:r>
          </a:p>
        </p:txBody>
      </p:sp>
    </p:spTree>
    <p:extLst>
      <p:ext uri="{BB962C8B-B14F-4D97-AF65-F5344CB8AC3E}">
        <p14:creationId xmlns:p14="http://schemas.microsoft.com/office/powerpoint/2010/main" val="38385403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1213175"/>
            <a:ext cx="8304621" cy="3508653"/>
          </a:xfrm>
        </p:spPr>
        <p:txBody>
          <a:bodyPr/>
          <a:lstStyle/>
          <a:p>
            <a:r>
              <a:rPr lang="en-US" sz="3600" dirty="0"/>
              <a:t>Trigger history shows polling results</a:t>
            </a:r>
          </a:p>
          <a:p>
            <a:r>
              <a:rPr lang="en-US" sz="3600" dirty="0"/>
              <a:t>Run history shows details for each logic app run</a:t>
            </a:r>
          </a:p>
          <a:p>
            <a:r>
              <a:rPr lang="en-US" sz="3600" dirty="0"/>
              <a:t>Monitoring view shows step by step results</a:t>
            </a:r>
          </a:p>
          <a:p>
            <a:r>
              <a:rPr lang="en-US" sz="3600" dirty="0"/>
              <a:t>Diagnostics &amp; Alerts</a:t>
            </a:r>
          </a:p>
        </p:txBody>
      </p:sp>
      <p:sp>
        <p:nvSpPr>
          <p:cNvPr id="3" name="Title 2"/>
          <p:cNvSpPr>
            <a:spLocks noGrp="1"/>
          </p:cNvSpPr>
          <p:nvPr>
            <p:ph type="title"/>
          </p:nvPr>
        </p:nvSpPr>
        <p:spPr/>
        <p:txBody>
          <a:bodyPr/>
          <a:lstStyle/>
          <a:p>
            <a:r>
              <a:rPr lang="en-US" dirty="0"/>
              <a:t>Debugging and History</a:t>
            </a:r>
          </a:p>
        </p:txBody>
      </p:sp>
      <p:grpSp>
        <p:nvGrpSpPr>
          <p:cNvPr id="5" name="Group 4"/>
          <p:cNvGrpSpPr/>
          <p:nvPr/>
        </p:nvGrpSpPr>
        <p:grpSpPr>
          <a:xfrm>
            <a:off x="8472910" y="2125857"/>
            <a:ext cx="3690450" cy="2533926"/>
            <a:chOff x="8000896" y="4711680"/>
            <a:chExt cx="2231915" cy="1630125"/>
          </a:xfrm>
        </p:grpSpPr>
        <p:pic>
          <p:nvPicPr>
            <p:cNvPr id="6" name="Picture 5"/>
            <p:cNvPicPr>
              <a:picLocks noChangeAspect="1"/>
            </p:cNvPicPr>
            <p:nvPr/>
          </p:nvPicPr>
          <p:blipFill>
            <a:blip r:embed="rId2"/>
            <a:stretch>
              <a:fillRect/>
            </a:stretch>
          </p:blipFill>
          <p:spPr>
            <a:xfrm>
              <a:off x="8000896" y="4711680"/>
              <a:ext cx="2231915" cy="1630125"/>
            </a:xfrm>
            <a:prstGeom prst="rect">
              <a:avLst/>
            </a:prstGeom>
          </p:spPr>
        </p:pic>
        <p:sp>
          <p:nvSpPr>
            <p:cNvPr id="7" name="TextBox 6"/>
            <p:cNvSpPr txBox="1"/>
            <p:nvPr/>
          </p:nvSpPr>
          <p:spPr>
            <a:xfrm>
              <a:off x="8124626" y="4982028"/>
              <a:ext cx="1857575" cy="381000"/>
            </a:xfrm>
            <a:prstGeom prst="rect">
              <a:avLst/>
            </a:prstGeom>
          </p:spPr>
          <p:txBody>
            <a:bodyPr vert="horz" wrap="square" lIns="68560" tIns="68560" rIns="68560" bIns="68560" rtlCol="0" anchor="t">
              <a:noAutofit/>
            </a:bodyPr>
            <a:lstStyle/>
            <a:p>
              <a:pPr defTabSz="685713"/>
              <a:r>
                <a:rPr lang="en-US" sz="1199" dirty="0">
                  <a:solidFill>
                    <a:srgbClr val="FFFFFF"/>
                  </a:solidFill>
                  <a:ea typeface="Segoe UI" pitchFamily="34" charset="0"/>
                  <a:cs typeface="Segoe UI" pitchFamily="34" charset="0"/>
                </a:rPr>
                <a:t>Azure</a:t>
              </a:r>
            </a:p>
          </p:txBody>
        </p:sp>
      </p:grpSp>
    </p:spTree>
    <p:extLst>
      <p:ext uri="{BB962C8B-B14F-4D97-AF65-F5344CB8AC3E}">
        <p14:creationId xmlns:p14="http://schemas.microsoft.com/office/powerpoint/2010/main" val="290529585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Logic Apps designer hosted in Visual Studio</a:t>
            </a:r>
          </a:p>
          <a:p>
            <a:r>
              <a:rPr lang="en-US" dirty="0"/>
              <a:t>Using deployment templates as persistence file</a:t>
            </a:r>
          </a:p>
          <a:p>
            <a:r>
              <a:rPr lang="en-US" dirty="0"/>
              <a:t>Application Lifecycle Management</a:t>
            </a:r>
          </a:p>
          <a:p>
            <a:r>
              <a:rPr lang="en-US" dirty="0"/>
              <a:t>CI/CD</a:t>
            </a:r>
          </a:p>
        </p:txBody>
      </p:sp>
      <p:pic>
        <p:nvPicPr>
          <p:cNvPr id="5" name="Picture Placeholder 4"/>
          <p:cNvPicPr>
            <a:picLocks noGrp="1" noChangeAspect="1"/>
          </p:cNvPicPr>
          <p:nvPr>
            <p:ph type="pic" sz="quarter" idx="16"/>
          </p:nvPr>
        </p:nvPicPr>
        <p:blipFill>
          <a:blip r:embed="rId2"/>
          <a:srcRect t="1764" b="1764"/>
          <a:stretch>
            <a:fillRect/>
          </a:stretch>
        </p:blipFill>
        <p:spPr/>
      </p:pic>
      <p:sp>
        <p:nvSpPr>
          <p:cNvPr id="3" name="Title 2"/>
          <p:cNvSpPr>
            <a:spLocks noGrp="1"/>
          </p:cNvSpPr>
          <p:nvPr>
            <p:ph type="title"/>
          </p:nvPr>
        </p:nvSpPr>
        <p:spPr/>
        <p:txBody>
          <a:bodyPr/>
          <a:lstStyle/>
          <a:p>
            <a:r>
              <a:rPr lang="en-US" dirty="0"/>
              <a:t>Logic Apps tools for Visual Studio</a:t>
            </a:r>
          </a:p>
        </p:txBody>
      </p:sp>
    </p:spTree>
    <p:extLst>
      <p:ext uri="{BB962C8B-B14F-4D97-AF65-F5344CB8AC3E}">
        <p14:creationId xmlns:p14="http://schemas.microsoft.com/office/powerpoint/2010/main" val="216333618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8610599" cy="5103812"/>
          </a:xfrm>
        </p:spPr>
        <p:txBody>
          <a:bodyPr/>
          <a:lstStyle/>
          <a:p>
            <a:r>
              <a:rPr lang="en-US" dirty="0"/>
              <a:t>Use your normal source control system to manage the workflow definition</a:t>
            </a:r>
          </a:p>
          <a:p>
            <a:r>
              <a:rPr lang="en-US" dirty="0"/>
              <a:t>Separate out </a:t>
            </a:r>
            <a:r>
              <a:rPr lang="en-US" dirty="0" err="1"/>
              <a:t>config</a:t>
            </a:r>
            <a:r>
              <a:rPr lang="en-US" dirty="0"/>
              <a:t> from the definition using parameters</a:t>
            </a:r>
          </a:p>
          <a:p>
            <a:r>
              <a:rPr lang="en-US" dirty="0"/>
              <a:t>Do </a:t>
            </a:r>
            <a:r>
              <a:rPr lang="en-US" i="1" dirty="0"/>
              <a:t>not</a:t>
            </a:r>
            <a:r>
              <a:rPr lang="en-US" dirty="0"/>
              <a:t> use the portal to modify the definitions directly, that will break sync with your source control</a:t>
            </a:r>
          </a:p>
        </p:txBody>
      </p:sp>
      <p:sp>
        <p:nvSpPr>
          <p:cNvPr id="3" name="Title 2"/>
          <p:cNvSpPr>
            <a:spLocks noGrp="1"/>
          </p:cNvSpPr>
          <p:nvPr>
            <p:ph type="title"/>
          </p:nvPr>
        </p:nvSpPr>
        <p:spPr/>
        <p:txBody>
          <a:bodyPr/>
          <a:lstStyle/>
          <a:p>
            <a:r>
              <a:rPr lang="en-US" dirty="0"/>
              <a:t>Best practices</a:t>
            </a:r>
          </a:p>
        </p:txBody>
      </p:sp>
      <p:pic>
        <p:nvPicPr>
          <p:cNvPr id="4" name="Picture 3"/>
          <p:cNvPicPr>
            <a:picLocks noChangeAspect="1"/>
          </p:cNvPicPr>
          <p:nvPr/>
        </p:nvPicPr>
        <p:blipFill>
          <a:blip r:embed="rId2"/>
          <a:stretch>
            <a:fillRect/>
          </a:stretch>
        </p:blipFill>
        <p:spPr>
          <a:xfrm>
            <a:off x="8759598" y="1744662"/>
            <a:ext cx="3657600" cy="3657600"/>
          </a:xfrm>
          <a:prstGeom prst="rect">
            <a:avLst/>
          </a:prstGeom>
        </p:spPr>
      </p:pic>
    </p:spTree>
    <p:extLst>
      <p:ext uri="{BB962C8B-B14F-4D97-AF65-F5344CB8AC3E}">
        <p14:creationId xmlns:p14="http://schemas.microsoft.com/office/powerpoint/2010/main" val="4454247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9" y="321784"/>
            <a:ext cx="11887878" cy="917444"/>
          </a:xfrm>
        </p:spPr>
        <p:txBody>
          <a:bodyPr/>
          <a:lstStyle/>
          <a:p>
            <a:r>
              <a:rPr lang="en-US" dirty="0"/>
              <a:t>Logic Apps Hybrid Integration</a:t>
            </a:r>
          </a:p>
        </p:txBody>
      </p:sp>
      <p:sp>
        <p:nvSpPr>
          <p:cNvPr id="3" name="Flowchart: Magnetic Disk 2"/>
          <p:cNvSpPr/>
          <p:nvPr/>
        </p:nvSpPr>
        <p:spPr bwMode="auto">
          <a:xfrm>
            <a:off x="3233120" y="4850950"/>
            <a:ext cx="1066649" cy="1371405"/>
          </a:xfrm>
          <a:prstGeom prst="flowChartMagneticDisk">
            <a:avLst/>
          </a:prstGeom>
          <a:solidFill>
            <a:schemeClr val="accent2"/>
          </a:solidFill>
          <a:ln w="28575">
            <a:solidFill>
              <a:schemeClr val="tx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r>
              <a:rPr lang="en-US" sz="2400" kern="0" dirty="0">
                <a:gradFill>
                  <a:gsLst>
                    <a:gs pos="0">
                      <a:srgbClr val="FFFFFF"/>
                    </a:gs>
                    <a:gs pos="100000">
                      <a:srgbClr val="FFFFFF"/>
                    </a:gs>
                  </a:gsLst>
                  <a:lin ang="5400000" scaled="0"/>
                </a:gradFill>
                <a:ea typeface="Segoe UI" pitchFamily="34" charset="0"/>
                <a:cs typeface="Segoe UI" pitchFamily="34" charset="0"/>
              </a:rPr>
              <a:t>SQL</a:t>
            </a:r>
          </a:p>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p:cNvCxnSpPr/>
          <p:nvPr/>
        </p:nvCxnSpPr>
        <p:spPr>
          <a:xfrm>
            <a:off x="1037372" y="3840113"/>
            <a:ext cx="982840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Rounded Corners 11"/>
          <p:cNvSpPr/>
          <p:nvPr/>
        </p:nvSpPr>
        <p:spPr bwMode="auto">
          <a:xfrm>
            <a:off x="2166473" y="1744911"/>
            <a:ext cx="3199946" cy="99046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kern="0" dirty="0">
                <a:gradFill>
                  <a:gsLst>
                    <a:gs pos="0">
                      <a:srgbClr val="FFFFFF"/>
                    </a:gs>
                    <a:gs pos="100000">
                      <a:srgbClr val="FFFFFF"/>
                    </a:gs>
                  </a:gsLst>
                  <a:lin ang="5400000" scaled="0"/>
                </a:gradFill>
                <a:ea typeface="Segoe UI" pitchFamily="34" charset="0"/>
                <a:cs typeface="Segoe UI" pitchFamily="34" charset="0"/>
              </a:rPr>
              <a:t>Azure Logic Apps</a:t>
            </a:r>
          </a:p>
        </p:txBody>
      </p:sp>
      <p:cxnSp>
        <p:nvCxnSpPr>
          <p:cNvPr id="14" name="Straight Connector 13"/>
          <p:cNvCxnSpPr/>
          <p:nvPr/>
        </p:nvCxnSpPr>
        <p:spPr>
          <a:xfrm>
            <a:off x="3766446" y="2811559"/>
            <a:ext cx="0" cy="2057108"/>
          </a:xfrm>
          <a:prstGeom prst="line">
            <a:avLst/>
          </a:prstGeom>
          <a:ln w="254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7654560" y="1149502"/>
            <a:ext cx="1440293" cy="12190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7658530" y="2449663"/>
            <a:ext cx="1440293" cy="1219027"/>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wilio"/>
          <p:cNvPicPr>
            <a:picLocks noChangeAspect="1"/>
          </p:cNvPicPr>
          <p:nvPr/>
        </p:nvPicPr>
        <p:blipFill>
          <a:blip r:embed="rId3"/>
          <a:stretch>
            <a:fillRect/>
          </a:stretch>
        </p:blipFill>
        <p:spPr>
          <a:xfrm>
            <a:off x="7708845" y="1571661"/>
            <a:ext cx="1317915" cy="439305"/>
          </a:xfrm>
          <a:prstGeom prst="rect">
            <a:avLst/>
          </a:prstGeom>
        </p:spPr>
      </p:pic>
      <p:pic>
        <p:nvPicPr>
          <p:cNvPr id="20" name="Picture 19" descr="File:Office 365 logo.png - Wikimedia Commons"/>
          <p:cNvPicPr>
            <a:picLocks noChangeAspect="1"/>
          </p:cNvPicPr>
          <p:nvPr/>
        </p:nvPicPr>
        <p:blipFill>
          <a:blip r:embed="rId4"/>
          <a:stretch>
            <a:fillRect/>
          </a:stretch>
        </p:blipFill>
        <p:spPr>
          <a:xfrm>
            <a:off x="7708053" y="2887749"/>
            <a:ext cx="1341247" cy="308686"/>
          </a:xfrm>
          <a:prstGeom prst="rect">
            <a:avLst/>
          </a:prstGeom>
        </p:spPr>
      </p:pic>
      <p:cxnSp>
        <p:nvCxnSpPr>
          <p:cNvPr id="22" name="Straight Arrow Connector 21"/>
          <p:cNvCxnSpPr>
            <a:endCxn id="17" idx="2"/>
          </p:cNvCxnSpPr>
          <p:nvPr/>
        </p:nvCxnSpPr>
        <p:spPr>
          <a:xfrm flipV="1">
            <a:off x="5366418" y="1759015"/>
            <a:ext cx="2288142" cy="1382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64434" y="2539953"/>
            <a:ext cx="2292111" cy="4526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46886" y="3341620"/>
            <a:ext cx="2577172" cy="973456"/>
          </a:xfrm>
          <a:prstGeom prst="rect">
            <a:avLst/>
          </a:prstGeom>
          <a:noFill/>
        </p:spPr>
        <p:txBody>
          <a:bodyPr wrap="square" lIns="182854" tIns="146283" rIns="182854" bIns="146283" rtlCol="0">
            <a:spAutoFit/>
          </a:bodyPr>
          <a:lstStyle/>
          <a:p>
            <a:pPr defTabSz="914224">
              <a:lnSpc>
                <a:spcPct val="90000"/>
              </a:lnSpc>
              <a:spcAft>
                <a:spcPts val="600"/>
              </a:spcAft>
            </a:pPr>
            <a:r>
              <a:rPr lang="en-US" sz="2400" kern="0" dirty="0">
                <a:gradFill>
                  <a:gsLst>
                    <a:gs pos="2917">
                      <a:schemeClr val="tx1"/>
                    </a:gs>
                    <a:gs pos="30000">
                      <a:schemeClr val="tx1"/>
                    </a:gs>
                  </a:gsLst>
                  <a:lin ang="5400000" scaled="0"/>
                </a:gradFill>
              </a:rPr>
              <a:t>On-premises data gateway</a:t>
            </a:r>
          </a:p>
        </p:txBody>
      </p:sp>
      <p:sp>
        <p:nvSpPr>
          <p:cNvPr id="35" name="Isosceles Triangle 34"/>
          <p:cNvSpPr/>
          <p:nvPr/>
        </p:nvSpPr>
        <p:spPr bwMode="auto">
          <a:xfrm rot="10800000">
            <a:off x="3570497" y="3668689"/>
            <a:ext cx="391898" cy="285709"/>
          </a:xfrm>
          <a:prstGeom prst="triangl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p:cNvCxnSpPr/>
          <p:nvPr/>
        </p:nvCxnSpPr>
        <p:spPr>
          <a:xfrm flipV="1">
            <a:off x="9113142" y="1759014"/>
            <a:ext cx="990744" cy="55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9087552" y="3063921"/>
            <a:ext cx="990744" cy="55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42" descr="En sistemas operativos Windows, las cuentas de usuario nos permiten ..."/>
          <p:cNvPicPr>
            <a:picLocks noChangeAspect="1"/>
          </p:cNvPicPr>
          <p:nvPr/>
        </p:nvPicPr>
        <p:blipFill>
          <a:blip r:embed="rId5"/>
          <a:stretch>
            <a:fillRect/>
          </a:stretch>
        </p:blipFill>
        <p:spPr>
          <a:xfrm>
            <a:off x="10429117" y="1596205"/>
            <a:ext cx="1765035" cy="1765035"/>
          </a:xfrm>
          <a:prstGeom prst="rect">
            <a:avLst/>
          </a:prstGeom>
        </p:spPr>
      </p:pic>
      <p:sp>
        <p:nvSpPr>
          <p:cNvPr id="24" name="Oval 23"/>
          <p:cNvSpPr/>
          <p:nvPr/>
        </p:nvSpPr>
        <p:spPr bwMode="auto">
          <a:xfrm>
            <a:off x="140887" y="1575383"/>
            <a:ext cx="1440293" cy="1219027"/>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2" name="Straight Arrow Connector 31"/>
          <p:cNvCxnSpPr/>
          <p:nvPr/>
        </p:nvCxnSpPr>
        <p:spPr>
          <a:xfrm>
            <a:off x="1627024" y="2182489"/>
            <a:ext cx="503248" cy="432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Microsoft no alcanza un acuerdo para la compra de Salesforce.com"/>
          <p:cNvPicPr>
            <a:picLocks noChangeAspect="1"/>
          </p:cNvPicPr>
          <p:nvPr/>
        </p:nvPicPr>
        <p:blipFill>
          <a:blip r:embed="rId6"/>
          <a:stretch>
            <a:fillRect/>
          </a:stretch>
        </p:blipFill>
        <p:spPr>
          <a:xfrm>
            <a:off x="438355" y="1891898"/>
            <a:ext cx="845356" cy="581183"/>
          </a:xfrm>
          <a:prstGeom prst="rect">
            <a:avLst/>
          </a:prstGeom>
        </p:spPr>
      </p:pic>
    </p:spTree>
    <p:extLst>
      <p:ext uri="{BB962C8B-B14F-4D97-AF65-F5344CB8AC3E}">
        <p14:creationId xmlns:p14="http://schemas.microsoft.com/office/powerpoint/2010/main" val="16663168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7315199" cy="3176254"/>
          </a:xfrm>
        </p:spPr>
        <p:txBody>
          <a:bodyPr/>
          <a:lstStyle/>
          <a:p>
            <a:r>
              <a:rPr lang="en-US" dirty="0"/>
              <a:t>Demo: Request / Response &amp; </a:t>
            </a:r>
            <a:br>
              <a:rPr lang="en-US" dirty="0"/>
            </a:br>
            <a:r>
              <a:rPr lang="en-US" dirty="0"/>
              <a:t>Hybrid integration</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4786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7315199" cy="2179058"/>
          </a:xfrm>
        </p:spPr>
        <p:txBody>
          <a:bodyPr/>
          <a:lstStyle/>
          <a:p>
            <a:r>
              <a:rPr lang="en-US" dirty="0"/>
              <a:t>Demo: Monitoring &amp; ALM</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22281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proceed to the </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rPr>
              <a:t>Q&amp;A MICROPHONE </a:t>
            </a:r>
            <a:r>
              <a:rPr lang="en-US" sz="3200" dirty="0">
                <a:gradFill>
                  <a:gsLst>
                    <a:gs pos="0">
                      <a:srgbClr val="FFFFFF"/>
                    </a:gs>
                    <a:gs pos="100000">
                      <a:srgbClr val="FFFFFF"/>
                    </a:gs>
                  </a:gsLst>
                  <a:lin ang="5400000" scaled="0"/>
                </a:gradFill>
                <a:latin typeface="+mj-lt"/>
              </a:rPr>
              <a:t>located in your session room.</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81847317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Enterprise Integration</a:t>
            </a:r>
          </a:p>
        </p:txBody>
      </p:sp>
    </p:spTree>
    <p:extLst>
      <p:ext uri="{BB962C8B-B14F-4D97-AF65-F5344CB8AC3E}">
        <p14:creationId xmlns:p14="http://schemas.microsoft.com/office/powerpoint/2010/main" val="54377664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duotone>
              <a:prstClr val="black"/>
              <a:schemeClr val="accent2">
                <a:tint val="45000"/>
                <a:satMod val="400000"/>
              </a:schemeClr>
            </a:duotone>
          </a:blip>
          <a:stretch>
            <a:fillRect/>
          </a:stretch>
        </p:blipFill>
        <p:spPr>
          <a:xfrm>
            <a:off x="1764" y="455271"/>
            <a:ext cx="7391931" cy="4298125"/>
          </a:xfrm>
          <a:prstGeom prst="rect">
            <a:avLst/>
          </a:prstGeom>
        </p:spPr>
      </p:pic>
      <p:pic>
        <p:nvPicPr>
          <p:cNvPr id="5" name="Picture 4"/>
          <p:cNvPicPr>
            <a:picLocks noChangeAspect="1"/>
          </p:cNvPicPr>
          <p:nvPr/>
        </p:nvPicPr>
        <p:blipFill>
          <a:blip r:embed="rId4"/>
          <a:stretch>
            <a:fillRect/>
          </a:stretch>
        </p:blipFill>
        <p:spPr>
          <a:xfrm>
            <a:off x="900082" y="-4539"/>
            <a:ext cx="4777117" cy="7031098"/>
          </a:xfrm>
          <a:prstGeom prst="rect">
            <a:avLst/>
          </a:prstGeom>
        </p:spPr>
      </p:pic>
      <p:pic>
        <p:nvPicPr>
          <p:cNvPr id="10" name="Picture 9"/>
          <p:cNvPicPr>
            <a:picLocks noChangeAspect="1"/>
          </p:cNvPicPr>
          <p:nvPr/>
        </p:nvPicPr>
        <p:blipFill>
          <a:blip r:embed="rId5"/>
          <a:stretch>
            <a:fillRect/>
          </a:stretch>
        </p:blipFill>
        <p:spPr>
          <a:xfrm>
            <a:off x="1663179" y="174509"/>
            <a:ext cx="2666384" cy="5832835"/>
          </a:xfrm>
          <a:prstGeom prst="rect">
            <a:avLst/>
          </a:prstGeom>
        </p:spPr>
      </p:pic>
      <p:pic>
        <p:nvPicPr>
          <p:cNvPr id="9" name="Picture 8"/>
          <p:cNvPicPr>
            <a:picLocks noChangeAspect="1"/>
          </p:cNvPicPr>
          <p:nvPr/>
        </p:nvPicPr>
        <p:blipFill>
          <a:blip r:embed="rId6"/>
          <a:stretch>
            <a:fillRect/>
          </a:stretch>
        </p:blipFill>
        <p:spPr>
          <a:xfrm>
            <a:off x="2518962" y="163665"/>
            <a:ext cx="1720748" cy="4718875"/>
          </a:xfrm>
          <a:prstGeom prst="rect">
            <a:avLst/>
          </a:prstGeom>
        </p:spPr>
      </p:pic>
      <p:pic>
        <p:nvPicPr>
          <p:cNvPr id="7" name="Picture 6"/>
          <p:cNvPicPr>
            <a:picLocks noChangeAspect="1"/>
          </p:cNvPicPr>
          <p:nvPr/>
        </p:nvPicPr>
        <p:blipFill>
          <a:blip r:embed="rId7"/>
          <a:stretch>
            <a:fillRect/>
          </a:stretch>
        </p:blipFill>
        <p:spPr>
          <a:xfrm>
            <a:off x="4218419" y="174509"/>
            <a:ext cx="868125" cy="2374909"/>
          </a:xfrm>
          <a:prstGeom prst="rect">
            <a:avLst/>
          </a:prstGeom>
        </p:spPr>
      </p:pic>
      <p:pic>
        <p:nvPicPr>
          <p:cNvPr id="8" name="Picture 7"/>
          <p:cNvPicPr>
            <a:picLocks noChangeAspect="1"/>
          </p:cNvPicPr>
          <p:nvPr/>
        </p:nvPicPr>
        <p:blipFill>
          <a:blip r:embed="rId8"/>
          <a:stretch>
            <a:fillRect/>
          </a:stretch>
        </p:blipFill>
        <p:spPr>
          <a:xfrm>
            <a:off x="3367441" y="174509"/>
            <a:ext cx="860373" cy="3543022"/>
          </a:xfrm>
          <a:prstGeom prst="rect">
            <a:avLst/>
          </a:prstGeom>
        </p:spPr>
      </p:pic>
      <p:pic>
        <p:nvPicPr>
          <p:cNvPr id="11" name="Picture 10"/>
          <p:cNvPicPr>
            <a:picLocks noChangeAspect="1"/>
          </p:cNvPicPr>
          <p:nvPr/>
        </p:nvPicPr>
        <p:blipFill>
          <a:blip r:embed="rId9"/>
          <a:stretch>
            <a:fillRect/>
          </a:stretch>
        </p:blipFill>
        <p:spPr>
          <a:xfrm>
            <a:off x="4078616" y="2199438"/>
            <a:ext cx="1064739" cy="4279894"/>
          </a:xfrm>
          <a:prstGeom prst="rect">
            <a:avLst/>
          </a:prstGeom>
        </p:spPr>
      </p:pic>
      <p:pic>
        <p:nvPicPr>
          <p:cNvPr id="12" name="Picture 11"/>
          <p:cNvPicPr>
            <a:picLocks noChangeAspect="1"/>
          </p:cNvPicPr>
          <p:nvPr/>
        </p:nvPicPr>
        <p:blipFill>
          <a:blip r:embed="rId10"/>
          <a:stretch>
            <a:fillRect/>
          </a:stretch>
        </p:blipFill>
        <p:spPr>
          <a:xfrm>
            <a:off x="2766650" y="4240326"/>
            <a:ext cx="1311967" cy="2447977"/>
          </a:xfrm>
          <a:prstGeom prst="rect">
            <a:avLst/>
          </a:prstGeom>
        </p:spPr>
      </p:pic>
      <p:sp>
        <p:nvSpPr>
          <p:cNvPr id="13" name="TextBox 12"/>
          <p:cNvSpPr txBox="1"/>
          <p:nvPr/>
        </p:nvSpPr>
        <p:spPr>
          <a:xfrm>
            <a:off x="6106276" y="538930"/>
            <a:ext cx="6015571" cy="657424"/>
          </a:xfrm>
          <a:prstGeom prst="rect">
            <a:avLst/>
          </a:prstGeom>
          <a:noFill/>
        </p:spPr>
        <p:txBody>
          <a:bodyPr wrap="square" rtlCol="0">
            <a:spAutoFit/>
          </a:bodyPr>
          <a:lstStyle/>
          <a:p>
            <a:pPr defTabSz="932418">
              <a:defRPr/>
            </a:pPr>
            <a:r>
              <a:rPr lang="en-US" sz="3672" dirty="0">
                <a:solidFill>
                  <a:srgbClr val="FFFFFF"/>
                </a:solidFill>
                <a:latin typeface="Segoe UI Light"/>
              </a:rPr>
              <a:t>Enterprise Integration Pack</a:t>
            </a:r>
          </a:p>
        </p:txBody>
      </p:sp>
      <p:sp>
        <p:nvSpPr>
          <p:cNvPr id="14" name="TextBox 13"/>
          <p:cNvSpPr txBox="1"/>
          <p:nvPr/>
        </p:nvSpPr>
        <p:spPr>
          <a:xfrm>
            <a:off x="6053742" y="1762982"/>
            <a:ext cx="6015571" cy="4302460"/>
          </a:xfrm>
          <a:prstGeom prst="rect">
            <a:avLst/>
          </a:prstGeom>
          <a:noFill/>
        </p:spPr>
        <p:txBody>
          <a:bodyPr wrap="square" rtlCol="0">
            <a:spAutoFit/>
          </a:bodyPr>
          <a:lstStyle/>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Connectors for protocols, SaaS, Enterprise systems</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Format Conversion (XML, JSON, </a:t>
            </a:r>
            <a:r>
              <a:rPr lang="en-US" sz="1836" dirty="0" err="1">
                <a:solidFill>
                  <a:srgbClr val="FFFFFF"/>
                </a:solidFill>
                <a:latin typeface="Segoe UI Light"/>
                <a:sym typeface="Wingdings" panose="05000000000000000000" pitchFamily="2" charset="2"/>
              </a:rPr>
              <a:t>FlatFile</a:t>
            </a:r>
            <a:r>
              <a:rPr lang="en-US" sz="1836" dirty="0">
                <a:solidFill>
                  <a:srgbClr val="FFFFFF"/>
                </a:solidFill>
                <a:latin typeface="Segoe UI Light"/>
                <a:sym typeface="Wingdings" panose="05000000000000000000" pitchFamily="2" charset="2"/>
              </a:rPr>
              <a:t>)</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Validation</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Extract </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Transform</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Batching/</a:t>
            </a:r>
            <a:r>
              <a:rPr lang="en-US" sz="1836" dirty="0" err="1">
                <a:solidFill>
                  <a:srgbClr val="FFFFFF"/>
                </a:solidFill>
                <a:latin typeface="Segoe UI Light"/>
                <a:sym typeface="Wingdings" panose="05000000000000000000" pitchFamily="2" charset="2"/>
              </a:rPr>
              <a:t>Debatching</a:t>
            </a:r>
            <a:endParaRPr lang="en-US" sz="1836" dirty="0">
              <a:solidFill>
                <a:srgbClr val="FFFFFF"/>
              </a:solidFill>
              <a:latin typeface="Segoe UI Light"/>
              <a:sym typeface="Wingdings" panose="05000000000000000000" pitchFamily="2" charset="2"/>
            </a:endParaRP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Business Rules</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Trading Partner Management</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B2B - AS2/X12/EDIFACT</a:t>
            </a:r>
          </a:p>
          <a:p>
            <a:pPr marL="466209" indent="-466209" defTabSz="932418">
              <a:spcBef>
                <a:spcPts val="1224"/>
              </a:spcBef>
              <a:buFont typeface="Wingdings" panose="05000000000000000000" pitchFamily="2" charset="2"/>
              <a:buChar char="à"/>
              <a:defRPr/>
            </a:pPr>
            <a:r>
              <a:rPr lang="en-US" sz="1836" dirty="0">
                <a:solidFill>
                  <a:srgbClr val="FFFFFF"/>
                </a:solidFill>
                <a:latin typeface="Segoe UI Light"/>
                <a:sym typeface="Wingdings" panose="05000000000000000000" pitchFamily="2" charset="2"/>
              </a:rPr>
              <a:t>Integration Account</a:t>
            </a:r>
          </a:p>
        </p:txBody>
      </p:sp>
    </p:spTree>
    <p:extLst>
      <p:ext uri="{BB962C8B-B14F-4D97-AF65-F5344CB8AC3E}">
        <p14:creationId xmlns:p14="http://schemas.microsoft.com/office/powerpoint/2010/main" val="646812138"/>
      </p:ext>
    </p:extLst>
  </p:cSld>
  <p:clrMapOvr>
    <a:masterClrMapping/>
  </p:clrMapOvr>
  <mc:AlternateContent xmlns:mc="http://schemas.openxmlformats.org/markup-compatibility/2006" xmlns:p14="http://schemas.microsoft.com/office/powerpoint/2010/main">
    <mc:Choice Requires="p14">
      <p:transition spd="slow" p14:dur="2000">
        <p:push dir="d"/>
      </p:transition>
    </mc:Choice>
    <mc:Fallback xmlns="">
      <p:transition spd="slow">
        <p:push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nodeType="withEffect">
                                  <p:stCondLst>
                                    <p:cond delay="1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nodeType="withEffect">
                                  <p:stCondLst>
                                    <p:cond delay="2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nodeType="withEffect">
                                  <p:stCondLst>
                                    <p:cond delay="3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103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53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Account</a:t>
            </a:r>
          </a:p>
        </p:txBody>
      </p:sp>
      <p:sp>
        <p:nvSpPr>
          <p:cNvPr id="5" name="Text Placeholder 4"/>
          <p:cNvSpPr>
            <a:spLocks noGrp="1"/>
          </p:cNvSpPr>
          <p:nvPr>
            <p:ph type="body" sz="quarter" idx="10"/>
          </p:nvPr>
        </p:nvSpPr>
        <p:spPr>
          <a:xfrm>
            <a:off x="274638" y="1212850"/>
            <a:ext cx="11887200" cy="5139869"/>
          </a:xfrm>
        </p:spPr>
        <p:txBody>
          <a:bodyPr/>
          <a:lstStyle/>
          <a:p>
            <a:r>
              <a:rPr lang="en-US" dirty="0"/>
              <a:t>Artifact store for messaging resources</a:t>
            </a:r>
          </a:p>
          <a:p>
            <a:pPr lvl="1"/>
            <a:r>
              <a:rPr lang="en-US" dirty="0"/>
              <a:t>XML Schemas</a:t>
            </a:r>
          </a:p>
          <a:p>
            <a:pPr lvl="1"/>
            <a:r>
              <a:rPr lang="en-US" dirty="0"/>
              <a:t>XSLT Maps</a:t>
            </a:r>
          </a:p>
          <a:p>
            <a:pPr lvl="1"/>
            <a:r>
              <a:rPr lang="en-US" dirty="0"/>
              <a:t>Support large files</a:t>
            </a:r>
          </a:p>
          <a:p>
            <a:r>
              <a:rPr lang="en-US" dirty="0"/>
              <a:t>Trading Partner Management</a:t>
            </a:r>
          </a:p>
          <a:p>
            <a:pPr lvl="1"/>
            <a:r>
              <a:rPr lang="en-US" dirty="0"/>
              <a:t>Partners</a:t>
            </a:r>
          </a:p>
          <a:p>
            <a:pPr lvl="1"/>
            <a:r>
              <a:rPr lang="en-US" dirty="0"/>
              <a:t>Agreements</a:t>
            </a:r>
          </a:p>
          <a:p>
            <a:pPr lvl="1"/>
            <a:r>
              <a:rPr lang="en-US" dirty="0"/>
              <a:t>Metadata extensions</a:t>
            </a:r>
          </a:p>
          <a:p>
            <a:r>
              <a:rPr lang="en-US" dirty="0"/>
              <a:t>First class Azure resource</a:t>
            </a:r>
          </a:p>
          <a:p>
            <a:pPr lvl="1"/>
            <a:r>
              <a:rPr lang="en-US" dirty="0"/>
              <a:t>Participate in deployment templates</a:t>
            </a:r>
          </a:p>
          <a:p>
            <a:pPr lvl="1"/>
            <a:r>
              <a:rPr lang="en-US" dirty="0"/>
              <a:t>SDK for managing integration entities</a:t>
            </a:r>
          </a:p>
          <a:p>
            <a:pPr lvl="1"/>
            <a:r>
              <a:rPr lang="en-US" dirty="0"/>
              <a:t>Portal experience</a:t>
            </a:r>
          </a:p>
        </p:txBody>
      </p:sp>
    </p:spTree>
    <p:extLst>
      <p:ext uri="{BB962C8B-B14F-4D97-AF65-F5344CB8AC3E}">
        <p14:creationId xmlns:p14="http://schemas.microsoft.com/office/powerpoint/2010/main" val="397053603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7315199" cy="4173450"/>
          </a:xfrm>
        </p:spPr>
        <p:txBody>
          <a:bodyPr/>
          <a:lstStyle/>
          <a:p>
            <a:r>
              <a:rPr lang="en-US" dirty="0"/>
              <a:t>Demo: Integration Account &amp; </a:t>
            </a:r>
            <a:br>
              <a:rPr lang="en-US" dirty="0"/>
            </a:br>
            <a:r>
              <a:rPr lang="en-US" dirty="0"/>
              <a:t>EDI message Processing</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78856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a:t>
            </a:r>
          </a:p>
        </p:txBody>
      </p:sp>
      <p:sp>
        <p:nvSpPr>
          <p:cNvPr id="3" name="Text Placeholder 2"/>
          <p:cNvSpPr>
            <a:spLocks noGrp="1"/>
          </p:cNvSpPr>
          <p:nvPr>
            <p:ph type="body" sz="quarter" idx="10"/>
          </p:nvPr>
        </p:nvSpPr>
        <p:spPr>
          <a:xfrm>
            <a:off x="275481" y="1212850"/>
            <a:ext cx="11885514" cy="2096026"/>
          </a:xfrm>
        </p:spPr>
        <p:txBody>
          <a:bodyPr/>
          <a:lstStyle/>
          <a:p>
            <a:r>
              <a:rPr lang="en-US" dirty="0"/>
              <a:t>Consumption Pricing</a:t>
            </a:r>
          </a:p>
          <a:p>
            <a:r>
              <a:rPr lang="en-US" dirty="0"/>
              <a:t>Action executions</a:t>
            </a:r>
          </a:p>
          <a:p>
            <a:r>
              <a:rPr lang="en-US" dirty="0"/>
              <a:t>ASP not required but supported (throttled)</a:t>
            </a:r>
          </a:p>
        </p:txBody>
      </p:sp>
    </p:spTree>
    <p:extLst>
      <p:ext uri="{BB962C8B-B14F-4D97-AF65-F5344CB8AC3E}">
        <p14:creationId xmlns:p14="http://schemas.microsoft.com/office/powerpoint/2010/main" val="1567880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16400" y="2125663"/>
            <a:ext cx="8220075" cy="1828800"/>
          </a:xfrm>
        </p:spPr>
        <p:txBody>
          <a:bodyPr/>
          <a:lstStyle/>
          <a:p>
            <a:r>
              <a:rPr lang="en-US" dirty="0"/>
              <a:t>When is GA?</a:t>
            </a:r>
          </a:p>
        </p:txBody>
      </p:sp>
      <p:sp>
        <p:nvSpPr>
          <p:cNvPr id="4" name="Rectangle 3"/>
          <p:cNvSpPr/>
          <p:nvPr/>
        </p:nvSpPr>
        <p:spPr>
          <a:xfrm>
            <a:off x="3624903" y="2941624"/>
            <a:ext cx="5186668" cy="1374767"/>
          </a:xfrm>
          <a:prstGeom prst="rect">
            <a:avLst/>
          </a:prstGeom>
          <a:noFill/>
        </p:spPr>
        <p:txBody>
          <a:bodyPr wrap="square" lIns="93260" tIns="46630" rIns="93260" bIns="46630">
            <a:spAutoFit/>
          </a:bodyPr>
          <a:lstStyle/>
          <a:p>
            <a:pPr algn="ctr"/>
            <a:r>
              <a:rPr lang="en-US" sz="8159" b="1" dirty="0">
                <a:ln w="6600">
                  <a:solidFill>
                    <a:schemeClr val="accent2"/>
                  </a:solidFill>
                  <a:prstDash val="solid"/>
                </a:ln>
                <a:solidFill>
                  <a:srgbClr val="FFFFFF"/>
                </a:solidFill>
                <a:effectLst>
                  <a:outerShdw dist="38100" dir="2700000" algn="tl" rotWithShape="0">
                    <a:schemeClr val="accent2"/>
                  </a:outerShdw>
                </a:effectLst>
              </a:rPr>
              <a:t>July 27th</a:t>
            </a:r>
          </a:p>
        </p:txBody>
      </p:sp>
    </p:spTree>
    <p:extLst>
      <p:ext uri="{BB962C8B-B14F-4D97-AF65-F5344CB8AC3E}">
        <p14:creationId xmlns:p14="http://schemas.microsoft.com/office/powerpoint/2010/main" val="467460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 review: session objectives and takeaways</a:t>
            </a:r>
          </a:p>
        </p:txBody>
      </p:sp>
      <p:sp>
        <p:nvSpPr>
          <p:cNvPr id="6" name="Text Placeholder 5"/>
          <p:cNvSpPr>
            <a:spLocks noGrp="1"/>
          </p:cNvSpPr>
          <p:nvPr>
            <p:ph type="body" sz="quarter" idx="10"/>
          </p:nvPr>
        </p:nvSpPr>
        <p:spPr>
          <a:xfrm>
            <a:off x="274638" y="1212850"/>
            <a:ext cx="11887200" cy="3785652"/>
          </a:xfrm>
        </p:spPr>
        <p:txBody>
          <a:bodyPr/>
          <a:lstStyle/>
          <a:p>
            <a:r>
              <a:rPr lang="en-US" dirty="0"/>
              <a:t>Session objective(s): </a:t>
            </a:r>
          </a:p>
          <a:p>
            <a:pPr lvl="1"/>
            <a:r>
              <a:rPr lang="en-US" dirty="0"/>
              <a:t>Automate business processes to orchestrate across services and protocols</a:t>
            </a:r>
          </a:p>
          <a:p>
            <a:pPr lvl="1"/>
            <a:r>
              <a:rPr lang="en-US" dirty="0"/>
              <a:t>Integrate with services from on-premises to the cloud</a:t>
            </a:r>
          </a:p>
          <a:p>
            <a:pPr lvl="1"/>
            <a:r>
              <a:rPr lang="en-US" dirty="0"/>
              <a:t>Provide simple manageability</a:t>
            </a:r>
          </a:p>
          <a:p>
            <a:r>
              <a:rPr lang="en-US" dirty="0"/>
              <a:t>Logic Apps is Microsoft’s key strategy for integration and orchestration in the cloud</a:t>
            </a:r>
          </a:p>
          <a:p>
            <a:endParaRPr lang="en-US" dirty="0"/>
          </a:p>
        </p:txBody>
      </p:sp>
    </p:spTree>
    <p:extLst>
      <p:ext uri="{BB962C8B-B14F-4D97-AF65-F5344CB8AC3E}">
        <p14:creationId xmlns:p14="http://schemas.microsoft.com/office/powerpoint/2010/main" val="423127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content</a:t>
            </a:r>
          </a:p>
        </p:txBody>
      </p:sp>
      <p:sp>
        <p:nvSpPr>
          <p:cNvPr id="6" name="Text Placeholder 5"/>
          <p:cNvSpPr>
            <a:spLocks noGrp="1"/>
          </p:cNvSpPr>
          <p:nvPr>
            <p:ph type="body" sz="quarter" idx="10"/>
          </p:nvPr>
        </p:nvSpPr>
        <p:spPr>
          <a:xfrm>
            <a:off x="274638" y="1212850"/>
            <a:ext cx="11887200" cy="4124206"/>
          </a:xfrm>
        </p:spPr>
        <p:txBody>
          <a:bodyPr/>
          <a:lstStyle/>
          <a:p>
            <a:r>
              <a:rPr lang="en-US" dirty="0"/>
              <a:t>TechReady Breakout Sessions</a:t>
            </a:r>
          </a:p>
          <a:p>
            <a:pPr lvl="1"/>
            <a:r>
              <a:rPr lang="en-US" b="1" dirty="0"/>
              <a:t>AZR301</a:t>
            </a:r>
            <a:r>
              <a:rPr lang="en-US" dirty="0"/>
              <a:t> Delivering solutions using new Azure and on-premises connectors for heritage IBM systems</a:t>
            </a:r>
          </a:p>
          <a:p>
            <a:pPr lvl="1"/>
            <a:r>
              <a:rPr lang="en-US" b="1" dirty="0"/>
              <a:t>AZR309</a:t>
            </a:r>
            <a:r>
              <a:rPr lang="en-US" dirty="0"/>
              <a:t> Using Azure Functions and </a:t>
            </a:r>
            <a:r>
              <a:rPr lang="en-US" dirty="0" err="1"/>
              <a:t>WebJobs</a:t>
            </a:r>
            <a:r>
              <a:rPr lang="en-US" dirty="0"/>
              <a:t> in modern &amp; </a:t>
            </a:r>
            <a:r>
              <a:rPr lang="en-US" dirty="0" err="1"/>
              <a:t>serverless</a:t>
            </a:r>
            <a:r>
              <a:rPr lang="en-US" dirty="0"/>
              <a:t> applications</a:t>
            </a:r>
          </a:p>
          <a:p>
            <a:pPr lvl="1"/>
            <a:r>
              <a:rPr lang="en-US" b="1" dirty="0"/>
              <a:t>ARC212</a:t>
            </a:r>
            <a:r>
              <a:rPr lang="en-US" dirty="0"/>
              <a:t> The API Economy – What Can We Learn from Azure API Management Customers?</a:t>
            </a:r>
          </a:p>
          <a:p>
            <a:pPr lvl="1"/>
            <a:r>
              <a:rPr lang="en-US" b="1" dirty="0"/>
              <a:t>AZR200</a:t>
            </a:r>
            <a:r>
              <a:rPr lang="en-US" dirty="0"/>
              <a:t> All you need to know about Azure API Management to look smart in front of customers</a:t>
            </a:r>
          </a:p>
          <a:p>
            <a:pPr lvl="1"/>
            <a:r>
              <a:rPr lang="en-US" b="1" dirty="0"/>
              <a:t>AZR319</a:t>
            </a:r>
            <a:r>
              <a:rPr lang="en-US" dirty="0"/>
              <a:t> Azure API Apps: Exposed, Explained, and Exemplified</a:t>
            </a:r>
          </a:p>
          <a:p>
            <a:pPr lvl="1"/>
            <a:endParaRPr lang="en-US" dirty="0"/>
          </a:p>
          <a:p>
            <a:r>
              <a:rPr lang="en-US" dirty="0"/>
              <a:t>TechReady Prerecorded Sessions</a:t>
            </a:r>
          </a:p>
          <a:p>
            <a:pPr lvl="1"/>
            <a:r>
              <a:rPr lang="en-US" b="1" dirty="0"/>
              <a:t>DEVTT205</a:t>
            </a:r>
            <a:r>
              <a:rPr lang="en-US" dirty="0"/>
              <a:t> Microsoft Integration – Logic Apps and BizTalk</a:t>
            </a:r>
          </a:p>
          <a:p>
            <a:pPr lvl="1"/>
            <a:endParaRPr lang="en-US" dirty="0"/>
          </a:p>
        </p:txBody>
      </p:sp>
    </p:spTree>
    <p:extLst>
      <p:ext uri="{BB962C8B-B14F-4D97-AF65-F5344CB8AC3E}">
        <p14:creationId xmlns:p14="http://schemas.microsoft.com/office/powerpoint/2010/main" val="109055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proceed to the </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rPr>
              <a:t>Q&amp;A MICROPHONE </a:t>
            </a:r>
            <a:r>
              <a:rPr lang="en-US" sz="3200" dirty="0">
                <a:gradFill>
                  <a:gsLst>
                    <a:gs pos="0">
                      <a:srgbClr val="FFFFFF"/>
                    </a:gs>
                    <a:gs pos="100000">
                      <a:srgbClr val="FFFFFF"/>
                    </a:gs>
                  </a:gsLst>
                  <a:lin ang="5400000" scaled="0"/>
                </a:gradFill>
                <a:latin typeface="+mj-lt"/>
              </a:rPr>
              <a:t>located in your session room.</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20780910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74638" y="1212850"/>
            <a:ext cx="11887200" cy="2985433"/>
          </a:xfrm>
        </p:spPr>
        <p:txBody>
          <a:bodyPr/>
          <a:lstStyle/>
          <a:p>
            <a:r>
              <a:rPr lang="en-US" dirty="0"/>
              <a:t>Session objective(s): </a:t>
            </a:r>
          </a:p>
          <a:p>
            <a:pPr lvl="1"/>
            <a:r>
              <a:rPr lang="en-US" dirty="0"/>
              <a:t>Automate business processes to orchestrate across services and protocols</a:t>
            </a:r>
          </a:p>
          <a:p>
            <a:pPr lvl="1"/>
            <a:r>
              <a:rPr lang="en-US" dirty="0"/>
              <a:t>Integrate with services from on-premises to the cloud</a:t>
            </a:r>
          </a:p>
          <a:p>
            <a:pPr lvl="1"/>
            <a:r>
              <a:rPr lang="en-US" dirty="0"/>
              <a:t>Provide simple manageability</a:t>
            </a:r>
          </a:p>
          <a:p>
            <a:r>
              <a:rPr lang="en-US" dirty="0"/>
              <a:t>Logic Apps is Microsoft’s key strategy for integration and orchestration in the cloud</a:t>
            </a:r>
          </a:p>
        </p:txBody>
      </p:sp>
    </p:spTree>
    <p:extLst>
      <p:ext uri="{BB962C8B-B14F-4D97-AF65-F5344CB8AC3E}">
        <p14:creationId xmlns:p14="http://schemas.microsoft.com/office/powerpoint/2010/main" val="121293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Enterprise Integration in Azure</a:t>
            </a:r>
          </a:p>
          <a:p>
            <a:r>
              <a:rPr lang="en-US" dirty="0"/>
              <a:t>Concepts</a:t>
            </a:r>
          </a:p>
          <a:p>
            <a:r>
              <a:rPr lang="en-US" dirty="0"/>
              <a:t>Demo: Building a Logic App</a:t>
            </a:r>
          </a:p>
          <a:p>
            <a:r>
              <a:rPr lang="en-US" dirty="0"/>
              <a:t>Language</a:t>
            </a:r>
          </a:p>
          <a:p>
            <a:r>
              <a:rPr lang="en-US" dirty="0"/>
              <a:t>Management</a:t>
            </a:r>
          </a:p>
          <a:p>
            <a:r>
              <a:rPr lang="en-US" dirty="0"/>
              <a:t>Demo: Request/Response &amp; hybrid integration</a:t>
            </a:r>
          </a:p>
          <a:p>
            <a:r>
              <a:rPr lang="en-US" dirty="0"/>
              <a:t>Demo: Monitoring &amp; ALM</a:t>
            </a:r>
          </a:p>
          <a:p>
            <a:r>
              <a:rPr lang="en-US" dirty="0"/>
              <a:t>Enterprise Integration </a:t>
            </a:r>
          </a:p>
          <a:p>
            <a:r>
              <a:rPr lang="en-US" dirty="0"/>
              <a:t>Demo: Integration Accounts &amp; B2B</a:t>
            </a:r>
          </a:p>
          <a:p>
            <a:r>
              <a:rPr lang="en-US" dirty="0"/>
              <a:t>Pricing</a:t>
            </a:r>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037" y="1854994"/>
            <a:ext cx="3429000" cy="3429000"/>
          </a:xfrm>
          <a:prstGeom prst="rect">
            <a:avLst/>
          </a:prstGeom>
        </p:spPr>
      </p:pic>
    </p:spTree>
    <p:extLst>
      <p:ext uri="{BB962C8B-B14F-4D97-AF65-F5344CB8AC3E}">
        <p14:creationId xmlns:p14="http://schemas.microsoft.com/office/powerpoint/2010/main" val="47704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290"/>
          <p:cNvSpPr/>
          <p:nvPr/>
        </p:nvSpPr>
        <p:spPr bwMode="auto">
          <a:xfrm>
            <a:off x="1765" y="992"/>
            <a:ext cx="12432948" cy="14626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r>
              <a:rPr lang="en-US" sz="2400" kern="0" dirty="0">
                <a:gradFill>
                  <a:gsLst>
                    <a:gs pos="0">
                      <a:srgbClr val="FFFFFF"/>
                    </a:gs>
                    <a:gs pos="100000">
                      <a:srgbClr val="FFFFFF"/>
                    </a:gs>
                  </a:gsLst>
                  <a:lin ang="5400000" scaled="0"/>
                </a:gradFill>
                <a:ea typeface="Segoe UI" pitchFamily="34" charset="0"/>
                <a:cs typeface="Segoe UI" pitchFamily="34" charset="0"/>
              </a:rPr>
              <a:t> About 39% of developers are focused on building  cloud based Application integration</a:t>
            </a:r>
          </a:p>
        </p:txBody>
      </p:sp>
      <p:sp>
        <p:nvSpPr>
          <p:cNvPr id="4" name="Title 3"/>
          <p:cNvSpPr>
            <a:spLocks noGrp="1"/>
          </p:cNvSpPr>
          <p:nvPr>
            <p:ph type="title"/>
          </p:nvPr>
        </p:nvSpPr>
        <p:spPr/>
        <p:txBody>
          <a:bodyPr/>
          <a:lstStyle/>
          <a:p>
            <a:r>
              <a:rPr lang="en-US"/>
              <a:t>Microsoft’s Enterprise integration vision</a:t>
            </a:r>
            <a:endParaRPr lang="en-US" dirty="0"/>
          </a:p>
        </p:txBody>
      </p:sp>
      <p:grpSp>
        <p:nvGrpSpPr>
          <p:cNvPr id="34" name="Group 33"/>
          <p:cNvGrpSpPr/>
          <p:nvPr/>
        </p:nvGrpSpPr>
        <p:grpSpPr>
          <a:xfrm>
            <a:off x="4084300" y="2007746"/>
            <a:ext cx="4224354" cy="4142224"/>
            <a:chOff x="4083694" y="1969222"/>
            <a:chExt cx="4225554" cy="4143400"/>
          </a:xfrm>
        </p:grpSpPr>
        <p:grpSp>
          <p:nvGrpSpPr>
            <p:cNvPr id="35" name="Connect/AS/B2B"/>
            <p:cNvGrpSpPr/>
            <p:nvPr/>
          </p:nvGrpSpPr>
          <p:grpSpPr>
            <a:xfrm>
              <a:off x="4083694" y="1969222"/>
              <a:ext cx="4225554" cy="4143400"/>
              <a:chOff x="4405849" y="2478624"/>
              <a:chExt cx="3617003" cy="3617631"/>
            </a:xfrm>
            <a:solidFill>
              <a:schemeClr val="tx2"/>
            </a:solidFill>
          </p:grpSpPr>
          <p:grpSp>
            <p:nvGrpSpPr>
              <p:cNvPr id="36" name="Group 35"/>
              <p:cNvGrpSpPr/>
              <p:nvPr/>
            </p:nvGrpSpPr>
            <p:grpSpPr>
              <a:xfrm>
                <a:off x="4405849" y="2478624"/>
                <a:ext cx="3617003" cy="3616117"/>
                <a:chOff x="4103281" y="1840647"/>
                <a:chExt cx="4207291" cy="4206260"/>
              </a:xfrm>
              <a:grpFill/>
            </p:grpSpPr>
            <p:sp>
              <p:nvSpPr>
                <p:cNvPr id="48" name="Rectangle 47"/>
                <p:cNvSpPr/>
                <p:nvPr/>
              </p:nvSpPr>
              <p:spPr>
                <a:xfrm>
                  <a:off x="5691496" y="5487454"/>
                  <a:ext cx="964612" cy="358190"/>
                </a:xfrm>
                <a:prstGeom prst="rect">
                  <a:avLst/>
                </a:prstGeom>
                <a:grpFill/>
              </p:spPr>
              <p:txBody>
                <a:bodyPr wrap="none">
                  <a:prstTxWarp prst="textArchDown">
                    <a:avLst/>
                  </a:prstTxWarp>
                  <a:spAutoFit/>
                </a:bodyPr>
                <a:lstStyle/>
                <a:p>
                  <a:pPr algn="ctr" defTabSz="914049"/>
                  <a:r>
                    <a:rPr lang="en-US" sz="2000" kern="0" spc="100" dirty="0">
                      <a:ln w="0"/>
                      <a:solidFill>
                        <a:srgbClr val="FFFFFF"/>
                      </a:solidFill>
                      <a:latin typeface="Segoe UI Semibold" panose="020B0702040204020203" pitchFamily="34" charset="0"/>
                      <a:cs typeface="Segoe UI Semibold" panose="020B0702040204020203" pitchFamily="34" charset="0"/>
                    </a:rPr>
                    <a:t>B2B/EDI</a:t>
                  </a:r>
                </a:p>
              </p:txBody>
            </p:sp>
            <p:sp>
              <p:nvSpPr>
                <p:cNvPr id="49" name="Pie 48"/>
                <p:cNvSpPr/>
                <p:nvPr/>
              </p:nvSpPr>
              <p:spPr>
                <a:xfrm rot="10800000" flipH="1">
                  <a:off x="4103281" y="1840647"/>
                  <a:ext cx="4207291" cy="4201660"/>
                </a:xfrm>
                <a:prstGeom prst="pie">
                  <a:avLst>
                    <a:gd name="adj1" fmla="val 16257255"/>
                    <a:gd name="adj2" fmla="val 20501924"/>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rgbClr val="FFFFFF"/>
                    </a:solidFill>
                    <a:latin typeface="Segoe UI Semibold" panose="020B0702040204020203" pitchFamily="34" charset="0"/>
                    <a:cs typeface="Segoe UI Semibold" panose="020B0702040204020203" pitchFamily="34" charset="0"/>
                  </a:endParaRPr>
                </a:p>
              </p:txBody>
            </p:sp>
            <p:sp>
              <p:nvSpPr>
                <p:cNvPr id="50" name="Pie 49"/>
                <p:cNvSpPr/>
                <p:nvPr/>
              </p:nvSpPr>
              <p:spPr>
                <a:xfrm rot="16817660" flipH="1">
                  <a:off x="4126078" y="1874181"/>
                  <a:ext cx="4172726" cy="4172725"/>
                </a:xfrm>
                <a:prstGeom prst="pie">
                  <a:avLst>
                    <a:gd name="adj1" fmla="val 18000048"/>
                    <a:gd name="adj2" fmla="val 688254"/>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rgbClr val="FFFFFF"/>
                    </a:solidFill>
                    <a:latin typeface="Segoe UI Semibold" panose="020B0702040204020203" pitchFamily="34" charset="0"/>
                    <a:cs typeface="Segoe UI Semibold" panose="020B0702040204020203" pitchFamily="34" charset="0"/>
                  </a:endParaRPr>
                </a:p>
              </p:txBody>
            </p:sp>
          </p:grpSp>
          <p:sp>
            <p:nvSpPr>
              <p:cNvPr id="37" name="Pie 36"/>
              <p:cNvSpPr/>
              <p:nvPr/>
            </p:nvSpPr>
            <p:spPr>
              <a:xfrm rot="10800000">
                <a:off x="4430457" y="2505936"/>
                <a:ext cx="3590318" cy="3590319"/>
              </a:xfrm>
              <a:prstGeom prst="pie">
                <a:avLst>
                  <a:gd name="adj1" fmla="val 5381504"/>
                  <a:gd name="adj2" fmla="val 11866110"/>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rgbClr val="FFFFFF"/>
                  </a:solidFill>
                  <a:latin typeface="Segoe UI Semibold" panose="020B0702040204020203" pitchFamily="34" charset="0"/>
                  <a:cs typeface="Segoe UI Semibold" panose="020B0702040204020203" pitchFamily="34" charset="0"/>
                </a:endParaRPr>
              </a:p>
            </p:txBody>
          </p:sp>
          <p:sp>
            <p:nvSpPr>
              <p:cNvPr id="40" name="Rectangle 39"/>
              <p:cNvSpPr/>
              <p:nvPr/>
            </p:nvSpPr>
            <p:spPr>
              <a:xfrm rot="3366369">
                <a:off x="5668686" y="3191605"/>
                <a:ext cx="2182816" cy="1491972"/>
              </a:xfrm>
              <a:prstGeom prst="rect">
                <a:avLst/>
              </a:prstGeom>
              <a:noFill/>
            </p:spPr>
            <p:txBody>
              <a:bodyPr spcFirstLastPara="1" wrap="none" lIns="93221" tIns="46610" rIns="93221" bIns="46610" numCol="1">
                <a:prstTxWarp prst="textArchUp">
                  <a:avLst>
                    <a:gd name="adj" fmla="val 11970409"/>
                  </a:avLst>
                </a:prstTxWarp>
                <a:spAutoFit/>
              </a:bodyPr>
              <a:lstStyle/>
              <a:p>
                <a:pPr algn="ctr" defTabSz="914049"/>
                <a:r>
                  <a:rPr lang="en-US" sz="2000" kern="0" spc="100" dirty="0">
                    <a:ln w="0"/>
                    <a:solidFill>
                      <a:srgbClr val="FFFFFF"/>
                    </a:solidFill>
                    <a:latin typeface="Segoe UI Semibold" panose="020B0702040204020203" pitchFamily="34" charset="0"/>
                    <a:cs typeface="Segoe UI Semibold" panose="020B0702040204020203" pitchFamily="34" charset="0"/>
                  </a:rPr>
                  <a:t>AZURE SERVICES</a:t>
                </a:r>
              </a:p>
            </p:txBody>
          </p:sp>
          <p:grpSp>
            <p:nvGrpSpPr>
              <p:cNvPr id="41" name="Group 40"/>
              <p:cNvGrpSpPr/>
              <p:nvPr/>
            </p:nvGrpSpPr>
            <p:grpSpPr>
              <a:xfrm>
                <a:off x="4430455" y="2505936"/>
                <a:ext cx="3590318" cy="3590319"/>
                <a:chOff x="4430455" y="2505936"/>
                <a:chExt cx="3590318" cy="3590319"/>
              </a:xfrm>
              <a:grpFill/>
            </p:grpSpPr>
            <p:sp>
              <p:nvSpPr>
                <p:cNvPr id="45" name="Pie 44"/>
                <p:cNvSpPr/>
                <p:nvPr/>
              </p:nvSpPr>
              <p:spPr>
                <a:xfrm rot="10800000">
                  <a:off x="4430455" y="2505936"/>
                  <a:ext cx="3590318" cy="3590319"/>
                </a:xfrm>
                <a:prstGeom prst="pie">
                  <a:avLst>
                    <a:gd name="adj1" fmla="val 20430767"/>
                    <a:gd name="adj2" fmla="val 5381137"/>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spc="100" dirty="0">
                    <a:solidFill>
                      <a:srgbClr val="FFFFFF"/>
                    </a:solidFill>
                    <a:latin typeface="Segoe UI Semibold" panose="020B0702040204020203" pitchFamily="34" charset="0"/>
                    <a:cs typeface="Segoe UI Semibold" panose="020B0702040204020203" pitchFamily="34" charset="0"/>
                  </a:endParaRPr>
                </a:p>
              </p:txBody>
            </p:sp>
            <p:sp>
              <p:nvSpPr>
                <p:cNvPr id="46" name="Rectangle 45"/>
                <p:cNvSpPr/>
                <p:nvPr/>
              </p:nvSpPr>
              <p:spPr>
                <a:xfrm rot="18220985">
                  <a:off x="4576465" y="3162020"/>
                  <a:ext cx="2453710" cy="1769721"/>
                </a:xfrm>
                <a:prstGeom prst="rect">
                  <a:avLst/>
                </a:prstGeom>
                <a:noFill/>
              </p:spPr>
              <p:txBody>
                <a:bodyPr spcFirstLastPara="1" wrap="none" lIns="93221" tIns="46610" rIns="93221" bIns="46610" numCol="1">
                  <a:prstTxWarp prst="textArchUp">
                    <a:avLst>
                      <a:gd name="adj" fmla="val 11970409"/>
                    </a:avLst>
                  </a:prstTxWarp>
                  <a:spAutoFit/>
                </a:bodyPr>
                <a:lstStyle/>
                <a:p>
                  <a:pPr algn="ctr" defTabSz="914049"/>
                  <a:r>
                    <a:rPr lang="en-US" sz="2000" kern="0" spc="100" dirty="0">
                      <a:ln w="0"/>
                      <a:solidFill>
                        <a:srgbClr val="FFFFFF"/>
                      </a:solidFill>
                      <a:latin typeface="Segoe UI Semibold" panose="020B0702040204020203" pitchFamily="34" charset="0"/>
                      <a:cs typeface="Segoe UI Semibold" panose="020B0702040204020203" pitchFamily="34" charset="0"/>
                    </a:rPr>
                    <a:t>CONNECTORS</a:t>
                  </a:r>
                </a:p>
              </p:txBody>
            </p:sp>
          </p:grpSp>
          <p:sp>
            <p:nvSpPr>
              <p:cNvPr id="42" name="Rectangle 41"/>
              <p:cNvSpPr/>
              <p:nvPr/>
            </p:nvSpPr>
            <p:spPr>
              <a:xfrm rot="2165793">
                <a:off x="4944615" y="4961653"/>
                <a:ext cx="1298994" cy="482236"/>
              </a:xfrm>
              <a:prstGeom prst="rect">
                <a:avLst/>
              </a:prstGeom>
              <a:noFill/>
            </p:spPr>
            <p:txBody>
              <a:bodyPr wrap="none">
                <a:prstTxWarp prst="textArchDown">
                  <a:avLst/>
                </a:prstTxWarp>
                <a:spAutoFit/>
              </a:bodyPr>
              <a:lstStyle/>
              <a:p>
                <a:pPr algn="ctr" defTabSz="914049">
                  <a:lnSpc>
                    <a:spcPct val="90000"/>
                  </a:lnSpc>
                </a:pPr>
                <a:r>
                  <a:rPr lang="en-US" sz="5998" kern="0" spc="100" dirty="0">
                    <a:ln w="0"/>
                    <a:solidFill>
                      <a:srgbClr val="FFFFFF"/>
                    </a:solidFill>
                    <a:latin typeface="Segoe UI Semibold" panose="020B0702040204020203" pitchFamily="34" charset="0"/>
                    <a:cs typeface="Segoe UI Semibold" panose="020B0702040204020203" pitchFamily="34" charset="0"/>
                  </a:rPr>
                  <a:t>API</a:t>
                </a:r>
                <a:br>
                  <a:rPr lang="en-US" sz="5998" kern="0" spc="100" dirty="0">
                    <a:ln w="0"/>
                    <a:solidFill>
                      <a:srgbClr val="FFFFFF"/>
                    </a:solidFill>
                    <a:latin typeface="Segoe UI Semibold" panose="020B0702040204020203" pitchFamily="34" charset="0"/>
                    <a:cs typeface="Segoe UI Semibold" panose="020B0702040204020203" pitchFamily="34" charset="0"/>
                  </a:rPr>
                </a:br>
                <a:r>
                  <a:rPr lang="en-US" sz="5998" kern="0" spc="100" dirty="0">
                    <a:ln w="0"/>
                    <a:solidFill>
                      <a:srgbClr val="FFFFFF"/>
                    </a:solidFill>
                    <a:latin typeface="Segoe UI Semibold" panose="020B0702040204020203" pitchFamily="34" charset="0"/>
                    <a:cs typeface="Segoe UI Semibold" panose="020B0702040204020203" pitchFamily="34" charset="0"/>
                  </a:rPr>
                  <a:t>MANAGMENT</a:t>
                </a:r>
              </a:p>
            </p:txBody>
          </p:sp>
        </p:grpSp>
        <p:sp>
          <p:nvSpPr>
            <p:cNvPr id="51" name="ASB Smaller text"/>
            <p:cNvSpPr/>
            <p:nvPr/>
          </p:nvSpPr>
          <p:spPr>
            <a:xfrm rot="19175868">
              <a:off x="4887176" y="2863991"/>
              <a:ext cx="2875690" cy="2757882"/>
            </a:xfrm>
            <a:prstGeom prst="rect">
              <a:avLst/>
            </a:prstGeom>
            <a:grpFill/>
          </p:spPr>
          <p:txBody>
            <a:bodyPr spcFirstLastPara="1" wrap="none" numCol="1">
              <a:prstTxWarp prst="textArchDown">
                <a:avLst/>
              </a:prstTxWarp>
              <a:spAutoFit/>
            </a:bodyPr>
            <a:lstStyle/>
            <a:p>
              <a:pPr algn="ctr" defTabSz="914049">
                <a:lnSpc>
                  <a:spcPct val="90000"/>
                </a:lnSpc>
              </a:pPr>
              <a:r>
                <a:rPr lang="en-US" sz="2000" kern="0" spc="100" dirty="0">
                  <a:ln w="0"/>
                  <a:solidFill>
                    <a:srgbClr val="FFFFFF"/>
                  </a:solidFill>
                  <a:latin typeface="Segoe UI Semibold" panose="020B0702040204020203" pitchFamily="34" charset="0"/>
                  <a:cs typeface="Segoe UI Semibold" panose="020B0702040204020203" pitchFamily="34" charset="0"/>
                </a:rPr>
                <a:t>AZURE </a:t>
              </a:r>
              <a:br>
                <a:rPr lang="en-US" sz="2000" kern="0" spc="100" dirty="0">
                  <a:ln w="0"/>
                  <a:solidFill>
                    <a:srgbClr val="FFFFFF"/>
                  </a:solidFill>
                  <a:latin typeface="Segoe UI Semibold" panose="020B0702040204020203" pitchFamily="34" charset="0"/>
                  <a:cs typeface="Segoe UI Semibold" panose="020B0702040204020203" pitchFamily="34" charset="0"/>
                </a:rPr>
              </a:br>
              <a:r>
                <a:rPr lang="en-US" sz="2000" kern="0" spc="100" dirty="0">
                  <a:ln w="0"/>
                  <a:solidFill>
                    <a:srgbClr val="FFFFFF"/>
                  </a:solidFill>
                  <a:latin typeface="Segoe UI Semibold" panose="020B0702040204020203" pitchFamily="34" charset="0"/>
                  <a:cs typeface="Segoe UI Semibold" panose="020B0702040204020203" pitchFamily="34" charset="0"/>
                </a:rPr>
                <a:t>SERVICE BUS</a:t>
              </a:r>
            </a:p>
          </p:txBody>
        </p:sp>
      </p:grpSp>
      <p:grpSp>
        <p:nvGrpSpPr>
          <p:cNvPr id="8" name="Group 7"/>
          <p:cNvGrpSpPr/>
          <p:nvPr/>
        </p:nvGrpSpPr>
        <p:grpSpPr>
          <a:xfrm>
            <a:off x="4101542" y="2050737"/>
            <a:ext cx="4221400" cy="4095725"/>
            <a:chOff x="3825170" y="1720125"/>
            <a:chExt cx="4222597" cy="4096887"/>
          </a:xfrm>
        </p:grpSpPr>
        <p:sp>
          <p:nvSpPr>
            <p:cNvPr id="53" name="API Pie"/>
            <p:cNvSpPr/>
            <p:nvPr/>
          </p:nvSpPr>
          <p:spPr>
            <a:xfrm rot="10800000">
              <a:off x="3839215" y="1720125"/>
              <a:ext cx="4208552" cy="4096886"/>
            </a:xfrm>
            <a:prstGeom prst="pie">
              <a:avLst>
                <a:gd name="adj1" fmla="val 16170891"/>
                <a:gd name="adj2" fmla="val 5368145"/>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dirty="0">
                <a:solidFill>
                  <a:srgbClr val="FFFFFF"/>
                </a:solidFill>
              </a:endParaRPr>
            </a:p>
          </p:txBody>
        </p:sp>
        <p:sp>
          <p:nvSpPr>
            <p:cNvPr id="58" name="Az Service Pie"/>
            <p:cNvSpPr/>
            <p:nvPr/>
          </p:nvSpPr>
          <p:spPr>
            <a:xfrm rot="10800000" flipH="1">
              <a:off x="3825170" y="1720127"/>
              <a:ext cx="4209640" cy="4096885"/>
            </a:xfrm>
            <a:prstGeom prst="pie">
              <a:avLst>
                <a:gd name="adj1" fmla="val 16243066"/>
                <a:gd name="adj2" fmla="val 5405998"/>
              </a:avLst>
            </a:prstGeom>
            <a:solidFill>
              <a:schemeClr val="accent2"/>
            </a:soli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2000" kern="0" dirty="0">
                <a:solidFill>
                  <a:srgbClr val="FFFFFF"/>
                </a:solidFill>
              </a:endParaRPr>
            </a:p>
          </p:txBody>
        </p:sp>
        <p:sp>
          <p:nvSpPr>
            <p:cNvPr id="79" name="Rectangle 78"/>
            <p:cNvSpPr/>
            <p:nvPr/>
          </p:nvSpPr>
          <p:spPr bwMode="invGray">
            <a:xfrm rot="16200000">
              <a:off x="4254523" y="2279014"/>
              <a:ext cx="3132263" cy="3021189"/>
            </a:xfrm>
            <a:prstGeom prst="rect">
              <a:avLst/>
            </a:prstGeom>
            <a:noFill/>
          </p:spPr>
          <p:txBody>
            <a:bodyPr spcFirstLastPara="1" wrap="none" lIns="93194" tIns="46598" rIns="93194" bIns="46598" numCol="1">
              <a:prstTxWarp prst="textArchUp">
                <a:avLst>
                  <a:gd name="adj" fmla="val 11970409"/>
                </a:avLst>
              </a:prstTxWarp>
              <a:spAutoFit/>
            </a:bodyPr>
            <a:lstStyle/>
            <a:p>
              <a:pPr algn="ctr" defTabSz="932060">
                <a:defRPr/>
              </a:pPr>
              <a:r>
                <a:rPr lang="en-US" sz="2000" kern="0" spc="100" dirty="0">
                  <a:ln w="0"/>
                  <a:gradFill>
                    <a:gsLst>
                      <a:gs pos="3623">
                        <a:srgbClr val="FFFFFF"/>
                      </a:gs>
                      <a:gs pos="20000">
                        <a:srgbClr val="FFFFFF"/>
                      </a:gs>
                    </a:gsLst>
                    <a:lin ang="5400000" scaled="0"/>
                  </a:gradFill>
                  <a:latin typeface="Segoe UI Semibold" panose="020B0702040204020203" pitchFamily="34" charset="0"/>
                  <a:cs typeface="Segoe UI Semibold" panose="020B0702040204020203" pitchFamily="34" charset="0"/>
                </a:rPr>
                <a:t>API MANAGEMENT</a:t>
              </a:r>
            </a:p>
          </p:txBody>
        </p:sp>
        <p:sp>
          <p:nvSpPr>
            <p:cNvPr id="80" name="Rectangle 79"/>
            <p:cNvSpPr/>
            <p:nvPr/>
          </p:nvSpPr>
          <p:spPr bwMode="invGray">
            <a:xfrm rot="5400000">
              <a:off x="4559274" y="2291263"/>
              <a:ext cx="3135460" cy="2954567"/>
            </a:xfrm>
            <a:prstGeom prst="rect">
              <a:avLst/>
            </a:prstGeom>
            <a:noFill/>
          </p:spPr>
          <p:txBody>
            <a:bodyPr spcFirstLastPara="1" wrap="none" lIns="93194" tIns="46598" rIns="93194" bIns="46598" numCol="1">
              <a:prstTxWarp prst="textArchUp">
                <a:avLst>
                  <a:gd name="adj" fmla="val 11970409"/>
                </a:avLst>
              </a:prstTxWarp>
              <a:spAutoFit/>
            </a:bodyPr>
            <a:lstStyle/>
            <a:p>
              <a:pPr algn="ctr" defTabSz="932060">
                <a:defRPr/>
              </a:pPr>
              <a:r>
                <a:rPr lang="en-US" kern="0" spc="100" dirty="0">
                  <a:ln w="0"/>
                  <a:gradFill>
                    <a:gsLst>
                      <a:gs pos="3623">
                        <a:srgbClr val="FFFFFF"/>
                      </a:gs>
                      <a:gs pos="20000">
                        <a:srgbClr val="FFFFFF"/>
                      </a:gs>
                    </a:gsLst>
                    <a:lin ang="5400000" scaled="0"/>
                  </a:gradFill>
                  <a:latin typeface="Segoe UI Semibold" panose="020B0702040204020203" pitchFamily="34" charset="0"/>
                  <a:cs typeface="Segoe UI Semibold" panose="020B0702040204020203" pitchFamily="34" charset="0"/>
                </a:rPr>
                <a:t>AZURE SERVICE BUS</a:t>
              </a:r>
            </a:p>
          </p:txBody>
        </p:sp>
      </p:grpSp>
      <p:grpSp>
        <p:nvGrpSpPr>
          <p:cNvPr id="31" name="Group 30"/>
          <p:cNvGrpSpPr/>
          <p:nvPr/>
        </p:nvGrpSpPr>
        <p:grpSpPr>
          <a:xfrm>
            <a:off x="8677099" y="1977352"/>
            <a:ext cx="3255113" cy="4632518"/>
            <a:chOff x="8677794" y="1824519"/>
            <a:chExt cx="3256037" cy="4633832"/>
          </a:xfrm>
        </p:grpSpPr>
        <p:sp>
          <p:nvSpPr>
            <p:cNvPr id="146" name="Oval 145"/>
            <p:cNvSpPr/>
            <p:nvPr/>
          </p:nvSpPr>
          <p:spPr bwMode="auto">
            <a:xfrm flipH="1">
              <a:off x="11173426" y="2944375"/>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47" name="Oval 146"/>
            <p:cNvSpPr/>
            <p:nvPr/>
          </p:nvSpPr>
          <p:spPr bwMode="auto">
            <a:xfrm flipH="1">
              <a:off x="8677795" y="41223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48" name="Oval 147"/>
            <p:cNvSpPr/>
            <p:nvPr/>
          </p:nvSpPr>
          <p:spPr bwMode="auto">
            <a:xfrm flipH="1">
              <a:off x="11173426" y="1824519"/>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b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b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49" name="Oval 148"/>
            <p:cNvSpPr/>
            <p:nvPr/>
          </p:nvSpPr>
          <p:spPr bwMode="auto">
            <a:xfrm flipH="1">
              <a:off x="9925611" y="2944375"/>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50" name="Oval 149"/>
            <p:cNvSpPr/>
            <p:nvPr/>
          </p:nvSpPr>
          <p:spPr bwMode="auto">
            <a:xfrm flipH="1">
              <a:off x="9925611" y="1824519"/>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51" name="Oval 150"/>
            <p:cNvSpPr/>
            <p:nvPr/>
          </p:nvSpPr>
          <p:spPr bwMode="auto">
            <a:xfrm flipH="1">
              <a:off x="8677795" y="2967104"/>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52" name="Oval 151"/>
            <p:cNvSpPr/>
            <p:nvPr/>
          </p:nvSpPr>
          <p:spPr bwMode="auto">
            <a:xfrm flipH="1">
              <a:off x="8677795" y="1824519"/>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spc="-5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pic>
          <p:nvPicPr>
            <p:cNvPr id="7" name="Picture 6"/>
            <p:cNvPicPr>
              <a:picLocks noChangeAspect="1"/>
            </p:cNvPicPr>
            <p:nvPr/>
          </p:nvPicPr>
          <p:blipFill>
            <a:blip r:embed="rId3"/>
            <a:stretch>
              <a:fillRect/>
            </a:stretch>
          </p:blipFill>
          <p:spPr>
            <a:xfrm>
              <a:off x="8867415" y="2015518"/>
              <a:ext cx="323821" cy="323821"/>
            </a:xfrm>
            <a:prstGeom prst="rect">
              <a:avLst/>
            </a:prstGeom>
          </p:spPr>
        </p:pic>
        <p:pic>
          <p:nvPicPr>
            <p:cNvPr id="11" name="Picture 10"/>
            <p:cNvPicPr>
              <a:picLocks noChangeAspect="1"/>
            </p:cNvPicPr>
            <p:nvPr/>
          </p:nvPicPr>
          <p:blipFill>
            <a:blip r:embed="rId4"/>
            <a:stretch>
              <a:fillRect/>
            </a:stretch>
          </p:blipFill>
          <p:spPr>
            <a:xfrm>
              <a:off x="10083989" y="1967243"/>
              <a:ext cx="410201" cy="410198"/>
            </a:xfrm>
            <a:prstGeom prst="rect">
              <a:avLst/>
            </a:prstGeom>
          </p:spPr>
        </p:pic>
        <p:pic>
          <p:nvPicPr>
            <p:cNvPr id="12" name="Picture 11"/>
            <p:cNvPicPr>
              <a:picLocks noChangeAspect="1"/>
            </p:cNvPicPr>
            <p:nvPr/>
          </p:nvPicPr>
          <p:blipFill>
            <a:blip r:embed="rId5"/>
            <a:stretch>
              <a:fillRect/>
            </a:stretch>
          </p:blipFill>
          <p:spPr>
            <a:xfrm>
              <a:off x="11359411" y="2003781"/>
              <a:ext cx="365410" cy="365410"/>
            </a:xfrm>
            <a:prstGeom prst="rect">
              <a:avLst/>
            </a:prstGeom>
          </p:spPr>
        </p:pic>
        <p:sp>
          <p:nvSpPr>
            <p:cNvPr id="116" name="Rectangle 115"/>
            <p:cNvSpPr/>
            <p:nvPr/>
          </p:nvSpPr>
          <p:spPr bwMode="auto">
            <a:xfrm flipH="1">
              <a:off x="11173425" y="3661225"/>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Functions</a:t>
              </a:r>
            </a:p>
          </p:txBody>
        </p:sp>
        <p:sp>
          <p:nvSpPr>
            <p:cNvPr id="117" name="Rectangle 116"/>
            <p:cNvSpPr/>
            <p:nvPr/>
          </p:nvSpPr>
          <p:spPr bwMode="auto">
            <a:xfrm flipH="1">
              <a:off x="8677794" y="48493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Azure ML</a:t>
              </a:r>
            </a:p>
          </p:txBody>
        </p:sp>
        <p:sp>
          <p:nvSpPr>
            <p:cNvPr id="118" name="Rectangle 117"/>
            <p:cNvSpPr/>
            <p:nvPr/>
          </p:nvSpPr>
          <p:spPr bwMode="auto">
            <a:xfrm flipH="1">
              <a:off x="11173425" y="2522319"/>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SQL Database</a:t>
              </a:r>
            </a:p>
          </p:txBody>
        </p:sp>
        <p:sp>
          <p:nvSpPr>
            <p:cNvPr id="119" name="Rectangle 118"/>
            <p:cNvSpPr/>
            <p:nvPr/>
          </p:nvSpPr>
          <p:spPr bwMode="auto">
            <a:xfrm flipH="1">
              <a:off x="9716374" y="3661225"/>
              <a:ext cx="1163896"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BLOB Storage</a:t>
              </a:r>
            </a:p>
          </p:txBody>
        </p:sp>
        <p:sp>
          <p:nvSpPr>
            <p:cNvPr id="120" name="Rectangle 119"/>
            <p:cNvSpPr/>
            <p:nvPr/>
          </p:nvSpPr>
          <p:spPr bwMode="auto">
            <a:xfrm flipH="1">
              <a:off x="9925610" y="2522319"/>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Azure Search</a:t>
              </a:r>
            </a:p>
          </p:txBody>
        </p:sp>
        <p:sp>
          <p:nvSpPr>
            <p:cNvPr id="121" name="Rectangle 120"/>
            <p:cNvSpPr/>
            <p:nvPr/>
          </p:nvSpPr>
          <p:spPr bwMode="auto">
            <a:xfrm flipH="1">
              <a:off x="8677794" y="3683954"/>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err="1">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DocDB</a:t>
              </a: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22" name="Rectangle 121"/>
            <p:cNvSpPr/>
            <p:nvPr/>
          </p:nvSpPr>
          <p:spPr bwMode="auto">
            <a:xfrm flipH="1">
              <a:off x="8677794" y="2522319"/>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spc="-50" dirty="0" err="1">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IoT</a:t>
              </a:r>
              <a:r>
                <a:rPr lang="en-US" sz="1000" kern="0" spc="-5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/Event Hub</a:t>
              </a:r>
            </a:p>
          </p:txBody>
        </p:sp>
        <p:pic>
          <p:nvPicPr>
            <p:cNvPr id="13" name="Picture 12"/>
            <p:cNvPicPr>
              <a:picLocks noChangeAspect="1"/>
            </p:cNvPicPr>
            <p:nvPr/>
          </p:nvPicPr>
          <p:blipFill>
            <a:blip r:embed="rId6"/>
            <a:stretch>
              <a:fillRect/>
            </a:stretch>
          </p:blipFill>
          <p:spPr>
            <a:xfrm>
              <a:off x="8887030" y="3177439"/>
              <a:ext cx="318430" cy="318428"/>
            </a:xfrm>
            <a:prstGeom prst="rect">
              <a:avLst/>
            </a:prstGeom>
          </p:spPr>
        </p:pic>
        <p:pic>
          <p:nvPicPr>
            <p:cNvPr id="14" name="Picture 13"/>
            <p:cNvPicPr>
              <a:picLocks noChangeAspect="1"/>
            </p:cNvPicPr>
            <p:nvPr/>
          </p:nvPicPr>
          <p:blipFill>
            <a:blip r:embed="rId7"/>
            <a:stretch>
              <a:fillRect/>
            </a:stretch>
          </p:blipFill>
          <p:spPr>
            <a:xfrm>
              <a:off x="10120181" y="3129565"/>
              <a:ext cx="350516" cy="350514"/>
            </a:xfrm>
            <a:prstGeom prst="rect">
              <a:avLst/>
            </a:prstGeom>
          </p:spPr>
        </p:pic>
        <p:pic>
          <p:nvPicPr>
            <p:cNvPr id="20" name="Picture 19"/>
            <p:cNvPicPr>
              <a:picLocks noChangeAspect="1"/>
            </p:cNvPicPr>
            <p:nvPr/>
          </p:nvPicPr>
          <p:blipFill>
            <a:blip r:embed="rId8"/>
            <a:stretch>
              <a:fillRect/>
            </a:stretch>
          </p:blipFill>
          <p:spPr>
            <a:xfrm>
              <a:off x="8878942" y="4313156"/>
              <a:ext cx="336042" cy="336042"/>
            </a:xfrm>
            <a:prstGeom prst="rect">
              <a:avLst/>
            </a:prstGeom>
          </p:spPr>
        </p:pic>
        <p:pic>
          <p:nvPicPr>
            <p:cNvPr id="21" name="Picture 20"/>
            <p:cNvPicPr>
              <a:picLocks noChangeAspect="1"/>
            </p:cNvPicPr>
            <p:nvPr/>
          </p:nvPicPr>
          <p:blipFill>
            <a:blip r:embed="rId9">
              <a:clrChange>
                <a:clrFrom>
                  <a:srgbClr val="FFFFFF"/>
                </a:clrFrom>
                <a:clrTo>
                  <a:srgbClr val="FFFFFF">
                    <a:alpha val="0"/>
                  </a:srgbClr>
                </a:clrTo>
              </a:clrChange>
            </a:blip>
            <a:stretch>
              <a:fillRect/>
            </a:stretch>
          </p:blipFill>
          <p:spPr>
            <a:xfrm>
              <a:off x="11150400" y="3114484"/>
              <a:ext cx="783431" cy="404948"/>
            </a:xfrm>
            <a:prstGeom prst="rect">
              <a:avLst/>
            </a:prstGeom>
          </p:spPr>
        </p:pic>
        <p:sp>
          <p:nvSpPr>
            <p:cNvPr id="133" name="Oval 132"/>
            <p:cNvSpPr/>
            <p:nvPr/>
          </p:nvSpPr>
          <p:spPr bwMode="auto">
            <a:xfrm flipH="1">
              <a:off x="9925610" y="41223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34" name="Rectangle 133"/>
            <p:cNvSpPr/>
            <p:nvPr/>
          </p:nvSpPr>
          <p:spPr bwMode="auto">
            <a:xfrm flipH="1">
              <a:off x="9925609" y="48493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HD Insight</a:t>
              </a:r>
            </a:p>
          </p:txBody>
        </p:sp>
        <p:sp>
          <p:nvSpPr>
            <p:cNvPr id="135" name="Oval 134"/>
            <p:cNvSpPr/>
            <p:nvPr/>
          </p:nvSpPr>
          <p:spPr bwMode="auto">
            <a:xfrm flipH="1">
              <a:off x="11173425" y="41223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136" name="Rectangle 135"/>
            <p:cNvSpPr/>
            <p:nvPr/>
          </p:nvSpPr>
          <p:spPr bwMode="auto">
            <a:xfrm flipH="1">
              <a:off x="11173424" y="48493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Site Recovery</a:t>
              </a:r>
            </a:p>
          </p:txBody>
        </p:sp>
        <p:pic>
          <p:nvPicPr>
            <p:cNvPr id="22" name="Picture 21"/>
            <p:cNvPicPr>
              <a:picLocks noChangeAspect="1"/>
            </p:cNvPicPr>
            <p:nvPr/>
          </p:nvPicPr>
          <p:blipFill>
            <a:blip r:embed="rId10"/>
            <a:stretch>
              <a:fillRect/>
            </a:stretch>
          </p:blipFill>
          <p:spPr>
            <a:xfrm>
              <a:off x="10087572" y="4277312"/>
              <a:ext cx="407730" cy="407730"/>
            </a:xfrm>
            <a:prstGeom prst="rect">
              <a:avLst/>
            </a:prstGeom>
          </p:spPr>
        </p:pic>
        <p:pic>
          <p:nvPicPr>
            <p:cNvPr id="23" name="Picture 22"/>
            <p:cNvPicPr>
              <a:picLocks noChangeAspect="1"/>
            </p:cNvPicPr>
            <p:nvPr/>
          </p:nvPicPr>
          <p:blipFill>
            <a:blip r:embed="rId11"/>
            <a:stretch>
              <a:fillRect/>
            </a:stretch>
          </p:blipFill>
          <p:spPr>
            <a:xfrm>
              <a:off x="11345121" y="4276116"/>
              <a:ext cx="393988" cy="393988"/>
            </a:xfrm>
            <a:prstGeom prst="rect">
              <a:avLst/>
            </a:prstGeom>
          </p:spPr>
        </p:pic>
        <p:sp>
          <p:nvSpPr>
            <p:cNvPr id="275" name="Rectangle 274"/>
            <p:cNvSpPr/>
            <p:nvPr/>
          </p:nvSpPr>
          <p:spPr bwMode="auto">
            <a:xfrm flipH="1">
              <a:off x="8677794" y="60431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Tables</a:t>
              </a:r>
            </a:p>
          </p:txBody>
        </p:sp>
        <p:sp>
          <p:nvSpPr>
            <p:cNvPr id="277" name="Oval 276"/>
            <p:cNvSpPr/>
            <p:nvPr/>
          </p:nvSpPr>
          <p:spPr bwMode="auto">
            <a:xfrm flipH="1">
              <a:off x="9925610" y="53161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278" name="Rectangle 277"/>
            <p:cNvSpPr/>
            <p:nvPr/>
          </p:nvSpPr>
          <p:spPr bwMode="auto">
            <a:xfrm flipH="1">
              <a:off x="9925609" y="60431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Search</a:t>
              </a:r>
            </a:p>
          </p:txBody>
        </p:sp>
        <p:sp>
          <p:nvSpPr>
            <p:cNvPr id="279" name="Oval 278"/>
            <p:cNvSpPr/>
            <p:nvPr/>
          </p:nvSpPr>
          <p:spPr bwMode="auto">
            <a:xfrm flipH="1">
              <a:off x="11173425" y="53161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sp>
          <p:nvSpPr>
            <p:cNvPr id="280" name="Rectangle 279"/>
            <p:cNvSpPr/>
            <p:nvPr/>
          </p:nvSpPr>
          <p:spPr bwMode="auto">
            <a:xfrm flipH="1">
              <a:off x="11173424" y="6043198"/>
              <a:ext cx="745425" cy="4151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r>
                <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rPr>
                <a:t>DNS</a:t>
              </a:r>
            </a:p>
          </p:txBody>
        </p:sp>
        <p:pic>
          <p:nvPicPr>
            <p:cNvPr id="27" name="Picture 26"/>
            <p:cNvPicPr>
              <a:picLocks noChangeAspect="1"/>
            </p:cNvPicPr>
            <p:nvPr/>
          </p:nvPicPr>
          <p:blipFill>
            <a:blip r:embed="rId12"/>
            <a:stretch>
              <a:fillRect/>
            </a:stretch>
          </p:blipFill>
          <p:spPr>
            <a:xfrm>
              <a:off x="11351937" y="5486721"/>
              <a:ext cx="376514" cy="376512"/>
            </a:xfrm>
            <a:prstGeom prst="rect">
              <a:avLst/>
            </a:prstGeom>
          </p:spPr>
        </p:pic>
        <p:pic>
          <p:nvPicPr>
            <p:cNvPr id="290" name="Picture 2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7180" y="5475014"/>
              <a:ext cx="360319" cy="360319"/>
            </a:xfrm>
            <a:prstGeom prst="rect">
              <a:avLst/>
            </a:prstGeom>
          </p:spPr>
        </p:pic>
        <p:grpSp>
          <p:nvGrpSpPr>
            <p:cNvPr id="30" name="Group 29"/>
            <p:cNvGrpSpPr/>
            <p:nvPr/>
          </p:nvGrpSpPr>
          <p:grpSpPr>
            <a:xfrm>
              <a:off x="8677795" y="5316133"/>
              <a:ext cx="745425" cy="745425"/>
              <a:chOff x="8677795" y="5316133"/>
              <a:chExt cx="745425" cy="745425"/>
            </a:xfrm>
          </p:grpSpPr>
          <p:sp>
            <p:nvSpPr>
              <p:cNvPr id="274" name="Oval 273"/>
              <p:cNvSpPr/>
              <p:nvPr/>
            </p:nvSpPr>
            <p:spPr bwMode="auto">
              <a:xfrm flipH="1">
                <a:off x="8677795" y="531613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274242" rIns="0" bIns="0" numCol="1" spcCol="0" rtlCol="0" fromWordArt="0" anchor="ctr" anchorCtr="0" forceAA="0" compatLnSpc="1">
                <a:prstTxWarp prst="textNoShape">
                  <a:avLst/>
                </a:prstTxWarp>
                <a:noAutofit/>
              </a:bodyPr>
              <a:lstStyle/>
              <a:p>
                <a:pPr algn="ctr" defTabSz="931935" fontAlgn="base">
                  <a:lnSpc>
                    <a:spcPct val="90000"/>
                  </a:lnSpc>
                  <a:spcBef>
                    <a:spcPct val="0"/>
                  </a:spcBef>
                  <a:spcAft>
                    <a:spcPct val="0"/>
                  </a:spcAft>
                  <a:defRPr/>
                </a:pPr>
                <a:endParaRPr lang="en-US" sz="1000" kern="0" dirty="0">
                  <a:gradFill>
                    <a:gsLst>
                      <a:gs pos="10145">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pic>
            <p:nvPicPr>
              <p:cNvPr id="29" name="Picture 28"/>
              <p:cNvPicPr>
                <a:picLocks noChangeAspect="1"/>
              </p:cNvPicPr>
              <p:nvPr/>
            </p:nvPicPr>
            <p:blipFill>
              <a:blip r:embed="rId13"/>
              <a:stretch>
                <a:fillRect/>
              </a:stretch>
            </p:blipFill>
            <p:spPr>
              <a:xfrm>
                <a:off x="8868611" y="5495925"/>
                <a:ext cx="367482" cy="367482"/>
              </a:xfrm>
              <a:prstGeom prst="rect">
                <a:avLst/>
              </a:prstGeom>
            </p:spPr>
          </p:pic>
        </p:grpSp>
      </p:grpSp>
      <p:grpSp>
        <p:nvGrpSpPr>
          <p:cNvPr id="15" name="Circle--parts" hidden="1"/>
          <p:cNvGrpSpPr/>
          <p:nvPr/>
        </p:nvGrpSpPr>
        <p:grpSpPr>
          <a:xfrm>
            <a:off x="9715384" y="-3093427"/>
            <a:ext cx="2532545" cy="2532543"/>
            <a:chOff x="9713785" y="-2874594"/>
            <a:chExt cx="2533265" cy="2533263"/>
          </a:xfrm>
        </p:grpSpPr>
        <p:grpSp>
          <p:nvGrpSpPr>
            <p:cNvPr id="105" name="Group 104"/>
            <p:cNvGrpSpPr/>
            <p:nvPr/>
          </p:nvGrpSpPr>
          <p:grpSpPr>
            <a:xfrm>
              <a:off x="9713785" y="-2874594"/>
              <a:ext cx="2533265" cy="2533263"/>
              <a:chOff x="4654938" y="2498817"/>
              <a:chExt cx="2584062" cy="2584060"/>
            </a:xfrm>
            <a:gradFill>
              <a:gsLst>
                <a:gs pos="34000">
                  <a:srgbClr val="00BCF2"/>
                </a:gs>
                <a:gs pos="70000">
                  <a:srgbClr val="0829CE"/>
                </a:gs>
                <a:gs pos="93000">
                  <a:srgbClr val="061C90"/>
                </a:gs>
              </a:gsLst>
              <a:lin ang="5400000" scaled="0"/>
            </a:gradFill>
          </p:grpSpPr>
          <p:sp>
            <p:nvSpPr>
              <p:cNvPr id="106" name="Oval 105"/>
              <p:cNvSpPr/>
              <p:nvPr/>
            </p:nvSpPr>
            <p:spPr>
              <a:xfrm>
                <a:off x="4654938" y="2498817"/>
                <a:ext cx="2584062" cy="2584060"/>
              </a:xfrm>
              <a:prstGeom prst="ellipse">
                <a:avLst/>
              </a:prstGeom>
              <a:gradFill>
                <a:gsLst>
                  <a:gs pos="20000">
                    <a:srgbClr val="00B0F0"/>
                  </a:gs>
                  <a:gs pos="79000">
                    <a:srgbClr val="00317A"/>
                  </a:gs>
                </a:gsLst>
                <a:lin ang="5400000" scaled="0"/>
              </a:gradFill>
              <a:ln w="19050">
                <a:solidFill>
                  <a:schemeClr val="bg1"/>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049"/>
                <a:endParaRPr lang="en-US" sz="1959" kern="0" spc="98" dirty="0">
                  <a:solidFill>
                    <a:srgbClr val="FFFFFF"/>
                  </a:solidFill>
                  <a:latin typeface="Segoe UI Semibold" panose="020B0702040204020203" pitchFamily="34" charset="0"/>
                  <a:cs typeface="Segoe UI Semibold" panose="020B0702040204020203" pitchFamily="34" charset="0"/>
                </a:endParaRPr>
              </a:p>
            </p:txBody>
          </p:sp>
          <p:sp>
            <p:nvSpPr>
              <p:cNvPr id="107" name="TextBox 106"/>
              <p:cNvSpPr txBox="1"/>
              <p:nvPr/>
            </p:nvSpPr>
            <p:spPr>
              <a:xfrm>
                <a:off x="4704127" y="4086475"/>
                <a:ext cx="2485683" cy="384292"/>
              </a:xfrm>
              <a:prstGeom prst="rect">
                <a:avLst/>
              </a:prstGeom>
              <a:noFill/>
              <a:effectLst/>
            </p:spPr>
            <p:txBody>
              <a:bodyPr wrap="square" rtlCol="0">
                <a:spAutoFit/>
              </a:bodyPr>
              <a:lstStyle/>
              <a:p>
                <a:pPr algn="ctr" defTabSz="914049"/>
                <a:r>
                  <a:rPr lang="en-US" kern="0" spc="80" dirty="0">
                    <a:ln w="0"/>
                    <a:gradFill>
                      <a:gsLst>
                        <a:gs pos="5263">
                          <a:srgbClr val="FFFFFF"/>
                        </a:gs>
                        <a:gs pos="35000">
                          <a:srgbClr val="FFFFFF"/>
                        </a:gs>
                      </a:gsLst>
                      <a:lin ang="5400000" scaled="0"/>
                    </a:gradFill>
                    <a:latin typeface="Segoe UI Semibold" panose="020B0702040204020203" pitchFamily="34" charset="0"/>
                    <a:cs typeface="Segoe UI Semibold" panose="020B0702040204020203" pitchFamily="34" charset="0"/>
                  </a:rPr>
                  <a:t>BIZTALK SERVER</a:t>
                </a:r>
              </a:p>
            </p:txBody>
          </p:sp>
          <p:sp>
            <p:nvSpPr>
              <p:cNvPr id="108" name="TextBox 107"/>
              <p:cNvSpPr txBox="1"/>
              <p:nvPr/>
            </p:nvSpPr>
            <p:spPr>
              <a:xfrm>
                <a:off x="5011429" y="3063584"/>
                <a:ext cx="1871079" cy="384292"/>
              </a:xfrm>
              <a:prstGeom prst="rect">
                <a:avLst/>
              </a:prstGeom>
              <a:noFill/>
              <a:effectLst/>
            </p:spPr>
            <p:txBody>
              <a:bodyPr wrap="square" rtlCol="0">
                <a:spAutoFit/>
              </a:bodyPr>
              <a:lstStyle/>
              <a:p>
                <a:pPr algn="ctr" defTabSz="914049"/>
                <a:r>
                  <a:rPr lang="en-US" kern="0" spc="80" dirty="0">
                    <a:ln w="0"/>
                    <a:gradFill>
                      <a:gsLst>
                        <a:gs pos="5263">
                          <a:srgbClr val="FFFFFF"/>
                        </a:gs>
                        <a:gs pos="35000">
                          <a:srgbClr val="FFFFFF"/>
                        </a:gs>
                      </a:gsLst>
                      <a:lin ang="5400000" scaled="0"/>
                    </a:gradFill>
                    <a:latin typeface="Segoe UI Semibold" panose="020B0702040204020203" pitchFamily="34" charset="0"/>
                    <a:cs typeface="Segoe UI Semibold" panose="020B0702040204020203" pitchFamily="34" charset="0"/>
                  </a:rPr>
                  <a:t>LOGIC APPS</a:t>
                </a:r>
              </a:p>
            </p:txBody>
          </p:sp>
        </p:grpSp>
        <p:pic>
          <p:nvPicPr>
            <p:cNvPr id="78" name="Picture 77"/>
            <p:cNvPicPr>
              <a:picLocks noChangeAspect="1"/>
            </p:cNvPicPr>
            <p:nvPr/>
          </p:nvPicPr>
          <p:blipFill>
            <a:blip r:embed="rId14">
              <a:biLevel thresh="25000"/>
            </a:blip>
            <a:stretch>
              <a:fillRect/>
            </a:stretch>
          </p:blipFill>
          <p:spPr>
            <a:xfrm>
              <a:off x="10542164" y="-1837731"/>
              <a:ext cx="380134" cy="380134"/>
            </a:xfrm>
            <a:prstGeom prst="rect">
              <a:avLst/>
            </a:prstGeom>
          </p:spPr>
        </p:pic>
        <p:sp>
          <p:nvSpPr>
            <p:cNvPr id="102" name="Freeform 5"/>
            <p:cNvSpPr>
              <a:spLocks noChangeAspect="1" noEditPoints="1"/>
            </p:cNvSpPr>
            <p:nvPr/>
          </p:nvSpPr>
          <p:spPr bwMode="auto">
            <a:xfrm>
              <a:off x="10995666" y="-1863725"/>
              <a:ext cx="215260" cy="402814"/>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chemeClr val="bg1"/>
            </a:solidFill>
            <a:ln w="2540">
              <a:solidFill>
                <a:schemeClr val="bg1"/>
              </a:solidFill>
            </a:ln>
          </p:spPr>
          <p:txBody>
            <a:bodyPr vert="horz" wrap="square" lIns="91414" tIns="45706" rIns="91414" bIns="45706" numCol="1" anchor="t" anchorCtr="0" compatLnSpc="1">
              <a:prstTxWarp prst="textNoShape">
                <a:avLst/>
              </a:prstTxWarp>
            </a:bodyPr>
            <a:lstStyle/>
            <a:p>
              <a:pPr defTabSz="914049"/>
              <a:endParaRPr lang="en-US" kern="0" dirty="0">
                <a:solidFill>
                  <a:srgbClr val="505050"/>
                </a:solidFill>
              </a:endParaRPr>
            </a:p>
          </p:txBody>
        </p:sp>
      </p:grpSp>
      <p:pic>
        <p:nvPicPr>
          <p:cNvPr id="16" name="Picture 15"/>
          <p:cNvPicPr>
            <a:picLocks noChangeAspect="1"/>
          </p:cNvPicPr>
          <p:nvPr/>
        </p:nvPicPr>
        <p:blipFill>
          <a:blip r:embed="rId15"/>
          <a:stretch>
            <a:fillRect/>
          </a:stretch>
        </p:blipFill>
        <p:spPr>
          <a:xfrm>
            <a:off x="4935381" y="2821740"/>
            <a:ext cx="2553721" cy="2553721"/>
          </a:xfrm>
          <a:prstGeom prst="rect">
            <a:avLst/>
          </a:prstGeom>
        </p:spPr>
      </p:pic>
      <p:grpSp>
        <p:nvGrpSpPr>
          <p:cNvPr id="19" name="Group 18"/>
          <p:cNvGrpSpPr/>
          <p:nvPr/>
        </p:nvGrpSpPr>
        <p:grpSpPr>
          <a:xfrm>
            <a:off x="416757" y="1975256"/>
            <a:ext cx="3247503" cy="4244755"/>
            <a:chOff x="415110" y="1936723"/>
            <a:chExt cx="3248425" cy="4245960"/>
          </a:xfrm>
        </p:grpSpPr>
        <p:grpSp>
          <p:nvGrpSpPr>
            <p:cNvPr id="179" name="Group 178"/>
            <p:cNvGrpSpPr/>
            <p:nvPr/>
          </p:nvGrpSpPr>
          <p:grpSpPr>
            <a:xfrm>
              <a:off x="2918110" y="4236632"/>
              <a:ext cx="745425" cy="745425"/>
              <a:chOff x="2989406" y="5535051"/>
              <a:chExt cx="745531" cy="745531"/>
            </a:xfrm>
          </p:grpSpPr>
          <p:sp>
            <p:nvSpPr>
              <p:cNvPr id="180" name="Oval 179"/>
              <p:cNvSpPr/>
              <p:nvPr/>
            </p:nvSpPr>
            <p:spPr bwMode="auto">
              <a:xfrm>
                <a:off x="2989406" y="5535051"/>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Freeform 5"/>
              <p:cNvSpPr>
                <a:spLocks noChangeAspect="1" noEditPoints="1"/>
              </p:cNvSpPr>
              <p:nvPr/>
            </p:nvSpPr>
            <p:spPr bwMode="black">
              <a:xfrm>
                <a:off x="3120102" y="5738321"/>
                <a:ext cx="484138" cy="338990"/>
              </a:xfrm>
              <a:custGeom>
                <a:avLst/>
                <a:gdLst>
                  <a:gd name="T0" fmla="*/ 606 w 2288"/>
                  <a:gd name="T1" fmla="*/ 756 h 1601"/>
                  <a:gd name="T2" fmla="*/ 606 w 2288"/>
                  <a:gd name="T3" fmla="*/ 756 h 1601"/>
                  <a:gd name="T4" fmla="*/ 606 w 2288"/>
                  <a:gd name="T5" fmla="*/ 756 h 1601"/>
                  <a:gd name="T6" fmla="*/ 865 w 2288"/>
                  <a:gd name="T7" fmla="*/ 698 h 1601"/>
                  <a:gd name="T8" fmla="*/ 606 w 2288"/>
                  <a:gd name="T9" fmla="*/ 824 h 1601"/>
                  <a:gd name="T10" fmla="*/ 606 w 2288"/>
                  <a:gd name="T11" fmla="*/ 824 h 1601"/>
                  <a:gd name="T12" fmla="*/ 940 w 2288"/>
                  <a:gd name="T13" fmla="*/ 698 h 1601"/>
                  <a:gd name="T14" fmla="*/ 1475 w 2288"/>
                  <a:gd name="T15" fmla="*/ 698 h 1601"/>
                  <a:gd name="T16" fmla="*/ 1475 w 2288"/>
                  <a:gd name="T17" fmla="*/ 698 h 1601"/>
                  <a:gd name="T18" fmla="*/ 556 w 2288"/>
                  <a:gd name="T19" fmla="*/ 792 h 1601"/>
                  <a:gd name="T20" fmla="*/ 556 w 2288"/>
                  <a:gd name="T21" fmla="*/ 792 h 1601"/>
                  <a:gd name="T22" fmla="*/ 865 w 2288"/>
                  <a:gd name="T23" fmla="*/ 698 h 1601"/>
                  <a:gd name="T24" fmla="*/ 1436 w 2288"/>
                  <a:gd name="T25" fmla="*/ 824 h 1601"/>
                  <a:gd name="T26" fmla="*/ 1436 w 2288"/>
                  <a:gd name="T27" fmla="*/ 824 h 1601"/>
                  <a:gd name="T28" fmla="*/ 940 w 2288"/>
                  <a:gd name="T29" fmla="*/ 698 h 1601"/>
                  <a:gd name="T30" fmla="*/ 606 w 2288"/>
                  <a:gd name="T31" fmla="*/ 756 h 1601"/>
                  <a:gd name="T32" fmla="*/ 382 w 2288"/>
                  <a:gd name="T33" fmla="*/ 1339 h 1601"/>
                  <a:gd name="T34" fmla="*/ 490 w 2288"/>
                  <a:gd name="T35" fmla="*/ 794 h 1601"/>
                  <a:gd name="T36" fmla="*/ 447 w 2288"/>
                  <a:gd name="T37" fmla="*/ 799 h 1601"/>
                  <a:gd name="T38" fmla="*/ 483 w 2288"/>
                  <a:gd name="T39" fmla="*/ 667 h 1601"/>
                  <a:gd name="T40" fmla="*/ 490 w 2288"/>
                  <a:gd name="T41" fmla="*/ 794 h 1601"/>
                  <a:gd name="T42" fmla="*/ 513 w 2288"/>
                  <a:gd name="T43" fmla="*/ 792 h 1601"/>
                  <a:gd name="T44" fmla="*/ 599 w 2288"/>
                  <a:gd name="T45" fmla="*/ 680 h 1601"/>
                  <a:gd name="T46" fmla="*/ 685 w 2288"/>
                  <a:gd name="T47" fmla="*/ 721 h 1601"/>
                  <a:gd name="T48" fmla="*/ 770 w 2288"/>
                  <a:gd name="T49" fmla="*/ 567 h 1601"/>
                  <a:gd name="T50" fmla="*/ 982 w 2288"/>
                  <a:gd name="T51" fmla="*/ 839 h 1601"/>
                  <a:gd name="T52" fmla="*/ 863 w 2288"/>
                  <a:gd name="T53" fmla="*/ 652 h 1601"/>
                  <a:gd name="T54" fmla="*/ 1018 w 2288"/>
                  <a:gd name="T55" fmla="*/ 830 h 1601"/>
                  <a:gd name="T56" fmla="*/ 1044 w 2288"/>
                  <a:gd name="T57" fmla="*/ 749 h 1601"/>
                  <a:gd name="T58" fmla="*/ 1074 w 2288"/>
                  <a:gd name="T59" fmla="*/ 685 h 1601"/>
                  <a:gd name="T60" fmla="*/ 1284 w 2288"/>
                  <a:gd name="T61" fmla="*/ 684 h 1601"/>
                  <a:gd name="T62" fmla="*/ 1145 w 2288"/>
                  <a:gd name="T63" fmla="*/ 911 h 1601"/>
                  <a:gd name="T64" fmla="*/ 1212 w 2288"/>
                  <a:gd name="T65" fmla="*/ 684 h 1601"/>
                  <a:gd name="T66" fmla="*/ 1363 w 2288"/>
                  <a:gd name="T67" fmla="*/ 563 h 1601"/>
                  <a:gd name="T68" fmla="*/ 1290 w 2288"/>
                  <a:gd name="T69" fmla="*/ 648 h 1601"/>
                  <a:gd name="T70" fmla="*/ 1364 w 2288"/>
                  <a:gd name="T71" fmla="*/ 828 h 1601"/>
                  <a:gd name="T72" fmla="*/ 1526 w 2288"/>
                  <a:gd name="T73" fmla="*/ 710 h 1601"/>
                  <a:gd name="T74" fmla="*/ 1615 w 2288"/>
                  <a:gd name="T75" fmla="*/ 716 h 1601"/>
                  <a:gd name="T76" fmla="*/ 1609 w 2288"/>
                  <a:gd name="T77" fmla="*/ 652 h 1601"/>
                  <a:gd name="T78" fmla="*/ 1697 w 2288"/>
                  <a:gd name="T79" fmla="*/ 751 h 1601"/>
                  <a:gd name="T80" fmla="*/ 1842 w 2288"/>
                  <a:gd name="T81" fmla="*/ 686 h 1601"/>
                  <a:gd name="T82" fmla="*/ 1857 w 2288"/>
                  <a:gd name="T83" fmla="*/ 844 h 1601"/>
                  <a:gd name="T84" fmla="*/ 2044 w 2288"/>
                  <a:gd name="T85" fmla="*/ 839 h 1601"/>
                  <a:gd name="T86" fmla="*/ 1925 w 2288"/>
                  <a:gd name="T87" fmla="*/ 652 h 1601"/>
                  <a:gd name="T88" fmla="*/ 2011 w 2288"/>
                  <a:gd name="T89" fmla="*/ 730 h 1601"/>
                  <a:gd name="T90" fmla="*/ 1488 w 2288"/>
                  <a:gd name="T91" fmla="*/ 752 h 1601"/>
                  <a:gd name="T92" fmla="*/ 568 w 2288"/>
                  <a:gd name="T93" fmla="*/ 766 h 1601"/>
                  <a:gd name="T94" fmla="*/ 606 w 2288"/>
                  <a:gd name="T95" fmla="*/ 756 h 1601"/>
                  <a:gd name="T96" fmla="*/ 940 w 2288"/>
                  <a:gd name="T97" fmla="*/ 698 h 1601"/>
                  <a:gd name="T98" fmla="*/ 1386 w 2288"/>
                  <a:gd name="T99" fmla="*/ 752 h 1601"/>
                  <a:gd name="T100" fmla="*/ 1386 w 2288"/>
                  <a:gd name="T101" fmla="*/ 752 h 1601"/>
                  <a:gd name="T102" fmla="*/ 854 w 2288"/>
                  <a:gd name="T103" fmla="*/ 730 h 1601"/>
                  <a:gd name="T104" fmla="*/ 642 w 2288"/>
                  <a:gd name="T105" fmla="*/ 820 h 1601"/>
                  <a:gd name="T106" fmla="*/ 642 w 2288"/>
                  <a:gd name="T107" fmla="*/ 820 h 1601"/>
                  <a:gd name="T108" fmla="*/ 940 w 2288"/>
                  <a:gd name="T109" fmla="*/ 698 h 1601"/>
                  <a:gd name="T110" fmla="*/ 560 w 2288"/>
                  <a:gd name="T111" fmla="*/ 808 h 1601"/>
                  <a:gd name="T112" fmla="*/ 560 w 2288"/>
                  <a:gd name="T113" fmla="*/ 808 h 1601"/>
                  <a:gd name="T114" fmla="*/ 854 w 2288"/>
                  <a:gd name="T115" fmla="*/ 730 h 1601"/>
                  <a:gd name="T116" fmla="*/ 606 w 2288"/>
                  <a:gd name="T117" fmla="*/ 756 h 1601"/>
                  <a:gd name="T118" fmla="*/ 606 w 2288"/>
                  <a:gd name="T119" fmla="*/ 756 h 1601"/>
                  <a:gd name="T120" fmla="*/ 606 w 2288"/>
                  <a:gd name="T121" fmla="*/ 756 h 1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8" h="1601">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1794" y="217"/>
                    </a:moveTo>
                    <a:cubicBezTo>
                      <a:pt x="1723" y="217"/>
                      <a:pt x="1655" y="231"/>
                      <a:pt x="1595" y="259"/>
                    </a:cubicBezTo>
                    <a:cubicBezTo>
                      <a:pt x="1525" y="133"/>
                      <a:pt x="1393" y="50"/>
                      <a:pt x="1241" y="50"/>
                    </a:cubicBezTo>
                    <a:cubicBezTo>
                      <a:pt x="1128" y="50"/>
                      <a:pt x="1026" y="97"/>
                      <a:pt x="952" y="174"/>
                    </a:cubicBezTo>
                    <a:cubicBezTo>
                      <a:pt x="871" y="68"/>
                      <a:pt x="743" y="0"/>
                      <a:pt x="599" y="0"/>
                    </a:cubicBezTo>
                    <a:cubicBezTo>
                      <a:pt x="353" y="0"/>
                      <a:pt x="154" y="197"/>
                      <a:pt x="154" y="442"/>
                    </a:cubicBezTo>
                    <a:cubicBezTo>
                      <a:pt x="154" y="505"/>
                      <a:pt x="168" y="566"/>
                      <a:pt x="191" y="620"/>
                    </a:cubicBezTo>
                    <a:cubicBezTo>
                      <a:pt x="77" y="686"/>
                      <a:pt x="0" y="811"/>
                      <a:pt x="0" y="954"/>
                    </a:cubicBezTo>
                    <a:cubicBezTo>
                      <a:pt x="0" y="1167"/>
                      <a:pt x="171" y="1339"/>
                      <a:pt x="382" y="1339"/>
                    </a:cubicBezTo>
                    <a:cubicBezTo>
                      <a:pt x="409" y="1339"/>
                      <a:pt x="435" y="1337"/>
                      <a:pt x="460" y="1332"/>
                    </a:cubicBezTo>
                    <a:cubicBezTo>
                      <a:pt x="518" y="1489"/>
                      <a:pt x="669" y="1601"/>
                      <a:pt x="846" y="1601"/>
                    </a:cubicBezTo>
                    <a:cubicBezTo>
                      <a:pt x="1016" y="1601"/>
                      <a:pt x="1162" y="1497"/>
                      <a:pt x="1225" y="1351"/>
                    </a:cubicBezTo>
                    <a:cubicBezTo>
                      <a:pt x="1272" y="1374"/>
                      <a:pt x="1326" y="1387"/>
                      <a:pt x="1382" y="1387"/>
                    </a:cubicBezTo>
                    <a:cubicBezTo>
                      <a:pt x="1517" y="1387"/>
                      <a:pt x="1635" y="1312"/>
                      <a:pt x="1697" y="1202"/>
                    </a:cubicBezTo>
                    <a:cubicBezTo>
                      <a:pt x="1729" y="1208"/>
                      <a:pt x="1761" y="1211"/>
                      <a:pt x="1794" y="1211"/>
                    </a:cubicBezTo>
                    <a:cubicBezTo>
                      <a:pt x="2066" y="1211"/>
                      <a:pt x="2288" y="989"/>
                      <a:pt x="2288" y="714"/>
                    </a:cubicBezTo>
                    <a:cubicBezTo>
                      <a:pt x="2288" y="439"/>
                      <a:pt x="2066" y="217"/>
                      <a:pt x="1794" y="217"/>
                    </a:cubicBezTo>
                    <a:close/>
                    <a:moveTo>
                      <a:pt x="490" y="794"/>
                    </a:moveTo>
                    <a:cubicBezTo>
                      <a:pt x="490" y="834"/>
                      <a:pt x="460" y="860"/>
                      <a:pt x="414" y="860"/>
                    </a:cubicBezTo>
                    <a:cubicBezTo>
                      <a:pt x="391" y="860"/>
                      <a:pt x="368" y="856"/>
                      <a:pt x="345" y="843"/>
                    </a:cubicBezTo>
                    <a:cubicBezTo>
                      <a:pt x="341" y="840"/>
                      <a:pt x="336" y="838"/>
                      <a:pt x="332" y="835"/>
                    </a:cubicBezTo>
                    <a:cubicBezTo>
                      <a:pt x="332" y="834"/>
                      <a:pt x="329" y="834"/>
                      <a:pt x="330" y="830"/>
                    </a:cubicBezTo>
                    <a:cubicBezTo>
                      <a:pt x="341" y="805"/>
                      <a:pt x="341" y="805"/>
                      <a:pt x="341" y="805"/>
                    </a:cubicBezTo>
                    <a:cubicBezTo>
                      <a:pt x="342" y="799"/>
                      <a:pt x="345" y="802"/>
                      <a:pt x="346" y="802"/>
                    </a:cubicBezTo>
                    <a:cubicBezTo>
                      <a:pt x="348" y="803"/>
                      <a:pt x="351" y="806"/>
                      <a:pt x="354" y="807"/>
                    </a:cubicBezTo>
                    <a:cubicBezTo>
                      <a:pt x="382" y="825"/>
                      <a:pt x="406" y="825"/>
                      <a:pt x="415" y="825"/>
                    </a:cubicBezTo>
                    <a:cubicBezTo>
                      <a:pt x="434" y="825"/>
                      <a:pt x="447" y="814"/>
                      <a:pt x="447" y="799"/>
                    </a:cubicBezTo>
                    <a:cubicBezTo>
                      <a:pt x="447" y="798"/>
                      <a:pt x="447" y="798"/>
                      <a:pt x="447" y="798"/>
                    </a:cubicBezTo>
                    <a:cubicBezTo>
                      <a:pt x="447" y="783"/>
                      <a:pt x="428" y="776"/>
                      <a:pt x="406" y="770"/>
                    </a:cubicBezTo>
                    <a:cubicBezTo>
                      <a:pt x="401" y="769"/>
                      <a:pt x="401" y="769"/>
                      <a:pt x="401" y="769"/>
                    </a:cubicBezTo>
                    <a:cubicBezTo>
                      <a:pt x="369" y="760"/>
                      <a:pt x="337" y="747"/>
                      <a:pt x="337" y="707"/>
                    </a:cubicBezTo>
                    <a:cubicBezTo>
                      <a:pt x="337" y="688"/>
                      <a:pt x="344" y="672"/>
                      <a:pt x="357" y="661"/>
                    </a:cubicBezTo>
                    <a:cubicBezTo>
                      <a:pt x="370" y="649"/>
                      <a:pt x="388" y="643"/>
                      <a:pt x="410" y="643"/>
                    </a:cubicBezTo>
                    <a:cubicBezTo>
                      <a:pt x="414" y="643"/>
                      <a:pt x="414" y="643"/>
                      <a:pt x="414" y="643"/>
                    </a:cubicBezTo>
                    <a:cubicBezTo>
                      <a:pt x="440" y="643"/>
                      <a:pt x="464" y="650"/>
                      <a:pt x="482" y="661"/>
                    </a:cubicBezTo>
                    <a:cubicBezTo>
                      <a:pt x="483" y="662"/>
                      <a:pt x="484" y="665"/>
                      <a:pt x="483" y="667"/>
                    </a:cubicBezTo>
                    <a:cubicBezTo>
                      <a:pt x="483" y="668"/>
                      <a:pt x="475" y="690"/>
                      <a:pt x="474" y="693"/>
                    </a:cubicBezTo>
                    <a:cubicBezTo>
                      <a:pt x="473" y="697"/>
                      <a:pt x="468" y="694"/>
                      <a:pt x="468" y="694"/>
                    </a:cubicBezTo>
                    <a:cubicBezTo>
                      <a:pt x="452" y="685"/>
                      <a:pt x="428" y="679"/>
                      <a:pt x="409" y="679"/>
                    </a:cubicBezTo>
                    <a:cubicBezTo>
                      <a:pt x="390" y="679"/>
                      <a:pt x="378" y="688"/>
                      <a:pt x="378" y="702"/>
                    </a:cubicBezTo>
                    <a:cubicBezTo>
                      <a:pt x="378" y="710"/>
                      <a:pt x="383" y="715"/>
                      <a:pt x="391" y="719"/>
                    </a:cubicBezTo>
                    <a:cubicBezTo>
                      <a:pt x="399" y="724"/>
                      <a:pt x="410" y="727"/>
                      <a:pt x="422" y="731"/>
                    </a:cubicBezTo>
                    <a:cubicBezTo>
                      <a:pt x="425" y="733"/>
                      <a:pt x="425" y="733"/>
                      <a:pt x="425" y="733"/>
                    </a:cubicBezTo>
                    <a:cubicBezTo>
                      <a:pt x="456" y="743"/>
                      <a:pt x="490" y="756"/>
                      <a:pt x="490" y="793"/>
                    </a:cubicBezTo>
                    <a:cubicBezTo>
                      <a:pt x="490" y="794"/>
                      <a:pt x="490" y="794"/>
                      <a:pt x="490" y="794"/>
                    </a:cubicBezTo>
                    <a:close/>
                    <a:moveTo>
                      <a:pt x="685" y="842"/>
                    </a:moveTo>
                    <a:cubicBezTo>
                      <a:pt x="685" y="842"/>
                      <a:pt x="685" y="846"/>
                      <a:pt x="682" y="847"/>
                    </a:cubicBezTo>
                    <a:cubicBezTo>
                      <a:pt x="682" y="847"/>
                      <a:pt x="677" y="848"/>
                      <a:pt x="672" y="848"/>
                    </a:cubicBezTo>
                    <a:cubicBezTo>
                      <a:pt x="668" y="849"/>
                      <a:pt x="652" y="853"/>
                      <a:pt x="638" y="855"/>
                    </a:cubicBezTo>
                    <a:cubicBezTo>
                      <a:pt x="626" y="857"/>
                      <a:pt x="613" y="858"/>
                      <a:pt x="599" y="858"/>
                    </a:cubicBezTo>
                    <a:cubicBezTo>
                      <a:pt x="586" y="858"/>
                      <a:pt x="574" y="857"/>
                      <a:pt x="564" y="855"/>
                    </a:cubicBezTo>
                    <a:cubicBezTo>
                      <a:pt x="552" y="852"/>
                      <a:pt x="543" y="848"/>
                      <a:pt x="537" y="843"/>
                    </a:cubicBezTo>
                    <a:cubicBezTo>
                      <a:pt x="529" y="838"/>
                      <a:pt x="523" y="830"/>
                      <a:pt x="519" y="823"/>
                    </a:cubicBezTo>
                    <a:cubicBezTo>
                      <a:pt x="515" y="814"/>
                      <a:pt x="513" y="805"/>
                      <a:pt x="513" y="792"/>
                    </a:cubicBezTo>
                    <a:cubicBezTo>
                      <a:pt x="513" y="780"/>
                      <a:pt x="515" y="770"/>
                      <a:pt x="520" y="762"/>
                    </a:cubicBezTo>
                    <a:cubicBezTo>
                      <a:pt x="525" y="753"/>
                      <a:pt x="532" y="745"/>
                      <a:pt x="540" y="739"/>
                    </a:cubicBezTo>
                    <a:cubicBezTo>
                      <a:pt x="547" y="734"/>
                      <a:pt x="556" y="730"/>
                      <a:pt x="567" y="726"/>
                    </a:cubicBezTo>
                    <a:cubicBezTo>
                      <a:pt x="578" y="724"/>
                      <a:pt x="588" y="722"/>
                      <a:pt x="600" y="722"/>
                    </a:cubicBezTo>
                    <a:cubicBezTo>
                      <a:pt x="608" y="722"/>
                      <a:pt x="615" y="722"/>
                      <a:pt x="620" y="724"/>
                    </a:cubicBezTo>
                    <a:cubicBezTo>
                      <a:pt x="620" y="724"/>
                      <a:pt x="631" y="724"/>
                      <a:pt x="642" y="726"/>
                    </a:cubicBezTo>
                    <a:cubicBezTo>
                      <a:pt x="642" y="720"/>
                      <a:pt x="642" y="720"/>
                      <a:pt x="642" y="720"/>
                    </a:cubicBezTo>
                    <a:cubicBezTo>
                      <a:pt x="642" y="703"/>
                      <a:pt x="638" y="694"/>
                      <a:pt x="632" y="689"/>
                    </a:cubicBezTo>
                    <a:cubicBezTo>
                      <a:pt x="624" y="683"/>
                      <a:pt x="613" y="680"/>
                      <a:pt x="599" y="680"/>
                    </a:cubicBezTo>
                    <a:cubicBezTo>
                      <a:pt x="599" y="680"/>
                      <a:pt x="567" y="680"/>
                      <a:pt x="541" y="693"/>
                    </a:cubicBezTo>
                    <a:cubicBezTo>
                      <a:pt x="540" y="694"/>
                      <a:pt x="538" y="694"/>
                      <a:pt x="538" y="694"/>
                    </a:cubicBezTo>
                    <a:cubicBezTo>
                      <a:pt x="538" y="694"/>
                      <a:pt x="536" y="695"/>
                      <a:pt x="534" y="693"/>
                    </a:cubicBezTo>
                    <a:cubicBezTo>
                      <a:pt x="525" y="667"/>
                      <a:pt x="525" y="667"/>
                      <a:pt x="525" y="667"/>
                    </a:cubicBezTo>
                    <a:cubicBezTo>
                      <a:pt x="524" y="663"/>
                      <a:pt x="527" y="662"/>
                      <a:pt x="527" y="662"/>
                    </a:cubicBezTo>
                    <a:cubicBezTo>
                      <a:pt x="538" y="653"/>
                      <a:pt x="567" y="647"/>
                      <a:pt x="567" y="647"/>
                    </a:cubicBezTo>
                    <a:cubicBezTo>
                      <a:pt x="577" y="645"/>
                      <a:pt x="592" y="644"/>
                      <a:pt x="602" y="644"/>
                    </a:cubicBezTo>
                    <a:cubicBezTo>
                      <a:pt x="629" y="644"/>
                      <a:pt x="650" y="649"/>
                      <a:pt x="664" y="662"/>
                    </a:cubicBezTo>
                    <a:cubicBezTo>
                      <a:pt x="678" y="675"/>
                      <a:pt x="685" y="694"/>
                      <a:pt x="685" y="721"/>
                    </a:cubicBezTo>
                    <a:cubicBezTo>
                      <a:pt x="685" y="842"/>
                      <a:pt x="685" y="842"/>
                      <a:pt x="685" y="842"/>
                    </a:cubicBezTo>
                    <a:close/>
                    <a:moveTo>
                      <a:pt x="770" y="851"/>
                    </a:moveTo>
                    <a:cubicBezTo>
                      <a:pt x="770" y="852"/>
                      <a:pt x="769" y="855"/>
                      <a:pt x="767" y="855"/>
                    </a:cubicBezTo>
                    <a:cubicBezTo>
                      <a:pt x="767" y="855"/>
                      <a:pt x="767" y="855"/>
                      <a:pt x="732" y="855"/>
                    </a:cubicBezTo>
                    <a:cubicBezTo>
                      <a:pt x="729" y="855"/>
                      <a:pt x="728" y="852"/>
                      <a:pt x="728" y="851"/>
                    </a:cubicBezTo>
                    <a:cubicBezTo>
                      <a:pt x="728" y="851"/>
                      <a:pt x="728" y="851"/>
                      <a:pt x="728" y="567"/>
                    </a:cubicBezTo>
                    <a:cubicBezTo>
                      <a:pt x="728" y="564"/>
                      <a:pt x="729" y="563"/>
                      <a:pt x="732" y="563"/>
                    </a:cubicBezTo>
                    <a:cubicBezTo>
                      <a:pt x="732" y="563"/>
                      <a:pt x="732" y="563"/>
                      <a:pt x="767" y="563"/>
                    </a:cubicBezTo>
                    <a:cubicBezTo>
                      <a:pt x="769" y="563"/>
                      <a:pt x="770" y="564"/>
                      <a:pt x="770" y="567"/>
                    </a:cubicBezTo>
                    <a:lnTo>
                      <a:pt x="770" y="851"/>
                    </a:lnTo>
                    <a:close/>
                    <a:moveTo>
                      <a:pt x="990" y="760"/>
                    </a:moveTo>
                    <a:cubicBezTo>
                      <a:pt x="990" y="762"/>
                      <a:pt x="986" y="762"/>
                      <a:pt x="986" y="762"/>
                    </a:cubicBezTo>
                    <a:cubicBezTo>
                      <a:pt x="854" y="762"/>
                      <a:pt x="854" y="762"/>
                      <a:pt x="854" y="762"/>
                    </a:cubicBezTo>
                    <a:cubicBezTo>
                      <a:pt x="855" y="783"/>
                      <a:pt x="859" y="797"/>
                      <a:pt x="869" y="807"/>
                    </a:cubicBezTo>
                    <a:cubicBezTo>
                      <a:pt x="878" y="816"/>
                      <a:pt x="894" y="823"/>
                      <a:pt x="914" y="823"/>
                    </a:cubicBezTo>
                    <a:cubicBezTo>
                      <a:pt x="946" y="823"/>
                      <a:pt x="959" y="816"/>
                      <a:pt x="969" y="812"/>
                    </a:cubicBezTo>
                    <a:cubicBezTo>
                      <a:pt x="969" y="812"/>
                      <a:pt x="973" y="811"/>
                      <a:pt x="974" y="815"/>
                    </a:cubicBezTo>
                    <a:cubicBezTo>
                      <a:pt x="982" y="839"/>
                      <a:pt x="982" y="839"/>
                      <a:pt x="982" y="839"/>
                    </a:cubicBezTo>
                    <a:cubicBezTo>
                      <a:pt x="985" y="843"/>
                      <a:pt x="983" y="844"/>
                      <a:pt x="982" y="846"/>
                    </a:cubicBezTo>
                    <a:cubicBezTo>
                      <a:pt x="973" y="849"/>
                      <a:pt x="953" y="858"/>
                      <a:pt x="915" y="858"/>
                    </a:cubicBezTo>
                    <a:cubicBezTo>
                      <a:pt x="896" y="858"/>
                      <a:pt x="880" y="856"/>
                      <a:pt x="867" y="851"/>
                    </a:cubicBezTo>
                    <a:cubicBezTo>
                      <a:pt x="854" y="846"/>
                      <a:pt x="842" y="838"/>
                      <a:pt x="833" y="829"/>
                    </a:cubicBezTo>
                    <a:cubicBezTo>
                      <a:pt x="824" y="819"/>
                      <a:pt x="818" y="808"/>
                      <a:pt x="814" y="794"/>
                    </a:cubicBezTo>
                    <a:cubicBezTo>
                      <a:pt x="810" y="783"/>
                      <a:pt x="808" y="767"/>
                      <a:pt x="808" y="752"/>
                    </a:cubicBezTo>
                    <a:cubicBezTo>
                      <a:pt x="808" y="738"/>
                      <a:pt x="810" y="724"/>
                      <a:pt x="814" y="710"/>
                    </a:cubicBezTo>
                    <a:cubicBezTo>
                      <a:pt x="818" y="697"/>
                      <a:pt x="824" y="685"/>
                      <a:pt x="832" y="676"/>
                    </a:cubicBezTo>
                    <a:cubicBezTo>
                      <a:pt x="840" y="666"/>
                      <a:pt x="850" y="658"/>
                      <a:pt x="863" y="652"/>
                    </a:cubicBezTo>
                    <a:cubicBezTo>
                      <a:pt x="874" y="647"/>
                      <a:pt x="890" y="644"/>
                      <a:pt x="906" y="644"/>
                    </a:cubicBezTo>
                    <a:cubicBezTo>
                      <a:pt x="921" y="644"/>
                      <a:pt x="933" y="647"/>
                      <a:pt x="944" y="652"/>
                    </a:cubicBezTo>
                    <a:cubicBezTo>
                      <a:pt x="953" y="656"/>
                      <a:pt x="960" y="662"/>
                      <a:pt x="969" y="671"/>
                    </a:cubicBezTo>
                    <a:cubicBezTo>
                      <a:pt x="974" y="676"/>
                      <a:pt x="983" y="689"/>
                      <a:pt x="986" y="702"/>
                    </a:cubicBezTo>
                    <a:cubicBezTo>
                      <a:pt x="995" y="731"/>
                      <a:pt x="990" y="757"/>
                      <a:pt x="990" y="760"/>
                    </a:cubicBezTo>
                    <a:close/>
                    <a:moveTo>
                      <a:pt x="1100" y="860"/>
                    </a:moveTo>
                    <a:cubicBezTo>
                      <a:pt x="1077" y="860"/>
                      <a:pt x="1055" y="856"/>
                      <a:pt x="1032" y="843"/>
                    </a:cubicBezTo>
                    <a:cubicBezTo>
                      <a:pt x="1027" y="840"/>
                      <a:pt x="1023" y="838"/>
                      <a:pt x="1019" y="835"/>
                    </a:cubicBezTo>
                    <a:cubicBezTo>
                      <a:pt x="1018" y="834"/>
                      <a:pt x="1017" y="834"/>
                      <a:pt x="1018" y="830"/>
                    </a:cubicBezTo>
                    <a:cubicBezTo>
                      <a:pt x="1027" y="805"/>
                      <a:pt x="1027" y="805"/>
                      <a:pt x="1027" y="805"/>
                    </a:cubicBezTo>
                    <a:cubicBezTo>
                      <a:pt x="1028" y="801"/>
                      <a:pt x="1032" y="802"/>
                      <a:pt x="1033" y="802"/>
                    </a:cubicBezTo>
                    <a:cubicBezTo>
                      <a:pt x="1036" y="805"/>
                      <a:pt x="1037" y="806"/>
                      <a:pt x="1041" y="807"/>
                    </a:cubicBezTo>
                    <a:cubicBezTo>
                      <a:pt x="1068" y="825"/>
                      <a:pt x="1094" y="825"/>
                      <a:pt x="1101" y="825"/>
                    </a:cubicBezTo>
                    <a:cubicBezTo>
                      <a:pt x="1122" y="825"/>
                      <a:pt x="1135" y="814"/>
                      <a:pt x="1135" y="799"/>
                    </a:cubicBezTo>
                    <a:cubicBezTo>
                      <a:pt x="1135" y="799"/>
                      <a:pt x="1135" y="799"/>
                      <a:pt x="1135" y="798"/>
                    </a:cubicBezTo>
                    <a:cubicBezTo>
                      <a:pt x="1135" y="783"/>
                      <a:pt x="1116" y="776"/>
                      <a:pt x="1092" y="770"/>
                    </a:cubicBezTo>
                    <a:cubicBezTo>
                      <a:pt x="1092" y="770"/>
                      <a:pt x="1092" y="770"/>
                      <a:pt x="1087" y="769"/>
                    </a:cubicBezTo>
                    <a:cubicBezTo>
                      <a:pt x="1072" y="764"/>
                      <a:pt x="1056" y="759"/>
                      <a:pt x="1044" y="749"/>
                    </a:cubicBezTo>
                    <a:cubicBezTo>
                      <a:pt x="1032" y="740"/>
                      <a:pt x="1023" y="727"/>
                      <a:pt x="1023" y="707"/>
                    </a:cubicBezTo>
                    <a:cubicBezTo>
                      <a:pt x="1023" y="670"/>
                      <a:pt x="1054" y="643"/>
                      <a:pt x="1096" y="643"/>
                    </a:cubicBezTo>
                    <a:cubicBezTo>
                      <a:pt x="1096" y="643"/>
                      <a:pt x="1096" y="643"/>
                      <a:pt x="1101" y="643"/>
                    </a:cubicBezTo>
                    <a:cubicBezTo>
                      <a:pt x="1127" y="643"/>
                      <a:pt x="1150" y="650"/>
                      <a:pt x="1168" y="661"/>
                    </a:cubicBezTo>
                    <a:cubicBezTo>
                      <a:pt x="1171" y="662"/>
                      <a:pt x="1172" y="665"/>
                      <a:pt x="1171" y="667"/>
                    </a:cubicBezTo>
                    <a:cubicBezTo>
                      <a:pt x="1169" y="668"/>
                      <a:pt x="1162" y="690"/>
                      <a:pt x="1162" y="693"/>
                    </a:cubicBezTo>
                    <a:cubicBezTo>
                      <a:pt x="1159" y="697"/>
                      <a:pt x="1155" y="694"/>
                      <a:pt x="1155" y="694"/>
                    </a:cubicBezTo>
                    <a:cubicBezTo>
                      <a:pt x="1140" y="685"/>
                      <a:pt x="1116" y="679"/>
                      <a:pt x="1095" y="679"/>
                    </a:cubicBezTo>
                    <a:cubicBezTo>
                      <a:pt x="1086" y="679"/>
                      <a:pt x="1079" y="681"/>
                      <a:pt x="1074" y="685"/>
                    </a:cubicBezTo>
                    <a:cubicBezTo>
                      <a:pt x="1068" y="689"/>
                      <a:pt x="1066" y="695"/>
                      <a:pt x="1066" y="702"/>
                    </a:cubicBezTo>
                    <a:cubicBezTo>
                      <a:pt x="1066" y="717"/>
                      <a:pt x="1086" y="724"/>
                      <a:pt x="1109" y="731"/>
                    </a:cubicBezTo>
                    <a:cubicBezTo>
                      <a:pt x="1109" y="731"/>
                      <a:pt x="1109" y="731"/>
                      <a:pt x="1113" y="733"/>
                    </a:cubicBezTo>
                    <a:cubicBezTo>
                      <a:pt x="1144" y="743"/>
                      <a:pt x="1177" y="756"/>
                      <a:pt x="1177" y="793"/>
                    </a:cubicBezTo>
                    <a:cubicBezTo>
                      <a:pt x="1177" y="793"/>
                      <a:pt x="1177" y="793"/>
                      <a:pt x="1177" y="794"/>
                    </a:cubicBezTo>
                    <a:cubicBezTo>
                      <a:pt x="1177" y="834"/>
                      <a:pt x="1148" y="860"/>
                      <a:pt x="1100" y="860"/>
                    </a:cubicBezTo>
                    <a:close/>
                    <a:moveTo>
                      <a:pt x="1332" y="680"/>
                    </a:moveTo>
                    <a:cubicBezTo>
                      <a:pt x="1331" y="684"/>
                      <a:pt x="1327" y="684"/>
                      <a:pt x="1327" y="684"/>
                    </a:cubicBezTo>
                    <a:cubicBezTo>
                      <a:pt x="1327" y="684"/>
                      <a:pt x="1327" y="684"/>
                      <a:pt x="1284" y="684"/>
                    </a:cubicBezTo>
                    <a:cubicBezTo>
                      <a:pt x="1284" y="684"/>
                      <a:pt x="1284" y="684"/>
                      <a:pt x="1254" y="853"/>
                    </a:cubicBezTo>
                    <a:cubicBezTo>
                      <a:pt x="1252" y="870"/>
                      <a:pt x="1248" y="885"/>
                      <a:pt x="1243" y="897"/>
                    </a:cubicBezTo>
                    <a:cubicBezTo>
                      <a:pt x="1237" y="910"/>
                      <a:pt x="1234" y="919"/>
                      <a:pt x="1226" y="928"/>
                    </a:cubicBezTo>
                    <a:cubicBezTo>
                      <a:pt x="1218" y="936"/>
                      <a:pt x="1210" y="941"/>
                      <a:pt x="1200" y="945"/>
                    </a:cubicBezTo>
                    <a:cubicBezTo>
                      <a:pt x="1191" y="947"/>
                      <a:pt x="1181" y="950"/>
                      <a:pt x="1168" y="950"/>
                    </a:cubicBezTo>
                    <a:cubicBezTo>
                      <a:pt x="1163" y="950"/>
                      <a:pt x="1157" y="950"/>
                      <a:pt x="1149" y="947"/>
                    </a:cubicBezTo>
                    <a:cubicBezTo>
                      <a:pt x="1144" y="946"/>
                      <a:pt x="1140" y="946"/>
                      <a:pt x="1136" y="945"/>
                    </a:cubicBezTo>
                    <a:cubicBezTo>
                      <a:pt x="1135" y="943"/>
                      <a:pt x="1134" y="942"/>
                      <a:pt x="1135" y="938"/>
                    </a:cubicBezTo>
                    <a:cubicBezTo>
                      <a:pt x="1136" y="936"/>
                      <a:pt x="1144" y="915"/>
                      <a:pt x="1145" y="911"/>
                    </a:cubicBezTo>
                    <a:cubicBezTo>
                      <a:pt x="1146" y="909"/>
                      <a:pt x="1149" y="910"/>
                      <a:pt x="1149" y="910"/>
                    </a:cubicBezTo>
                    <a:cubicBezTo>
                      <a:pt x="1151" y="911"/>
                      <a:pt x="1153" y="911"/>
                      <a:pt x="1157" y="912"/>
                    </a:cubicBezTo>
                    <a:cubicBezTo>
                      <a:pt x="1167" y="912"/>
                      <a:pt x="1167" y="912"/>
                      <a:pt x="1167" y="912"/>
                    </a:cubicBezTo>
                    <a:cubicBezTo>
                      <a:pt x="1173" y="912"/>
                      <a:pt x="1178" y="912"/>
                      <a:pt x="1182" y="911"/>
                    </a:cubicBezTo>
                    <a:cubicBezTo>
                      <a:pt x="1189" y="909"/>
                      <a:pt x="1191" y="906"/>
                      <a:pt x="1195" y="901"/>
                    </a:cubicBezTo>
                    <a:cubicBezTo>
                      <a:pt x="1198" y="897"/>
                      <a:pt x="1202" y="891"/>
                      <a:pt x="1204" y="883"/>
                    </a:cubicBezTo>
                    <a:cubicBezTo>
                      <a:pt x="1207" y="874"/>
                      <a:pt x="1209" y="864"/>
                      <a:pt x="1212" y="849"/>
                    </a:cubicBezTo>
                    <a:cubicBezTo>
                      <a:pt x="1212" y="849"/>
                      <a:pt x="1212" y="849"/>
                      <a:pt x="1241" y="684"/>
                    </a:cubicBezTo>
                    <a:cubicBezTo>
                      <a:pt x="1241" y="684"/>
                      <a:pt x="1241" y="684"/>
                      <a:pt x="1212" y="684"/>
                    </a:cubicBezTo>
                    <a:cubicBezTo>
                      <a:pt x="1209" y="684"/>
                      <a:pt x="1208" y="683"/>
                      <a:pt x="1208" y="680"/>
                    </a:cubicBezTo>
                    <a:cubicBezTo>
                      <a:pt x="1208" y="680"/>
                      <a:pt x="1208" y="680"/>
                      <a:pt x="1213" y="652"/>
                    </a:cubicBezTo>
                    <a:cubicBezTo>
                      <a:pt x="1214" y="648"/>
                      <a:pt x="1217" y="648"/>
                      <a:pt x="1217" y="648"/>
                    </a:cubicBezTo>
                    <a:cubicBezTo>
                      <a:pt x="1217" y="648"/>
                      <a:pt x="1217" y="648"/>
                      <a:pt x="1248" y="648"/>
                    </a:cubicBezTo>
                    <a:cubicBezTo>
                      <a:pt x="1248" y="648"/>
                      <a:pt x="1248" y="648"/>
                      <a:pt x="1249" y="639"/>
                    </a:cubicBezTo>
                    <a:cubicBezTo>
                      <a:pt x="1254" y="612"/>
                      <a:pt x="1263" y="591"/>
                      <a:pt x="1276" y="579"/>
                    </a:cubicBezTo>
                    <a:cubicBezTo>
                      <a:pt x="1289" y="566"/>
                      <a:pt x="1308" y="558"/>
                      <a:pt x="1332" y="558"/>
                    </a:cubicBezTo>
                    <a:cubicBezTo>
                      <a:pt x="1339" y="558"/>
                      <a:pt x="1345" y="559"/>
                      <a:pt x="1350" y="561"/>
                    </a:cubicBezTo>
                    <a:cubicBezTo>
                      <a:pt x="1355" y="561"/>
                      <a:pt x="1359" y="562"/>
                      <a:pt x="1363" y="563"/>
                    </a:cubicBezTo>
                    <a:cubicBezTo>
                      <a:pt x="1364" y="563"/>
                      <a:pt x="1367" y="564"/>
                      <a:pt x="1366" y="568"/>
                    </a:cubicBezTo>
                    <a:cubicBezTo>
                      <a:pt x="1366" y="568"/>
                      <a:pt x="1366" y="568"/>
                      <a:pt x="1355" y="595"/>
                    </a:cubicBezTo>
                    <a:cubicBezTo>
                      <a:pt x="1354" y="598"/>
                      <a:pt x="1354" y="599"/>
                      <a:pt x="1350" y="598"/>
                    </a:cubicBezTo>
                    <a:cubicBezTo>
                      <a:pt x="1349" y="598"/>
                      <a:pt x="1346" y="596"/>
                      <a:pt x="1343" y="596"/>
                    </a:cubicBezTo>
                    <a:cubicBezTo>
                      <a:pt x="1340" y="595"/>
                      <a:pt x="1336" y="595"/>
                      <a:pt x="1332" y="595"/>
                    </a:cubicBezTo>
                    <a:cubicBezTo>
                      <a:pt x="1327" y="595"/>
                      <a:pt x="1322" y="595"/>
                      <a:pt x="1318" y="596"/>
                    </a:cubicBezTo>
                    <a:cubicBezTo>
                      <a:pt x="1313" y="598"/>
                      <a:pt x="1311" y="600"/>
                      <a:pt x="1307" y="604"/>
                    </a:cubicBezTo>
                    <a:cubicBezTo>
                      <a:pt x="1303" y="607"/>
                      <a:pt x="1299" y="612"/>
                      <a:pt x="1298" y="618"/>
                    </a:cubicBezTo>
                    <a:cubicBezTo>
                      <a:pt x="1293" y="632"/>
                      <a:pt x="1290" y="647"/>
                      <a:pt x="1290" y="648"/>
                    </a:cubicBezTo>
                    <a:cubicBezTo>
                      <a:pt x="1290" y="648"/>
                      <a:pt x="1290" y="648"/>
                      <a:pt x="1332" y="648"/>
                    </a:cubicBezTo>
                    <a:cubicBezTo>
                      <a:pt x="1336" y="648"/>
                      <a:pt x="1337" y="649"/>
                      <a:pt x="1337" y="652"/>
                    </a:cubicBezTo>
                    <a:cubicBezTo>
                      <a:pt x="1337" y="652"/>
                      <a:pt x="1337" y="652"/>
                      <a:pt x="1332" y="680"/>
                    </a:cubicBezTo>
                    <a:close/>
                    <a:moveTo>
                      <a:pt x="1526" y="793"/>
                    </a:moveTo>
                    <a:cubicBezTo>
                      <a:pt x="1522" y="807"/>
                      <a:pt x="1516" y="817"/>
                      <a:pt x="1508" y="828"/>
                    </a:cubicBezTo>
                    <a:cubicBezTo>
                      <a:pt x="1500" y="837"/>
                      <a:pt x="1490" y="844"/>
                      <a:pt x="1479" y="851"/>
                    </a:cubicBezTo>
                    <a:cubicBezTo>
                      <a:pt x="1466" y="856"/>
                      <a:pt x="1452" y="858"/>
                      <a:pt x="1436" y="858"/>
                    </a:cubicBezTo>
                    <a:cubicBezTo>
                      <a:pt x="1421" y="858"/>
                      <a:pt x="1407" y="856"/>
                      <a:pt x="1394" y="851"/>
                    </a:cubicBezTo>
                    <a:cubicBezTo>
                      <a:pt x="1382" y="844"/>
                      <a:pt x="1372" y="837"/>
                      <a:pt x="1364" y="828"/>
                    </a:cubicBezTo>
                    <a:cubicBezTo>
                      <a:pt x="1357" y="817"/>
                      <a:pt x="1350" y="807"/>
                      <a:pt x="1346" y="793"/>
                    </a:cubicBezTo>
                    <a:cubicBezTo>
                      <a:pt x="1343" y="780"/>
                      <a:pt x="1340" y="766"/>
                      <a:pt x="1340" y="752"/>
                    </a:cubicBezTo>
                    <a:cubicBezTo>
                      <a:pt x="1340" y="736"/>
                      <a:pt x="1343" y="722"/>
                      <a:pt x="1346" y="710"/>
                    </a:cubicBezTo>
                    <a:cubicBezTo>
                      <a:pt x="1350" y="697"/>
                      <a:pt x="1357" y="685"/>
                      <a:pt x="1364" y="675"/>
                    </a:cubicBezTo>
                    <a:cubicBezTo>
                      <a:pt x="1372" y="666"/>
                      <a:pt x="1382" y="658"/>
                      <a:pt x="1394" y="652"/>
                    </a:cubicBezTo>
                    <a:cubicBezTo>
                      <a:pt x="1407" y="647"/>
                      <a:pt x="1421" y="644"/>
                      <a:pt x="1436" y="644"/>
                    </a:cubicBezTo>
                    <a:cubicBezTo>
                      <a:pt x="1452" y="644"/>
                      <a:pt x="1466" y="647"/>
                      <a:pt x="1479" y="652"/>
                    </a:cubicBezTo>
                    <a:cubicBezTo>
                      <a:pt x="1490" y="658"/>
                      <a:pt x="1500" y="666"/>
                      <a:pt x="1508" y="675"/>
                    </a:cubicBezTo>
                    <a:cubicBezTo>
                      <a:pt x="1516" y="685"/>
                      <a:pt x="1522" y="697"/>
                      <a:pt x="1526" y="710"/>
                    </a:cubicBezTo>
                    <a:cubicBezTo>
                      <a:pt x="1530" y="722"/>
                      <a:pt x="1532" y="736"/>
                      <a:pt x="1532" y="752"/>
                    </a:cubicBezTo>
                    <a:cubicBezTo>
                      <a:pt x="1532" y="766"/>
                      <a:pt x="1530" y="780"/>
                      <a:pt x="1526" y="793"/>
                    </a:cubicBezTo>
                    <a:close/>
                    <a:moveTo>
                      <a:pt x="1690" y="654"/>
                    </a:moveTo>
                    <a:cubicBezTo>
                      <a:pt x="1689" y="658"/>
                      <a:pt x="1683" y="676"/>
                      <a:pt x="1680" y="683"/>
                    </a:cubicBezTo>
                    <a:cubicBezTo>
                      <a:pt x="1680" y="685"/>
                      <a:pt x="1677" y="686"/>
                      <a:pt x="1675" y="686"/>
                    </a:cubicBezTo>
                    <a:cubicBezTo>
                      <a:pt x="1675" y="686"/>
                      <a:pt x="1667" y="684"/>
                      <a:pt x="1661" y="684"/>
                    </a:cubicBezTo>
                    <a:cubicBezTo>
                      <a:pt x="1656" y="684"/>
                      <a:pt x="1649" y="685"/>
                      <a:pt x="1643" y="686"/>
                    </a:cubicBezTo>
                    <a:cubicBezTo>
                      <a:pt x="1636" y="689"/>
                      <a:pt x="1631" y="692"/>
                      <a:pt x="1626" y="697"/>
                    </a:cubicBezTo>
                    <a:cubicBezTo>
                      <a:pt x="1622" y="702"/>
                      <a:pt x="1618" y="708"/>
                      <a:pt x="1615" y="716"/>
                    </a:cubicBezTo>
                    <a:cubicBezTo>
                      <a:pt x="1612" y="725"/>
                      <a:pt x="1611" y="738"/>
                      <a:pt x="1611" y="751"/>
                    </a:cubicBezTo>
                    <a:cubicBezTo>
                      <a:pt x="1611" y="751"/>
                      <a:pt x="1611" y="751"/>
                      <a:pt x="1611" y="851"/>
                    </a:cubicBezTo>
                    <a:cubicBezTo>
                      <a:pt x="1611" y="852"/>
                      <a:pt x="1609" y="855"/>
                      <a:pt x="1607" y="855"/>
                    </a:cubicBezTo>
                    <a:cubicBezTo>
                      <a:pt x="1607" y="855"/>
                      <a:pt x="1607" y="855"/>
                      <a:pt x="1572" y="855"/>
                    </a:cubicBezTo>
                    <a:cubicBezTo>
                      <a:pt x="1570" y="855"/>
                      <a:pt x="1568" y="852"/>
                      <a:pt x="1568" y="851"/>
                    </a:cubicBezTo>
                    <a:cubicBezTo>
                      <a:pt x="1568" y="851"/>
                      <a:pt x="1568" y="851"/>
                      <a:pt x="1568" y="652"/>
                    </a:cubicBezTo>
                    <a:cubicBezTo>
                      <a:pt x="1568" y="650"/>
                      <a:pt x="1570" y="648"/>
                      <a:pt x="1571" y="648"/>
                    </a:cubicBezTo>
                    <a:cubicBezTo>
                      <a:pt x="1571" y="648"/>
                      <a:pt x="1571" y="648"/>
                      <a:pt x="1606" y="648"/>
                    </a:cubicBezTo>
                    <a:cubicBezTo>
                      <a:pt x="1608" y="648"/>
                      <a:pt x="1609" y="650"/>
                      <a:pt x="1609" y="652"/>
                    </a:cubicBezTo>
                    <a:cubicBezTo>
                      <a:pt x="1609" y="652"/>
                      <a:pt x="1609" y="652"/>
                      <a:pt x="1609" y="668"/>
                    </a:cubicBezTo>
                    <a:cubicBezTo>
                      <a:pt x="1615" y="662"/>
                      <a:pt x="1624" y="656"/>
                      <a:pt x="1631" y="652"/>
                    </a:cubicBezTo>
                    <a:cubicBezTo>
                      <a:pt x="1640" y="648"/>
                      <a:pt x="1649" y="645"/>
                      <a:pt x="1666" y="647"/>
                    </a:cubicBezTo>
                    <a:cubicBezTo>
                      <a:pt x="1675" y="647"/>
                      <a:pt x="1686" y="649"/>
                      <a:pt x="1688" y="650"/>
                    </a:cubicBezTo>
                    <a:cubicBezTo>
                      <a:pt x="1689" y="650"/>
                      <a:pt x="1692" y="652"/>
                      <a:pt x="1690" y="654"/>
                    </a:cubicBezTo>
                    <a:close/>
                    <a:moveTo>
                      <a:pt x="1856" y="848"/>
                    </a:moveTo>
                    <a:cubicBezTo>
                      <a:pt x="1842" y="855"/>
                      <a:pt x="1821" y="858"/>
                      <a:pt x="1801" y="858"/>
                    </a:cubicBezTo>
                    <a:cubicBezTo>
                      <a:pt x="1767" y="858"/>
                      <a:pt x="1740" y="848"/>
                      <a:pt x="1724" y="829"/>
                    </a:cubicBezTo>
                    <a:cubicBezTo>
                      <a:pt x="1706" y="810"/>
                      <a:pt x="1697" y="784"/>
                      <a:pt x="1697" y="751"/>
                    </a:cubicBezTo>
                    <a:cubicBezTo>
                      <a:pt x="1697" y="736"/>
                      <a:pt x="1699" y="722"/>
                      <a:pt x="1703" y="710"/>
                    </a:cubicBezTo>
                    <a:cubicBezTo>
                      <a:pt x="1708" y="695"/>
                      <a:pt x="1715" y="685"/>
                      <a:pt x="1722" y="675"/>
                    </a:cubicBezTo>
                    <a:cubicBezTo>
                      <a:pt x="1731" y="666"/>
                      <a:pt x="1742" y="658"/>
                      <a:pt x="1754" y="652"/>
                    </a:cubicBezTo>
                    <a:cubicBezTo>
                      <a:pt x="1767" y="647"/>
                      <a:pt x="1781" y="644"/>
                      <a:pt x="1798" y="644"/>
                    </a:cubicBezTo>
                    <a:cubicBezTo>
                      <a:pt x="1808" y="644"/>
                      <a:pt x="1819" y="644"/>
                      <a:pt x="1828" y="645"/>
                    </a:cubicBezTo>
                    <a:cubicBezTo>
                      <a:pt x="1836" y="647"/>
                      <a:pt x="1848" y="650"/>
                      <a:pt x="1853" y="652"/>
                    </a:cubicBezTo>
                    <a:cubicBezTo>
                      <a:pt x="1854" y="653"/>
                      <a:pt x="1857" y="654"/>
                      <a:pt x="1856" y="657"/>
                    </a:cubicBezTo>
                    <a:cubicBezTo>
                      <a:pt x="1852" y="667"/>
                      <a:pt x="1849" y="674"/>
                      <a:pt x="1847" y="684"/>
                    </a:cubicBezTo>
                    <a:cubicBezTo>
                      <a:pt x="1844" y="688"/>
                      <a:pt x="1842" y="686"/>
                      <a:pt x="1842" y="686"/>
                    </a:cubicBezTo>
                    <a:cubicBezTo>
                      <a:pt x="1829" y="683"/>
                      <a:pt x="1816" y="680"/>
                      <a:pt x="1801" y="680"/>
                    </a:cubicBezTo>
                    <a:cubicBezTo>
                      <a:pt x="1781" y="680"/>
                      <a:pt x="1766" y="686"/>
                      <a:pt x="1757" y="699"/>
                    </a:cubicBezTo>
                    <a:cubicBezTo>
                      <a:pt x="1747" y="712"/>
                      <a:pt x="1742" y="729"/>
                      <a:pt x="1742" y="751"/>
                    </a:cubicBezTo>
                    <a:cubicBezTo>
                      <a:pt x="1742" y="775"/>
                      <a:pt x="1748" y="793"/>
                      <a:pt x="1758" y="805"/>
                    </a:cubicBezTo>
                    <a:cubicBezTo>
                      <a:pt x="1770" y="816"/>
                      <a:pt x="1784" y="821"/>
                      <a:pt x="1803" y="821"/>
                    </a:cubicBezTo>
                    <a:cubicBezTo>
                      <a:pt x="1811" y="821"/>
                      <a:pt x="1819" y="821"/>
                      <a:pt x="1825" y="820"/>
                    </a:cubicBezTo>
                    <a:cubicBezTo>
                      <a:pt x="1831" y="819"/>
                      <a:pt x="1838" y="817"/>
                      <a:pt x="1843" y="815"/>
                    </a:cubicBezTo>
                    <a:cubicBezTo>
                      <a:pt x="1843" y="815"/>
                      <a:pt x="1847" y="814"/>
                      <a:pt x="1848" y="817"/>
                    </a:cubicBezTo>
                    <a:cubicBezTo>
                      <a:pt x="1857" y="844"/>
                      <a:pt x="1857" y="844"/>
                      <a:pt x="1857" y="844"/>
                    </a:cubicBezTo>
                    <a:cubicBezTo>
                      <a:pt x="1858" y="847"/>
                      <a:pt x="1856" y="848"/>
                      <a:pt x="1856" y="848"/>
                    </a:cubicBezTo>
                    <a:close/>
                    <a:moveTo>
                      <a:pt x="2052" y="760"/>
                    </a:moveTo>
                    <a:cubicBezTo>
                      <a:pt x="2052" y="762"/>
                      <a:pt x="2048" y="762"/>
                      <a:pt x="2048" y="762"/>
                    </a:cubicBezTo>
                    <a:cubicBezTo>
                      <a:pt x="1916" y="762"/>
                      <a:pt x="1916" y="762"/>
                      <a:pt x="1916" y="762"/>
                    </a:cubicBezTo>
                    <a:cubicBezTo>
                      <a:pt x="1917" y="783"/>
                      <a:pt x="1921" y="797"/>
                      <a:pt x="1931" y="807"/>
                    </a:cubicBezTo>
                    <a:cubicBezTo>
                      <a:pt x="1940" y="816"/>
                      <a:pt x="1956" y="823"/>
                      <a:pt x="1976" y="823"/>
                    </a:cubicBezTo>
                    <a:cubicBezTo>
                      <a:pt x="2008" y="823"/>
                      <a:pt x="2021" y="816"/>
                      <a:pt x="2031" y="812"/>
                    </a:cubicBezTo>
                    <a:cubicBezTo>
                      <a:pt x="2031" y="812"/>
                      <a:pt x="2035" y="811"/>
                      <a:pt x="2037" y="815"/>
                    </a:cubicBezTo>
                    <a:cubicBezTo>
                      <a:pt x="2044" y="839"/>
                      <a:pt x="2044" y="839"/>
                      <a:pt x="2044" y="839"/>
                    </a:cubicBezTo>
                    <a:cubicBezTo>
                      <a:pt x="2047" y="843"/>
                      <a:pt x="2046" y="844"/>
                      <a:pt x="2044" y="846"/>
                    </a:cubicBezTo>
                    <a:cubicBezTo>
                      <a:pt x="2035" y="849"/>
                      <a:pt x="2015" y="858"/>
                      <a:pt x="1976" y="858"/>
                    </a:cubicBezTo>
                    <a:cubicBezTo>
                      <a:pt x="1958" y="858"/>
                      <a:pt x="1942" y="856"/>
                      <a:pt x="1929" y="851"/>
                    </a:cubicBezTo>
                    <a:cubicBezTo>
                      <a:pt x="1915" y="846"/>
                      <a:pt x="1904" y="838"/>
                      <a:pt x="1895" y="829"/>
                    </a:cubicBezTo>
                    <a:cubicBezTo>
                      <a:pt x="1887" y="819"/>
                      <a:pt x="1880" y="808"/>
                      <a:pt x="1876" y="794"/>
                    </a:cubicBezTo>
                    <a:cubicBezTo>
                      <a:pt x="1872" y="783"/>
                      <a:pt x="1870" y="767"/>
                      <a:pt x="1870" y="752"/>
                    </a:cubicBezTo>
                    <a:cubicBezTo>
                      <a:pt x="1870" y="738"/>
                      <a:pt x="1872" y="724"/>
                      <a:pt x="1876" y="710"/>
                    </a:cubicBezTo>
                    <a:cubicBezTo>
                      <a:pt x="1880" y="697"/>
                      <a:pt x="1887" y="685"/>
                      <a:pt x="1894" y="676"/>
                    </a:cubicBezTo>
                    <a:cubicBezTo>
                      <a:pt x="1902" y="666"/>
                      <a:pt x="1912" y="658"/>
                      <a:pt x="1925" y="652"/>
                    </a:cubicBezTo>
                    <a:cubicBezTo>
                      <a:pt x="1937" y="647"/>
                      <a:pt x="1952" y="644"/>
                      <a:pt x="1969" y="644"/>
                    </a:cubicBezTo>
                    <a:cubicBezTo>
                      <a:pt x="1983" y="644"/>
                      <a:pt x="1996" y="647"/>
                      <a:pt x="2006" y="652"/>
                    </a:cubicBezTo>
                    <a:cubicBezTo>
                      <a:pt x="2015" y="656"/>
                      <a:pt x="2022" y="662"/>
                      <a:pt x="2031" y="671"/>
                    </a:cubicBezTo>
                    <a:cubicBezTo>
                      <a:pt x="2037" y="676"/>
                      <a:pt x="2046" y="689"/>
                      <a:pt x="2048" y="702"/>
                    </a:cubicBezTo>
                    <a:cubicBezTo>
                      <a:pt x="2057" y="731"/>
                      <a:pt x="2052" y="757"/>
                      <a:pt x="2052" y="760"/>
                    </a:cubicBezTo>
                    <a:close/>
                    <a:moveTo>
                      <a:pt x="1965" y="679"/>
                    </a:moveTo>
                    <a:cubicBezTo>
                      <a:pt x="1948" y="679"/>
                      <a:pt x="1935" y="686"/>
                      <a:pt x="1928" y="698"/>
                    </a:cubicBezTo>
                    <a:cubicBezTo>
                      <a:pt x="1922" y="707"/>
                      <a:pt x="1919" y="717"/>
                      <a:pt x="1916" y="730"/>
                    </a:cubicBezTo>
                    <a:cubicBezTo>
                      <a:pt x="2011" y="730"/>
                      <a:pt x="2011" y="730"/>
                      <a:pt x="2011" y="730"/>
                    </a:cubicBezTo>
                    <a:cubicBezTo>
                      <a:pt x="2010" y="717"/>
                      <a:pt x="2008" y="707"/>
                      <a:pt x="2002" y="698"/>
                    </a:cubicBezTo>
                    <a:cubicBezTo>
                      <a:pt x="1994" y="686"/>
                      <a:pt x="1983" y="679"/>
                      <a:pt x="1965" y="679"/>
                    </a:cubicBezTo>
                    <a:close/>
                    <a:moveTo>
                      <a:pt x="1436" y="680"/>
                    </a:move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ubicBezTo>
                      <a:pt x="1466" y="686"/>
                      <a:pt x="1454" y="680"/>
                      <a:pt x="1436" y="680"/>
                    </a:cubicBezTo>
                    <a:close/>
                    <a:moveTo>
                      <a:pt x="903" y="679"/>
                    </a:moveTo>
                    <a:cubicBezTo>
                      <a:pt x="886" y="679"/>
                      <a:pt x="873" y="686"/>
                      <a:pt x="865" y="698"/>
                    </a:cubicBezTo>
                    <a:cubicBezTo>
                      <a:pt x="860" y="707"/>
                      <a:pt x="856" y="717"/>
                      <a:pt x="854" y="730"/>
                    </a:cubicBezTo>
                    <a:cubicBezTo>
                      <a:pt x="949" y="730"/>
                      <a:pt x="949" y="730"/>
                      <a:pt x="949" y="730"/>
                    </a:cubicBezTo>
                    <a:cubicBezTo>
                      <a:pt x="948" y="717"/>
                      <a:pt x="946" y="707"/>
                      <a:pt x="940" y="698"/>
                    </a:cubicBezTo>
                    <a:cubicBezTo>
                      <a:pt x="932" y="686"/>
                      <a:pt x="921" y="679"/>
                      <a:pt x="903" y="679"/>
                    </a:cubicBezTo>
                    <a:close/>
                    <a:moveTo>
                      <a:pt x="568" y="766"/>
                    </a:move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ubicBezTo>
                      <a:pt x="579" y="756"/>
                      <a:pt x="568" y="766"/>
                      <a:pt x="568" y="76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1475" y="698"/>
                    </a:moveTo>
                    <a:cubicBezTo>
                      <a:pt x="1466" y="686"/>
                      <a:pt x="1454" y="680"/>
                      <a:pt x="1436" y="680"/>
                    </a:cubicBezTo>
                    <a:cubicBezTo>
                      <a:pt x="1420" y="680"/>
                      <a:pt x="1407" y="686"/>
                      <a:pt x="1398" y="698"/>
                    </a:cubicBezTo>
                    <a:cubicBezTo>
                      <a:pt x="1390" y="711"/>
                      <a:pt x="1386" y="729"/>
                      <a:pt x="1386" y="752"/>
                    </a:cubicBezTo>
                    <a:cubicBezTo>
                      <a:pt x="1386" y="774"/>
                      <a:pt x="1390" y="792"/>
                      <a:pt x="1399" y="805"/>
                    </a:cubicBezTo>
                    <a:cubicBezTo>
                      <a:pt x="1407" y="817"/>
                      <a:pt x="1420" y="824"/>
                      <a:pt x="1436" y="824"/>
                    </a:cubicBezTo>
                    <a:cubicBezTo>
                      <a:pt x="1454" y="824"/>
                      <a:pt x="1466" y="817"/>
                      <a:pt x="1475" y="805"/>
                    </a:cubicBezTo>
                    <a:cubicBezTo>
                      <a:pt x="1482" y="792"/>
                      <a:pt x="1488" y="774"/>
                      <a:pt x="1488" y="752"/>
                    </a:cubicBezTo>
                    <a:cubicBezTo>
                      <a:pt x="1488" y="729"/>
                      <a:pt x="1482" y="711"/>
                      <a:pt x="1475"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940" y="698"/>
                    </a:moveTo>
                    <a:cubicBezTo>
                      <a:pt x="932" y="686"/>
                      <a:pt x="921" y="679"/>
                      <a:pt x="903" y="679"/>
                    </a:cubicBezTo>
                    <a:cubicBezTo>
                      <a:pt x="886" y="679"/>
                      <a:pt x="873" y="686"/>
                      <a:pt x="865" y="698"/>
                    </a:cubicBezTo>
                    <a:cubicBezTo>
                      <a:pt x="860" y="707"/>
                      <a:pt x="856" y="717"/>
                      <a:pt x="854" y="730"/>
                    </a:cubicBezTo>
                    <a:cubicBezTo>
                      <a:pt x="949" y="730"/>
                      <a:pt x="949" y="730"/>
                      <a:pt x="949" y="730"/>
                    </a:cubicBezTo>
                    <a:cubicBezTo>
                      <a:pt x="948" y="717"/>
                      <a:pt x="946" y="707"/>
                      <a:pt x="940" y="698"/>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moveTo>
                      <a:pt x="606" y="756"/>
                    </a:moveTo>
                    <a:cubicBezTo>
                      <a:pt x="579" y="756"/>
                      <a:pt x="568" y="766"/>
                      <a:pt x="568" y="766"/>
                    </a:cubicBezTo>
                    <a:cubicBezTo>
                      <a:pt x="560" y="771"/>
                      <a:pt x="556" y="780"/>
                      <a:pt x="556" y="792"/>
                    </a:cubicBezTo>
                    <a:cubicBezTo>
                      <a:pt x="556" y="798"/>
                      <a:pt x="558" y="805"/>
                      <a:pt x="560" y="808"/>
                    </a:cubicBezTo>
                    <a:cubicBezTo>
                      <a:pt x="561" y="811"/>
                      <a:pt x="563" y="812"/>
                      <a:pt x="568" y="816"/>
                    </a:cubicBezTo>
                    <a:cubicBezTo>
                      <a:pt x="568" y="816"/>
                      <a:pt x="579" y="826"/>
                      <a:pt x="606" y="824"/>
                    </a:cubicBezTo>
                    <a:cubicBezTo>
                      <a:pt x="626" y="823"/>
                      <a:pt x="642" y="820"/>
                      <a:pt x="642" y="820"/>
                    </a:cubicBezTo>
                    <a:cubicBezTo>
                      <a:pt x="642" y="760"/>
                      <a:pt x="642" y="760"/>
                      <a:pt x="642" y="760"/>
                    </a:cubicBezTo>
                    <a:cubicBezTo>
                      <a:pt x="642" y="760"/>
                      <a:pt x="626" y="756"/>
                      <a:pt x="606" y="756"/>
                    </a:cubicBez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182" name="Group 181"/>
            <p:cNvGrpSpPr/>
            <p:nvPr/>
          </p:nvGrpSpPr>
          <p:grpSpPr>
            <a:xfrm>
              <a:off x="415110" y="4243457"/>
              <a:ext cx="745425" cy="745425"/>
              <a:chOff x="583429" y="5086345"/>
              <a:chExt cx="745531" cy="745531"/>
            </a:xfrm>
          </p:grpSpPr>
          <p:sp>
            <p:nvSpPr>
              <p:cNvPr id="183" name="Oval 182"/>
              <p:cNvSpPr/>
              <p:nvPr/>
            </p:nvSpPr>
            <p:spPr bwMode="auto">
              <a:xfrm>
                <a:off x="583429" y="5086345"/>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Freeform 17"/>
              <p:cNvSpPr>
                <a:spLocks noChangeAspect="1" noEditPoints="1"/>
              </p:cNvSpPr>
              <p:nvPr/>
            </p:nvSpPr>
            <p:spPr bwMode="auto">
              <a:xfrm>
                <a:off x="712295" y="5324734"/>
                <a:ext cx="487798" cy="211225"/>
              </a:xfrm>
              <a:custGeom>
                <a:avLst/>
                <a:gdLst>
                  <a:gd name="T0" fmla="*/ 526 w 706"/>
                  <a:gd name="T1" fmla="*/ 122 h 304"/>
                  <a:gd name="T2" fmla="*/ 512 w 706"/>
                  <a:gd name="T3" fmla="*/ 90 h 304"/>
                  <a:gd name="T4" fmla="*/ 482 w 706"/>
                  <a:gd name="T5" fmla="*/ 121 h 304"/>
                  <a:gd name="T6" fmla="*/ 632 w 706"/>
                  <a:gd name="T7" fmla="*/ 40 h 304"/>
                  <a:gd name="T8" fmla="*/ 620 w 706"/>
                  <a:gd name="T9" fmla="*/ 137 h 304"/>
                  <a:gd name="T10" fmla="*/ 673 w 706"/>
                  <a:gd name="T11" fmla="*/ 0 h 304"/>
                  <a:gd name="T12" fmla="*/ 704 w 706"/>
                  <a:gd name="T13" fmla="*/ 10 h 304"/>
                  <a:gd name="T14" fmla="*/ 66 w 706"/>
                  <a:gd name="T15" fmla="*/ 164 h 304"/>
                  <a:gd name="T16" fmla="*/ 75 w 706"/>
                  <a:gd name="T17" fmla="*/ 227 h 304"/>
                  <a:gd name="T18" fmla="*/ 111 w 706"/>
                  <a:gd name="T19" fmla="*/ 174 h 304"/>
                  <a:gd name="T20" fmla="*/ 132 w 706"/>
                  <a:gd name="T21" fmla="*/ 290 h 304"/>
                  <a:gd name="T22" fmla="*/ 121 w 706"/>
                  <a:gd name="T23" fmla="*/ 210 h 304"/>
                  <a:gd name="T24" fmla="*/ 62 w 706"/>
                  <a:gd name="T25" fmla="*/ 301 h 304"/>
                  <a:gd name="T26" fmla="*/ 33 w 706"/>
                  <a:gd name="T27" fmla="*/ 290 h 304"/>
                  <a:gd name="T28" fmla="*/ 28 w 706"/>
                  <a:gd name="T29" fmla="*/ 175 h 304"/>
                  <a:gd name="T30" fmla="*/ 187 w 706"/>
                  <a:gd name="T31" fmla="*/ 284 h 304"/>
                  <a:gd name="T32" fmla="*/ 228 w 706"/>
                  <a:gd name="T33" fmla="*/ 289 h 304"/>
                  <a:gd name="T34" fmla="*/ 196 w 706"/>
                  <a:gd name="T35" fmla="*/ 296 h 304"/>
                  <a:gd name="T36" fmla="*/ 159 w 706"/>
                  <a:gd name="T37" fmla="*/ 253 h 304"/>
                  <a:gd name="T38" fmla="*/ 192 w 706"/>
                  <a:gd name="T39" fmla="*/ 229 h 304"/>
                  <a:gd name="T40" fmla="*/ 207 w 706"/>
                  <a:gd name="T41" fmla="*/ 195 h 304"/>
                  <a:gd name="T42" fmla="*/ 228 w 706"/>
                  <a:gd name="T43" fmla="*/ 289 h 304"/>
                  <a:gd name="T44" fmla="*/ 311 w 706"/>
                  <a:gd name="T45" fmla="*/ 224 h 304"/>
                  <a:gd name="T46" fmla="*/ 262 w 706"/>
                  <a:gd name="T47" fmla="*/ 301 h 304"/>
                  <a:gd name="T48" fmla="*/ 278 w 706"/>
                  <a:gd name="T49" fmla="*/ 197 h 304"/>
                  <a:gd name="T50" fmla="*/ 358 w 706"/>
                  <a:gd name="T51" fmla="*/ 164 h 304"/>
                  <a:gd name="T52" fmla="*/ 378 w 706"/>
                  <a:gd name="T53" fmla="*/ 205 h 304"/>
                  <a:gd name="T54" fmla="*/ 387 w 706"/>
                  <a:gd name="T55" fmla="*/ 233 h 304"/>
                  <a:gd name="T56" fmla="*/ 377 w 706"/>
                  <a:gd name="T57" fmla="*/ 301 h 304"/>
                  <a:gd name="T58" fmla="*/ 340 w 706"/>
                  <a:gd name="T59" fmla="*/ 290 h 304"/>
                  <a:gd name="T60" fmla="*/ 336 w 706"/>
                  <a:gd name="T61" fmla="*/ 175 h 304"/>
                  <a:gd name="T62" fmla="*/ 471 w 706"/>
                  <a:gd name="T63" fmla="*/ 223 h 304"/>
                  <a:gd name="T64" fmla="*/ 460 w 706"/>
                  <a:gd name="T65" fmla="*/ 237 h 304"/>
                  <a:gd name="T66" fmla="*/ 448 w 706"/>
                  <a:gd name="T67" fmla="*/ 304 h 304"/>
                  <a:gd name="T68" fmla="*/ 464 w 706"/>
                  <a:gd name="T69" fmla="*/ 194 h 304"/>
                  <a:gd name="T70" fmla="*/ 456 w 706"/>
                  <a:gd name="T71" fmla="*/ 256 h 304"/>
                  <a:gd name="T72" fmla="*/ 450 w 706"/>
                  <a:gd name="T73" fmla="*/ 282 h 304"/>
                  <a:gd name="T74" fmla="*/ 533 w 706"/>
                  <a:gd name="T75" fmla="*/ 174 h 304"/>
                  <a:gd name="T76" fmla="*/ 560 w 706"/>
                  <a:gd name="T77" fmla="*/ 186 h 304"/>
                  <a:gd name="T78" fmla="*/ 551 w 706"/>
                  <a:gd name="T79" fmla="*/ 226 h 304"/>
                  <a:gd name="T80" fmla="*/ 553 w 706"/>
                  <a:gd name="T81" fmla="*/ 281 h 304"/>
                  <a:gd name="T82" fmla="*/ 509 w 706"/>
                  <a:gd name="T83" fmla="*/ 275 h 304"/>
                  <a:gd name="T84" fmla="*/ 521 w 706"/>
                  <a:gd name="T85" fmla="*/ 197 h 304"/>
                  <a:gd name="T86" fmla="*/ 626 w 706"/>
                  <a:gd name="T87" fmla="*/ 223 h 304"/>
                  <a:gd name="T88" fmla="*/ 597 w 706"/>
                  <a:gd name="T89" fmla="*/ 272 h 304"/>
                  <a:gd name="T90" fmla="*/ 619 w 706"/>
                  <a:gd name="T91" fmla="*/ 257 h 304"/>
                  <a:gd name="T92" fmla="*/ 605 w 706"/>
                  <a:gd name="T93" fmla="*/ 303 h 304"/>
                  <a:gd name="T94" fmla="*/ 657 w 706"/>
                  <a:gd name="T95" fmla="*/ 223 h 304"/>
                  <a:gd name="T96" fmla="*/ 678 w 706"/>
                  <a:gd name="T97" fmla="*/ 202 h 304"/>
                  <a:gd name="T98" fmla="*/ 673 w 706"/>
                  <a:gd name="T99" fmla="*/ 215 h 304"/>
                  <a:gd name="T100" fmla="*/ 684 w 706"/>
                  <a:gd name="T101" fmla="*/ 204 h 304"/>
                  <a:gd name="T102" fmla="*/ 685 w 706"/>
                  <a:gd name="T103" fmla="*/ 215 h 304"/>
                  <a:gd name="T104" fmla="*/ 676 w 706"/>
                  <a:gd name="T105" fmla="*/ 209 h 304"/>
                  <a:gd name="T106" fmla="*/ 679 w 706"/>
                  <a:gd name="T107" fmla="*/ 218 h 304"/>
                  <a:gd name="T108" fmla="*/ 679 w 706"/>
                  <a:gd name="T109" fmla="*/ 194 h 304"/>
                  <a:gd name="T110" fmla="*/ 679 w 706"/>
                  <a:gd name="T111" fmla="*/ 19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6" h="304">
                    <a:moveTo>
                      <a:pt x="574" y="63"/>
                    </a:moveTo>
                    <a:cubicBezTo>
                      <a:pt x="550" y="63"/>
                      <a:pt x="550" y="63"/>
                      <a:pt x="550" y="63"/>
                    </a:cubicBezTo>
                    <a:cubicBezTo>
                      <a:pt x="545" y="63"/>
                      <a:pt x="539" y="68"/>
                      <a:pt x="537" y="73"/>
                    </a:cubicBezTo>
                    <a:cubicBezTo>
                      <a:pt x="526" y="122"/>
                      <a:pt x="526" y="122"/>
                      <a:pt x="526" y="122"/>
                    </a:cubicBezTo>
                    <a:cubicBezTo>
                      <a:pt x="542" y="123"/>
                      <a:pt x="556" y="124"/>
                      <a:pt x="569" y="126"/>
                    </a:cubicBezTo>
                    <a:cubicBezTo>
                      <a:pt x="582" y="73"/>
                      <a:pt x="582" y="73"/>
                      <a:pt x="582" y="73"/>
                    </a:cubicBezTo>
                    <a:cubicBezTo>
                      <a:pt x="583" y="68"/>
                      <a:pt x="579" y="63"/>
                      <a:pt x="574" y="63"/>
                    </a:cubicBezTo>
                    <a:moveTo>
                      <a:pt x="512" y="90"/>
                    </a:moveTo>
                    <a:cubicBezTo>
                      <a:pt x="489" y="90"/>
                      <a:pt x="489" y="90"/>
                      <a:pt x="489" y="90"/>
                    </a:cubicBezTo>
                    <a:cubicBezTo>
                      <a:pt x="483" y="90"/>
                      <a:pt x="477" y="95"/>
                      <a:pt x="476" y="100"/>
                    </a:cubicBezTo>
                    <a:cubicBezTo>
                      <a:pt x="471" y="122"/>
                      <a:pt x="471" y="122"/>
                      <a:pt x="471" y="122"/>
                    </a:cubicBezTo>
                    <a:cubicBezTo>
                      <a:pt x="475" y="121"/>
                      <a:pt x="478" y="121"/>
                      <a:pt x="482" y="121"/>
                    </a:cubicBezTo>
                    <a:cubicBezTo>
                      <a:pt x="494" y="121"/>
                      <a:pt x="505" y="121"/>
                      <a:pt x="515" y="122"/>
                    </a:cubicBezTo>
                    <a:cubicBezTo>
                      <a:pt x="520" y="100"/>
                      <a:pt x="520" y="100"/>
                      <a:pt x="520" y="100"/>
                    </a:cubicBezTo>
                    <a:cubicBezTo>
                      <a:pt x="522" y="95"/>
                      <a:pt x="518" y="90"/>
                      <a:pt x="512" y="90"/>
                    </a:cubicBezTo>
                    <a:moveTo>
                      <a:pt x="632" y="40"/>
                    </a:moveTo>
                    <a:cubicBezTo>
                      <a:pt x="609" y="40"/>
                      <a:pt x="609" y="40"/>
                      <a:pt x="609" y="40"/>
                    </a:cubicBezTo>
                    <a:cubicBezTo>
                      <a:pt x="603" y="40"/>
                      <a:pt x="597" y="45"/>
                      <a:pt x="596" y="50"/>
                    </a:cubicBezTo>
                    <a:cubicBezTo>
                      <a:pt x="578" y="128"/>
                      <a:pt x="578" y="128"/>
                      <a:pt x="578" y="128"/>
                    </a:cubicBezTo>
                    <a:cubicBezTo>
                      <a:pt x="594" y="130"/>
                      <a:pt x="608" y="133"/>
                      <a:pt x="620" y="137"/>
                    </a:cubicBezTo>
                    <a:cubicBezTo>
                      <a:pt x="640" y="50"/>
                      <a:pt x="640" y="50"/>
                      <a:pt x="640" y="50"/>
                    </a:cubicBezTo>
                    <a:cubicBezTo>
                      <a:pt x="642" y="45"/>
                      <a:pt x="638" y="40"/>
                      <a:pt x="632" y="40"/>
                    </a:cubicBezTo>
                    <a:moveTo>
                      <a:pt x="696" y="0"/>
                    </a:moveTo>
                    <a:cubicBezTo>
                      <a:pt x="673" y="0"/>
                      <a:pt x="673" y="0"/>
                      <a:pt x="673" y="0"/>
                    </a:cubicBezTo>
                    <a:cubicBezTo>
                      <a:pt x="667" y="0"/>
                      <a:pt x="661" y="4"/>
                      <a:pt x="660" y="10"/>
                    </a:cubicBezTo>
                    <a:cubicBezTo>
                      <a:pt x="630" y="139"/>
                      <a:pt x="630" y="139"/>
                      <a:pt x="630" y="139"/>
                    </a:cubicBezTo>
                    <a:cubicBezTo>
                      <a:pt x="646" y="144"/>
                      <a:pt x="659" y="150"/>
                      <a:pt x="670" y="155"/>
                    </a:cubicBezTo>
                    <a:cubicBezTo>
                      <a:pt x="704" y="10"/>
                      <a:pt x="704" y="10"/>
                      <a:pt x="704" y="10"/>
                    </a:cubicBezTo>
                    <a:cubicBezTo>
                      <a:pt x="706" y="4"/>
                      <a:pt x="702" y="0"/>
                      <a:pt x="696" y="0"/>
                    </a:cubicBezTo>
                    <a:moveTo>
                      <a:pt x="28" y="175"/>
                    </a:moveTo>
                    <a:cubicBezTo>
                      <a:pt x="30" y="169"/>
                      <a:pt x="36" y="164"/>
                      <a:pt x="42" y="164"/>
                    </a:cubicBezTo>
                    <a:cubicBezTo>
                      <a:pt x="66" y="164"/>
                      <a:pt x="66" y="164"/>
                      <a:pt x="66" y="164"/>
                    </a:cubicBezTo>
                    <a:cubicBezTo>
                      <a:pt x="72" y="164"/>
                      <a:pt x="77" y="169"/>
                      <a:pt x="77" y="175"/>
                    </a:cubicBezTo>
                    <a:cubicBezTo>
                      <a:pt x="76" y="191"/>
                      <a:pt x="76" y="191"/>
                      <a:pt x="76" y="191"/>
                    </a:cubicBezTo>
                    <a:cubicBezTo>
                      <a:pt x="76" y="197"/>
                      <a:pt x="75" y="207"/>
                      <a:pt x="75" y="214"/>
                    </a:cubicBezTo>
                    <a:cubicBezTo>
                      <a:pt x="75" y="214"/>
                      <a:pt x="75" y="223"/>
                      <a:pt x="75" y="227"/>
                    </a:cubicBezTo>
                    <a:cubicBezTo>
                      <a:pt x="74" y="238"/>
                      <a:pt x="74" y="248"/>
                      <a:pt x="73" y="261"/>
                    </a:cubicBezTo>
                    <a:cubicBezTo>
                      <a:pt x="76" y="254"/>
                      <a:pt x="79" y="246"/>
                      <a:pt x="83" y="238"/>
                    </a:cubicBezTo>
                    <a:cubicBezTo>
                      <a:pt x="86" y="231"/>
                      <a:pt x="90" y="221"/>
                      <a:pt x="92" y="216"/>
                    </a:cubicBezTo>
                    <a:cubicBezTo>
                      <a:pt x="111" y="174"/>
                      <a:pt x="111" y="174"/>
                      <a:pt x="111" y="174"/>
                    </a:cubicBezTo>
                    <a:cubicBezTo>
                      <a:pt x="113" y="168"/>
                      <a:pt x="120" y="164"/>
                      <a:pt x="126" y="164"/>
                    </a:cubicBezTo>
                    <a:cubicBezTo>
                      <a:pt x="150" y="164"/>
                      <a:pt x="150" y="164"/>
                      <a:pt x="150" y="164"/>
                    </a:cubicBezTo>
                    <a:cubicBezTo>
                      <a:pt x="156" y="164"/>
                      <a:pt x="160" y="169"/>
                      <a:pt x="158" y="175"/>
                    </a:cubicBezTo>
                    <a:cubicBezTo>
                      <a:pt x="132" y="290"/>
                      <a:pt x="132" y="290"/>
                      <a:pt x="132" y="290"/>
                    </a:cubicBezTo>
                    <a:cubicBezTo>
                      <a:pt x="130" y="296"/>
                      <a:pt x="124" y="301"/>
                      <a:pt x="118" y="301"/>
                    </a:cubicBezTo>
                    <a:cubicBezTo>
                      <a:pt x="109" y="301"/>
                      <a:pt x="109" y="301"/>
                      <a:pt x="109" y="301"/>
                    </a:cubicBezTo>
                    <a:cubicBezTo>
                      <a:pt x="103" y="301"/>
                      <a:pt x="99" y="296"/>
                      <a:pt x="101" y="290"/>
                    </a:cubicBezTo>
                    <a:cubicBezTo>
                      <a:pt x="121" y="210"/>
                      <a:pt x="121" y="210"/>
                      <a:pt x="121" y="210"/>
                    </a:cubicBezTo>
                    <a:cubicBezTo>
                      <a:pt x="123" y="204"/>
                      <a:pt x="122" y="204"/>
                      <a:pt x="119" y="209"/>
                    </a:cubicBezTo>
                    <a:cubicBezTo>
                      <a:pt x="83" y="291"/>
                      <a:pt x="83" y="291"/>
                      <a:pt x="83" y="291"/>
                    </a:cubicBezTo>
                    <a:cubicBezTo>
                      <a:pt x="80" y="296"/>
                      <a:pt x="73" y="301"/>
                      <a:pt x="67" y="301"/>
                    </a:cubicBezTo>
                    <a:cubicBezTo>
                      <a:pt x="62" y="301"/>
                      <a:pt x="62" y="301"/>
                      <a:pt x="62" y="301"/>
                    </a:cubicBezTo>
                    <a:cubicBezTo>
                      <a:pt x="56" y="301"/>
                      <a:pt x="51" y="296"/>
                      <a:pt x="51" y="290"/>
                    </a:cubicBezTo>
                    <a:cubicBezTo>
                      <a:pt x="51" y="210"/>
                      <a:pt x="51" y="210"/>
                      <a:pt x="51" y="210"/>
                    </a:cubicBezTo>
                    <a:cubicBezTo>
                      <a:pt x="51" y="204"/>
                      <a:pt x="50" y="204"/>
                      <a:pt x="49" y="210"/>
                    </a:cubicBezTo>
                    <a:cubicBezTo>
                      <a:pt x="33" y="290"/>
                      <a:pt x="33" y="290"/>
                      <a:pt x="33" y="290"/>
                    </a:cubicBezTo>
                    <a:cubicBezTo>
                      <a:pt x="31" y="296"/>
                      <a:pt x="25" y="301"/>
                      <a:pt x="19" y="301"/>
                    </a:cubicBezTo>
                    <a:cubicBezTo>
                      <a:pt x="11" y="301"/>
                      <a:pt x="11" y="301"/>
                      <a:pt x="11" y="301"/>
                    </a:cubicBezTo>
                    <a:cubicBezTo>
                      <a:pt x="4" y="301"/>
                      <a:pt x="0" y="296"/>
                      <a:pt x="2" y="290"/>
                    </a:cubicBezTo>
                    <a:lnTo>
                      <a:pt x="28" y="175"/>
                    </a:lnTo>
                    <a:close/>
                    <a:moveTo>
                      <a:pt x="207" y="252"/>
                    </a:moveTo>
                    <a:cubicBezTo>
                      <a:pt x="200" y="254"/>
                      <a:pt x="191" y="257"/>
                      <a:pt x="187" y="260"/>
                    </a:cubicBezTo>
                    <a:cubicBezTo>
                      <a:pt x="182" y="264"/>
                      <a:pt x="181" y="275"/>
                      <a:pt x="181" y="277"/>
                    </a:cubicBezTo>
                    <a:cubicBezTo>
                      <a:pt x="181" y="281"/>
                      <a:pt x="182" y="284"/>
                      <a:pt x="187" y="284"/>
                    </a:cubicBezTo>
                    <a:cubicBezTo>
                      <a:pt x="193" y="284"/>
                      <a:pt x="193" y="284"/>
                      <a:pt x="193" y="284"/>
                    </a:cubicBezTo>
                    <a:cubicBezTo>
                      <a:pt x="197" y="280"/>
                      <a:pt x="202" y="272"/>
                      <a:pt x="203" y="266"/>
                    </a:cubicBezTo>
                    <a:lnTo>
                      <a:pt x="207" y="252"/>
                    </a:lnTo>
                    <a:close/>
                    <a:moveTo>
                      <a:pt x="228" y="289"/>
                    </a:moveTo>
                    <a:cubicBezTo>
                      <a:pt x="227" y="291"/>
                      <a:pt x="227" y="292"/>
                      <a:pt x="227" y="294"/>
                    </a:cubicBezTo>
                    <a:cubicBezTo>
                      <a:pt x="227" y="299"/>
                      <a:pt x="228" y="300"/>
                      <a:pt x="230" y="301"/>
                    </a:cubicBezTo>
                    <a:cubicBezTo>
                      <a:pt x="206" y="301"/>
                      <a:pt x="206" y="301"/>
                      <a:pt x="206" y="301"/>
                    </a:cubicBezTo>
                    <a:cubicBezTo>
                      <a:pt x="200" y="301"/>
                      <a:pt x="195" y="299"/>
                      <a:pt x="196" y="296"/>
                    </a:cubicBezTo>
                    <a:cubicBezTo>
                      <a:pt x="197" y="293"/>
                      <a:pt x="193" y="293"/>
                      <a:pt x="189" y="298"/>
                    </a:cubicBezTo>
                    <a:cubicBezTo>
                      <a:pt x="189" y="298"/>
                      <a:pt x="181" y="304"/>
                      <a:pt x="169" y="304"/>
                    </a:cubicBezTo>
                    <a:cubicBezTo>
                      <a:pt x="167" y="304"/>
                      <a:pt x="149" y="304"/>
                      <a:pt x="149" y="285"/>
                    </a:cubicBezTo>
                    <a:cubicBezTo>
                      <a:pt x="149" y="278"/>
                      <a:pt x="153" y="260"/>
                      <a:pt x="159" y="253"/>
                    </a:cubicBezTo>
                    <a:cubicBezTo>
                      <a:pt x="165" y="245"/>
                      <a:pt x="175" y="243"/>
                      <a:pt x="211" y="232"/>
                    </a:cubicBezTo>
                    <a:cubicBezTo>
                      <a:pt x="212" y="228"/>
                      <a:pt x="214" y="221"/>
                      <a:pt x="214" y="220"/>
                    </a:cubicBezTo>
                    <a:cubicBezTo>
                      <a:pt x="214" y="214"/>
                      <a:pt x="208" y="214"/>
                      <a:pt x="205" y="214"/>
                    </a:cubicBezTo>
                    <a:cubicBezTo>
                      <a:pt x="196" y="214"/>
                      <a:pt x="195" y="219"/>
                      <a:pt x="192" y="229"/>
                    </a:cubicBezTo>
                    <a:cubicBezTo>
                      <a:pt x="174" y="229"/>
                      <a:pt x="174" y="229"/>
                      <a:pt x="174" y="229"/>
                    </a:cubicBezTo>
                    <a:cubicBezTo>
                      <a:pt x="167" y="229"/>
                      <a:pt x="164" y="224"/>
                      <a:pt x="165" y="218"/>
                    </a:cubicBezTo>
                    <a:cubicBezTo>
                      <a:pt x="165" y="218"/>
                      <a:pt x="169" y="205"/>
                      <a:pt x="179" y="200"/>
                    </a:cubicBezTo>
                    <a:cubicBezTo>
                      <a:pt x="186" y="197"/>
                      <a:pt x="196" y="195"/>
                      <a:pt x="207" y="195"/>
                    </a:cubicBezTo>
                    <a:cubicBezTo>
                      <a:pt x="225" y="195"/>
                      <a:pt x="243" y="199"/>
                      <a:pt x="243" y="218"/>
                    </a:cubicBezTo>
                    <a:cubicBezTo>
                      <a:pt x="243" y="221"/>
                      <a:pt x="243" y="221"/>
                      <a:pt x="243" y="221"/>
                    </a:cubicBezTo>
                    <a:cubicBezTo>
                      <a:pt x="242" y="226"/>
                      <a:pt x="240" y="234"/>
                      <a:pt x="239" y="240"/>
                    </a:cubicBezTo>
                    <a:lnTo>
                      <a:pt x="228" y="289"/>
                    </a:lnTo>
                    <a:close/>
                    <a:moveTo>
                      <a:pt x="292" y="218"/>
                    </a:moveTo>
                    <a:cubicBezTo>
                      <a:pt x="301" y="201"/>
                      <a:pt x="307" y="198"/>
                      <a:pt x="323" y="195"/>
                    </a:cubicBezTo>
                    <a:cubicBezTo>
                      <a:pt x="319" y="213"/>
                      <a:pt x="319" y="213"/>
                      <a:pt x="319" y="213"/>
                    </a:cubicBezTo>
                    <a:cubicBezTo>
                      <a:pt x="317" y="219"/>
                      <a:pt x="314" y="224"/>
                      <a:pt x="311" y="224"/>
                    </a:cubicBezTo>
                    <a:cubicBezTo>
                      <a:pt x="309" y="224"/>
                      <a:pt x="309" y="224"/>
                      <a:pt x="309" y="224"/>
                    </a:cubicBezTo>
                    <a:cubicBezTo>
                      <a:pt x="292" y="224"/>
                      <a:pt x="289" y="231"/>
                      <a:pt x="285" y="250"/>
                    </a:cubicBezTo>
                    <a:cubicBezTo>
                      <a:pt x="275" y="290"/>
                      <a:pt x="275" y="290"/>
                      <a:pt x="275" y="290"/>
                    </a:cubicBezTo>
                    <a:cubicBezTo>
                      <a:pt x="274" y="296"/>
                      <a:pt x="268" y="301"/>
                      <a:pt x="262" y="301"/>
                    </a:cubicBezTo>
                    <a:cubicBezTo>
                      <a:pt x="253" y="301"/>
                      <a:pt x="253" y="301"/>
                      <a:pt x="253" y="301"/>
                    </a:cubicBezTo>
                    <a:cubicBezTo>
                      <a:pt x="247" y="301"/>
                      <a:pt x="243" y="296"/>
                      <a:pt x="245" y="290"/>
                    </a:cubicBezTo>
                    <a:cubicBezTo>
                      <a:pt x="264" y="208"/>
                      <a:pt x="264" y="208"/>
                      <a:pt x="264" y="208"/>
                    </a:cubicBezTo>
                    <a:cubicBezTo>
                      <a:pt x="265" y="202"/>
                      <a:pt x="271" y="197"/>
                      <a:pt x="278" y="197"/>
                    </a:cubicBezTo>
                    <a:cubicBezTo>
                      <a:pt x="286" y="197"/>
                      <a:pt x="286" y="197"/>
                      <a:pt x="286" y="197"/>
                    </a:cubicBezTo>
                    <a:cubicBezTo>
                      <a:pt x="292" y="197"/>
                      <a:pt x="296" y="202"/>
                      <a:pt x="294" y="208"/>
                    </a:cubicBezTo>
                    <a:lnTo>
                      <a:pt x="292" y="218"/>
                    </a:lnTo>
                    <a:close/>
                    <a:moveTo>
                      <a:pt x="358" y="164"/>
                    </a:moveTo>
                    <a:cubicBezTo>
                      <a:pt x="365" y="164"/>
                      <a:pt x="368" y="169"/>
                      <a:pt x="367" y="175"/>
                    </a:cubicBezTo>
                    <a:cubicBezTo>
                      <a:pt x="355" y="225"/>
                      <a:pt x="355" y="225"/>
                      <a:pt x="355" y="225"/>
                    </a:cubicBezTo>
                    <a:cubicBezTo>
                      <a:pt x="354" y="231"/>
                      <a:pt x="356" y="232"/>
                      <a:pt x="360" y="227"/>
                    </a:cubicBezTo>
                    <a:cubicBezTo>
                      <a:pt x="378" y="205"/>
                      <a:pt x="378" y="205"/>
                      <a:pt x="378" y="205"/>
                    </a:cubicBezTo>
                    <a:cubicBezTo>
                      <a:pt x="382" y="201"/>
                      <a:pt x="390" y="197"/>
                      <a:pt x="396" y="197"/>
                    </a:cubicBezTo>
                    <a:cubicBezTo>
                      <a:pt x="409" y="197"/>
                      <a:pt x="409" y="197"/>
                      <a:pt x="409" y="197"/>
                    </a:cubicBezTo>
                    <a:cubicBezTo>
                      <a:pt x="415" y="197"/>
                      <a:pt x="417" y="201"/>
                      <a:pt x="412" y="205"/>
                    </a:cubicBezTo>
                    <a:cubicBezTo>
                      <a:pt x="387" y="233"/>
                      <a:pt x="387" y="233"/>
                      <a:pt x="387" y="233"/>
                    </a:cubicBezTo>
                    <a:cubicBezTo>
                      <a:pt x="383" y="238"/>
                      <a:pt x="381" y="247"/>
                      <a:pt x="383" y="253"/>
                    </a:cubicBezTo>
                    <a:cubicBezTo>
                      <a:pt x="394" y="290"/>
                      <a:pt x="394" y="290"/>
                      <a:pt x="394" y="290"/>
                    </a:cubicBezTo>
                    <a:cubicBezTo>
                      <a:pt x="396" y="296"/>
                      <a:pt x="392" y="301"/>
                      <a:pt x="386" y="301"/>
                    </a:cubicBezTo>
                    <a:cubicBezTo>
                      <a:pt x="377" y="301"/>
                      <a:pt x="377" y="301"/>
                      <a:pt x="377" y="301"/>
                    </a:cubicBezTo>
                    <a:cubicBezTo>
                      <a:pt x="371" y="301"/>
                      <a:pt x="364" y="296"/>
                      <a:pt x="363" y="290"/>
                    </a:cubicBezTo>
                    <a:cubicBezTo>
                      <a:pt x="354" y="256"/>
                      <a:pt x="354" y="256"/>
                      <a:pt x="354" y="256"/>
                    </a:cubicBezTo>
                    <a:cubicBezTo>
                      <a:pt x="352" y="250"/>
                      <a:pt x="350" y="250"/>
                      <a:pt x="348" y="256"/>
                    </a:cubicBezTo>
                    <a:cubicBezTo>
                      <a:pt x="340" y="290"/>
                      <a:pt x="340" y="290"/>
                      <a:pt x="340" y="290"/>
                    </a:cubicBezTo>
                    <a:cubicBezTo>
                      <a:pt x="339" y="296"/>
                      <a:pt x="333" y="301"/>
                      <a:pt x="327" y="301"/>
                    </a:cubicBezTo>
                    <a:cubicBezTo>
                      <a:pt x="318" y="301"/>
                      <a:pt x="318" y="301"/>
                      <a:pt x="318" y="301"/>
                    </a:cubicBezTo>
                    <a:cubicBezTo>
                      <a:pt x="312" y="301"/>
                      <a:pt x="308" y="296"/>
                      <a:pt x="309" y="290"/>
                    </a:cubicBezTo>
                    <a:cubicBezTo>
                      <a:pt x="336" y="175"/>
                      <a:pt x="336" y="175"/>
                      <a:pt x="336" y="175"/>
                    </a:cubicBezTo>
                    <a:cubicBezTo>
                      <a:pt x="338" y="169"/>
                      <a:pt x="344" y="164"/>
                      <a:pt x="350" y="164"/>
                    </a:cubicBezTo>
                    <a:lnTo>
                      <a:pt x="358" y="164"/>
                    </a:lnTo>
                    <a:close/>
                    <a:moveTo>
                      <a:pt x="469" y="237"/>
                    </a:moveTo>
                    <a:cubicBezTo>
                      <a:pt x="469" y="234"/>
                      <a:pt x="471" y="226"/>
                      <a:pt x="471" y="223"/>
                    </a:cubicBezTo>
                    <a:cubicBezTo>
                      <a:pt x="471" y="221"/>
                      <a:pt x="471" y="219"/>
                      <a:pt x="470" y="218"/>
                    </a:cubicBezTo>
                    <a:cubicBezTo>
                      <a:pt x="468" y="215"/>
                      <a:pt x="464" y="215"/>
                      <a:pt x="462" y="215"/>
                    </a:cubicBezTo>
                    <a:cubicBezTo>
                      <a:pt x="453" y="215"/>
                      <a:pt x="451" y="226"/>
                      <a:pt x="451" y="226"/>
                    </a:cubicBezTo>
                    <a:cubicBezTo>
                      <a:pt x="450" y="232"/>
                      <a:pt x="454" y="237"/>
                      <a:pt x="460" y="237"/>
                    </a:cubicBezTo>
                    <a:lnTo>
                      <a:pt x="469" y="237"/>
                    </a:lnTo>
                    <a:close/>
                    <a:moveTo>
                      <a:pt x="494" y="267"/>
                    </a:moveTo>
                    <a:cubicBezTo>
                      <a:pt x="492" y="275"/>
                      <a:pt x="490" y="284"/>
                      <a:pt x="483" y="291"/>
                    </a:cubicBezTo>
                    <a:cubicBezTo>
                      <a:pt x="477" y="299"/>
                      <a:pt x="467" y="304"/>
                      <a:pt x="448" y="304"/>
                    </a:cubicBezTo>
                    <a:cubicBezTo>
                      <a:pt x="443" y="304"/>
                      <a:pt x="429" y="303"/>
                      <a:pt x="419" y="296"/>
                    </a:cubicBezTo>
                    <a:cubicBezTo>
                      <a:pt x="415" y="292"/>
                      <a:pt x="411" y="287"/>
                      <a:pt x="411" y="276"/>
                    </a:cubicBezTo>
                    <a:cubicBezTo>
                      <a:pt x="411" y="262"/>
                      <a:pt x="421" y="224"/>
                      <a:pt x="424" y="216"/>
                    </a:cubicBezTo>
                    <a:cubicBezTo>
                      <a:pt x="428" y="207"/>
                      <a:pt x="436" y="194"/>
                      <a:pt x="464" y="194"/>
                    </a:cubicBezTo>
                    <a:cubicBezTo>
                      <a:pt x="477" y="194"/>
                      <a:pt x="501" y="197"/>
                      <a:pt x="501" y="220"/>
                    </a:cubicBezTo>
                    <a:cubicBezTo>
                      <a:pt x="501" y="224"/>
                      <a:pt x="500" y="228"/>
                      <a:pt x="499" y="233"/>
                    </a:cubicBezTo>
                    <a:cubicBezTo>
                      <a:pt x="498" y="241"/>
                      <a:pt x="496" y="248"/>
                      <a:pt x="494" y="256"/>
                    </a:cubicBezTo>
                    <a:cubicBezTo>
                      <a:pt x="456" y="256"/>
                      <a:pt x="456" y="256"/>
                      <a:pt x="456" y="256"/>
                    </a:cubicBezTo>
                    <a:cubicBezTo>
                      <a:pt x="449" y="256"/>
                      <a:pt x="443" y="261"/>
                      <a:pt x="442" y="267"/>
                    </a:cubicBezTo>
                    <a:cubicBezTo>
                      <a:pt x="442" y="267"/>
                      <a:pt x="441" y="271"/>
                      <a:pt x="441" y="275"/>
                    </a:cubicBezTo>
                    <a:cubicBezTo>
                      <a:pt x="441" y="276"/>
                      <a:pt x="441" y="278"/>
                      <a:pt x="441" y="278"/>
                    </a:cubicBezTo>
                    <a:cubicBezTo>
                      <a:pt x="443" y="281"/>
                      <a:pt x="446" y="282"/>
                      <a:pt x="450" y="282"/>
                    </a:cubicBezTo>
                    <a:cubicBezTo>
                      <a:pt x="459" y="282"/>
                      <a:pt x="460" y="278"/>
                      <a:pt x="460" y="278"/>
                    </a:cubicBezTo>
                    <a:cubicBezTo>
                      <a:pt x="461" y="272"/>
                      <a:pt x="467" y="267"/>
                      <a:pt x="473" y="267"/>
                    </a:cubicBezTo>
                    <a:lnTo>
                      <a:pt x="494" y="267"/>
                    </a:lnTo>
                    <a:close/>
                    <a:moveTo>
                      <a:pt x="533" y="174"/>
                    </a:moveTo>
                    <a:cubicBezTo>
                      <a:pt x="534" y="168"/>
                      <a:pt x="540" y="163"/>
                      <a:pt x="546" y="163"/>
                    </a:cubicBezTo>
                    <a:cubicBezTo>
                      <a:pt x="554" y="163"/>
                      <a:pt x="554" y="163"/>
                      <a:pt x="554" y="163"/>
                    </a:cubicBezTo>
                    <a:cubicBezTo>
                      <a:pt x="561" y="163"/>
                      <a:pt x="564" y="168"/>
                      <a:pt x="563" y="174"/>
                    </a:cubicBezTo>
                    <a:cubicBezTo>
                      <a:pt x="560" y="186"/>
                      <a:pt x="560" y="186"/>
                      <a:pt x="560" y="186"/>
                    </a:cubicBezTo>
                    <a:cubicBezTo>
                      <a:pt x="559" y="192"/>
                      <a:pt x="561" y="197"/>
                      <a:pt x="565" y="197"/>
                    </a:cubicBezTo>
                    <a:cubicBezTo>
                      <a:pt x="569" y="197"/>
                      <a:pt x="571" y="201"/>
                      <a:pt x="569" y="206"/>
                    </a:cubicBezTo>
                    <a:cubicBezTo>
                      <a:pt x="568" y="211"/>
                      <a:pt x="564" y="215"/>
                      <a:pt x="560" y="215"/>
                    </a:cubicBezTo>
                    <a:cubicBezTo>
                      <a:pt x="557" y="215"/>
                      <a:pt x="552" y="220"/>
                      <a:pt x="551" y="226"/>
                    </a:cubicBezTo>
                    <a:cubicBezTo>
                      <a:pt x="543" y="259"/>
                      <a:pt x="543" y="259"/>
                      <a:pt x="543" y="259"/>
                    </a:cubicBezTo>
                    <a:cubicBezTo>
                      <a:pt x="542" y="265"/>
                      <a:pt x="541" y="272"/>
                      <a:pt x="540" y="274"/>
                    </a:cubicBezTo>
                    <a:cubicBezTo>
                      <a:pt x="540" y="276"/>
                      <a:pt x="540" y="276"/>
                      <a:pt x="540" y="276"/>
                    </a:cubicBezTo>
                    <a:cubicBezTo>
                      <a:pt x="540" y="281"/>
                      <a:pt x="544" y="281"/>
                      <a:pt x="553" y="281"/>
                    </a:cubicBezTo>
                    <a:cubicBezTo>
                      <a:pt x="551" y="290"/>
                      <a:pt x="551" y="290"/>
                      <a:pt x="551" y="290"/>
                    </a:cubicBezTo>
                    <a:cubicBezTo>
                      <a:pt x="549" y="296"/>
                      <a:pt x="543" y="301"/>
                      <a:pt x="537" y="301"/>
                    </a:cubicBezTo>
                    <a:cubicBezTo>
                      <a:pt x="537" y="301"/>
                      <a:pt x="507" y="301"/>
                      <a:pt x="507" y="285"/>
                    </a:cubicBezTo>
                    <a:cubicBezTo>
                      <a:pt x="507" y="282"/>
                      <a:pt x="507" y="280"/>
                      <a:pt x="509" y="275"/>
                    </a:cubicBezTo>
                    <a:cubicBezTo>
                      <a:pt x="520" y="226"/>
                      <a:pt x="520" y="226"/>
                      <a:pt x="520" y="226"/>
                    </a:cubicBezTo>
                    <a:cubicBezTo>
                      <a:pt x="522" y="220"/>
                      <a:pt x="520" y="215"/>
                      <a:pt x="517" y="215"/>
                    </a:cubicBezTo>
                    <a:cubicBezTo>
                      <a:pt x="513" y="215"/>
                      <a:pt x="511" y="211"/>
                      <a:pt x="513" y="206"/>
                    </a:cubicBezTo>
                    <a:cubicBezTo>
                      <a:pt x="514" y="201"/>
                      <a:pt x="518" y="197"/>
                      <a:pt x="521" y="197"/>
                    </a:cubicBezTo>
                    <a:cubicBezTo>
                      <a:pt x="525" y="197"/>
                      <a:pt x="529" y="192"/>
                      <a:pt x="530" y="186"/>
                    </a:cubicBezTo>
                    <a:lnTo>
                      <a:pt x="533" y="174"/>
                    </a:lnTo>
                    <a:close/>
                    <a:moveTo>
                      <a:pt x="626" y="227"/>
                    </a:moveTo>
                    <a:cubicBezTo>
                      <a:pt x="626" y="225"/>
                      <a:pt x="626" y="224"/>
                      <a:pt x="626" y="223"/>
                    </a:cubicBezTo>
                    <a:cubicBezTo>
                      <a:pt x="627" y="218"/>
                      <a:pt x="623" y="215"/>
                      <a:pt x="618" y="215"/>
                    </a:cubicBezTo>
                    <a:cubicBezTo>
                      <a:pt x="610" y="215"/>
                      <a:pt x="608" y="222"/>
                      <a:pt x="607" y="227"/>
                    </a:cubicBezTo>
                    <a:cubicBezTo>
                      <a:pt x="600" y="257"/>
                      <a:pt x="600" y="257"/>
                      <a:pt x="600" y="257"/>
                    </a:cubicBezTo>
                    <a:cubicBezTo>
                      <a:pt x="598" y="263"/>
                      <a:pt x="597" y="270"/>
                      <a:pt x="597" y="272"/>
                    </a:cubicBezTo>
                    <a:cubicBezTo>
                      <a:pt x="597" y="274"/>
                      <a:pt x="597" y="274"/>
                      <a:pt x="597" y="274"/>
                    </a:cubicBezTo>
                    <a:cubicBezTo>
                      <a:pt x="597" y="278"/>
                      <a:pt x="599" y="282"/>
                      <a:pt x="605" y="282"/>
                    </a:cubicBezTo>
                    <a:cubicBezTo>
                      <a:pt x="613" y="282"/>
                      <a:pt x="614" y="279"/>
                      <a:pt x="614" y="279"/>
                    </a:cubicBezTo>
                    <a:cubicBezTo>
                      <a:pt x="615" y="273"/>
                      <a:pt x="618" y="263"/>
                      <a:pt x="619" y="257"/>
                    </a:cubicBezTo>
                    <a:lnTo>
                      <a:pt x="626" y="227"/>
                    </a:lnTo>
                    <a:close/>
                    <a:moveTo>
                      <a:pt x="657" y="223"/>
                    </a:moveTo>
                    <a:cubicBezTo>
                      <a:pt x="657" y="234"/>
                      <a:pt x="648" y="268"/>
                      <a:pt x="645" y="277"/>
                    </a:cubicBezTo>
                    <a:cubicBezTo>
                      <a:pt x="642" y="288"/>
                      <a:pt x="636" y="303"/>
                      <a:pt x="605" y="303"/>
                    </a:cubicBezTo>
                    <a:cubicBezTo>
                      <a:pt x="581" y="303"/>
                      <a:pt x="566" y="296"/>
                      <a:pt x="566" y="275"/>
                    </a:cubicBezTo>
                    <a:cubicBezTo>
                      <a:pt x="566" y="264"/>
                      <a:pt x="575" y="229"/>
                      <a:pt x="577" y="224"/>
                    </a:cubicBezTo>
                    <a:cubicBezTo>
                      <a:pt x="580" y="213"/>
                      <a:pt x="587" y="194"/>
                      <a:pt x="617" y="194"/>
                    </a:cubicBezTo>
                    <a:cubicBezTo>
                      <a:pt x="632" y="194"/>
                      <a:pt x="657" y="197"/>
                      <a:pt x="657" y="223"/>
                    </a:cubicBezTo>
                    <a:moveTo>
                      <a:pt x="676" y="207"/>
                    </a:moveTo>
                    <a:cubicBezTo>
                      <a:pt x="678" y="207"/>
                      <a:pt x="678" y="207"/>
                      <a:pt x="678" y="207"/>
                    </a:cubicBezTo>
                    <a:cubicBezTo>
                      <a:pt x="680" y="207"/>
                      <a:pt x="681" y="206"/>
                      <a:pt x="681" y="205"/>
                    </a:cubicBezTo>
                    <a:cubicBezTo>
                      <a:pt x="681" y="203"/>
                      <a:pt x="680" y="202"/>
                      <a:pt x="678" y="202"/>
                    </a:cubicBezTo>
                    <a:cubicBezTo>
                      <a:pt x="677" y="202"/>
                      <a:pt x="677" y="202"/>
                      <a:pt x="676" y="202"/>
                    </a:cubicBezTo>
                    <a:lnTo>
                      <a:pt x="676" y="207"/>
                    </a:lnTo>
                    <a:close/>
                    <a:moveTo>
                      <a:pt x="676" y="215"/>
                    </a:moveTo>
                    <a:cubicBezTo>
                      <a:pt x="673" y="215"/>
                      <a:pt x="673" y="215"/>
                      <a:pt x="673" y="215"/>
                    </a:cubicBezTo>
                    <a:cubicBezTo>
                      <a:pt x="673" y="200"/>
                      <a:pt x="673" y="200"/>
                      <a:pt x="673" y="200"/>
                    </a:cubicBezTo>
                    <a:cubicBezTo>
                      <a:pt x="674" y="200"/>
                      <a:pt x="676" y="200"/>
                      <a:pt x="678" y="200"/>
                    </a:cubicBezTo>
                    <a:cubicBezTo>
                      <a:pt x="680" y="200"/>
                      <a:pt x="682" y="200"/>
                      <a:pt x="683" y="201"/>
                    </a:cubicBezTo>
                    <a:cubicBezTo>
                      <a:pt x="684" y="202"/>
                      <a:pt x="684" y="203"/>
                      <a:pt x="684" y="204"/>
                    </a:cubicBezTo>
                    <a:cubicBezTo>
                      <a:pt x="684" y="206"/>
                      <a:pt x="683" y="207"/>
                      <a:pt x="681" y="208"/>
                    </a:cubicBezTo>
                    <a:cubicBezTo>
                      <a:pt x="681" y="208"/>
                      <a:pt x="681" y="208"/>
                      <a:pt x="681" y="208"/>
                    </a:cubicBezTo>
                    <a:cubicBezTo>
                      <a:pt x="683" y="208"/>
                      <a:pt x="684" y="209"/>
                      <a:pt x="684" y="212"/>
                    </a:cubicBezTo>
                    <a:cubicBezTo>
                      <a:pt x="684" y="214"/>
                      <a:pt x="684" y="215"/>
                      <a:pt x="685" y="215"/>
                    </a:cubicBezTo>
                    <a:cubicBezTo>
                      <a:pt x="681" y="215"/>
                      <a:pt x="681" y="215"/>
                      <a:pt x="681" y="215"/>
                    </a:cubicBezTo>
                    <a:cubicBezTo>
                      <a:pt x="681" y="215"/>
                      <a:pt x="681" y="213"/>
                      <a:pt x="680" y="211"/>
                    </a:cubicBezTo>
                    <a:cubicBezTo>
                      <a:pt x="680" y="210"/>
                      <a:pt x="679" y="209"/>
                      <a:pt x="678" y="209"/>
                    </a:cubicBezTo>
                    <a:cubicBezTo>
                      <a:pt x="676" y="209"/>
                      <a:pt x="676" y="209"/>
                      <a:pt x="676" y="209"/>
                    </a:cubicBezTo>
                    <a:lnTo>
                      <a:pt x="676" y="215"/>
                    </a:lnTo>
                    <a:close/>
                    <a:moveTo>
                      <a:pt x="678" y="197"/>
                    </a:moveTo>
                    <a:cubicBezTo>
                      <a:pt x="673" y="197"/>
                      <a:pt x="668" y="202"/>
                      <a:pt x="668" y="208"/>
                    </a:cubicBezTo>
                    <a:cubicBezTo>
                      <a:pt x="668" y="214"/>
                      <a:pt x="673" y="218"/>
                      <a:pt x="679" y="218"/>
                    </a:cubicBezTo>
                    <a:cubicBezTo>
                      <a:pt x="684" y="218"/>
                      <a:pt x="689" y="214"/>
                      <a:pt x="689" y="208"/>
                    </a:cubicBezTo>
                    <a:cubicBezTo>
                      <a:pt x="689" y="202"/>
                      <a:pt x="684" y="197"/>
                      <a:pt x="679" y="197"/>
                    </a:cubicBezTo>
                    <a:lnTo>
                      <a:pt x="678" y="197"/>
                    </a:lnTo>
                    <a:close/>
                    <a:moveTo>
                      <a:pt x="679" y="194"/>
                    </a:moveTo>
                    <a:cubicBezTo>
                      <a:pt x="686" y="194"/>
                      <a:pt x="692" y="200"/>
                      <a:pt x="692" y="207"/>
                    </a:cubicBezTo>
                    <a:cubicBezTo>
                      <a:pt x="692" y="215"/>
                      <a:pt x="686" y="221"/>
                      <a:pt x="679" y="221"/>
                    </a:cubicBezTo>
                    <a:cubicBezTo>
                      <a:pt x="671" y="221"/>
                      <a:pt x="665" y="215"/>
                      <a:pt x="665" y="207"/>
                    </a:cubicBezTo>
                    <a:cubicBezTo>
                      <a:pt x="665" y="200"/>
                      <a:pt x="671" y="194"/>
                      <a:pt x="679" y="194"/>
                    </a:cubicBez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188" name="Group 187"/>
            <p:cNvGrpSpPr/>
            <p:nvPr/>
          </p:nvGrpSpPr>
          <p:grpSpPr>
            <a:xfrm>
              <a:off x="1656378" y="4243458"/>
              <a:ext cx="745425" cy="745425"/>
              <a:chOff x="1715024" y="5735952"/>
              <a:chExt cx="745531" cy="745531"/>
            </a:xfrm>
          </p:grpSpPr>
          <p:sp>
            <p:nvSpPr>
              <p:cNvPr id="189" name="Oval 188"/>
              <p:cNvSpPr/>
              <p:nvPr/>
            </p:nvSpPr>
            <p:spPr bwMode="auto">
              <a:xfrm>
                <a:off x="1715024" y="5735952"/>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Freeform 9"/>
              <p:cNvSpPr>
                <a:spLocks noChangeAspect="1" noEditPoints="1"/>
              </p:cNvSpPr>
              <p:nvPr/>
            </p:nvSpPr>
            <p:spPr bwMode="auto">
              <a:xfrm>
                <a:off x="1804519" y="6024292"/>
                <a:ext cx="566541" cy="168850"/>
              </a:xfrm>
              <a:custGeom>
                <a:avLst/>
                <a:gdLst>
                  <a:gd name="T0" fmla="*/ 602 w 1281"/>
                  <a:gd name="T1" fmla="*/ 0 h 379"/>
                  <a:gd name="T2" fmla="*/ 889 w 1281"/>
                  <a:gd name="T3" fmla="*/ 117 h 379"/>
                  <a:gd name="T4" fmla="*/ 1010 w 1281"/>
                  <a:gd name="T5" fmla="*/ 117 h 379"/>
                  <a:gd name="T6" fmla="*/ 369 w 1281"/>
                  <a:gd name="T7" fmla="*/ 142 h 379"/>
                  <a:gd name="T8" fmla="*/ 496 w 1281"/>
                  <a:gd name="T9" fmla="*/ 142 h 379"/>
                  <a:gd name="T10" fmla="*/ 327 w 1281"/>
                  <a:gd name="T11" fmla="*/ 73 h 379"/>
                  <a:gd name="T12" fmla="*/ 139 w 1281"/>
                  <a:gd name="T13" fmla="*/ 73 h 379"/>
                  <a:gd name="T14" fmla="*/ 833 w 1281"/>
                  <a:gd name="T15" fmla="*/ 27 h 379"/>
                  <a:gd name="T16" fmla="*/ 1074 w 1281"/>
                  <a:gd name="T17" fmla="*/ 117 h 379"/>
                  <a:gd name="T18" fmla="*/ 1167 w 1281"/>
                  <a:gd name="T19" fmla="*/ 2 h 379"/>
                  <a:gd name="T20" fmla="*/ 1181 w 1281"/>
                  <a:gd name="T21" fmla="*/ 17 h 379"/>
                  <a:gd name="T22" fmla="*/ 1192 w 1281"/>
                  <a:gd name="T23" fmla="*/ 2 h 379"/>
                  <a:gd name="T24" fmla="*/ 1197 w 1281"/>
                  <a:gd name="T25" fmla="*/ 18 h 379"/>
                  <a:gd name="T26" fmla="*/ 1187 w 1281"/>
                  <a:gd name="T27" fmla="*/ 25 h 379"/>
                  <a:gd name="T28" fmla="*/ 1192 w 1281"/>
                  <a:gd name="T29" fmla="*/ 10 h 379"/>
                  <a:gd name="T30" fmla="*/ 67 w 1281"/>
                  <a:gd name="T31" fmla="*/ 301 h 379"/>
                  <a:gd name="T32" fmla="*/ 69 w 1281"/>
                  <a:gd name="T33" fmla="*/ 362 h 379"/>
                  <a:gd name="T34" fmla="*/ 90 w 1281"/>
                  <a:gd name="T35" fmla="*/ 353 h 379"/>
                  <a:gd name="T36" fmla="*/ 210 w 1281"/>
                  <a:gd name="T37" fmla="*/ 321 h 379"/>
                  <a:gd name="T38" fmla="*/ 173 w 1281"/>
                  <a:gd name="T39" fmla="*/ 377 h 379"/>
                  <a:gd name="T40" fmla="*/ 193 w 1281"/>
                  <a:gd name="T41" fmla="*/ 319 h 379"/>
                  <a:gd name="T42" fmla="*/ 160 w 1281"/>
                  <a:gd name="T43" fmla="*/ 362 h 379"/>
                  <a:gd name="T44" fmla="*/ 175 w 1281"/>
                  <a:gd name="T45" fmla="*/ 337 h 379"/>
                  <a:gd name="T46" fmla="*/ 278 w 1281"/>
                  <a:gd name="T47" fmla="*/ 363 h 379"/>
                  <a:gd name="T48" fmla="*/ 312 w 1281"/>
                  <a:gd name="T49" fmla="*/ 357 h 379"/>
                  <a:gd name="T50" fmla="*/ 241 w 1281"/>
                  <a:gd name="T51" fmla="*/ 335 h 379"/>
                  <a:gd name="T52" fmla="*/ 391 w 1281"/>
                  <a:gd name="T53" fmla="*/ 351 h 379"/>
                  <a:gd name="T54" fmla="*/ 354 w 1281"/>
                  <a:gd name="T55" fmla="*/ 287 h 379"/>
                  <a:gd name="T56" fmla="*/ 359 w 1281"/>
                  <a:gd name="T57" fmla="*/ 303 h 379"/>
                  <a:gd name="T58" fmla="*/ 405 w 1281"/>
                  <a:gd name="T59" fmla="*/ 365 h 379"/>
                  <a:gd name="T60" fmla="*/ 450 w 1281"/>
                  <a:gd name="T61" fmla="*/ 286 h 379"/>
                  <a:gd name="T62" fmla="*/ 530 w 1281"/>
                  <a:gd name="T63" fmla="*/ 286 h 379"/>
                  <a:gd name="T64" fmla="*/ 574 w 1281"/>
                  <a:gd name="T65" fmla="*/ 377 h 379"/>
                  <a:gd name="T66" fmla="*/ 638 w 1281"/>
                  <a:gd name="T67" fmla="*/ 337 h 379"/>
                  <a:gd name="T68" fmla="*/ 679 w 1281"/>
                  <a:gd name="T69" fmla="*/ 346 h 379"/>
                  <a:gd name="T70" fmla="*/ 694 w 1281"/>
                  <a:gd name="T71" fmla="*/ 337 h 379"/>
                  <a:gd name="T72" fmla="*/ 733 w 1281"/>
                  <a:gd name="T73" fmla="*/ 312 h 379"/>
                  <a:gd name="T74" fmla="*/ 702 w 1281"/>
                  <a:gd name="T75" fmla="*/ 320 h 379"/>
                  <a:gd name="T76" fmla="*/ 672 w 1281"/>
                  <a:gd name="T77" fmla="*/ 371 h 379"/>
                  <a:gd name="T78" fmla="*/ 809 w 1281"/>
                  <a:gd name="T79" fmla="*/ 351 h 379"/>
                  <a:gd name="T80" fmla="*/ 772 w 1281"/>
                  <a:gd name="T81" fmla="*/ 287 h 379"/>
                  <a:gd name="T82" fmla="*/ 777 w 1281"/>
                  <a:gd name="T83" fmla="*/ 303 h 379"/>
                  <a:gd name="T84" fmla="*/ 824 w 1281"/>
                  <a:gd name="T85" fmla="*/ 365 h 379"/>
                  <a:gd name="T86" fmla="*/ 913 w 1281"/>
                  <a:gd name="T87" fmla="*/ 359 h 379"/>
                  <a:gd name="T88" fmla="*/ 900 w 1281"/>
                  <a:gd name="T89" fmla="*/ 328 h 379"/>
                  <a:gd name="T90" fmla="*/ 942 w 1281"/>
                  <a:gd name="T91" fmla="*/ 313 h 379"/>
                  <a:gd name="T92" fmla="*/ 949 w 1281"/>
                  <a:gd name="T93" fmla="*/ 327 h 379"/>
                  <a:gd name="T94" fmla="*/ 888 w 1281"/>
                  <a:gd name="T95" fmla="*/ 347 h 379"/>
                  <a:gd name="T96" fmla="*/ 1034 w 1281"/>
                  <a:gd name="T97" fmla="*/ 360 h 379"/>
                  <a:gd name="T98" fmla="*/ 1051 w 1281"/>
                  <a:gd name="T99" fmla="*/ 369 h 379"/>
                  <a:gd name="T100" fmla="*/ 985 w 1281"/>
                  <a:gd name="T101" fmla="*/ 286 h 379"/>
                  <a:gd name="T102" fmla="*/ 1147 w 1281"/>
                  <a:gd name="T103" fmla="*/ 301 h 379"/>
                  <a:gd name="T104" fmla="*/ 1147 w 1281"/>
                  <a:gd name="T105" fmla="*/ 377 h 379"/>
                  <a:gd name="T106" fmla="*/ 1276 w 1281"/>
                  <a:gd name="T107" fmla="*/ 321 h 379"/>
                  <a:gd name="T108" fmla="*/ 1280 w 1281"/>
                  <a:gd name="T109" fmla="*/ 20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81" h="379">
                    <a:moveTo>
                      <a:pt x="568" y="92"/>
                    </a:moveTo>
                    <a:cubicBezTo>
                      <a:pt x="638" y="92"/>
                      <a:pt x="638" y="92"/>
                      <a:pt x="638" y="92"/>
                    </a:cubicBezTo>
                    <a:cubicBezTo>
                      <a:pt x="602" y="32"/>
                      <a:pt x="602" y="32"/>
                      <a:pt x="602" y="32"/>
                    </a:cubicBezTo>
                    <a:cubicBezTo>
                      <a:pt x="535" y="142"/>
                      <a:pt x="535" y="142"/>
                      <a:pt x="535" y="142"/>
                    </a:cubicBezTo>
                    <a:cubicBezTo>
                      <a:pt x="503" y="142"/>
                      <a:pt x="503" y="142"/>
                      <a:pt x="503" y="142"/>
                    </a:cubicBezTo>
                    <a:cubicBezTo>
                      <a:pt x="586" y="10"/>
                      <a:pt x="586" y="10"/>
                      <a:pt x="586" y="10"/>
                    </a:cubicBezTo>
                    <a:cubicBezTo>
                      <a:pt x="589" y="4"/>
                      <a:pt x="595" y="0"/>
                      <a:pt x="602" y="0"/>
                    </a:cubicBezTo>
                    <a:cubicBezTo>
                      <a:pt x="608" y="0"/>
                      <a:pt x="614" y="4"/>
                      <a:pt x="618" y="10"/>
                    </a:cubicBezTo>
                    <a:cubicBezTo>
                      <a:pt x="701" y="142"/>
                      <a:pt x="701" y="142"/>
                      <a:pt x="701" y="142"/>
                    </a:cubicBezTo>
                    <a:cubicBezTo>
                      <a:pt x="669" y="142"/>
                      <a:pt x="669" y="142"/>
                      <a:pt x="669" y="142"/>
                    </a:cubicBezTo>
                    <a:cubicBezTo>
                      <a:pt x="654" y="117"/>
                      <a:pt x="654" y="117"/>
                      <a:pt x="654" y="117"/>
                    </a:cubicBezTo>
                    <a:cubicBezTo>
                      <a:pt x="584" y="117"/>
                      <a:pt x="584" y="117"/>
                      <a:pt x="584" y="117"/>
                    </a:cubicBezTo>
                    <a:cubicBezTo>
                      <a:pt x="568" y="92"/>
                      <a:pt x="568" y="92"/>
                      <a:pt x="568" y="92"/>
                    </a:cubicBezTo>
                    <a:close/>
                    <a:moveTo>
                      <a:pt x="889" y="117"/>
                    </a:moveTo>
                    <a:cubicBezTo>
                      <a:pt x="889" y="2"/>
                      <a:pt x="889" y="2"/>
                      <a:pt x="889" y="2"/>
                    </a:cubicBezTo>
                    <a:cubicBezTo>
                      <a:pt x="863" y="2"/>
                      <a:pt x="863" y="2"/>
                      <a:pt x="863" y="2"/>
                    </a:cubicBezTo>
                    <a:cubicBezTo>
                      <a:pt x="863" y="129"/>
                      <a:pt x="863" y="129"/>
                      <a:pt x="863" y="129"/>
                    </a:cubicBezTo>
                    <a:cubicBezTo>
                      <a:pt x="863" y="132"/>
                      <a:pt x="863" y="135"/>
                      <a:pt x="867" y="139"/>
                    </a:cubicBezTo>
                    <a:cubicBezTo>
                      <a:pt x="870" y="142"/>
                      <a:pt x="873" y="142"/>
                      <a:pt x="876" y="142"/>
                    </a:cubicBezTo>
                    <a:cubicBezTo>
                      <a:pt x="996" y="142"/>
                      <a:pt x="996" y="142"/>
                      <a:pt x="996" y="142"/>
                    </a:cubicBezTo>
                    <a:cubicBezTo>
                      <a:pt x="1010" y="117"/>
                      <a:pt x="1010" y="117"/>
                      <a:pt x="1010" y="117"/>
                    </a:cubicBezTo>
                    <a:cubicBezTo>
                      <a:pt x="889" y="117"/>
                      <a:pt x="889" y="117"/>
                      <a:pt x="889" y="117"/>
                    </a:cubicBezTo>
                    <a:close/>
                    <a:moveTo>
                      <a:pt x="456" y="97"/>
                    </a:moveTo>
                    <a:cubicBezTo>
                      <a:pt x="482" y="97"/>
                      <a:pt x="503" y="76"/>
                      <a:pt x="503" y="50"/>
                    </a:cubicBezTo>
                    <a:cubicBezTo>
                      <a:pt x="503" y="23"/>
                      <a:pt x="482" y="2"/>
                      <a:pt x="456" y="2"/>
                    </a:cubicBezTo>
                    <a:cubicBezTo>
                      <a:pt x="341" y="2"/>
                      <a:pt x="341" y="2"/>
                      <a:pt x="341" y="2"/>
                    </a:cubicBezTo>
                    <a:cubicBezTo>
                      <a:pt x="341" y="142"/>
                      <a:pt x="341" y="142"/>
                      <a:pt x="341" y="142"/>
                    </a:cubicBezTo>
                    <a:cubicBezTo>
                      <a:pt x="369" y="142"/>
                      <a:pt x="369" y="142"/>
                      <a:pt x="369" y="142"/>
                    </a:cubicBezTo>
                    <a:cubicBezTo>
                      <a:pt x="369" y="27"/>
                      <a:pt x="369" y="27"/>
                      <a:pt x="369" y="27"/>
                    </a:cubicBezTo>
                    <a:cubicBezTo>
                      <a:pt x="455" y="27"/>
                      <a:pt x="455" y="27"/>
                      <a:pt x="455" y="27"/>
                    </a:cubicBezTo>
                    <a:cubicBezTo>
                      <a:pt x="466" y="27"/>
                      <a:pt x="477" y="37"/>
                      <a:pt x="477" y="50"/>
                    </a:cubicBezTo>
                    <a:cubicBezTo>
                      <a:pt x="477" y="63"/>
                      <a:pt x="466" y="73"/>
                      <a:pt x="455" y="73"/>
                    </a:cubicBezTo>
                    <a:cubicBezTo>
                      <a:pt x="381" y="73"/>
                      <a:pt x="381" y="73"/>
                      <a:pt x="381" y="73"/>
                    </a:cubicBezTo>
                    <a:cubicBezTo>
                      <a:pt x="458" y="142"/>
                      <a:pt x="458" y="142"/>
                      <a:pt x="458" y="142"/>
                    </a:cubicBezTo>
                    <a:cubicBezTo>
                      <a:pt x="496" y="142"/>
                      <a:pt x="496" y="142"/>
                      <a:pt x="496" y="142"/>
                    </a:cubicBezTo>
                    <a:cubicBezTo>
                      <a:pt x="444" y="97"/>
                      <a:pt x="444" y="97"/>
                      <a:pt x="444" y="97"/>
                    </a:cubicBezTo>
                    <a:cubicBezTo>
                      <a:pt x="456" y="97"/>
                      <a:pt x="456" y="97"/>
                      <a:pt x="456" y="97"/>
                    </a:cubicBezTo>
                    <a:close/>
                    <a:moveTo>
                      <a:pt x="180" y="142"/>
                    </a:moveTo>
                    <a:cubicBezTo>
                      <a:pt x="144" y="142"/>
                      <a:pt x="113" y="111"/>
                      <a:pt x="113" y="73"/>
                    </a:cubicBezTo>
                    <a:cubicBezTo>
                      <a:pt x="113" y="33"/>
                      <a:pt x="144" y="2"/>
                      <a:pt x="180" y="2"/>
                    </a:cubicBezTo>
                    <a:cubicBezTo>
                      <a:pt x="260" y="2"/>
                      <a:pt x="260" y="2"/>
                      <a:pt x="260" y="2"/>
                    </a:cubicBezTo>
                    <a:cubicBezTo>
                      <a:pt x="297" y="2"/>
                      <a:pt x="327" y="33"/>
                      <a:pt x="327" y="73"/>
                    </a:cubicBezTo>
                    <a:cubicBezTo>
                      <a:pt x="327" y="111"/>
                      <a:pt x="297" y="142"/>
                      <a:pt x="260" y="142"/>
                    </a:cubicBezTo>
                    <a:cubicBezTo>
                      <a:pt x="180" y="142"/>
                      <a:pt x="180" y="142"/>
                      <a:pt x="180" y="142"/>
                    </a:cubicBezTo>
                    <a:close/>
                    <a:moveTo>
                      <a:pt x="259" y="117"/>
                    </a:moveTo>
                    <a:cubicBezTo>
                      <a:pt x="282" y="117"/>
                      <a:pt x="302" y="97"/>
                      <a:pt x="302" y="73"/>
                    </a:cubicBezTo>
                    <a:cubicBezTo>
                      <a:pt x="302" y="48"/>
                      <a:pt x="282" y="27"/>
                      <a:pt x="259" y="27"/>
                    </a:cubicBezTo>
                    <a:cubicBezTo>
                      <a:pt x="182" y="27"/>
                      <a:pt x="182" y="27"/>
                      <a:pt x="182" y="27"/>
                    </a:cubicBezTo>
                    <a:cubicBezTo>
                      <a:pt x="158" y="27"/>
                      <a:pt x="139" y="48"/>
                      <a:pt x="139" y="73"/>
                    </a:cubicBezTo>
                    <a:cubicBezTo>
                      <a:pt x="139" y="97"/>
                      <a:pt x="158" y="117"/>
                      <a:pt x="182" y="117"/>
                    </a:cubicBezTo>
                    <a:cubicBezTo>
                      <a:pt x="259" y="117"/>
                      <a:pt x="259" y="117"/>
                      <a:pt x="259" y="117"/>
                    </a:cubicBezTo>
                    <a:close/>
                    <a:moveTo>
                      <a:pt x="755" y="142"/>
                    </a:moveTo>
                    <a:cubicBezTo>
                      <a:pt x="717" y="142"/>
                      <a:pt x="686" y="111"/>
                      <a:pt x="686" y="73"/>
                    </a:cubicBezTo>
                    <a:cubicBezTo>
                      <a:pt x="686" y="33"/>
                      <a:pt x="717" y="2"/>
                      <a:pt x="755" y="2"/>
                    </a:cubicBezTo>
                    <a:cubicBezTo>
                      <a:pt x="849" y="2"/>
                      <a:pt x="849" y="2"/>
                      <a:pt x="849" y="2"/>
                    </a:cubicBezTo>
                    <a:cubicBezTo>
                      <a:pt x="833" y="27"/>
                      <a:pt x="833" y="27"/>
                      <a:pt x="833" y="27"/>
                    </a:cubicBezTo>
                    <a:cubicBezTo>
                      <a:pt x="756" y="27"/>
                      <a:pt x="756" y="27"/>
                      <a:pt x="756" y="27"/>
                    </a:cubicBezTo>
                    <a:cubicBezTo>
                      <a:pt x="732" y="27"/>
                      <a:pt x="712" y="48"/>
                      <a:pt x="712" y="73"/>
                    </a:cubicBezTo>
                    <a:cubicBezTo>
                      <a:pt x="712" y="97"/>
                      <a:pt x="732" y="117"/>
                      <a:pt x="756" y="117"/>
                    </a:cubicBezTo>
                    <a:cubicBezTo>
                      <a:pt x="851" y="117"/>
                      <a:pt x="851" y="117"/>
                      <a:pt x="851" y="117"/>
                    </a:cubicBezTo>
                    <a:cubicBezTo>
                      <a:pt x="835" y="142"/>
                      <a:pt x="835" y="142"/>
                      <a:pt x="835" y="142"/>
                    </a:cubicBezTo>
                    <a:cubicBezTo>
                      <a:pt x="755" y="142"/>
                      <a:pt x="755" y="142"/>
                      <a:pt x="755" y="142"/>
                    </a:cubicBezTo>
                    <a:close/>
                    <a:moveTo>
                      <a:pt x="1074" y="117"/>
                    </a:moveTo>
                    <a:cubicBezTo>
                      <a:pt x="1055" y="117"/>
                      <a:pt x="1037" y="104"/>
                      <a:pt x="1033" y="84"/>
                    </a:cubicBezTo>
                    <a:cubicBezTo>
                      <a:pt x="1144" y="84"/>
                      <a:pt x="1144" y="84"/>
                      <a:pt x="1144" y="84"/>
                    </a:cubicBezTo>
                    <a:cubicBezTo>
                      <a:pt x="1160" y="60"/>
                      <a:pt x="1160" y="60"/>
                      <a:pt x="1160" y="60"/>
                    </a:cubicBezTo>
                    <a:cubicBezTo>
                      <a:pt x="1033" y="60"/>
                      <a:pt x="1033" y="60"/>
                      <a:pt x="1033" y="60"/>
                    </a:cubicBezTo>
                    <a:cubicBezTo>
                      <a:pt x="1037" y="41"/>
                      <a:pt x="1055" y="27"/>
                      <a:pt x="1074" y="27"/>
                    </a:cubicBezTo>
                    <a:cubicBezTo>
                      <a:pt x="1151" y="27"/>
                      <a:pt x="1151" y="27"/>
                      <a:pt x="1151" y="27"/>
                    </a:cubicBezTo>
                    <a:cubicBezTo>
                      <a:pt x="1167" y="2"/>
                      <a:pt x="1167" y="2"/>
                      <a:pt x="1167" y="2"/>
                    </a:cubicBezTo>
                    <a:cubicBezTo>
                      <a:pt x="1072" y="2"/>
                      <a:pt x="1072" y="2"/>
                      <a:pt x="1072" y="2"/>
                    </a:cubicBezTo>
                    <a:cubicBezTo>
                      <a:pt x="1036" y="2"/>
                      <a:pt x="1005" y="33"/>
                      <a:pt x="1005" y="73"/>
                    </a:cubicBezTo>
                    <a:cubicBezTo>
                      <a:pt x="1005" y="111"/>
                      <a:pt x="1036" y="142"/>
                      <a:pt x="1072" y="142"/>
                    </a:cubicBezTo>
                    <a:cubicBezTo>
                      <a:pt x="1154" y="142"/>
                      <a:pt x="1154" y="142"/>
                      <a:pt x="1154" y="142"/>
                    </a:cubicBezTo>
                    <a:cubicBezTo>
                      <a:pt x="1168" y="117"/>
                      <a:pt x="1168" y="117"/>
                      <a:pt x="1168" y="117"/>
                    </a:cubicBezTo>
                    <a:cubicBezTo>
                      <a:pt x="1074" y="117"/>
                      <a:pt x="1074" y="117"/>
                      <a:pt x="1074" y="117"/>
                    </a:cubicBezTo>
                    <a:close/>
                    <a:moveTo>
                      <a:pt x="1181" y="17"/>
                    </a:moveTo>
                    <a:cubicBezTo>
                      <a:pt x="1181" y="10"/>
                      <a:pt x="1186" y="5"/>
                      <a:pt x="1192" y="5"/>
                    </a:cubicBezTo>
                    <a:cubicBezTo>
                      <a:pt x="1200" y="5"/>
                      <a:pt x="1205" y="10"/>
                      <a:pt x="1205" y="17"/>
                    </a:cubicBezTo>
                    <a:cubicBezTo>
                      <a:pt x="1205" y="25"/>
                      <a:pt x="1200" y="30"/>
                      <a:pt x="1192" y="30"/>
                    </a:cubicBezTo>
                    <a:cubicBezTo>
                      <a:pt x="1186" y="30"/>
                      <a:pt x="1181" y="25"/>
                      <a:pt x="1181" y="17"/>
                    </a:cubicBezTo>
                    <a:close/>
                    <a:moveTo>
                      <a:pt x="1192" y="33"/>
                    </a:moveTo>
                    <a:cubicBezTo>
                      <a:pt x="1202" y="33"/>
                      <a:pt x="1208" y="27"/>
                      <a:pt x="1208" y="17"/>
                    </a:cubicBezTo>
                    <a:cubicBezTo>
                      <a:pt x="1208" y="9"/>
                      <a:pt x="1202" y="2"/>
                      <a:pt x="1192" y="2"/>
                    </a:cubicBezTo>
                    <a:cubicBezTo>
                      <a:pt x="1184" y="2"/>
                      <a:pt x="1178" y="9"/>
                      <a:pt x="1178" y="17"/>
                    </a:cubicBezTo>
                    <a:cubicBezTo>
                      <a:pt x="1178" y="27"/>
                      <a:pt x="1184" y="33"/>
                      <a:pt x="1192" y="33"/>
                    </a:cubicBezTo>
                    <a:close/>
                    <a:moveTo>
                      <a:pt x="1192" y="9"/>
                    </a:moveTo>
                    <a:cubicBezTo>
                      <a:pt x="1194" y="9"/>
                      <a:pt x="1195" y="9"/>
                      <a:pt x="1195" y="9"/>
                    </a:cubicBezTo>
                    <a:cubicBezTo>
                      <a:pt x="1198" y="10"/>
                      <a:pt x="1198" y="12"/>
                      <a:pt x="1198" y="13"/>
                    </a:cubicBezTo>
                    <a:cubicBezTo>
                      <a:pt x="1198" y="13"/>
                      <a:pt x="1198" y="13"/>
                      <a:pt x="1198" y="15"/>
                    </a:cubicBezTo>
                    <a:cubicBezTo>
                      <a:pt x="1198" y="15"/>
                      <a:pt x="1198" y="17"/>
                      <a:pt x="1197" y="18"/>
                    </a:cubicBezTo>
                    <a:cubicBezTo>
                      <a:pt x="1197" y="18"/>
                      <a:pt x="1197" y="18"/>
                      <a:pt x="1195" y="18"/>
                    </a:cubicBezTo>
                    <a:cubicBezTo>
                      <a:pt x="1200" y="25"/>
                      <a:pt x="1200" y="25"/>
                      <a:pt x="1200" y="25"/>
                    </a:cubicBezTo>
                    <a:cubicBezTo>
                      <a:pt x="1197" y="25"/>
                      <a:pt x="1197" y="25"/>
                      <a:pt x="1197" y="25"/>
                    </a:cubicBezTo>
                    <a:cubicBezTo>
                      <a:pt x="1192" y="18"/>
                      <a:pt x="1192" y="18"/>
                      <a:pt x="1192" y="18"/>
                    </a:cubicBezTo>
                    <a:cubicBezTo>
                      <a:pt x="1190" y="18"/>
                      <a:pt x="1190" y="18"/>
                      <a:pt x="1190" y="18"/>
                    </a:cubicBezTo>
                    <a:cubicBezTo>
                      <a:pt x="1190" y="25"/>
                      <a:pt x="1190" y="25"/>
                      <a:pt x="1190" y="25"/>
                    </a:cubicBezTo>
                    <a:cubicBezTo>
                      <a:pt x="1187" y="25"/>
                      <a:pt x="1187" y="25"/>
                      <a:pt x="1187" y="25"/>
                    </a:cubicBezTo>
                    <a:cubicBezTo>
                      <a:pt x="1187" y="9"/>
                      <a:pt x="1187" y="9"/>
                      <a:pt x="1187" y="9"/>
                    </a:cubicBezTo>
                    <a:cubicBezTo>
                      <a:pt x="1192" y="9"/>
                      <a:pt x="1192" y="9"/>
                      <a:pt x="1192" y="9"/>
                    </a:cubicBezTo>
                    <a:close/>
                    <a:moveTo>
                      <a:pt x="1192" y="17"/>
                    </a:moveTo>
                    <a:cubicBezTo>
                      <a:pt x="1194" y="17"/>
                      <a:pt x="1195" y="15"/>
                      <a:pt x="1195" y="15"/>
                    </a:cubicBezTo>
                    <a:cubicBezTo>
                      <a:pt x="1195" y="13"/>
                      <a:pt x="1195" y="13"/>
                      <a:pt x="1195" y="13"/>
                    </a:cubicBezTo>
                    <a:cubicBezTo>
                      <a:pt x="1195" y="12"/>
                      <a:pt x="1195" y="12"/>
                      <a:pt x="1194" y="12"/>
                    </a:cubicBezTo>
                    <a:cubicBezTo>
                      <a:pt x="1194" y="10"/>
                      <a:pt x="1194" y="10"/>
                      <a:pt x="1192" y="10"/>
                    </a:cubicBezTo>
                    <a:cubicBezTo>
                      <a:pt x="1190" y="10"/>
                      <a:pt x="1190" y="10"/>
                      <a:pt x="1190" y="10"/>
                    </a:cubicBezTo>
                    <a:cubicBezTo>
                      <a:pt x="1190" y="17"/>
                      <a:pt x="1190" y="17"/>
                      <a:pt x="1190" y="17"/>
                    </a:cubicBezTo>
                    <a:cubicBezTo>
                      <a:pt x="1192" y="17"/>
                      <a:pt x="1192" y="17"/>
                      <a:pt x="1192" y="17"/>
                    </a:cubicBezTo>
                    <a:close/>
                    <a:moveTo>
                      <a:pt x="0" y="377"/>
                    </a:moveTo>
                    <a:cubicBezTo>
                      <a:pt x="0" y="286"/>
                      <a:pt x="0" y="286"/>
                      <a:pt x="0" y="286"/>
                    </a:cubicBezTo>
                    <a:cubicBezTo>
                      <a:pt x="67" y="286"/>
                      <a:pt x="67" y="286"/>
                      <a:pt x="67" y="286"/>
                    </a:cubicBezTo>
                    <a:cubicBezTo>
                      <a:pt x="67" y="301"/>
                      <a:pt x="67" y="301"/>
                      <a:pt x="67" y="301"/>
                    </a:cubicBezTo>
                    <a:cubicBezTo>
                      <a:pt x="18" y="301"/>
                      <a:pt x="18" y="301"/>
                      <a:pt x="18" y="301"/>
                    </a:cubicBezTo>
                    <a:cubicBezTo>
                      <a:pt x="18" y="321"/>
                      <a:pt x="18" y="321"/>
                      <a:pt x="18" y="321"/>
                    </a:cubicBezTo>
                    <a:cubicBezTo>
                      <a:pt x="64" y="321"/>
                      <a:pt x="64" y="321"/>
                      <a:pt x="64" y="321"/>
                    </a:cubicBezTo>
                    <a:cubicBezTo>
                      <a:pt x="64" y="337"/>
                      <a:pt x="64" y="337"/>
                      <a:pt x="64" y="337"/>
                    </a:cubicBezTo>
                    <a:cubicBezTo>
                      <a:pt x="18" y="337"/>
                      <a:pt x="18" y="337"/>
                      <a:pt x="18" y="337"/>
                    </a:cubicBezTo>
                    <a:cubicBezTo>
                      <a:pt x="18" y="362"/>
                      <a:pt x="18" y="362"/>
                      <a:pt x="18" y="362"/>
                    </a:cubicBezTo>
                    <a:cubicBezTo>
                      <a:pt x="69" y="362"/>
                      <a:pt x="69" y="362"/>
                      <a:pt x="69" y="362"/>
                    </a:cubicBezTo>
                    <a:cubicBezTo>
                      <a:pt x="69" y="377"/>
                      <a:pt x="69" y="377"/>
                      <a:pt x="69" y="377"/>
                    </a:cubicBezTo>
                    <a:lnTo>
                      <a:pt x="0" y="377"/>
                    </a:lnTo>
                    <a:close/>
                    <a:moveTo>
                      <a:pt x="90" y="353"/>
                    </a:moveTo>
                    <a:cubicBezTo>
                      <a:pt x="90" y="335"/>
                      <a:pt x="90" y="335"/>
                      <a:pt x="90" y="335"/>
                    </a:cubicBezTo>
                    <a:cubicBezTo>
                      <a:pt x="124" y="335"/>
                      <a:pt x="124" y="335"/>
                      <a:pt x="124" y="335"/>
                    </a:cubicBezTo>
                    <a:cubicBezTo>
                      <a:pt x="124" y="353"/>
                      <a:pt x="124" y="353"/>
                      <a:pt x="124" y="353"/>
                    </a:cubicBezTo>
                    <a:lnTo>
                      <a:pt x="90" y="353"/>
                    </a:lnTo>
                    <a:close/>
                    <a:moveTo>
                      <a:pt x="142" y="286"/>
                    </a:moveTo>
                    <a:cubicBezTo>
                      <a:pt x="178" y="286"/>
                      <a:pt x="178" y="286"/>
                      <a:pt x="178" y="286"/>
                    </a:cubicBezTo>
                    <a:cubicBezTo>
                      <a:pt x="185" y="286"/>
                      <a:pt x="191" y="286"/>
                      <a:pt x="194" y="287"/>
                    </a:cubicBezTo>
                    <a:cubicBezTo>
                      <a:pt x="198" y="287"/>
                      <a:pt x="201" y="289"/>
                      <a:pt x="204" y="290"/>
                    </a:cubicBezTo>
                    <a:cubicBezTo>
                      <a:pt x="207" y="292"/>
                      <a:pt x="209" y="295"/>
                      <a:pt x="211" y="298"/>
                    </a:cubicBezTo>
                    <a:cubicBezTo>
                      <a:pt x="213" y="301"/>
                      <a:pt x="214" y="305"/>
                      <a:pt x="214" y="309"/>
                    </a:cubicBezTo>
                    <a:cubicBezTo>
                      <a:pt x="214" y="313"/>
                      <a:pt x="212" y="317"/>
                      <a:pt x="210" y="321"/>
                    </a:cubicBezTo>
                    <a:cubicBezTo>
                      <a:pt x="208" y="324"/>
                      <a:pt x="205" y="327"/>
                      <a:pt x="201" y="329"/>
                    </a:cubicBezTo>
                    <a:cubicBezTo>
                      <a:pt x="206" y="330"/>
                      <a:pt x="211" y="333"/>
                      <a:pt x="214" y="337"/>
                    </a:cubicBezTo>
                    <a:cubicBezTo>
                      <a:pt x="217" y="341"/>
                      <a:pt x="218" y="345"/>
                      <a:pt x="218" y="351"/>
                    </a:cubicBezTo>
                    <a:cubicBezTo>
                      <a:pt x="218" y="355"/>
                      <a:pt x="217" y="359"/>
                      <a:pt x="215" y="363"/>
                    </a:cubicBezTo>
                    <a:cubicBezTo>
                      <a:pt x="213" y="367"/>
                      <a:pt x="211" y="370"/>
                      <a:pt x="207" y="372"/>
                    </a:cubicBezTo>
                    <a:cubicBezTo>
                      <a:pt x="204" y="375"/>
                      <a:pt x="200" y="376"/>
                      <a:pt x="195" y="377"/>
                    </a:cubicBezTo>
                    <a:cubicBezTo>
                      <a:pt x="192" y="377"/>
                      <a:pt x="184" y="377"/>
                      <a:pt x="173" y="377"/>
                    </a:cubicBezTo>
                    <a:cubicBezTo>
                      <a:pt x="142" y="377"/>
                      <a:pt x="142" y="377"/>
                      <a:pt x="142" y="377"/>
                    </a:cubicBezTo>
                    <a:lnTo>
                      <a:pt x="142" y="286"/>
                    </a:lnTo>
                    <a:close/>
                    <a:moveTo>
                      <a:pt x="160" y="301"/>
                    </a:moveTo>
                    <a:cubicBezTo>
                      <a:pt x="160" y="322"/>
                      <a:pt x="160" y="322"/>
                      <a:pt x="160" y="322"/>
                    </a:cubicBezTo>
                    <a:cubicBezTo>
                      <a:pt x="172" y="322"/>
                      <a:pt x="172" y="322"/>
                      <a:pt x="172" y="322"/>
                    </a:cubicBezTo>
                    <a:cubicBezTo>
                      <a:pt x="179" y="322"/>
                      <a:pt x="184" y="322"/>
                      <a:pt x="185" y="322"/>
                    </a:cubicBezTo>
                    <a:cubicBezTo>
                      <a:pt x="189" y="321"/>
                      <a:pt x="191" y="320"/>
                      <a:pt x="193" y="319"/>
                    </a:cubicBezTo>
                    <a:cubicBezTo>
                      <a:pt x="195" y="317"/>
                      <a:pt x="196" y="314"/>
                      <a:pt x="196" y="311"/>
                    </a:cubicBezTo>
                    <a:cubicBezTo>
                      <a:pt x="196" y="309"/>
                      <a:pt x="195" y="306"/>
                      <a:pt x="193" y="305"/>
                    </a:cubicBezTo>
                    <a:cubicBezTo>
                      <a:pt x="192" y="303"/>
                      <a:pt x="189" y="302"/>
                      <a:pt x="186" y="301"/>
                    </a:cubicBezTo>
                    <a:cubicBezTo>
                      <a:pt x="185" y="301"/>
                      <a:pt x="179" y="301"/>
                      <a:pt x="171" y="301"/>
                    </a:cubicBezTo>
                    <a:lnTo>
                      <a:pt x="160" y="301"/>
                    </a:lnTo>
                    <a:close/>
                    <a:moveTo>
                      <a:pt x="160" y="337"/>
                    </a:moveTo>
                    <a:cubicBezTo>
                      <a:pt x="160" y="362"/>
                      <a:pt x="160" y="362"/>
                      <a:pt x="160" y="362"/>
                    </a:cubicBezTo>
                    <a:cubicBezTo>
                      <a:pt x="177" y="362"/>
                      <a:pt x="177" y="362"/>
                      <a:pt x="177" y="362"/>
                    </a:cubicBezTo>
                    <a:cubicBezTo>
                      <a:pt x="184" y="362"/>
                      <a:pt x="188" y="362"/>
                      <a:pt x="190" y="361"/>
                    </a:cubicBezTo>
                    <a:cubicBezTo>
                      <a:pt x="192" y="361"/>
                      <a:pt x="195" y="360"/>
                      <a:pt x="196" y="358"/>
                    </a:cubicBezTo>
                    <a:cubicBezTo>
                      <a:pt x="198" y="356"/>
                      <a:pt x="199" y="353"/>
                      <a:pt x="199" y="350"/>
                    </a:cubicBezTo>
                    <a:cubicBezTo>
                      <a:pt x="199" y="347"/>
                      <a:pt x="198" y="345"/>
                      <a:pt x="197" y="343"/>
                    </a:cubicBezTo>
                    <a:cubicBezTo>
                      <a:pt x="196" y="341"/>
                      <a:pt x="194" y="340"/>
                      <a:pt x="191" y="339"/>
                    </a:cubicBezTo>
                    <a:cubicBezTo>
                      <a:pt x="189" y="338"/>
                      <a:pt x="183" y="337"/>
                      <a:pt x="175" y="337"/>
                    </a:cubicBezTo>
                    <a:lnTo>
                      <a:pt x="160" y="337"/>
                    </a:lnTo>
                    <a:close/>
                    <a:moveTo>
                      <a:pt x="241" y="286"/>
                    </a:moveTo>
                    <a:cubicBezTo>
                      <a:pt x="259" y="286"/>
                      <a:pt x="259" y="286"/>
                      <a:pt x="259" y="286"/>
                    </a:cubicBezTo>
                    <a:cubicBezTo>
                      <a:pt x="259" y="335"/>
                      <a:pt x="259" y="335"/>
                      <a:pt x="259" y="335"/>
                    </a:cubicBezTo>
                    <a:cubicBezTo>
                      <a:pt x="259" y="343"/>
                      <a:pt x="259" y="348"/>
                      <a:pt x="260" y="351"/>
                    </a:cubicBezTo>
                    <a:cubicBezTo>
                      <a:pt x="261" y="354"/>
                      <a:pt x="262" y="357"/>
                      <a:pt x="265" y="360"/>
                    </a:cubicBezTo>
                    <a:cubicBezTo>
                      <a:pt x="268" y="362"/>
                      <a:pt x="272" y="363"/>
                      <a:pt x="278" y="363"/>
                    </a:cubicBezTo>
                    <a:cubicBezTo>
                      <a:pt x="283" y="363"/>
                      <a:pt x="287" y="362"/>
                      <a:pt x="289" y="360"/>
                    </a:cubicBezTo>
                    <a:cubicBezTo>
                      <a:pt x="292" y="358"/>
                      <a:pt x="294" y="355"/>
                      <a:pt x="294" y="352"/>
                    </a:cubicBezTo>
                    <a:cubicBezTo>
                      <a:pt x="295" y="349"/>
                      <a:pt x="295" y="344"/>
                      <a:pt x="295" y="336"/>
                    </a:cubicBezTo>
                    <a:cubicBezTo>
                      <a:pt x="295" y="286"/>
                      <a:pt x="295" y="286"/>
                      <a:pt x="295" y="286"/>
                    </a:cubicBezTo>
                    <a:cubicBezTo>
                      <a:pt x="313" y="286"/>
                      <a:pt x="313" y="286"/>
                      <a:pt x="313" y="286"/>
                    </a:cubicBezTo>
                    <a:cubicBezTo>
                      <a:pt x="313" y="334"/>
                      <a:pt x="313" y="334"/>
                      <a:pt x="313" y="334"/>
                    </a:cubicBezTo>
                    <a:cubicBezTo>
                      <a:pt x="313" y="345"/>
                      <a:pt x="313" y="353"/>
                      <a:pt x="312" y="357"/>
                    </a:cubicBezTo>
                    <a:cubicBezTo>
                      <a:pt x="311" y="362"/>
                      <a:pt x="309" y="365"/>
                      <a:pt x="306" y="369"/>
                    </a:cubicBezTo>
                    <a:cubicBezTo>
                      <a:pt x="304" y="372"/>
                      <a:pt x="300" y="374"/>
                      <a:pt x="296" y="376"/>
                    </a:cubicBezTo>
                    <a:cubicBezTo>
                      <a:pt x="291" y="378"/>
                      <a:pt x="285" y="379"/>
                      <a:pt x="278" y="379"/>
                    </a:cubicBezTo>
                    <a:cubicBezTo>
                      <a:pt x="269" y="379"/>
                      <a:pt x="263" y="378"/>
                      <a:pt x="258" y="376"/>
                    </a:cubicBezTo>
                    <a:cubicBezTo>
                      <a:pt x="254" y="374"/>
                      <a:pt x="250" y="371"/>
                      <a:pt x="248" y="368"/>
                    </a:cubicBezTo>
                    <a:cubicBezTo>
                      <a:pt x="245" y="365"/>
                      <a:pt x="243" y="361"/>
                      <a:pt x="242" y="358"/>
                    </a:cubicBezTo>
                    <a:cubicBezTo>
                      <a:pt x="241" y="352"/>
                      <a:pt x="241" y="345"/>
                      <a:pt x="241" y="335"/>
                    </a:cubicBezTo>
                    <a:lnTo>
                      <a:pt x="241" y="286"/>
                    </a:lnTo>
                    <a:close/>
                    <a:moveTo>
                      <a:pt x="335" y="347"/>
                    </a:moveTo>
                    <a:cubicBezTo>
                      <a:pt x="353" y="346"/>
                      <a:pt x="353" y="346"/>
                      <a:pt x="353" y="346"/>
                    </a:cubicBezTo>
                    <a:cubicBezTo>
                      <a:pt x="354" y="352"/>
                      <a:pt x="356" y="356"/>
                      <a:pt x="360" y="359"/>
                    </a:cubicBezTo>
                    <a:cubicBezTo>
                      <a:pt x="363" y="362"/>
                      <a:pt x="368" y="363"/>
                      <a:pt x="373" y="363"/>
                    </a:cubicBezTo>
                    <a:cubicBezTo>
                      <a:pt x="379" y="363"/>
                      <a:pt x="384" y="362"/>
                      <a:pt x="387" y="359"/>
                    </a:cubicBezTo>
                    <a:cubicBezTo>
                      <a:pt x="390" y="357"/>
                      <a:pt x="391" y="354"/>
                      <a:pt x="391" y="351"/>
                    </a:cubicBezTo>
                    <a:cubicBezTo>
                      <a:pt x="391" y="348"/>
                      <a:pt x="390" y="347"/>
                      <a:pt x="389" y="345"/>
                    </a:cubicBezTo>
                    <a:cubicBezTo>
                      <a:pt x="388" y="344"/>
                      <a:pt x="386" y="342"/>
                      <a:pt x="383" y="341"/>
                    </a:cubicBezTo>
                    <a:cubicBezTo>
                      <a:pt x="380" y="340"/>
                      <a:pt x="376" y="339"/>
                      <a:pt x="368" y="337"/>
                    </a:cubicBezTo>
                    <a:cubicBezTo>
                      <a:pt x="358" y="335"/>
                      <a:pt x="351" y="332"/>
                      <a:pt x="347" y="328"/>
                    </a:cubicBezTo>
                    <a:cubicBezTo>
                      <a:pt x="341" y="323"/>
                      <a:pt x="339" y="317"/>
                      <a:pt x="339" y="310"/>
                    </a:cubicBezTo>
                    <a:cubicBezTo>
                      <a:pt x="339" y="305"/>
                      <a:pt x="340" y="301"/>
                      <a:pt x="343" y="297"/>
                    </a:cubicBezTo>
                    <a:cubicBezTo>
                      <a:pt x="345" y="293"/>
                      <a:pt x="349" y="290"/>
                      <a:pt x="354" y="287"/>
                    </a:cubicBezTo>
                    <a:cubicBezTo>
                      <a:pt x="359" y="285"/>
                      <a:pt x="365" y="284"/>
                      <a:pt x="372" y="284"/>
                    </a:cubicBezTo>
                    <a:cubicBezTo>
                      <a:pt x="383" y="284"/>
                      <a:pt x="392" y="287"/>
                      <a:pt x="398" y="292"/>
                    </a:cubicBezTo>
                    <a:cubicBezTo>
                      <a:pt x="404" y="297"/>
                      <a:pt x="407" y="304"/>
                      <a:pt x="407" y="312"/>
                    </a:cubicBezTo>
                    <a:cubicBezTo>
                      <a:pt x="389" y="313"/>
                      <a:pt x="389" y="313"/>
                      <a:pt x="389" y="313"/>
                    </a:cubicBezTo>
                    <a:cubicBezTo>
                      <a:pt x="388" y="308"/>
                      <a:pt x="386" y="305"/>
                      <a:pt x="383" y="303"/>
                    </a:cubicBezTo>
                    <a:cubicBezTo>
                      <a:pt x="381" y="301"/>
                      <a:pt x="377" y="299"/>
                      <a:pt x="372" y="299"/>
                    </a:cubicBezTo>
                    <a:cubicBezTo>
                      <a:pt x="366" y="299"/>
                      <a:pt x="362" y="301"/>
                      <a:pt x="359" y="303"/>
                    </a:cubicBezTo>
                    <a:cubicBezTo>
                      <a:pt x="357" y="304"/>
                      <a:pt x="356" y="306"/>
                      <a:pt x="356" y="308"/>
                    </a:cubicBezTo>
                    <a:cubicBezTo>
                      <a:pt x="356" y="311"/>
                      <a:pt x="357" y="312"/>
                      <a:pt x="359" y="314"/>
                    </a:cubicBezTo>
                    <a:cubicBezTo>
                      <a:pt x="361" y="316"/>
                      <a:pt x="367" y="318"/>
                      <a:pt x="376" y="320"/>
                    </a:cubicBezTo>
                    <a:cubicBezTo>
                      <a:pt x="385" y="322"/>
                      <a:pt x="392" y="324"/>
                      <a:pt x="396" y="327"/>
                    </a:cubicBezTo>
                    <a:cubicBezTo>
                      <a:pt x="400" y="329"/>
                      <a:pt x="404" y="332"/>
                      <a:pt x="406" y="336"/>
                    </a:cubicBezTo>
                    <a:cubicBezTo>
                      <a:pt x="408" y="340"/>
                      <a:pt x="410" y="345"/>
                      <a:pt x="410" y="351"/>
                    </a:cubicBezTo>
                    <a:cubicBezTo>
                      <a:pt x="410" y="356"/>
                      <a:pt x="408" y="361"/>
                      <a:pt x="405" y="365"/>
                    </a:cubicBezTo>
                    <a:cubicBezTo>
                      <a:pt x="402" y="370"/>
                      <a:pt x="398" y="373"/>
                      <a:pt x="393" y="375"/>
                    </a:cubicBezTo>
                    <a:cubicBezTo>
                      <a:pt x="388" y="378"/>
                      <a:pt x="381" y="379"/>
                      <a:pt x="373" y="379"/>
                    </a:cubicBezTo>
                    <a:cubicBezTo>
                      <a:pt x="361" y="379"/>
                      <a:pt x="353" y="376"/>
                      <a:pt x="346" y="371"/>
                    </a:cubicBezTo>
                    <a:cubicBezTo>
                      <a:pt x="340" y="365"/>
                      <a:pt x="336" y="358"/>
                      <a:pt x="335" y="347"/>
                    </a:cubicBezTo>
                    <a:close/>
                    <a:moveTo>
                      <a:pt x="432" y="377"/>
                    </a:moveTo>
                    <a:cubicBezTo>
                      <a:pt x="432" y="286"/>
                      <a:pt x="432" y="286"/>
                      <a:pt x="432" y="286"/>
                    </a:cubicBezTo>
                    <a:cubicBezTo>
                      <a:pt x="450" y="286"/>
                      <a:pt x="450" y="286"/>
                      <a:pt x="450" y="286"/>
                    </a:cubicBezTo>
                    <a:cubicBezTo>
                      <a:pt x="450" y="377"/>
                      <a:pt x="450" y="377"/>
                      <a:pt x="450" y="377"/>
                    </a:cubicBezTo>
                    <a:lnTo>
                      <a:pt x="432" y="377"/>
                    </a:lnTo>
                    <a:close/>
                    <a:moveTo>
                      <a:pt x="475" y="377"/>
                    </a:moveTo>
                    <a:cubicBezTo>
                      <a:pt x="475" y="286"/>
                      <a:pt x="475" y="286"/>
                      <a:pt x="475" y="286"/>
                    </a:cubicBezTo>
                    <a:cubicBezTo>
                      <a:pt x="493" y="286"/>
                      <a:pt x="493" y="286"/>
                      <a:pt x="493" y="286"/>
                    </a:cubicBezTo>
                    <a:cubicBezTo>
                      <a:pt x="530" y="347"/>
                      <a:pt x="530" y="347"/>
                      <a:pt x="530" y="347"/>
                    </a:cubicBezTo>
                    <a:cubicBezTo>
                      <a:pt x="530" y="286"/>
                      <a:pt x="530" y="286"/>
                      <a:pt x="530" y="286"/>
                    </a:cubicBezTo>
                    <a:cubicBezTo>
                      <a:pt x="547" y="286"/>
                      <a:pt x="547" y="286"/>
                      <a:pt x="547" y="286"/>
                    </a:cubicBezTo>
                    <a:cubicBezTo>
                      <a:pt x="547" y="377"/>
                      <a:pt x="547" y="377"/>
                      <a:pt x="547" y="377"/>
                    </a:cubicBezTo>
                    <a:cubicBezTo>
                      <a:pt x="529" y="377"/>
                      <a:pt x="529" y="377"/>
                      <a:pt x="529" y="377"/>
                    </a:cubicBezTo>
                    <a:cubicBezTo>
                      <a:pt x="492" y="318"/>
                      <a:pt x="492" y="318"/>
                      <a:pt x="492" y="318"/>
                    </a:cubicBezTo>
                    <a:cubicBezTo>
                      <a:pt x="492" y="377"/>
                      <a:pt x="492" y="377"/>
                      <a:pt x="492" y="377"/>
                    </a:cubicBezTo>
                    <a:lnTo>
                      <a:pt x="475" y="377"/>
                    </a:lnTo>
                    <a:close/>
                    <a:moveTo>
                      <a:pt x="574" y="377"/>
                    </a:moveTo>
                    <a:cubicBezTo>
                      <a:pt x="574" y="286"/>
                      <a:pt x="574" y="286"/>
                      <a:pt x="574" y="286"/>
                    </a:cubicBezTo>
                    <a:cubicBezTo>
                      <a:pt x="642" y="286"/>
                      <a:pt x="642" y="286"/>
                      <a:pt x="642" y="286"/>
                    </a:cubicBezTo>
                    <a:cubicBezTo>
                      <a:pt x="642" y="301"/>
                      <a:pt x="642" y="301"/>
                      <a:pt x="642" y="301"/>
                    </a:cubicBezTo>
                    <a:cubicBezTo>
                      <a:pt x="592" y="301"/>
                      <a:pt x="592" y="301"/>
                      <a:pt x="592" y="301"/>
                    </a:cubicBezTo>
                    <a:cubicBezTo>
                      <a:pt x="592" y="321"/>
                      <a:pt x="592" y="321"/>
                      <a:pt x="592" y="321"/>
                    </a:cubicBezTo>
                    <a:cubicBezTo>
                      <a:pt x="638" y="321"/>
                      <a:pt x="638" y="321"/>
                      <a:pt x="638" y="321"/>
                    </a:cubicBezTo>
                    <a:cubicBezTo>
                      <a:pt x="638" y="337"/>
                      <a:pt x="638" y="337"/>
                      <a:pt x="638" y="337"/>
                    </a:cubicBezTo>
                    <a:cubicBezTo>
                      <a:pt x="592" y="337"/>
                      <a:pt x="592" y="337"/>
                      <a:pt x="592" y="337"/>
                    </a:cubicBezTo>
                    <a:cubicBezTo>
                      <a:pt x="592" y="362"/>
                      <a:pt x="592" y="362"/>
                      <a:pt x="592" y="362"/>
                    </a:cubicBezTo>
                    <a:cubicBezTo>
                      <a:pt x="643" y="362"/>
                      <a:pt x="643" y="362"/>
                      <a:pt x="643" y="362"/>
                    </a:cubicBezTo>
                    <a:cubicBezTo>
                      <a:pt x="643" y="377"/>
                      <a:pt x="643" y="377"/>
                      <a:pt x="643" y="377"/>
                    </a:cubicBezTo>
                    <a:lnTo>
                      <a:pt x="574" y="377"/>
                    </a:lnTo>
                    <a:close/>
                    <a:moveTo>
                      <a:pt x="661" y="347"/>
                    </a:moveTo>
                    <a:cubicBezTo>
                      <a:pt x="679" y="346"/>
                      <a:pt x="679" y="346"/>
                      <a:pt x="679" y="346"/>
                    </a:cubicBezTo>
                    <a:cubicBezTo>
                      <a:pt x="680" y="352"/>
                      <a:pt x="683" y="356"/>
                      <a:pt x="686" y="359"/>
                    </a:cubicBezTo>
                    <a:cubicBezTo>
                      <a:pt x="689" y="362"/>
                      <a:pt x="694" y="363"/>
                      <a:pt x="699" y="363"/>
                    </a:cubicBezTo>
                    <a:cubicBezTo>
                      <a:pt x="705" y="363"/>
                      <a:pt x="710" y="362"/>
                      <a:pt x="713" y="359"/>
                    </a:cubicBezTo>
                    <a:cubicBezTo>
                      <a:pt x="716" y="357"/>
                      <a:pt x="717" y="354"/>
                      <a:pt x="717" y="351"/>
                    </a:cubicBezTo>
                    <a:cubicBezTo>
                      <a:pt x="717" y="348"/>
                      <a:pt x="717" y="347"/>
                      <a:pt x="715" y="345"/>
                    </a:cubicBezTo>
                    <a:cubicBezTo>
                      <a:pt x="714" y="344"/>
                      <a:pt x="712" y="342"/>
                      <a:pt x="709" y="341"/>
                    </a:cubicBezTo>
                    <a:cubicBezTo>
                      <a:pt x="707" y="340"/>
                      <a:pt x="702" y="339"/>
                      <a:pt x="694" y="337"/>
                    </a:cubicBezTo>
                    <a:cubicBezTo>
                      <a:pt x="684" y="335"/>
                      <a:pt x="677" y="332"/>
                      <a:pt x="673" y="328"/>
                    </a:cubicBezTo>
                    <a:cubicBezTo>
                      <a:pt x="668" y="323"/>
                      <a:pt x="665" y="317"/>
                      <a:pt x="665" y="310"/>
                    </a:cubicBezTo>
                    <a:cubicBezTo>
                      <a:pt x="665" y="305"/>
                      <a:pt x="666" y="301"/>
                      <a:pt x="669" y="297"/>
                    </a:cubicBezTo>
                    <a:cubicBezTo>
                      <a:pt x="671" y="293"/>
                      <a:pt x="675" y="290"/>
                      <a:pt x="680" y="287"/>
                    </a:cubicBezTo>
                    <a:cubicBezTo>
                      <a:pt x="685" y="285"/>
                      <a:pt x="691" y="284"/>
                      <a:pt x="698" y="284"/>
                    </a:cubicBezTo>
                    <a:cubicBezTo>
                      <a:pt x="710" y="284"/>
                      <a:pt x="718" y="287"/>
                      <a:pt x="724" y="292"/>
                    </a:cubicBezTo>
                    <a:cubicBezTo>
                      <a:pt x="730" y="297"/>
                      <a:pt x="733" y="304"/>
                      <a:pt x="733" y="312"/>
                    </a:cubicBezTo>
                    <a:cubicBezTo>
                      <a:pt x="715" y="313"/>
                      <a:pt x="715" y="313"/>
                      <a:pt x="715" y="313"/>
                    </a:cubicBezTo>
                    <a:cubicBezTo>
                      <a:pt x="714" y="308"/>
                      <a:pt x="712" y="305"/>
                      <a:pt x="710" y="303"/>
                    </a:cubicBezTo>
                    <a:cubicBezTo>
                      <a:pt x="707" y="301"/>
                      <a:pt x="703" y="299"/>
                      <a:pt x="698" y="299"/>
                    </a:cubicBezTo>
                    <a:cubicBezTo>
                      <a:pt x="693" y="299"/>
                      <a:pt x="688" y="301"/>
                      <a:pt x="685" y="303"/>
                    </a:cubicBezTo>
                    <a:cubicBezTo>
                      <a:pt x="683" y="304"/>
                      <a:pt x="682" y="306"/>
                      <a:pt x="682" y="308"/>
                    </a:cubicBezTo>
                    <a:cubicBezTo>
                      <a:pt x="682" y="311"/>
                      <a:pt x="683" y="312"/>
                      <a:pt x="685" y="314"/>
                    </a:cubicBezTo>
                    <a:cubicBezTo>
                      <a:pt x="687" y="316"/>
                      <a:pt x="693" y="318"/>
                      <a:pt x="702" y="320"/>
                    </a:cubicBezTo>
                    <a:cubicBezTo>
                      <a:pt x="711" y="322"/>
                      <a:pt x="718" y="324"/>
                      <a:pt x="722" y="327"/>
                    </a:cubicBezTo>
                    <a:cubicBezTo>
                      <a:pt x="726" y="329"/>
                      <a:pt x="730" y="332"/>
                      <a:pt x="732" y="336"/>
                    </a:cubicBezTo>
                    <a:cubicBezTo>
                      <a:pt x="734" y="340"/>
                      <a:pt x="736" y="345"/>
                      <a:pt x="736" y="351"/>
                    </a:cubicBezTo>
                    <a:cubicBezTo>
                      <a:pt x="736" y="356"/>
                      <a:pt x="734" y="361"/>
                      <a:pt x="731" y="365"/>
                    </a:cubicBezTo>
                    <a:cubicBezTo>
                      <a:pt x="728" y="370"/>
                      <a:pt x="724" y="373"/>
                      <a:pt x="719" y="375"/>
                    </a:cubicBezTo>
                    <a:cubicBezTo>
                      <a:pt x="714" y="378"/>
                      <a:pt x="707" y="379"/>
                      <a:pt x="699" y="379"/>
                    </a:cubicBezTo>
                    <a:cubicBezTo>
                      <a:pt x="688" y="379"/>
                      <a:pt x="679" y="376"/>
                      <a:pt x="672" y="371"/>
                    </a:cubicBezTo>
                    <a:cubicBezTo>
                      <a:pt x="666" y="365"/>
                      <a:pt x="663" y="358"/>
                      <a:pt x="661" y="347"/>
                    </a:cubicBezTo>
                    <a:close/>
                    <a:moveTo>
                      <a:pt x="754" y="347"/>
                    </a:moveTo>
                    <a:cubicBezTo>
                      <a:pt x="772" y="346"/>
                      <a:pt x="772" y="346"/>
                      <a:pt x="772" y="346"/>
                    </a:cubicBezTo>
                    <a:cubicBezTo>
                      <a:pt x="773" y="352"/>
                      <a:pt x="775" y="356"/>
                      <a:pt x="778" y="359"/>
                    </a:cubicBezTo>
                    <a:cubicBezTo>
                      <a:pt x="781" y="362"/>
                      <a:pt x="786" y="363"/>
                      <a:pt x="791" y="363"/>
                    </a:cubicBezTo>
                    <a:cubicBezTo>
                      <a:pt x="797" y="363"/>
                      <a:pt x="802" y="362"/>
                      <a:pt x="805" y="359"/>
                    </a:cubicBezTo>
                    <a:cubicBezTo>
                      <a:pt x="808" y="357"/>
                      <a:pt x="809" y="354"/>
                      <a:pt x="809" y="351"/>
                    </a:cubicBezTo>
                    <a:cubicBezTo>
                      <a:pt x="809" y="348"/>
                      <a:pt x="809" y="347"/>
                      <a:pt x="808" y="345"/>
                    </a:cubicBezTo>
                    <a:cubicBezTo>
                      <a:pt x="806" y="344"/>
                      <a:pt x="804" y="342"/>
                      <a:pt x="801" y="341"/>
                    </a:cubicBezTo>
                    <a:cubicBezTo>
                      <a:pt x="799" y="340"/>
                      <a:pt x="794" y="339"/>
                      <a:pt x="786" y="337"/>
                    </a:cubicBezTo>
                    <a:cubicBezTo>
                      <a:pt x="776" y="335"/>
                      <a:pt x="769" y="332"/>
                      <a:pt x="765" y="328"/>
                    </a:cubicBezTo>
                    <a:cubicBezTo>
                      <a:pt x="760" y="323"/>
                      <a:pt x="757" y="317"/>
                      <a:pt x="757" y="310"/>
                    </a:cubicBezTo>
                    <a:cubicBezTo>
                      <a:pt x="757" y="305"/>
                      <a:pt x="758" y="301"/>
                      <a:pt x="761" y="297"/>
                    </a:cubicBezTo>
                    <a:cubicBezTo>
                      <a:pt x="763" y="293"/>
                      <a:pt x="767" y="290"/>
                      <a:pt x="772" y="287"/>
                    </a:cubicBezTo>
                    <a:cubicBezTo>
                      <a:pt x="777" y="285"/>
                      <a:pt x="783" y="284"/>
                      <a:pt x="790" y="284"/>
                    </a:cubicBezTo>
                    <a:cubicBezTo>
                      <a:pt x="802" y="284"/>
                      <a:pt x="810" y="287"/>
                      <a:pt x="816" y="292"/>
                    </a:cubicBezTo>
                    <a:cubicBezTo>
                      <a:pt x="822" y="297"/>
                      <a:pt x="825" y="304"/>
                      <a:pt x="825" y="312"/>
                    </a:cubicBezTo>
                    <a:cubicBezTo>
                      <a:pt x="807" y="313"/>
                      <a:pt x="807" y="313"/>
                      <a:pt x="807" y="313"/>
                    </a:cubicBezTo>
                    <a:cubicBezTo>
                      <a:pt x="806" y="308"/>
                      <a:pt x="804" y="305"/>
                      <a:pt x="802" y="303"/>
                    </a:cubicBezTo>
                    <a:cubicBezTo>
                      <a:pt x="799" y="301"/>
                      <a:pt x="795" y="299"/>
                      <a:pt x="790" y="299"/>
                    </a:cubicBezTo>
                    <a:cubicBezTo>
                      <a:pt x="785" y="299"/>
                      <a:pt x="780" y="301"/>
                      <a:pt x="777" y="303"/>
                    </a:cubicBezTo>
                    <a:cubicBezTo>
                      <a:pt x="776" y="304"/>
                      <a:pt x="775" y="306"/>
                      <a:pt x="775" y="308"/>
                    </a:cubicBezTo>
                    <a:cubicBezTo>
                      <a:pt x="775" y="311"/>
                      <a:pt x="775" y="312"/>
                      <a:pt x="777" y="314"/>
                    </a:cubicBezTo>
                    <a:cubicBezTo>
                      <a:pt x="780" y="316"/>
                      <a:pt x="785" y="318"/>
                      <a:pt x="794" y="320"/>
                    </a:cubicBezTo>
                    <a:cubicBezTo>
                      <a:pt x="803" y="322"/>
                      <a:pt x="810" y="324"/>
                      <a:pt x="814" y="327"/>
                    </a:cubicBezTo>
                    <a:cubicBezTo>
                      <a:pt x="818" y="329"/>
                      <a:pt x="822" y="332"/>
                      <a:pt x="824" y="336"/>
                    </a:cubicBezTo>
                    <a:cubicBezTo>
                      <a:pt x="827" y="340"/>
                      <a:pt x="828" y="345"/>
                      <a:pt x="828" y="351"/>
                    </a:cubicBezTo>
                    <a:cubicBezTo>
                      <a:pt x="828" y="356"/>
                      <a:pt x="826" y="361"/>
                      <a:pt x="824" y="365"/>
                    </a:cubicBezTo>
                    <a:cubicBezTo>
                      <a:pt x="821" y="370"/>
                      <a:pt x="817" y="373"/>
                      <a:pt x="811" y="375"/>
                    </a:cubicBezTo>
                    <a:cubicBezTo>
                      <a:pt x="806" y="378"/>
                      <a:pt x="799" y="379"/>
                      <a:pt x="791" y="379"/>
                    </a:cubicBezTo>
                    <a:cubicBezTo>
                      <a:pt x="780" y="379"/>
                      <a:pt x="771" y="376"/>
                      <a:pt x="765" y="371"/>
                    </a:cubicBezTo>
                    <a:cubicBezTo>
                      <a:pt x="758" y="365"/>
                      <a:pt x="755" y="358"/>
                      <a:pt x="754" y="347"/>
                    </a:cubicBezTo>
                    <a:close/>
                    <a:moveTo>
                      <a:pt x="888" y="347"/>
                    </a:moveTo>
                    <a:cubicBezTo>
                      <a:pt x="906" y="346"/>
                      <a:pt x="906" y="346"/>
                      <a:pt x="906" y="346"/>
                    </a:cubicBezTo>
                    <a:cubicBezTo>
                      <a:pt x="907" y="352"/>
                      <a:pt x="910" y="356"/>
                      <a:pt x="913" y="359"/>
                    </a:cubicBezTo>
                    <a:cubicBezTo>
                      <a:pt x="916" y="362"/>
                      <a:pt x="921" y="363"/>
                      <a:pt x="926" y="363"/>
                    </a:cubicBezTo>
                    <a:cubicBezTo>
                      <a:pt x="932" y="363"/>
                      <a:pt x="937" y="362"/>
                      <a:pt x="940" y="359"/>
                    </a:cubicBezTo>
                    <a:cubicBezTo>
                      <a:pt x="943" y="357"/>
                      <a:pt x="944" y="354"/>
                      <a:pt x="944" y="351"/>
                    </a:cubicBezTo>
                    <a:cubicBezTo>
                      <a:pt x="944" y="348"/>
                      <a:pt x="944" y="347"/>
                      <a:pt x="942" y="345"/>
                    </a:cubicBezTo>
                    <a:cubicBezTo>
                      <a:pt x="941" y="344"/>
                      <a:pt x="939" y="342"/>
                      <a:pt x="936" y="341"/>
                    </a:cubicBezTo>
                    <a:cubicBezTo>
                      <a:pt x="933" y="340"/>
                      <a:pt x="929" y="339"/>
                      <a:pt x="921" y="337"/>
                    </a:cubicBezTo>
                    <a:cubicBezTo>
                      <a:pt x="911" y="335"/>
                      <a:pt x="904" y="332"/>
                      <a:pt x="900" y="328"/>
                    </a:cubicBezTo>
                    <a:cubicBezTo>
                      <a:pt x="894" y="323"/>
                      <a:pt x="892" y="317"/>
                      <a:pt x="892" y="310"/>
                    </a:cubicBezTo>
                    <a:cubicBezTo>
                      <a:pt x="892" y="305"/>
                      <a:pt x="893" y="301"/>
                      <a:pt x="896" y="297"/>
                    </a:cubicBezTo>
                    <a:cubicBezTo>
                      <a:pt x="898" y="293"/>
                      <a:pt x="902" y="290"/>
                      <a:pt x="907" y="287"/>
                    </a:cubicBezTo>
                    <a:cubicBezTo>
                      <a:pt x="912" y="285"/>
                      <a:pt x="918" y="284"/>
                      <a:pt x="925" y="284"/>
                    </a:cubicBezTo>
                    <a:cubicBezTo>
                      <a:pt x="936" y="284"/>
                      <a:pt x="945" y="287"/>
                      <a:pt x="951" y="292"/>
                    </a:cubicBezTo>
                    <a:cubicBezTo>
                      <a:pt x="957" y="297"/>
                      <a:pt x="960" y="304"/>
                      <a:pt x="960" y="312"/>
                    </a:cubicBezTo>
                    <a:cubicBezTo>
                      <a:pt x="942" y="313"/>
                      <a:pt x="942" y="313"/>
                      <a:pt x="942" y="313"/>
                    </a:cubicBezTo>
                    <a:cubicBezTo>
                      <a:pt x="941" y="308"/>
                      <a:pt x="939" y="305"/>
                      <a:pt x="936" y="303"/>
                    </a:cubicBezTo>
                    <a:cubicBezTo>
                      <a:pt x="934" y="301"/>
                      <a:pt x="930" y="299"/>
                      <a:pt x="925" y="299"/>
                    </a:cubicBezTo>
                    <a:cubicBezTo>
                      <a:pt x="919" y="299"/>
                      <a:pt x="915" y="301"/>
                      <a:pt x="912" y="303"/>
                    </a:cubicBezTo>
                    <a:cubicBezTo>
                      <a:pt x="910" y="304"/>
                      <a:pt x="909" y="306"/>
                      <a:pt x="909" y="308"/>
                    </a:cubicBezTo>
                    <a:cubicBezTo>
                      <a:pt x="909" y="311"/>
                      <a:pt x="910" y="312"/>
                      <a:pt x="912" y="314"/>
                    </a:cubicBezTo>
                    <a:cubicBezTo>
                      <a:pt x="914" y="316"/>
                      <a:pt x="920" y="318"/>
                      <a:pt x="929" y="320"/>
                    </a:cubicBezTo>
                    <a:cubicBezTo>
                      <a:pt x="938" y="322"/>
                      <a:pt x="945" y="324"/>
                      <a:pt x="949" y="327"/>
                    </a:cubicBezTo>
                    <a:cubicBezTo>
                      <a:pt x="953" y="329"/>
                      <a:pt x="957" y="332"/>
                      <a:pt x="959" y="336"/>
                    </a:cubicBezTo>
                    <a:cubicBezTo>
                      <a:pt x="961" y="340"/>
                      <a:pt x="963" y="345"/>
                      <a:pt x="963" y="351"/>
                    </a:cubicBezTo>
                    <a:cubicBezTo>
                      <a:pt x="963" y="356"/>
                      <a:pt x="961" y="361"/>
                      <a:pt x="958" y="365"/>
                    </a:cubicBezTo>
                    <a:cubicBezTo>
                      <a:pt x="955" y="370"/>
                      <a:pt x="951" y="373"/>
                      <a:pt x="946" y="375"/>
                    </a:cubicBezTo>
                    <a:cubicBezTo>
                      <a:pt x="941" y="378"/>
                      <a:pt x="934" y="379"/>
                      <a:pt x="926" y="379"/>
                    </a:cubicBezTo>
                    <a:cubicBezTo>
                      <a:pt x="914" y="379"/>
                      <a:pt x="906" y="376"/>
                      <a:pt x="899" y="371"/>
                    </a:cubicBezTo>
                    <a:cubicBezTo>
                      <a:pt x="893" y="365"/>
                      <a:pt x="889" y="358"/>
                      <a:pt x="888" y="347"/>
                    </a:cubicBezTo>
                    <a:close/>
                    <a:moveTo>
                      <a:pt x="985" y="286"/>
                    </a:moveTo>
                    <a:cubicBezTo>
                      <a:pt x="1003" y="286"/>
                      <a:pt x="1003" y="286"/>
                      <a:pt x="1003" y="286"/>
                    </a:cubicBezTo>
                    <a:cubicBezTo>
                      <a:pt x="1003" y="335"/>
                      <a:pt x="1003" y="335"/>
                      <a:pt x="1003" y="335"/>
                    </a:cubicBezTo>
                    <a:cubicBezTo>
                      <a:pt x="1003" y="343"/>
                      <a:pt x="1004" y="348"/>
                      <a:pt x="1004" y="351"/>
                    </a:cubicBezTo>
                    <a:cubicBezTo>
                      <a:pt x="1005" y="354"/>
                      <a:pt x="1007" y="357"/>
                      <a:pt x="1010" y="360"/>
                    </a:cubicBezTo>
                    <a:cubicBezTo>
                      <a:pt x="1013" y="362"/>
                      <a:pt x="1017" y="363"/>
                      <a:pt x="1022" y="363"/>
                    </a:cubicBezTo>
                    <a:cubicBezTo>
                      <a:pt x="1027" y="363"/>
                      <a:pt x="1031" y="362"/>
                      <a:pt x="1034" y="360"/>
                    </a:cubicBezTo>
                    <a:cubicBezTo>
                      <a:pt x="1037" y="358"/>
                      <a:pt x="1038" y="355"/>
                      <a:pt x="1039" y="352"/>
                    </a:cubicBezTo>
                    <a:cubicBezTo>
                      <a:pt x="1039" y="349"/>
                      <a:pt x="1039" y="344"/>
                      <a:pt x="1039" y="336"/>
                    </a:cubicBezTo>
                    <a:cubicBezTo>
                      <a:pt x="1039" y="286"/>
                      <a:pt x="1039" y="286"/>
                      <a:pt x="1039" y="286"/>
                    </a:cubicBezTo>
                    <a:cubicBezTo>
                      <a:pt x="1058" y="286"/>
                      <a:pt x="1058" y="286"/>
                      <a:pt x="1058" y="286"/>
                    </a:cubicBezTo>
                    <a:cubicBezTo>
                      <a:pt x="1058" y="334"/>
                      <a:pt x="1058" y="334"/>
                      <a:pt x="1058" y="334"/>
                    </a:cubicBezTo>
                    <a:cubicBezTo>
                      <a:pt x="1058" y="345"/>
                      <a:pt x="1057" y="353"/>
                      <a:pt x="1056" y="357"/>
                    </a:cubicBezTo>
                    <a:cubicBezTo>
                      <a:pt x="1055" y="362"/>
                      <a:pt x="1054" y="365"/>
                      <a:pt x="1051" y="369"/>
                    </a:cubicBezTo>
                    <a:cubicBezTo>
                      <a:pt x="1048" y="372"/>
                      <a:pt x="1045" y="374"/>
                      <a:pt x="1040" y="376"/>
                    </a:cubicBezTo>
                    <a:cubicBezTo>
                      <a:pt x="1036" y="378"/>
                      <a:pt x="1030" y="379"/>
                      <a:pt x="1023" y="379"/>
                    </a:cubicBezTo>
                    <a:cubicBezTo>
                      <a:pt x="1014" y="379"/>
                      <a:pt x="1007" y="378"/>
                      <a:pt x="1003" y="376"/>
                    </a:cubicBezTo>
                    <a:cubicBezTo>
                      <a:pt x="998" y="374"/>
                      <a:pt x="995" y="371"/>
                      <a:pt x="992" y="368"/>
                    </a:cubicBezTo>
                    <a:cubicBezTo>
                      <a:pt x="989" y="365"/>
                      <a:pt x="988" y="361"/>
                      <a:pt x="987" y="358"/>
                    </a:cubicBezTo>
                    <a:cubicBezTo>
                      <a:pt x="986" y="352"/>
                      <a:pt x="985" y="345"/>
                      <a:pt x="985" y="335"/>
                    </a:cubicBezTo>
                    <a:lnTo>
                      <a:pt x="985" y="286"/>
                    </a:lnTo>
                    <a:close/>
                    <a:moveTo>
                      <a:pt x="1084" y="377"/>
                    </a:moveTo>
                    <a:cubicBezTo>
                      <a:pt x="1084" y="286"/>
                      <a:pt x="1084" y="286"/>
                      <a:pt x="1084" y="286"/>
                    </a:cubicBezTo>
                    <a:cubicBezTo>
                      <a:pt x="1102" y="286"/>
                      <a:pt x="1102" y="286"/>
                      <a:pt x="1102" y="286"/>
                    </a:cubicBezTo>
                    <a:cubicBezTo>
                      <a:pt x="1102" y="377"/>
                      <a:pt x="1102" y="377"/>
                      <a:pt x="1102" y="377"/>
                    </a:cubicBezTo>
                    <a:lnTo>
                      <a:pt x="1084" y="377"/>
                    </a:lnTo>
                    <a:close/>
                    <a:moveTo>
                      <a:pt x="1147" y="377"/>
                    </a:moveTo>
                    <a:cubicBezTo>
                      <a:pt x="1147" y="301"/>
                      <a:pt x="1147" y="301"/>
                      <a:pt x="1147" y="301"/>
                    </a:cubicBezTo>
                    <a:cubicBezTo>
                      <a:pt x="1120" y="301"/>
                      <a:pt x="1120" y="301"/>
                      <a:pt x="1120" y="301"/>
                    </a:cubicBezTo>
                    <a:cubicBezTo>
                      <a:pt x="1120" y="286"/>
                      <a:pt x="1120" y="286"/>
                      <a:pt x="1120" y="286"/>
                    </a:cubicBezTo>
                    <a:cubicBezTo>
                      <a:pt x="1193" y="286"/>
                      <a:pt x="1193" y="286"/>
                      <a:pt x="1193" y="286"/>
                    </a:cubicBezTo>
                    <a:cubicBezTo>
                      <a:pt x="1193" y="301"/>
                      <a:pt x="1193" y="301"/>
                      <a:pt x="1193" y="301"/>
                    </a:cubicBezTo>
                    <a:cubicBezTo>
                      <a:pt x="1166" y="301"/>
                      <a:pt x="1166" y="301"/>
                      <a:pt x="1166" y="301"/>
                    </a:cubicBezTo>
                    <a:cubicBezTo>
                      <a:pt x="1166" y="377"/>
                      <a:pt x="1166" y="377"/>
                      <a:pt x="1166" y="377"/>
                    </a:cubicBezTo>
                    <a:lnTo>
                      <a:pt x="1147" y="377"/>
                    </a:lnTo>
                    <a:close/>
                    <a:moveTo>
                      <a:pt x="1212" y="377"/>
                    </a:moveTo>
                    <a:cubicBezTo>
                      <a:pt x="1212" y="286"/>
                      <a:pt x="1212" y="286"/>
                      <a:pt x="1212" y="286"/>
                    </a:cubicBezTo>
                    <a:cubicBezTo>
                      <a:pt x="1280" y="286"/>
                      <a:pt x="1280" y="286"/>
                      <a:pt x="1280" y="286"/>
                    </a:cubicBezTo>
                    <a:cubicBezTo>
                      <a:pt x="1280" y="301"/>
                      <a:pt x="1280" y="301"/>
                      <a:pt x="1280" y="301"/>
                    </a:cubicBezTo>
                    <a:cubicBezTo>
                      <a:pt x="1230" y="301"/>
                      <a:pt x="1230" y="301"/>
                      <a:pt x="1230" y="301"/>
                    </a:cubicBezTo>
                    <a:cubicBezTo>
                      <a:pt x="1230" y="321"/>
                      <a:pt x="1230" y="321"/>
                      <a:pt x="1230" y="321"/>
                    </a:cubicBezTo>
                    <a:cubicBezTo>
                      <a:pt x="1276" y="321"/>
                      <a:pt x="1276" y="321"/>
                      <a:pt x="1276" y="321"/>
                    </a:cubicBezTo>
                    <a:cubicBezTo>
                      <a:pt x="1276" y="337"/>
                      <a:pt x="1276" y="337"/>
                      <a:pt x="1276" y="337"/>
                    </a:cubicBezTo>
                    <a:cubicBezTo>
                      <a:pt x="1230" y="337"/>
                      <a:pt x="1230" y="337"/>
                      <a:pt x="1230" y="337"/>
                    </a:cubicBezTo>
                    <a:cubicBezTo>
                      <a:pt x="1230" y="362"/>
                      <a:pt x="1230" y="362"/>
                      <a:pt x="1230" y="362"/>
                    </a:cubicBezTo>
                    <a:cubicBezTo>
                      <a:pt x="1281" y="362"/>
                      <a:pt x="1281" y="362"/>
                      <a:pt x="1281" y="362"/>
                    </a:cubicBezTo>
                    <a:cubicBezTo>
                      <a:pt x="1281" y="377"/>
                      <a:pt x="1281" y="377"/>
                      <a:pt x="1281" y="377"/>
                    </a:cubicBezTo>
                    <a:lnTo>
                      <a:pt x="1212" y="377"/>
                    </a:lnTo>
                    <a:close/>
                    <a:moveTo>
                      <a:pt x="1280" y="206"/>
                    </a:moveTo>
                    <a:cubicBezTo>
                      <a:pt x="0" y="206"/>
                      <a:pt x="0" y="206"/>
                      <a:pt x="0" y="206"/>
                    </a:cubicBezTo>
                    <a:cubicBezTo>
                      <a:pt x="0" y="218"/>
                      <a:pt x="0" y="218"/>
                      <a:pt x="0" y="218"/>
                    </a:cubicBezTo>
                    <a:cubicBezTo>
                      <a:pt x="1280" y="218"/>
                      <a:pt x="1280" y="218"/>
                      <a:pt x="1280" y="218"/>
                    </a:cubicBezTo>
                    <a:lnTo>
                      <a:pt x="1280" y="206"/>
                    </a:ln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194" name="Group 193"/>
            <p:cNvGrpSpPr/>
            <p:nvPr/>
          </p:nvGrpSpPr>
          <p:grpSpPr>
            <a:xfrm>
              <a:off x="1669271" y="3064089"/>
              <a:ext cx="745425" cy="745425"/>
              <a:chOff x="1486650" y="3524013"/>
              <a:chExt cx="745531" cy="745531"/>
            </a:xfrm>
          </p:grpSpPr>
          <p:sp>
            <p:nvSpPr>
              <p:cNvPr id="195" name="Oval 194"/>
              <p:cNvSpPr/>
              <p:nvPr/>
            </p:nvSpPr>
            <p:spPr bwMode="auto">
              <a:xfrm>
                <a:off x="1486650" y="3524013"/>
                <a:ext cx="745531" cy="745531"/>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6" name="Freeform 5"/>
              <p:cNvSpPr>
                <a:spLocks noChangeAspect="1" noEditPoints="1"/>
              </p:cNvSpPr>
              <p:nvPr/>
            </p:nvSpPr>
            <p:spPr bwMode="black">
              <a:xfrm>
                <a:off x="1670542" y="3788884"/>
                <a:ext cx="434896" cy="215788"/>
              </a:xfrm>
              <a:custGeom>
                <a:avLst/>
                <a:gdLst>
                  <a:gd name="T0" fmla="*/ 0 w 1328"/>
                  <a:gd name="T1" fmla="*/ 0 h 657"/>
                  <a:gd name="T2" fmla="*/ 671 w 1328"/>
                  <a:gd name="T3" fmla="*/ 657 h 657"/>
                  <a:gd name="T4" fmla="*/ 788 w 1328"/>
                  <a:gd name="T5" fmla="*/ 123 h 657"/>
                  <a:gd name="T6" fmla="*/ 658 w 1328"/>
                  <a:gd name="T7" fmla="*/ 434 h 657"/>
                  <a:gd name="T8" fmla="*/ 430 w 1328"/>
                  <a:gd name="T9" fmla="*/ 123 h 657"/>
                  <a:gd name="T10" fmla="*/ 201 w 1328"/>
                  <a:gd name="T11" fmla="*/ 278 h 657"/>
                  <a:gd name="T12" fmla="*/ 189 w 1328"/>
                  <a:gd name="T13" fmla="*/ 205 h 657"/>
                  <a:gd name="T14" fmla="*/ 330 w 1328"/>
                  <a:gd name="T15" fmla="*/ 151 h 657"/>
                  <a:gd name="T16" fmla="*/ 181 w 1328"/>
                  <a:gd name="T17" fmla="*/ 116 h 657"/>
                  <a:gd name="T18" fmla="*/ 19 w 1328"/>
                  <a:gd name="T19" fmla="*/ 240 h 657"/>
                  <a:gd name="T20" fmla="*/ 153 w 1328"/>
                  <a:gd name="T21" fmla="*/ 372 h 657"/>
                  <a:gd name="T22" fmla="*/ 210 w 1328"/>
                  <a:gd name="T23" fmla="*/ 434 h 657"/>
                  <a:gd name="T24" fmla="*/ 60 w 1328"/>
                  <a:gd name="T25" fmla="*/ 417 h 657"/>
                  <a:gd name="T26" fmla="*/ 167 w 1328"/>
                  <a:gd name="T27" fmla="*/ 536 h 657"/>
                  <a:gd name="T28" fmla="*/ 286 w 1328"/>
                  <a:gd name="T29" fmla="*/ 498 h 657"/>
                  <a:gd name="T30" fmla="*/ 278 w 1328"/>
                  <a:gd name="T31" fmla="*/ 529 h 657"/>
                  <a:gd name="T32" fmla="*/ 417 w 1328"/>
                  <a:gd name="T33" fmla="*/ 469 h 657"/>
                  <a:gd name="T34" fmla="*/ 554 w 1328"/>
                  <a:gd name="T35" fmla="*/ 469 h 657"/>
                  <a:gd name="T36" fmla="*/ 767 w 1328"/>
                  <a:gd name="T37" fmla="*/ 529 h 657"/>
                  <a:gd name="T38" fmla="*/ 809 w 1328"/>
                  <a:gd name="T39" fmla="*/ 404 h 657"/>
                  <a:gd name="T40" fmla="*/ 788 w 1328"/>
                  <a:gd name="T41" fmla="*/ 123 h 657"/>
                  <a:gd name="T42" fmla="*/ 445 w 1328"/>
                  <a:gd name="T43" fmla="*/ 382 h 657"/>
                  <a:gd name="T44" fmla="*/ 487 w 1328"/>
                  <a:gd name="T45" fmla="*/ 251 h 657"/>
                  <a:gd name="T46" fmla="*/ 486 w 1328"/>
                  <a:gd name="T47" fmla="*/ 389 h 657"/>
                  <a:gd name="T48" fmla="*/ 767 w 1328"/>
                  <a:gd name="T49" fmla="*/ 314 h 657"/>
                  <a:gd name="T50" fmla="*/ 796 w 1328"/>
                  <a:gd name="T51" fmla="*/ 209 h 657"/>
                  <a:gd name="T52" fmla="*/ 796 w 1328"/>
                  <a:gd name="T53" fmla="*/ 314 h 657"/>
                  <a:gd name="T54" fmla="*/ 868 w 1328"/>
                  <a:gd name="T55" fmla="*/ 578 h 657"/>
                  <a:gd name="T56" fmla="*/ 868 w 1328"/>
                  <a:gd name="T57" fmla="*/ 649 h 657"/>
                  <a:gd name="T58" fmla="*/ 868 w 1328"/>
                  <a:gd name="T59" fmla="*/ 657 h 657"/>
                  <a:gd name="T60" fmla="*/ 868 w 1328"/>
                  <a:gd name="T61" fmla="*/ 571 h 657"/>
                  <a:gd name="T62" fmla="*/ 868 w 1328"/>
                  <a:gd name="T63" fmla="*/ 657 h 657"/>
                  <a:gd name="T64" fmla="*/ 867 w 1328"/>
                  <a:gd name="T65" fmla="*/ 617 h 657"/>
                  <a:gd name="T66" fmla="*/ 889 w 1328"/>
                  <a:gd name="T67" fmla="*/ 638 h 657"/>
                  <a:gd name="T68" fmla="*/ 887 w 1328"/>
                  <a:gd name="T69" fmla="*/ 603 h 657"/>
                  <a:gd name="T70" fmla="*/ 851 w 1328"/>
                  <a:gd name="T71" fmla="*/ 589 h 657"/>
                  <a:gd name="T72" fmla="*/ 859 w 1328"/>
                  <a:gd name="T73" fmla="*/ 638 h 657"/>
                  <a:gd name="T74" fmla="*/ 859 w 1328"/>
                  <a:gd name="T75" fmla="*/ 611 h 657"/>
                  <a:gd name="T76" fmla="*/ 869 w 1328"/>
                  <a:gd name="T77" fmla="*/ 596 h 657"/>
                  <a:gd name="T78" fmla="*/ 868 w 1328"/>
                  <a:gd name="T79" fmla="*/ 61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8" h="657">
                    <a:moveTo>
                      <a:pt x="0" y="657"/>
                    </a:moveTo>
                    <a:cubicBezTo>
                      <a:pt x="0" y="0"/>
                      <a:pt x="0" y="0"/>
                      <a:pt x="0" y="0"/>
                    </a:cubicBezTo>
                    <a:cubicBezTo>
                      <a:pt x="1328" y="0"/>
                      <a:pt x="1328" y="0"/>
                      <a:pt x="1328" y="0"/>
                    </a:cubicBezTo>
                    <a:cubicBezTo>
                      <a:pt x="671" y="657"/>
                      <a:pt x="671" y="657"/>
                      <a:pt x="671" y="657"/>
                    </a:cubicBezTo>
                    <a:cubicBezTo>
                      <a:pt x="0" y="657"/>
                      <a:pt x="0" y="657"/>
                      <a:pt x="0" y="657"/>
                    </a:cubicBezTo>
                    <a:moveTo>
                      <a:pt x="788" y="123"/>
                    </a:moveTo>
                    <a:cubicBezTo>
                      <a:pt x="658" y="123"/>
                      <a:pt x="658" y="123"/>
                      <a:pt x="658" y="123"/>
                    </a:cubicBezTo>
                    <a:cubicBezTo>
                      <a:pt x="658" y="434"/>
                      <a:pt x="658" y="434"/>
                      <a:pt x="658" y="434"/>
                    </a:cubicBezTo>
                    <a:cubicBezTo>
                      <a:pt x="544" y="123"/>
                      <a:pt x="544" y="123"/>
                      <a:pt x="544" y="123"/>
                    </a:cubicBezTo>
                    <a:cubicBezTo>
                      <a:pt x="430" y="123"/>
                      <a:pt x="430" y="123"/>
                      <a:pt x="430" y="123"/>
                    </a:cubicBezTo>
                    <a:cubicBezTo>
                      <a:pt x="333" y="383"/>
                      <a:pt x="333" y="383"/>
                      <a:pt x="333" y="383"/>
                    </a:cubicBezTo>
                    <a:cubicBezTo>
                      <a:pt x="323" y="318"/>
                      <a:pt x="255" y="295"/>
                      <a:pt x="201" y="278"/>
                    </a:cubicBezTo>
                    <a:cubicBezTo>
                      <a:pt x="166" y="267"/>
                      <a:pt x="129" y="250"/>
                      <a:pt x="129" y="232"/>
                    </a:cubicBezTo>
                    <a:cubicBezTo>
                      <a:pt x="130" y="217"/>
                      <a:pt x="149" y="203"/>
                      <a:pt x="189" y="205"/>
                    </a:cubicBezTo>
                    <a:cubicBezTo>
                      <a:pt x="215" y="206"/>
                      <a:pt x="238" y="208"/>
                      <a:pt x="284" y="231"/>
                    </a:cubicBezTo>
                    <a:cubicBezTo>
                      <a:pt x="330" y="151"/>
                      <a:pt x="330" y="151"/>
                      <a:pt x="330" y="151"/>
                    </a:cubicBezTo>
                    <a:cubicBezTo>
                      <a:pt x="287" y="130"/>
                      <a:pt x="229" y="117"/>
                      <a:pt x="182" y="116"/>
                    </a:cubicBezTo>
                    <a:cubicBezTo>
                      <a:pt x="181" y="116"/>
                      <a:pt x="181" y="116"/>
                      <a:pt x="181" y="116"/>
                    </a:cubicBezTo>
                    <a:cubicBezTo>
                      <a:pt x="126" y="116"/>
                      <a:pt x="79" y="134"/>
                      <a:pt x="51" y="164"/>
                    </a:cubicBezTo>
                    <a:cubicBezTo>
                      <a:pt x="31" y="185"/>
                      <a:pt x="20" y="211"/>
                      <a:pt x="19" y="240"/>
                    </a:cubicBezTo>
                    <a:cubicBezTo>
                      <a:pt x="19" y="280"/>
                      <a:pt x="33" y="309"/>
                      <a:pt x="64" y="332"/>
                    </a:cubicBezTo>
                    <a:cubicBezTo>
                      <a:pt x="90" y="351"/>
                      <a:pt x="124" y="363"/>
                      <a:pt x="153" y="372"/>
                    </a:cubicBezTo>
                    <a:cubicBezTo>
                      <a:pt x="189" y="383"/>
                      <a:pt x="219" y="393"/>
                      <a:pt x="218" y="414"/>
                    </a:cubicBezTo>
                    <a:cubicBezTo>
                      <a:pt x="218" y="422"/>
                      <a:pt x="215" y="429"/>
                      <a:pt x="210" y="434"/>
                    </a:cubicBezTo>
                    <a:cubicBezTo>
                      <a:pt x="201" y="444"/>
                      <a:pt x="187" y="447"/>
                      <a:pt x="168" y="448"/>
                    </a:cubicBezTo>
                    <a:cubicBezTo>
                      <a:pt x="131" y="448"/>
                      <a:pt x="103" y="443"/>
                      <a:pt x="60" y="417"/>
                    </a:cubicBezTo>
                    <a:cubicBezTo>
                      <a:pt x="19" y="497"/>
                      <a:pt x="19" y="497"/>
                      <a:pt x="19" y="497"/>
                    </a:cubicBezTo>
                    <a:cubicBezTo>
                      <a:pt x="63" y="522"/>
                      <a:pt x="115" y="536"/>
                      <a:pt x="167" y="536"/>
                    </a:cubicBezTo>
                    <a:cubicBezTo>
                      <a:pt x="174" y="536"/>
                      <a:pt x="174" y="536"/>
                      <a:pt x="174" y="536"/>
                    </a:cubicBezTo>
                    <a:cubicBezTo>
                      <a:pt x="220" y="535"/>
                      <a:pt x="257" y="522"/>
                      <a:pt x="286" y="498"/>
                    </a:cubicBezTo>
                    <a:cubicBezTo>
                      <a:pt x="288" y="497"/>
                      <a:pt x="290" y="496"/>
                      <a:pt x="291" y="494"/>
                    </a:cubicBezTo>
                    <a:cubicBezTo>
                      <a:pt x="278" y="529"/>
                      <a:pt x="278" y="529"/>
                      <a:pt x="278" y="529"/>
                    </a:cubicBezTo>
                    <a:cubicBezTo>
                      <a:pt x="397" y="529"/>
                      <a:pt x="397" y="529"/>
                      <a:pt x="397" y="529"/>
                    </a:cubicBezTo>
                    <a:cubicBezTo>
                      <a:pt x="417" y="469"/>
                      <a:pt x="417" y="469"/>
                      <a:pt x="417" y="469"/>
                    </a:cubicBezTo>
                    <a:cubicBezTo>
                      <a:pt x="438" y="476"/>
                      <a:pt x="461" y="480"/>
                      <a:pt x="486" y="480"/>
                    </a:cubicBezTo>
                    <a:cubicBezTo>
                      <a:pt x="511" y="480"/>
                      <a:pt x="534" y="476"/>
                      <a:pt x="554" y="469"/>
                    </a:cubicBezTo>
                    <a:cubicBezTo>
                      <a:pt x="574" y="529"/>
                      <a:pt x="574" y="529"/>
                      <a:pt x="574" y="529"/>
                    </a:cubicBezTo>
                    <a:cubicBezTo>
                      <a:pt x="767" y="529"/>
                      <a:pt x="767" y="529"/>
                      <a:pt x="767" y="529"/>
                    </a:cubicBezTo>
                    <a:cubicBezTo>
                      <a:pt x="767" y="404"/>
                      <a:pt x="767" y="404"/>
                      <a:pt x="767" y="404"/>
                    </a:cubicBezTo>
                    <a:cubicBezTo>
                      <a:pt x="809" y="404"/>
                      <a:pt x="809" y="404"/>
                      <a:pt x="809" y="404"/>
                    </a:cubicBezTo>
                    <a:cubicBezTo>
                      <a:pt x="911" y="404"/>
                      <a:pt x="972" y="352"/>
                      <a:pt x="972" y="265"/>
                    </a:cubicBezTo>
                    <a:cubicBezTo>
                      <a:pt x="972" y="168"/>
                      <a:pt x="913" y="123"/>
                      <a:pt x="788" y="123"/>
                    </a:cubicBezTo>
                    <a:moveTo>
                      <a:pt x="486" y="389"/>
                    </a:moveTo>
                    <a:cubicBezTo>
                      <a:pt x="471" y="389"/>
                      <a:pt x="457" y="387"/>
                      <a:pt x="445" y="382"/>
                    </a:cubicBezTo>
                    <a:cubicBezTo>
                      <a:pt x="486" y="251"/>
                      <a:pt x="486" y="251"/>
                      <a:pt x="486" y="251"/>
                    </a:cubicBezTo>
                    <a:cubicBezTo>
                      <a:pt x="487" y="251"/>
                      <a:pt x="487" y="251"/>
                      <a:pt x="487" y="251"/>
                    </a:cubicBezTo>
                    <a:cubicBezTo>
                      <a:pt x="527" y="382"/>
                      <a:pt x="527" y="382"/>
                      <a:pt x="527" y="382"/>
                    </a:cubicBezTo>
                    <a:cubicBezTo>
                      <a:pt x="515" y="387"/>
                      <a:pt x="501" y="389"/>
                      <a:pt x="486" y="389"/>
                    </a:cubicBezTo>
                    <a:close/>
                    <a:moveTo>
                      <a:pt x="796" y="314"/>
                    </a:moveTo>
                    <a:cubicBezTo>
                      <a:pt x="767" y="314"/>
                      <a:pt x="767" y="314"/>
                      <a:pt x="767" y="314"/>
                    </a:cubicBezTo>
                    <a:cubicBezTo>
                      <a:pt x="767" y="209"/>
                      <a:pt x="767" y="209"/>
                      <a:pt x="767" y="209"/>
                    </a:cubicBezTo>
                    <a:cubicBezTo>
                      <a:pt x="796" y="209"/>
                      <a:pt x="796" y="209"/>
                      <a:pt x="796" y="209"/>
                    </a:cubicBezTo>
                    <a:cubicBezTo>
                      <a:pt x="834" y="209"/>
                      <a:pt x="865" y="222"/>
                      <a:pt x="865" y="261"/>
                    </a:cubicBezTo>
                    <a:cubicBezTo>
                      <a:pt x="865" y="301"/>
                      <a:pt x="834" y="314"/>
                      <a:pt x="796" y="314"/>
                    </a:cubicBezTo>
                    <a:moveTo>
                      <a:pt x="833" y="614"/>
                    </a:moveTo>
                    <a:cubicBezTo>
                      <a:pt x="833" y="594"/>
                      <a:pt x="848" y="578"/>
                      <a:pt x="868" y="578"/>
                    </a:cubicBezTo>
                    <a:cubicBezTo>
                      <a:pt x="887" y="578"/>
                      <a:pt x="902" y="594"/>
                      <a:pt x="902" y="614"/>
                    </a:cubicBezTo>
                    <a:cubicBezTo>
                      <a:pt x="902" y="634"/>
                      <a:pt x="887" y="649"/>
                      <a:pt x="868" y="649"/>
                    </a:cubicBezTo>
                    <a:cubicBezTo>
                      <a:pt x="848" y="649"/>
                      <a:pt x="833" y="634"/>
                      <a:pt x="833" y="614"/>
                    </a:cubicBezTo>
                    <a:moveTo>
                      <a:pt x="868" y="657"/>
                    </a:moveTo>
                    <a:cubicBezTo>
                      <a:pt x="891" y="657"/>
                      <a:pt x="911" y="638"/>
                      <a:pt x="911" y="614"/>
                    </a:cubicBezTo>
                    <a:cubicBezTo>
                      <a:pt x="911" y="589"/>
                      <a:pt x="891" y="571"/>
                      <a:pt x="868" y="571"/>
                    </a:cubicBezTo>
                    <a:cubicBezTo>
                      <a:pt x="844" y="571"/>
                      <a:pt x="825" y="589"/>
                      <a:pt x="825" y="614"/>
                    </a:cubicBezTo>
                    <a:cubicBezTo>
                      <a:pt x="825" y="638"/>
                      <a:pt x="844" y="657"/>
                      <a:pt x="868" y="657"/>
                    </a:cubicBezTo>
                    <a:close/>
                    <a:moveTo>
                      <a:pt x="859" y="617"/>
                    </a:moveTo>
                    <a:cubicBezTo>
                      <a:pt x="867" y="617"/>
                      <a:pt x="867" y="617"/>
                      <a:pt x="867" y="617"/>
                    </a:cubicBezTo>
                    <a:cubicBezTo>
                      <a:pt x="880" y="638"/>
                      <a:pt x="880" y="638"/>
                      <a:pt x="880" y="638"/>
                    </a:cubicBezTo>
                    <a:cubicBezTo>
                      <a:pt x="889" y="638"/>
                      <a:pt x="889" y="638"/>
                      <a:pt x="889" y="638"/>
                    </a:cubicBezTo>
                    <a:cubicBezTo>
                      <a:pt x="875" y="617"/>
                      <a:pt x="875" y="617"/>
                      <a:pt x="875" y="617"/>
                    </a:cubicBezTo>
                    <a:cubicBezTo>
                      <a:pt x="882" y="616"/>
                      <a:pt x="887" y="612"/>
                      <a:pt x="887" y="603"/>
                    </a:cubicBezTo>
                    <a:cubicBezTo>
                      <a:pt x="887" y="594"/>
                      <a:pt x="882" y="589"/>
                      <a:pt x="870" y="589"/>
                    </a:cubicBezTo>
                    <a:cubicBezTo>
                      <a:pt x="851" y="589"/>
                      <a:pt x="851" y="589"/>
                      <a:pt x="851" y="589"/>
                    </a:cubicBezTo>
                    <a:cubicBezTo>
                      <a:pt x="851" y="638"/>
                      <a:pt x="851" y="638"/>
                      <a:pt x="851" y="638"/>
                    </a:cubicBezTo>
                    <a:cubicBezTo>
                      <a:pt x="859" y="638"/>
                      <a:pt x="859" y="638"/>
                      <a:pt x="859" y="638"/>
                    </a:cubicBezTo>
                    <a:lnTo>
                      <a:pt x="859" y="617"/>
                    </a:lnTo>
                    <a:close/>
                    <a:moveTo>
                      <a:pt x="859" y="611"/>
                    </a:moveTo>
                    <a:cubicBezTo>
                      <a:pt x="859" y="596"/>
                      <a:pt x="859" y="596"/>
                      <a:pt x="859" y="596"/>
                    </a:cubicBezTo>
                    <a:cubicBezTo>
                      <a:pt x="869" y="596"/>
                      <a:pt x="869" y="596"/>
                      <a:pt x="869" y="596"/>
                    </a:cubicBezTo>
                    <a:cubicBezTo>
                      <a:pt x="874" y="596"/>
                      <a:pt x="879" y="597"/>
                      <a:pt x="879" y="603"/>
                    </a:cubicBezTo>
                    <a:cubicBezTo>
                      <a:pt x="879" y="610"/>
                      <a:pt x="874" y="611"/>
                      <a:pt x="868" y="611"/>
                    </a:cubicBezTo>
                    <a:lnTo>
                      <a:pt x="859" y="611"/>
                    </a:lnTo>
                    <a:close/>
                  </a:path>
                </a:pathLst>
              </a:custGeom>
              <a:solidFill>
                <a:schemeClr val="accent2"/>
              </a:solidFill>
              <a:ln>
                <a:noFill/>
              </a:ln>
              <a:extLst/>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2" name="Group 1"/>
            <p:cNvGrpSpPr/>
            <p:nvPr/>
          </p:nvGrpSpPr>
          <p:grpSpPr>
            <a:xfrm>
              <a:off x="2906363" y="3059927"/>
              <a:ext cx="745425" cy="745425"/>
              <a:chOff x="2358247" y="2642988"/>
              <a:chExt cx="745425" cy="745425"/>
            </a:xfrm>
          </p:grpSpPr>
          <p:sp>
            <p:nvSpPr>
              <p:cNvPr id="192" name="Oval 191"/>
              <p:cNvSpPr/>
              <p:nvPr/>
            </p:nvSpPr>
            <p:spPr bwMode="auto">
              <a:xfrm>
                <a:off x="2358247" y="2642988"/>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Freeform 23"/>
              <p:cNvSpPr>
                <a:spLocks noChangeAspect="1" noEditPoints="1"/>
              </p:cNvSpPr>
              <p:nvPr/>
            </p:nvSpPr>
            <p:spPr bwMode="auto">
              <a:xfrm>
                <a:off x="2603339" y="2840574"/>
                <a:ext cx="324670" cy="328998"/>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chemeClr val="accent2"/>
              </a:solidFill>
              <a:extLst/>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grpSp>
          <p:nvGrpSpPr>
            <p:cNvPr id="3" name="Group 2"/>
            <p:cNvGrpSpPr/>
            <p:nvPr/>
          </p:nvGrpSpPr>
          <p:grpSpPr>
            <a:xfrm>
              <a:off x="421112" y="3082046"/>
              <a:ext cx="745425" cy="745425"/>
              <a:chOff x="-3306352" y="2218228"/>
              <a:chExt cx="745425" cy="745425"/>
            </a:xfrm>
          </p:grpSpPr>
          <p:sp>
            <p:nvSpPr>
              <p:cNvPr id="198" name="Oval 197"/>
              <p:cNvSpPr/>
              <p:nvPr/>
            </p:nvSpPr>
            <p:spPr bwMode="auto">
              <a:xfrm>
                <a:off x="-3306352" y="2218228"/>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Freeform 13"/>
              <p:cNvSpPr>
                <a:spLocks noChangeAspect="1" noEditPoints="1"/>
              </p:cNvSpPr>
              <p:nvPr/>
            </p:nvSpPr>
            <p:spPr bwMode="auto">
              <a:xfrm>
                <a:off x="-3148035" y="2485751"/>
                <a:ext cx="393196" cy="240526"/>
              </a:xfrm>
              <a:custGeom>
                <a:avLst/>
                <a:gdLst>
                  <a:gd name="T0" fmla="*/ 257 w 462"/>
                  <a:gd name="T1" fmla="*/ 14 h 294"/>
                  <a:gd name="T2" fmla="*/ 231 w 462"/>
                  <a:gd name="T3" fmla="*/ 14 h 294"/>
                  <a:gd name="T4" fmla="*/ 0 w 462"/>
                  <a:gd name="T5" fmla="*/ 0 h 294"/>
                  <a:gd name="T6" fmla="*/ 377 w 462"/>
                  <a:gd name="T7" fmla="*/ 39 h 294"/>
                  <a:gd name="T8" fmla="*/ 342 w 462"/>
                  <a:gd name="T9" fmla="*/ 39 h 294"/>
                  <a:gd name="T10" fmla="*/ 102 w 462"/>
                  <a:gd name="T11" fmla="*/ 26 h 294"/>
                  <a:gd name="T12" fmla="*/ 0 w 462"/>
                  <a:gd name="T13" fmla="*/ 39 h 294"/>
                  <a:gd name="T14" fmla="*/ 437 w 462"/>
                  <a:gd name="T15" fmla="*/ 65 h 294"/>
                  <a:gd name="T16" fmla="*/ 283 w 462"/>
                  <a:gd name="T17" fmla="*/ 51 h 294"/>
                  <a:gd name="T18" fmla="*/ 25 w 462"/>
                  <a:gd name="T19" fmla="*/ 65 h 294"/>
                  <a:gd name="T20" fmla="*/ 45 w 462"/>
                  <a:gd name="T21" fmla="*/ 58 h 294"/>
                  <a:gd name="T22" fmla="*/ 147 w 462"/>
                  <a:gd name="T23" fmla="*/ 58 h 294"/>
                  <a:gd name="T24" fmla="*/ 437 w 462"/>
                  <a:gd name="T25" fmla="*/ 76 h 294"/>
                  <a:gd name="T26" fmla="*/ 321 w 462"/>
                  <a:gd name="T27" fmla="*/ 80 h 294"/>
                  <a:gd name="T28" fmla="*/ 128 w 462"/>
                  <a:gd name="T29" fmla="*/ 76 h 294"/>
                  <a:gd name="T30" fmla="*/ 25 w 462"/>
                  <a:gd name="T31" fmla="*/ 90 h 294"/>
                  <a:gd name="T32" fmla="*/ 399 w 462"/>
                  <a:gd name="T33" fmla="*/ 115 h 294"/>
                  <a:gd name="T34" fmla="*/ 321 w 462"/>
                  <a:gd name="T35" fmla="*/ 115 h 294"/>
                  <a:gd name="T36" fmla="*/ 328 w 462"/>
                  <a:gd name="T37" fmla="*/ 102 h 294"/>
                  <a:gd name="T38" fmla="*/ 64 w 462"/>
                  <a:gd name="T39" fmla="*/ 102 h 294"/>
                  <a:gd name="T40" fmla="*/ 399 w 462"/>
                  <a:gd name="T41" fmla="*/ 127 h 294"/>
                  <a:gd name="T42" fmla="*/ 321 w 462"/>
                  <a:gd name="T43" fmla="*/ 127 h 294"/>
                  <a:gd name="T44" fmla="*/ 383 w 462"/>
                  <a:gd name="T45" fmla="*/ 127 h 294"/>
                  <a:gd name="T46" fmla="*/ 128 w 462"/>
                  <a:gd name="T47" fmla="*/ 141 h 294"/>
                  <a:gd name="T48" fmla="*/ 206 w 462"/>
                  <a:gd name="T49" fmla="*/ 127 h 294"/>
                  <a:gd name="T50" fmla="*/ 45 w 462"/>
                  <a:gd name="T51" fmla="*/ 134 h 294"/>
                  <a:gd name="T52" fmla="*/ 399 w 462"/>
                  <a:gd name="T53" fmla="*/ 166 h 294"/>
                  <a:gd name="T54" fmla="*/ 257 w 462"/>
                  <a:gd name="T55" fmla="*/ 166 h 294"/>
                  <a:gd name="T56" fmla="*/ 369 w 462"/>
                  <a:gd name="T57" fmla="*/ 166 h 294"/>
                  <a:gd name="T58" fmla="*/ 0 w 462"/>
                  <a:gd name="T59" fmla="*/ 152 h 294"/>
                  <a:gd name="T60" fmla="*/ 102 w 462"/>
                  <a:gd name="T61" fmla="*/ 152 h 294"/>
                  <a:gd name="T62" fmla="*/ 399 w 462"/>
                  <a:gd name="T63" fmla="*/ 191 h 294"/>
                  <a:gd name="T64" fmla="*/ 431 w 462"/>
                  <a:gd name="T65" fmla="*/ 185 h 294"/>
                  <a:gd name="T66" fmla="*/ 321 w 462"/>
                  <a:gd name="T67" fmla="*/ 191 h 294"/>
                  <a:gd name="T68" fmla="*/ 0 w 462"/>
                  <a:gd name="T69" fmla="*/ 178 h 294"/>
                  <a:gd name="T70" fmla="*/ 10 w 462"/>
                  <a:gd name="T71" fmla="*/ 260 h 294"/>
                  <a:gd name="T72" fmla="*/ 56 w 462"/>
                  <a:gd name="T73" fmla="*/ 248 h 294"/>
                  <a:gd name="T74" fmla="*/ 81 w 462"/>
                  <a:gd name="T75" fmla="*/ 287 h 294"/>
                  <a:gd name="T76" fmla="*/ 138 w 462"/>
                  <a:gd name="T77" fmla="*/ 264 h 294"/>
                  <a:gd name="T78" fmla="*/ 116 w 462"/>
                  <a:gd name="T79" fmla="*/ 253 h 294"/>
                  <a:gd name="T80" fmla="*/ 185 w 462"/>
                  <a:gd name="T81" fmla="*/ 264 h 294"/>
                  <a:gd name="T82" fmla="*/ 163 w 462"/>
                  <a:gd name="T83" fmla="*/ 253 h 294"/>
                  <a:gd name="T84" fmla="*/ 219 w 462"/>
                  <a:gd name="T85" fmla="*/ 294 h 294"/>
                  <a:gd name="T86" fmla="*/ 240 w 462"/>
                  <a:gd name="T87" fmla="*/ 278 h 294"/>
                  <a:gd name="T88" fmla="*/ 253 w 462"/>
                  <a:gd name="T89" fmla="*/ 269 h 294"/>
                  <a:gd name="T90" fmla="*/ 284 w 462"/>
                  <a:gd name="T91" fmla="*/ 262 h 294"/>
                  <a:gd name="T92" fmla="*/ 302 w 462"/>
                  <a:gd name="T93" fmla="*/ 293 h 294"/>
                  <a:gd name="T94" fmla="*/ 300 w 462"/>
                  <a:gd name="T95" fmla="*/ 234 h 294"/>
                  <a:gd name="T96" fmla="*/ 322 w 462"/>
                  <a:gd name="T97" fmla="*/ 229 h 294"/>
                  <a:gd name="T98" fmla="*/ 322 w 462"/>
                  <a:gd name="T99" fmla="*/ 292 h 294"/>
                  <a:gd name="T100" fmla="*/ 364 w 462"/>
                  <a:gd name="T101" fmla="*/ 269 h 294"/>
                  <a:gd name="T102" fmla="*/ 398 w 462"/>
                  <a:gd name="T103" fmla="*/ 252 h 294"/>
                  <a:gd name="T104" fmla="*/ 386 w 462"/>
                  <a:gd name="T105" fmla="*/ 253 h 294"/>
                  <a:gd name="T106" fmla="*/ 440 w 462"/>
                  <a:gd name="T107" fmla="*/ 264 h 294"/>
                  <a:gd name="T108" fmla="*/ 453 w 462"/>
                  <a:gd name="T10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2" h="294">
                    <a:moveTo>
                      <a:pt x="462" y="14"/>
                    </a:moveTo>
                    <a:cubicBezTo>
                      <a:pt x="385" y="14"/>
                      <a:pt x="385" y="14"/>
                      <a:pt x="385" y="14"/>
                    </a:cubicBezTo>
                    <a:cubicBezTo>
                      <a:pt x="390" y="0"/>
                      <a:pt x="390" y="0"/>
                      <a:pt x="390" y="0"/>
                    </a:cubicBezTo>
                    <a:cubicBezTo>
                      <a:pt x="462" y="0"/>
                      <a:pt x="462" y="0"/>
                      <a:pt x="462" y="0"/>
                    </a:cubicBezTo>
                    <a:cubicBezTo>
                      <a:pt x="462" y="14"/>
                      <a:pt x="462" y="14"/>
                      <a:pt x="462" y="14"/>
                    </a:cubicBezTo>
                    <a:cubicBezTo>
                      <a:pt x="462" y="14"/>
                      <a:pt x="462" y="14"/>
                      <a:pt x="462" y="14"/>
                    </a:cubicBezTo>
                    <a:close/>
                    <a:moveTo>
                      <a:pt x="257" y="14"/>
                    </a:moveTo>
                    <a:cubicBezTo>
                      <a:pt x="257" y="14"/>
                      <a:pt x="333" y="14"/>
                      <a:pt x="333" y="14"/>
                    </a:cubicBezTo>
                    <a:cubicBezTo>
                      <a:pt x="329" y="0"/>
                      <a:pt x="329" y="0"/>
                      <a:pt x="329" y="0"/>
                    </a:cubicBezTo>
                    <a:cubicBezTo>
                      <a:pt x="257" y="0"/>
                      <a:pt x="257" y="0"/>
                      <a:pt x="257" y="0"/>
                    </a:cubicBezTo>
                    <a:cubicBezTo>
                      <a:pt x="257" y="0"/>
                      <a:pt x="257" y="14"/>
                      <a:pt x="257" y="14"/>
                    </a:cubicBezTo>
                    <a:close/>
                    <a:moveTo>
                      <a:pt x="102" y="0"/>
                    </a:moveTo>
                    <a:cubicBezTo>
                      <a:pt x="102" y="0"/>
                      <a:pt x="102" y="14"/>
                      <a:pt x="102" y="14"/>
                    </a:cubicBezTo>
                    <a:cubicBezTo>
                      <a:pt x="231" y="14"/>
                      <a:pt x="231" y="14"/>
                      <a:pt x="231" y="14"/>
                    </a:cubicBezTo>
                    <a:cubicBezTo>
                      <a:pt x="223" y="5"/>
                      <a:pt x="212" y="1"/>
                      <a:pt x="201" y="0"/>
                    </a:cubicBezTo>
                    <a:cubicBezTo>
                      <a:pt x="102" y="0"/>
                      <a:pt x="102" y="0"/>
                      <a:pt x="102" y="0"/>
                    </a:cubicBezTo>
                    <a:cubicBezTo>
                      <a:pt x="102" y="0"/>
                      <a:pt x="102" y="0"/>
                      <a:pt x="102" y="0"/>
                    </a:cubicBezTo>
                    <a:close/>
                    <a:moveTo>
                      <a:pt x="0" y="14"/>
                    </a:moveTo>
                    <a:cubicBezTo>
                      <a:pt x="90" y="14"/>
                      <a:pt x="90" y="14"/>
                      <a:pt x="90" y="14"/>
                    </a:cubicBezTo>
                    <a:cubicBezTo>
                      <a:pt x="90" y="0"/>
                      <a:pt x="90" y="0"/>
                      <a:pt x="90" y="0"/>
                    </a:cubicBezTo>
                    <a:cubicBezTo>
                      <a:pt x="0" y="0"/>
                      <a:pt x="0" y="0"/>
                      <a:pt x="0" y="0"/>
                    </a:cubicBezTo>
                    <a:cubicBezTo>
                      <a:pt x="0" y="14"/>
                      <a:pt x="0" y="14"/>
                      <a:pt x="0" y="14"/>
                    </a:cubicBezTo>
                    <a:cubicBezTo>
                      <a:pt x="0" y="14"/>
                      <a:pt x="0" y="14"/>
                      <a:pt x="0" y="14"/>
                    </a:cubicBezTo>
                    <a:close/>
                    <a:moveTo>
                      <a:pt x="45" y="7"/>
                    </a:moveTo>
                    <a:cubicBezTo>
                      <a:pt x="45" y="7"/>
                      <a:pt x="45" y="7"/>
                      <a:pt x="45" y="7"/>
                    </a:cubicBezTo>
                    <a:moveTo>
                      <a:pt x="462" y="26"/>
                    </a:moveTo>
                    <a:cubicBezTo>
                      <a:pt x="381" y="26"/>
                      <a:pt x="381" y="26"/>
                      <a:pt x="381" y="26"/>
                    </a:cubicBezTo>
                    <a:cubicBezTo>
                      <a:pt x="377" y="39"/>
                      <a:pt x="377" y="39"/>
                      <a:pt x="377" y="39"/>
                    </a:cubicBezTo>
                    <a:cubicBezTo>
                      <a:pt x="462" y="39"/>
                      <a:pt x="462" y="39"/>
                      <a:pt x="462" y="39"/>
                    </a:cubicBezTo>
                    <a:cubicBezTo>
                      <a:pt x="462" y="26"/>
                      <a:pt x="462" y="26"/>
                      <a:pt x="462" y="26"/>
                    </a:cubicBezTo>
                    <a:cubicBezTo>
                      <a:pt x="462" y="26"/>
                      <a:pt x="462" y="26"/>
                      <a:pt x="462" y="26"/>
                    </a:cubicBezTo>
                    <a:close/>
                    <a:moveTo>
                      <a:pt x="338" y="26"/>
                    </a:moveTo>
                    <a:cubicBezTo>
                      <a:pt x="257" y="26"/>
                      <a:pt x="257" y="26"/>
                      <a:pt x="257" y="26"/>
                    </a:cubicBezTo>
                    <a:cubicBezTo>
                      <a:pt x="257" y="39"/>
                      <a:pt x="257" y="39"/>
                      <a:pt x="257" y="39"/>
                    </a:cubicBezTo>
                    <a:cubicBezTo>
                      <a:pt x="342" y="39"/>
                      <a:pt x="342" y="39"/>
                      <a:pt x="342" y="39"/>
                    </a:cubicBezTo>
                    <a:cubicBezTo>
                      <a:pt x="338" y="26"/>
                      <a:pt x="338" y="26"/>
                      <a:pt x="338" y="26"/>
                    </a:cubicBezTo>
                    <a:cubicBezTo>
                      <a:pt x="338" y="26"/>
                      <a:pt x="338" y="26"/>
                      <a:pt x="338" y="26"/>
                    </a:cubicBezTo>
                    <a:close/>
                    <a:moveTo>
                      <a:pt x="102" y="26"/>
                    </a:moveTo>
                    <a:cubicBezTo>
                      <a:pt x="102" y="39"/>
                      <a:pt x="102" y="39"/>
                      <a:pt x="102" y="39"/>
                    </a:cubicBezTo>
                    <a:cubicBezTo>
                      <a:pt x="245" y="39"/>
                      <a:pt x="245" y="39"/>
                      <a:pt x="245" y="39"/>
                    </a:cubicBezTo>
                    <a:cubicBezTo>
                      <a:pt x="245" y="34"/>
                      <a:pt x="243" y="30"/>
                      <a:pt x="241" y="26"/>
                    </a:cubicBezTo>
                    <a:cubicBezTo>
                      <a:pt x="102" y="26"/>
                      <a:pt x="102" y="26"/>
                      <a:pt x="102" y="26"/>
                    </a:cubicBezTo>
                    <a:cubicBezTo>
                      <a:pt x="102" y="26"/>
                      <a:pt x="102" y="26"/>
                      <a:pt x="102" y="26"/>
                    </a:cubicBezTo>
                    <a:close/>
                    <a:moveTo>
                      <a:pt x="0" y="39"/>
                    </a:moveTo>
                    <a:cubicBezTo>
                      <a:pt x="90" y="39"/>
                      <a:pt x="90" y="39"/>
                      <a:pt x="90" y="39"/>
                    </a:cubicBezTo>
                    <a:cubicBezTo>
                      <a:pt x="90" y="26"/>
                      <a:pt x="90" y="26"/>
                      <a:pt x="90" y="26"/>
                    </a:cubicBezTo>
                    <a:cubicBezTo>
                      <a:pt x="0" y="26"/>
                      <a:pt x="0" y="26"/>
                      <a:pt x="0" y="26"/>
                    </a:cubicBezTo>
                    <a:cubicBezTo>
                      <a:pt x="0" y="39"/>
                      <a:pt x="0" y="39"/>
                      <a:pt x="0" y="39"/>
                    </a:cubicBezTo>
                    <a:cubicBezTo>
                      <a:pt x="0" y="39"/>
                      <a:pt x="0" y="39"/>
                      <a:pt x="0" y="39"/>
                    </a:cubicBezTo>
                    <a:close/>
                    <a:moveTo>
                      <a:pt x="45" y="32"/>
                    </a:moveTo>
                    <a:cubicBezTo>
                      <a:pt x="45" y="32"/>
                      <a:pt x="45" y="32"/>
                      <a:pt x="45" y="32"/>
                    </a:cubicBezTo>
                    <a:moveTo>
                      <a:pt x="437" y="65"/>
                    </a:moveTo>
                    <a:cubicBezTo>
                      <a:pt x="437" y="51"/>
                      <a:pt x="437" y="51"/>
                      <a:pt x="437" y="51"/>
                    </a:cubicBezTo>
                    <a:cubicBezTo>
                      <a:pt x="372" y="51"/>
                      <a:pt x="372" y="51"/>
                      <a:pt x="372" y="51"/>
                    </a:cubicBezTo>
                    <a:cubicBezTo>
                      <a:pt x="368" y="65"/>
                      <a:pt x="368" y="65"/>
                      <a:pt x="368" y="65"/>
                    </a:cubicBezTo>
                    <a:cubicBezTo>
                      <a:pt x="437" y="65"/>
                      <a:pt x="437" y="65"/>
                      <a:pt x="437" y="65"/>
                    </a:cubicBezTo>
                    <a:cubicBezTo>
                      <a:pt x="437" y="65"/>
                      <a:pt x="437" y="65"/>
                      <a:pt x="437" y="65"/>
                    </a:cubicBezTo>
                    <a:close/>
                    <a:moveTo>
                      <a:pt x="283" y="51"/>
                    </a:moveTo>
                    <a:cubicBezTo>
                      <a:pt x="283" y="65"/>
                      <a:pt x="283" y="65"/>
                      <a:pt x="283" y="65"/>
                    </a:cubicBezTo>
                    <a:cubicBezTo>
                      <a:pt x="351" y="65"/>
                      <a:pt x="351" y="65"/>
                      <a:pt x="351" y="65"/>
                    </a:cubicBezTo>
                    <a:cubicBezTo>
                      <a:pt x="346" y="51"/>
                      <a:pt x="346" y="51"/>
                      <a:pt x="346" y="51"/>
                    </a:cubicBezTo>
                    <a:cubicBezTo>
                      <a:pt x="283" y="51"/>
                      <a:pt x="283" y="51"/>
                      <a:pt x="283" y="51"/>
                    </a:cubicBezTo>
                    <a:cubicBezTo>
                      <a:pt x="283" y="51"/>
                      <a:pt x="283" y="51"/>
                      <a:pt x="283" y="51"/>
                    </a:cubicBezTo>
                    <a:close/>
                    <a:moveTo>
                      <a:pt x="205" y="51"/>
                    </a:moveTo>
                    <a:cubicBezTo>
                      <a:pt x="205" y="65"/>
                      <a:pt x="205" y="65"/>
                      <a:pt x="205" y="65"/>
                    </a:cubicBezTo>
                    <a:cubicBezTo>
                      <a:pt x="244" y="65"/>
                      <a:pt x="244" y="65"/>
                      <a:pt x="244" y="65"/>
                    </a:cubicBezTo>
                    <a:cubicBezTo>
                      <a:pt x="246" y="61"/>
                      <a:pt x="246" y="56"/>
                      <a:pt x="246" y="51"/>
                    </a:cubicBezTo>
                    <a:cubicBezTo>
                      <a:pt x="205" y="51"/>
                      <a:pt x="205" y="51"/>
                      <a:pt x="205" y="51"/>
                    </a:cubicBezTo>
                    <a:cubicBezTo>
                      <a:pt x="205" y="51"/>
                      <a:pt x="205" y="51"/>
                      <a:pt x="205" y="51"/>
                    </a:cubicBezTo>
                    <a:close/>
                    <a:moveTo>
                      <a:pt x="25" y="65"/>
                    </a:moveTo>
                    <a:cubicBezTo>
                      <a:pt x="64" y="65"/>
                      <a:pt x="64" y="65"/>
                      <a:pt x="64" y="65"/>
                    </a:cubicBezTo>
                    <a:cubicBezTo>
                      <a:pt x="64" y="51"/>
                      <a:pt x="64" y="51"/>
                      <a:pt x="64" y="51"/>
                    </a:cubicBezTo>
                    <a:cubicBezTo>
                      <a:pt x="25" y="51"/>
                      <a:pt x="25" y="51"/>
                      <a:pt x="25" y="51"/>
                    </a:cubicBezTo>
                    <a:cubicBezTo>
                      <a:pt x="25" y="65"/>
                      <a:pt x="25" y="65"/>
                      <a:pt x="25" y="65"/>
                    </a:cubicBezTo>
                    <a:cubicBezTo>
                      <a:pt x="25" y="65"/>
                      <a:pt x="25" y="65"/>
                      <a:pt x="25" y="65"/>
                    </a:cubicBezTo>
                    <a:close/>
                    <a:moveTo>
                      <a:pt x="45" y="58"/>
                    </a:moveTo>
                    <a:cubicBezTo>
                      <a:pt x="45" y="58"/>
                      <a:pt x="45" y="58"/>
                      <a:pt x="45" y="58"/>
                    </a:cubicBezTo>
                    <a:moveTo>
                      <a:pt x="128" y="65"/>
                    </a:moveTo>
                    <a:cubicBezTo>
                      <a:pt x="167" y="65"/>
                      <a:pt x="167" y="65"/>
                      <a:pt x="167" y="65"/>
                    </a:cubicBezTo>
                    <a:cubicBezTo>
                      <a:pt x="167" y="51"/>
                      <a:pt x="167" y="51"/>
                      <a:pt x="167" y="51"/>
                    </a:cubicBezTo>
                    <a:cubicBezTo>
                      <a:pt x="128" y="51"/>
                      <a:pt x="128" y="51"/>
                      <a:pt x="128" y="51"/>
                    </a:cubicBezTo>
                    <a:cubicBezTo>
                      <a:pt x="128" y="65"/>
                      <a:pt x="128" y="65"/>
                      <a:pt x="128" y="65"/>
                    </a:cubicBezTo>
                    <a:cubicBezTo>
                      <a:pt x="128" y="65"/>
                      <a:pt x="128" y="65"/>
                      <a:pt x="128" y="65"/>
                    </a:cubicBezTo>
                    <a:close/>
                    <a:moveTo>
                      <a:pt x="147" y="58"/>
                    </a:moveTo>
                    <a:cubicBezTo>
                      <a:pt x="147" y="58"/>
                      <a:pt x="147" y="58"/>
                      <a:pt x="147" y="58"/>
                    </a:cubicBezTo>
                    <a:moveTo>
                      <a:pt x="324" y="90"/>
                    </a:moveTo>
                    <a:cubicBezTo>
                      <a:pt x="396" y="90"/>
                      <a:pt x="396" y="90"/>
                      <a:pt x="396" y="90"/>
                    </a:cubicBezTo>
                    <a:cubicBezTo>
                      <a:pt x="399" y="80"/>
                      <a:pt x="399" y="80"/>
                      <a:pt x="399" y="80"/>
                    </a:cubicBezTo>
                    <a:cubicBezTo>
                      <a:pt x="399" y="90"/>
                      <a:pt x="399" y="90"/>
                      <a:pt x="399" y="90"/>
                    </a:cubicBezTo>
                    <a:cubicBezTo>
                      <a:pt x="437" y="90"/>
                      <a:pt x="437" y="90"/>
                      <a:pt x="437" y="90"/>
                    </a:cubicBezTo>
                    <a:cubicBezTo>
                      <a:pt x="437" y="76"/>
                      <a:pt x="437" y="76"/>
                      <a:pt x="437" y="76"/>
                    </a:cubicBezTo>
                    <a:cubicBezTo>
                      <a:pt x="364" y="76"/>
                      <a:pt x="364" y="76"/>
                      <a:pt x="364" y="76"/>
                    </a:cubicBezTo>
                    <a:cubicBezTo>
                      <a:pt x="360" y="89"/>
                      <a:pt x="360" y="89"/>
                      <a:pt x="360" y="89"/>
                    </a:cubicBezTo>
                    <a:cubicBezTo>
                      <a:pt x="355" y="76"/>
                      <a:pt x="355" y="76"/>
                      <a:pt x="355" y="76"/>
                    </a:cubicBezTo>
                    <a:cubicBezTo>
                      <a:pt x="283" y="76"/>
                      <a:pt x="283" y="76"/>
                      <a:pt x="283" y="76"/>
                    </a:cubicBezTo>
                    <a:cubicBezTo>
                      <a:pt x="283" y="90"/>
                      <a:pt x="283" y="90"/>
                      <a:pt x="283" y="90"/>
                    </a:cubicBezTo>
                    <a:cubicBezTo>
                      <a:pt x="321" y="90"/>
                      <a:pt x="321" y="90"/>
                      <a:pt x="321" y="90"/>
                    </a:cubicBezTo>
                    <a:cubicBezTo>
                      <a:pt x="321" y="80"/>
                      <a:pt x="321" y="80"/>
                      <a:pt x="321" y="80"/>
                    </a:cubicBezTo>
                    <a:cubicBezTo>
                      <a:pt x="324" y="90"/>
                      <a:pt x="324" y="90"/>
                      <a:pt x="324" y="90"/>
                    </a:cubicBezTo>
                    <a:cubicBezTo>
                      <a:pt x="324" y="90"/>
                      <a:pt x="324" y="90"/>
                      <a:pt x="324" y="90"/>
                    </a:cubicBezTo>
                    <a:close/>
                    <a:moveTo>
                      <a:pt x="128" y="90"/>
                    </a:moveTo>
                    <a:cubicBezTo>
                      <a:pt x="228" y="90"/>
                      <a:pt x="228" y="90"/>
                      <a:pt x="228" y="90"/>
                    </a:cubicBezTo>
                    <a:cubicBezTo>
                      <a:pt x="232" y="86"/>
                      <a:pt x="236" y="81"/>
                      <a:pt x="239" y="76"/>
                    </a:cubicBezTo>
                    <a:cubicBezTo>
                      <a:pt x="239" y="76"/>
                      <a:pt x="239" y="76"/>
                      <a:pt x="239" y="76"/>
                    </a:cubicBezTo>
                    <a:cubicBezTo>
                      <a:pt x="128" y="76"/>
                      <a:pt x="128" y="76"/>
                      <a:pt x="128" y="76"/>
                    </a:cubicBezTo>
                    <a:cubicBezTo>
                      <a:pt x="128" y="90"/>
                      <a:pt x="128" y="90"/>
                      <a:pt x="128" y="90"/>
                    </a:cubicBezTo>
                    <a:close/>
                    <a:moveTo>
                      <a:pt x="25" y="90"/>
                    </a:moveTo>
                    <a:cubicBezTo>
                      <a:pt x="64" y="90"/>
                      <a:pt x="64" y="90"/>
                      <a:pt x="64" y="90"/>
                    </a:cubicBezTo>
                    <a:cubicBezTo>
                      <a:pt x="64" y="76"/>
                      <a:pt x="64" y="76"/>
                      <a:pt x="64" y="76"/>
                    </a:cubicBezTo>
                    <a:cubicBezTo>
                      <a:pt x="25" y="76"/>
                      <a:pt x="25" y="76"/>
                      <a:pt x="25" y="76"/>
                    </a:cubicBezTo>
                    <a:cubicBezTo>
                      <a:pt x="25" y="90"/>
                      <a:pt x="25" y="90"/>
                      <a:pt x="25" y="90"/>
                    </a:cubicBezTo>
                    <a:cubicBezTo>
                      <a:pt x="25" y="90"/>
                      <a:pt x="25" y="90"/>
                      <a:pt x="25" y="90"/>
                    </a:cubicBezTo>
                    <a:close/>
                    <a:moveTo>
                      <a:pt x="45" y="83"/>
                    </a:moveTo>
                    <a:cubicBezTo>
                      <a:pt x="45" y="83"/>
                      <a:pt x="45" y="83"/>
                      <a:pt x="45" y="83"/>
                    </a:cubicBezTo>
                    <a:moveTo>
                      <a:pt x="399" y="115"/>
                    </a:moveTo>
                    <a:cubicBezTo>
                      <a:pt x="437" y="115"/>
                      <a:pt x="437" y="115"/>
                      <a:pt x="437" y="115"/>
                    </a:cubicBezTo>
                    <a:cubicBezTo>
                      <a:pt x="437" y="102"/>
                      <a:pt x="437" y="102"/>
                      <a:pt x="437" y="102"/>
                    </a:cubicBezTo>
                    <a:cubicBezTo>
                      <a:pt x="399" y="102"/>
                      <a:pt x="399" y="102"/>
                      <a:pt x="399" y="102"/>
                    </a:cubicBezTo>
                    <a:cubicBezTo>
                      <a:pt x="399" y="115"/>
                      <a:pt x="399" y="115"/>
                      <a:pt x="399" y="115"/>
                    </a:cubicBezTo>
                    <a:cubicBezTo>
                      <a:pt x="399" y="115"/>
                      <a:pt x="399" y="115"/>
                      <a:pt x="399" y="115"/>
                    </a:cubicBezTo>
                    <a:close/>
                    <a:moveTo>
                      <a:pt x="418" y="109"/>
                    </a:moveTo>
                    <a:cubicBezTo>
                      <a:pt x="418" y="109"/>
                      <a:pt x="418" y="109"/>
                      <a:pt x="418" y="109"/>
                    </a:cubicBezTo>
                    <a:moveTo>
                      <a:pt x="321" y="102"/>
                    </a:moveTo>
                    <a:cubicBezTo>
                      <a:pt x="283" y="102"/>
                      <a:pt x="283" y="102"/>
                      <a:pt x="283" y="102"/>
                    </a:cubicBezTo>
                    <a:cubicBezTo>
                      <a:pt x="283" y="115"/>
                      <a:pt x="283" y="115"/>
                      <a:pt x="283" y="115"/>
                    </a:cubicBezTo>
                    <a:cubicBezTo>
                      <a:pt x="321" y="115"/>
                      <a:pt x="321" y="115"/>
                      <a:pt x="321" y="115"/>
                    </a:cubicBezTo>
                    <a:cubicBezTo>
                      <a:pt x="321" y="115"/>
                      <a:pt x="321" y="102"/>
                      <a:pt x="321" y="102"/>
                    </a:cubicBezTo>
                    <a:close/>
                    <a:moveTo>
                      <a:pt x="328" y="102"/>
                    </a:moveTo>
                    <a:cubicBezTo>
                      <a:pt x="333" y="115"/>
                      <a:pt x="333" y="115"/>
                      <a:pt x="333" y="115"/>
                    </a:cubicBezTo>
                    <a:cubicBezTo>
                      <a:pt x="387" y="115"/>
                      <a:pt x="387" y="115"/>
                      <a:pt x="387" y="115"/>
                    </a:cubicBezTo>
                    <a:cubicBezTo>
                      <a:pt x="387" y="115"/>
                      <a:pt x="391" y="102"/>
                      <a:pt x="391" y="102"/>
                    </a:cubicBezTo>
                    <a:cubicBezTo>
                      <a:pt x="328" y="102"/>
                      <a:pt x="328" y="102"/>
                      <a:pt x="328" y="102"/>
                    </a:cubicBezTo>
                    <a:cubicBezTo>
                      <a:pt x="328" y="102"/>
                      <a:pt x="328" y="102"/>
                      <a:pt x="328" y="102"/>
                    </a:cubicBezTo>
                    <a:close/>
                    <a:moveTo>
                      <a:pt x="128" y="115"/>
                    </a:moveTo>
                    <a:cubicBezTo>
                      <a:pt x="128" y="115"/>
                      <a:pt x="240" y="115"/>
                      <a:pt x="239" y="115"/>
                    </a:cubicBezTo>
                    <a:cubicBezTo>
                      <a:pt x="236" y="111"/>
                      <a:pt x="232" y="106"/>
                      <a:pt x="227" y="102"/>
                    </a:cubicBezTo>
                    <a:cubicBezTo>
                      <a:pt x="128" y="102"/>
                      <a:pt x="128" y="102"/>
                      <a:pt x="128" y="102"/>
                    </a:cubicBezTo>
                    <a:cubicBezTo>
                      <a:pt x="128" y="115"/>
                      <a:pt x="128" y="115"/>
                      <a:pt x="128" y="115"/>
                    </a:cubicBezTo>
                    <a:close/>
                    <a:moveTo>
                      <a:pt x="64" y="115"/>
                    </a:moveTo>
                    <a:cubicBezTo>
                      <a:pt x="64" y="102"/>
                      <a:pt x="64" y="102"/>
                      <a:pt x="64" y="102"/>
                    </a:cubicBezTo>
                    <a:cubicBezTo>
                      <a:pt x="26" y="102"/>
                      <a:pt x="26" y="102"/>
                      <a:pt x="26" y="102"/>
                    </a:cubicBezTo>
                    <a:cubicBezTo>
                      <a:pt x="26" y="115"/>
                      <a:pt x="26" y="115"/>
                      <a:pt x="26" y="115"/>
                    </a:cubicBezTo>
                    <a:cubicBezTo>
                      <a:pt x="26" y="115"/>
                      <a:pt x="64" y="115"/>
                      <a:pt x="64" y="115"/>
                    </a:cubicBezTo>
                    <a:close/>
                    <a:moveTo>
                      <a:pt x="399" y="141"/>
                    </a:moveTo>
                    <a:cubicBezTo>
                      <a:pt x="437" y="141"/>
                      <a:pt x="437" y="141"/>
                      <a:pt x="437" y="141"/>
                    </a:cubicBezTo>
                    <a:cubicBezTo>
                      <a:pt x="437" y="127"/>
                      <a:pt x="437" y="127"/>
                      <a:pt x="437" y="127"/>
                    </a:cubicBezTo>
                    <a:cubicBezTo>
                      <a:pt x="399" y="127"/>
                      <a:pt x="399" y="127"/>
                      <a:pt x="399" y="127"/>
                    </a:cubicBezTo>
                    <a:cubicBezTo>
                      <a:pt x="399" y="141"/>
                      <a:pt x="399" y="141"/>
                      <a:pt x="399" y="141"/>
                    </a:cubicBezTo>
                    <a:cubicBezTo>
                      <a:pt x="399" y="141"/>
                      <a:pt x="399" y="141"/>
                      <a:pt x="399" y="141"/>
                    </a:cubicBezTo>
                    <a:close/>
                    <a:moveTo>
                      <a:pt x="418" y="134"/>
                    </a:moveTo>
                    <a:cubicBezTo>
                      <a:pt x="418" y="134"/>
                      <a:pt x="418" y="134"/>
                      <a:pt x="418" y="134"/>
                    </a:cubicBezTo>
                    <a:moveTo>
                      <a:pt x="283" y="141"/>
                    </a:moveTo>
                    <a:cubicBezTo>
                      <a:pt x="321" y="141"/>
                      <a:pt x="321" y="141"/>
                      <a:pt x="321" y="141"/>
                    </a:cubicBezTo>
                    <a:cubicBezTo>
                      <a:pt x="321" y="127"/>
                      <a:pt x="321" y="127"/>
                      <a:pt x="321" y="127"/>
                    </a:cubicBezTo>
                    <a:cubicBezTo>
                      <a:pt x="283" y="127"/>
                      <a:pt x="283" y="127"/>
                      <a:pt x="283" y="127"/>
                    </a:cubicBezTo>
                    <a:cubicBezTo>
                      <a:pt x="283" y="141"/>
                      <a:pt x="283" y="141"/>
                      <a:pt x="283" y="141"/>
                    </a:cubicBezTo>
                    <a:cubicBezTo>
                      <a:pt x="283" y="141"/>
                      <a:pt x="283" y="141"/>
                      <a:pt x="283" y="141"/>
                    </a:cubicBezTo>
                    <a:close/>
                    <a:moveTo>
                      <a:pt x="302" y="134"/>
                    </a:moveTo>
                    <a:cubicBezTo>
                      <a:pt x="302" y="134"/>
                      <a:pt x="302" y="134"/>
                      <a:pt x="302" y="134"/>
                    </a:cubicBezTo>
                    <a:moveTo>
                      <a:pt x="378" y="141"/>
                    </a:moveTo>
                    <a:cubicBezTo>
                      <a:pt x="378" y="141"/>
                      <a:pt x="383" y="127"/>
                      <a:pt x="383" y="127"/>
                    </a:cubicBezTo>
                    <a:cubicBezTo>
                      <a:pt x="337" y="127"/>
                      <a:pt x="337" y="127"/>
                      <a:pt x="337" y="127"/>
                    </a:cubicBezTo>
                    <a:cubicBezTo>
                      <a:pt x="342" y="141"/>
                      <a:pt x="342" y="141"/>
                      <a:pt x="342" y="141"/>
                    </a:cubicBezTo>
                    <a:cubicBezTo>
                      <a:pt x="378" y="141"/>
                      <a:pt x="378" y="141"/>
                      <a:pt x="378" y="141"/>
                    </a:cubicBezTo>
                    <a:close/>
                    <a:moveTo>
                      <a:pt x="167" y="141"/>
                    </a:moveTo>
                    <a:cubicBezTo>
                      <a:pt x="167" y="141"/>
                      <a:pt x="167" y="127"/>
                      <a:pt x="167" y="127"/>
                    </a:cubicBezTo>
                    <a:cubicBezTo>
                      <a:pt x="128" y="127"/>
                      <a:pt x="128" y="127"/>
                      <a:pt x="128" y="127"/>
                    </a:cubicBezTo>
                    <a:cubicBezTo>
                      <a:pt x="128" y="141"/>
                      <a:pt x="128" y="141"/>
                      <a:pt x="128" y="141"/>
                    </a:cubicBezTo>
                    <a:cubicBezTo>
                      <a:pt x="128" y="141"/>
                      <a:pt x="167" y="141"/>
                      <a:pt x="167" y="141"/>
                    </a:cubicBezTo>
                    <a:close/>
                    <a:moveTo>
                      <a:pt x="206" y="127"/>
                    </a:moveTo>
                    <a:cubicBezTo>
                      <a:pt x="206" y="141"/>
                      <a:pt x="206" y="141"/>
                      <a:pt x="206" y="141"/>
                    </a:cubicBezTo>
                    <a:cubicBezTo>
                      <a:pt x="247" y="141"/>
                      <a:pt x="247" y="141"/>
                      <a:pt x="247" y="141"/>
                    </a:cubicBezTo>
                    <a:cubicBezTo>
                      <a:pt x="247" y="136"/>
                      <a:pt x="247" y="131"/>
                      <a:pt x="245" y="127"/>
                    </a:cubicBezTo>
                    <a:cubicBezTo>
                      <a:pt x="206" y="127"/>
                      <a:pt x="206" y="127"/>
                      <a:pt x="206" y="127"/>
                    </a:cubicBezTo>
                    <a:cubicBezTo>
                      <a:pt x="206" y="127"/>
                      <a:pt x="206" y="127"/>
                      <a:pt x="206" y="127"/>
                    </a:cubicBezTo>
                    <a:close/>
                    <a:moveTo>
                      <a:pt x="26" y="141"/>
                    </a:moveTo>
                    <a:cubicBezTo>
                      <a:pt x="64" y="141"/>
                      <a:pt x="64" y="141"/>
                      <a:pt x="64" y="141"/>
                    </a:cubicBezTo>
                    <a:cubicBezTo>
                      <a:pt x="64" y="127"/>
                      <a:pt x="64" y="127"/>
                      <a:pt x="64" y="127"/>
                    </a:cubicBezTo>
                    <a:cubicBezTo>
                      <a:pt x="26" y="127"/>
                      <a:pt x="26" y="127"/>
                      <a:pt x="26" y="127"/>
                    </a:cubicBezTo>
                    <a:cubicBezTo>
                      <a:pt x="26" y="141"/>
                      <a:pt x="26" y="141"/>
                      <a:pt x="26" y="141"/>
                    </a:cubicBezTo>
                    <a:cubicBezTo>
                      <a:pt x="26" y="141"/>
                      <a:pt x="26" y="141"/>
                      <a:pt x="26" y="141"/>
                    </a:cubicBezTo>
                    <a:close/>
                    <a:moveTo>
                      <a:pt x="45" y="134"/>
                    </a:moveTo>
                    <a:cubicBezTo>
                      <a:pt x="45" y="134"/>
                      <a:pt x="45" y="134"/>
                      <a:pt x="45" y="134"/>
                    </a:cubicBezTo>
                    <a:moveTo>
                      <a:pt x="399" y="166"/>
                    </a:moveTo>
                    <a:cubicBezTo>
                      <a:pt x="462" y="166"/>
                      <a:pt x="462" y="166"/>
                      <a:pt x="462" y="166"/>
                    </a:cubicBezTo>
                    <a:cubicBezTo>
                      <a:pt x="462" y="152"/>
                      <a:pt x="462" y="152"/>
                      <a:pt x="462" y="152"/>
                    </a:cubicBezTo>
                    <a:cubicBezTo>
                      <a:pt x="399" y="152"/>
                      <a:pt x="399" y="152"/>
                      <a:pt x="399" y="152"/>
                    </a:cubicBezTo>
                    <a:cubicBezTo>
                      <a:pt x="399" y="166"/>
                      <a:pt x="399" y="166"/>
                      <a:pt x="399" y="166"/>
                    </a:cubicBezTo>
                    <a:cubicBezTo>
                      <a:pt x="399" y="166"/>
                      <a:pt x="399" y="166"/>
                      <a:pt x="399" y="166"/>
                    </a:cubicBezTo>
                    <a:close/>
                    <a:moveTo>
                      <a:pt x="431" y="159"/>
                    </a:moveTo>
                    <a:cubicBezTo>
                      <a:pt x="431" y="159"/>
                      <a:pt x="431" y="159"/>
                      <a:pt x="431" y="159"/>
                    </a:cubicBezTo>
                    <a:moveTo>
                      <a:pt x="257" y="166"/>
                    </a:moveTo>
                    <a:cubicBezTo>
                      <a:pt x="321" y="166"/>
                      <a:pt x="321" y="166"/>
                      <a:pt x="321" y="166"/>
                    </a:cubicBezTo>
                    <a:cubicBezTo>
                      <a:pt x="321" y="152"/>
                      <a:pt x="321" y="152"/>
                      <a:pt x="321" y="152"/>
                    </a:cubicBezTo>
                    <a:cubicBezTo>
                      <a:pt x="257" y="152"/>
                      <a:pt x="257" y="152"/>
                      <a:pt x="257" y="152"/>
                    </a:cubicBezTo>
                    <a:cubicBezTo>
                      <a:pt x="257" y="166"/>
                      <a:pt x="257" y="166"/>
                      <a:pt x="257" y="166"/>
                    </a:cubicBezTo>
                    <a:cubicBezTo>
                      <a:pt x="257" y="166"/>
                      <a:pt x="257" y="166"/>
                      <a:pt x="257" y="166"/>
                    </a:cubicBezTo>
                    <a:close/>
                    <a:moveTo>
                      <a:pt x="289" y="159"/>
                    </a:moveTo>
                    <a:cubicBezTo>
                      <a:pt x="289" y="159"/>
                      <a:pt x="289" y="159"/>
                      <a:pt x="289" y="159"/>
                    </a:cubicBezTo>
                    <a:moveTo>
                      <a:pt x="374" y="152"/>
                    </a:moveTo>
                    <a:cubicBezTo>
                      <a:pt x="346" y="152"/>
                      <a:pt x="346" y="152"/>
                      <a:pt x="346" y="152"/>
                    </a:cubicBezTo>
                    <a:cubicBezTo>
                      <a:pt x="350" y="166"/>
                      <a:pt x="350" y="166"/>
                      <a:pt x="350" y="166"/>
                    </a:cubicBezTo>
                    <a:cubicBezTo>
                      <a:pt x="369" y="166"/>
                      <a:pt x="369" y="166"/>
                      <a:pt x="369" y="166"/>
                    </a:cubicBezTo>
                    <a:cubicBezTo>
                      <a:pt x="374" y="152"/>
                      <a:pt x="374" y="152"/>
                      <a:pt x="374" y="152"/>
                    </a:cubicBezTo>
                    <a:cubicBezTo>
                      <a:pt x="374" y="152"/>
                      <a:pt x="374" y="152"/>
                      <a:pt x="374" y="152"/>
                    </a:cubicBezTo>
                    <a:close/>
                    <a:moveTo>
                      <a:pt x="0" y="152"/>
                    </a:moveTo>
                    <a:cubicBezTo>
                      <a:pt x="0" y="166"/>
                      <a:pt x="0" y="166"/>
                      <a:pt x="0" y="166"/>
                    </a:cubicBezTo>
                    <a:cubicBezTo>
                      <a:pt x="90" y="166"/>
                      <a:pt x="90" y="166"/>
                      <a:pt x="90" y="166"/>
                    </a:cubicBezTo>
                    <a:cubicBezTo>
                      <a:pt x="90" y="152"/>
                      <a:pt x="90" y="152"/>
                      <a:pt x="90" y="152"/>
                    </a:cubicBezTo>
                    <a:cubicBezTo>
                      <a:pt x="0" y="152"/>
                      <a:pt x="0" y="152"/>
                      <a:pt x="0" y="152"/>
                    </a:cubicBezTo>
                    <a:close/>
                    <a:moveTo>
                      <a:pt x="102" y="152"/>
                    </a:moveTo>
                    <a:cubicBezTo>
                      <a:pt x="102" y="166"/>
                      <a:pt x="102" y="166"/>
                      <a:pt x="102" y="166"/>
                    </a:cubicBezTo>
                    <a:cubicBezTo>
                      <a:pt x="240" y="166"/>
                      <a:pt x="240" y="166"/>
                      <a:pt x="240" y="166"/>
                    </a:cubicBezTo>
                    <a:cubicBezTo>
                      <a:pt x="241" y="166"/>
                      <a:pt x="241" y="166"/>
                      <a:pt x="241" y="166"/>
                    </a:cubicBezTo>
                    <a:cubicBezTo>
                      <a:pt x="244" y="162"/>
                      <a:pt x="245" y="157"/>
                      <a:pt x="246" y="152"/>
                    </a:cubicBezTo>
                    <a:cubicBezTo>
                      <a:pt x="102" y="152"/>
                      <a:pt x="102" y="152"/>
                      <a:pt x="102" y="152"/>
                    </a:cubicBezTo>
                    <a:cubicBezTo>
                      <a:pt x="102" y="152"/>
                      <a:pt x="102" y="152"/>
                      <a:pt x="102" y="152"/>
                    </a:cubicBezTo>
                    <a:close/>
                    <a:moveTo>
                      <a:pt x="365" y="178"/>
                    </a:moveTo>
                    <a:cubicBezTo>
                      <a:pt x="354" y="178"/>
                      <a:pt x="354" y="178"/>
                      <a:pt x="354" y="178"/>
                    </a:cubicBezTo>
                    <a:cubicBezTo>
                      <a:pt x="359" y="191"/>
                      <a:pt x="359" y="191"/>
                      <a:pt x="359" y="191"/>
                    </a:cubicBezTo>
                    <a:cubicBezTo>
                      <a:pt x="361" y="191"/>
                      <a:pt x="361" y="191"/>
                      <a:pt x="361" y="191"/>
                    </a:cubicBezTo>
                    <a:cubicBezTo>
                      <a:pt x="365" y="178"/>
                      <a:pt x="365" y="178"/>
                      <a:pt x="365" y="178"/>
                    </a:cubicBezTo>
                    <a:cubicBezTo>
                      <a:pt x="365" y="178"/>
                      <a:pt x="365" y="178"/>
                      <a:pt x="365" y="178"/>
                    </a:cubicBezTo>
                    <a:close/>
                    <a:moveTo>
                      <a:pt x="399" y="191"/>
                    </a:moveTo>
                    <a:cubicBezTo>
                      <a:pt x="462" y="191"/>
                      <a:pt x="462" y="191"/>
                      <a:pt x="462" y="191"/>
                    </a:cubicBezTo>
                    <a:cubicBezTo>
                      <a:pt x="462" y="178"/>
                      <a:pt x="462" y="178"/>
                      <a:pt x="462" y="178"/>
                    </a:cubicBezTo>
                    <a:cubicBezTo>
                      <a:pt x="399" y="178"/>
                      <a:pt x="399" y="178"/>
                      <a:pt x="399" y="178"/>
                    </a:cubicBezTo>
                    <a:cubicBezTo>
                      <a:pt x="399" y="191"/>
                      <a:pt x="399" y="191"/>
                      <a:pt x="399" y="191"/>
                    </a:cubicBezTo>
                    <a:cubicBezTo>
                      <a:pt x="399" y="191"/>
                      <a:pt x="399" y="191"/>
                      <a:pt x="399" y="191"/>
                    </a:cubicBezTo>
                    <a:close/>
                    <a:moveTo>
                      <a:pt x="431" y="185"/>
                    </a:moveTo>
                    <a:cubicBezTo>
                      <a:pt x="431" y="185"/>
                      <a:pt x="431" y="185"/>
                      <a:pt x="431" y="185"/>
                    </a:cubicBezTo>
                    <a:moveTo>
                      <a:pt x="102" y="191"/>
                    </a:moveTo>
                    <a:cubicBezTo>
                      <a:pt x="199" y="191"/>
                      <a:pt x="199" y="191"/>
                      <a:pt x="199" y="191"/>
                    </a:cubicBezTo>
                    <a:cubicBezTo>
                      <a:pt x="212" y="191"/>
                      <a:pt x="223" y="186"/>
                      <a:pt x="232" y="178"/>
                    </a:cubicBezTo>
                    <a:cubicBezTo>
                      <a:pt x="232" y="178"/>
                      <a:pt x="102" y="178"/>
                      <a:pt x="102" y="178"/>
                    </a:cubicBezTo>
                    <a:cubicBezTo>
                      <a:pt x="102" y="191"/>
                      <a:pt x="102" y="191"/>
                      <a:pt x="102" y="191"/>
                    </a:cubicBezTo>
                    <a:moveTo>
                      <a:pt x="257" y="191"/>
                    </a:moveTo>
                    <a:cubicBezTo>
                      <a:pt x="321" y="191"/>
                      <a:pt x="321" y="191"/>
                      <a:pt x="321" y="191"/>
                    </a:cubicBezTo>
                    <a:cubicBezTo>
                      <a:pt x="321" y="178"/>
                      <a:pt x="321" y="178"/>
                      <a:pt x="321" y="178"/>
                    </a:cubicBezTo>
                    <a:cubicBezTo>
                      <a:pt x="257" y="178"/>
                      <a:pt x="257" y="178"/>
                      <a:pt x="257" y="178"/>
                    </a:cubicBezTo>
                    <a:cubicBezTo>
                      <a:pt x="257" y="191"/>
                      <a:pt x="257" y="191"/>
                      <a:pt x="257" y="191"/>
                    </a:cubicBezTo>
                    <a:cubicBezTo>
                      <a:pt x="257" y="191"/>
                      <a:pt x="257" y="191"/>
                      <a:pt x="257" y="191"/>
                    </a:cubicBezTo>
                    <a:close/>
                    <a:moveTo>
                      <a:pt x="289" y="185"/>
                    </a:moveTo>
                    <a:cubicBezTo>
                      <a:pt x="289" y="185"/>
                      <a:pt x="289" y="185"/>
                      <a:pt x="289" y="185"/>
                    </a:cubicBezTo>
                    <a:moveTo>
                      <a:pt x="0" y="178"/>
                    </a:moveTo>
                    <a:cubicBezTo>
                      <a:pt x="0" y="191"/>
                      <a:pt x="0" y="191"/>
                      <a:pt x="0" y="191"/>
                    </a:cubicBezTo>
                    <a:cubicBezTo>
                      <a:pt x="90" y="191"/>
                      <a:pt x="90" y="191"/>
                      <a:pt x="90" y="191"/>
                    </a:cubicBezTo>
                    <a:cubicBezTo>
                      <a:pt x="90" y="178"/>
                      <a:pt x="90" y="178"/>
                      <a:pt x="90" y="178"/>
                    </a:cubicBezTo>
                    <a:cubicBezTo>
                      <a:pt x="0" y="178"/>
                      <a:pt x="0" y="178"/>
                      <a:pt x="0" y="178"/>
                    </a:cubicBezTo>
                    <a:close/>
                    <a:moveTo>
                      <a:pt x="48" y="248"/>
                    </a:moveTo>
                    <a:cubicBezTo>
                      <a:pt x="46" y="237"/>
                      <a:pt x="36" y="235"/>
                      <a:pt x="30" y="235"/>
                    </a:cubicBezTo>
                    <a:cubicBezTo>
                      <a:pt x="19" y="235"/>
                      <a:pt x="10" y="244"/>
                      <a:pt x="10" y="260"/>
                    </a:cubicBezTo>
                    <a:cubicBezTo>
                      <a:pt x="10" y="275"/>
                      <a:pt x="15" y="287"/>
                      <a:pt x="31" y="287"/>
                    </a:cubicBezTo>
                    <a:cubicBezTo>
                      <a:pt x="36" y="287"/>
                      <a:pt x="46" y="284"/>
                      <a:pt x="49" y="269"/>
                    </a:cubicBezTo>
                    <a:cubicBezTo>
                      <a:pt x="57" y="269"/>
                      <a:pt x="57" y="269"/>
                      <a:pt x="57" y="269"/>
                    </a:cubicBezTo>
                    <a:cubicBezTo>
                      <a:pt x="53" y="293"/>
                      <a:pt x="34" y="294"/>
                      <a:pt x="29" y="294"/>
                    </a:cubicBezTo>
                    <a:cubicBezTo>
                      <a:pt x="15" y="294"/>
                      <a:pt x="1" y="285"/>
                      <a:pt x="1" y="260"/>
                    </a:cubicBezTo>
                    <a:cubicBezTo>
                      <a:pt x="1" y="241"/>
                      <a:pt x="12" y="228"/>
                      <a:pt x="30" y="228"/>
                    </a:cubicBezTo>
                    <a:cubicBezTo>
                      <a:pt x="47" y="228"/>
                      <a:pt x="55" y="238"/>
                      <a:pt x="56" y="248"/>
                    </a:cubicBezTo>
                    <a:lnTo>
                      <a:pt x="48" y="248"/>
                    </a:lnTo>
                    <a:close/>
                    <a:moveTo>
                      <a:pt x="81" y="245"/>
                    </a:moveTo>
                    <a:cubicBezTo>
                      <a:pt x="95" y="245"/>
                      <a:pt x="102" y="257"/>
                      <a:pt x="102" y="269"/>
                    </a:cubicBezTo>
                    <a:cubicBezTo>
                      <a:pt x="102" y="281"/>
                      <a:pt x="95" y="294"/>
                      <a:pt x="81" y="294"/>
                    </a:cubicBezTo>
                    <a:cubicBezTo>
                      <a:pt x="66" y="294"/>
                      <a:pt x="59" y="281"/>
                      <a:pt x="59" y="269"/>
                    </a:cubicBezTo>
                    <a:cubicBezTo>
                      <a:pt x="59" y="257"/>
                      <a:pt x="66" y="245"/>
                      <a:pt x="81" y="245"/>
                    </a:cubicBezTo>
                    <a:close/>
                    <a:moveTo>
                      <a:pt x="81" y="287"/>
                    </a:moveTo>
                    <a:cubicBezTo>
                      <a:pt x="92" y="287"/>
                      <a:pt x="94" y="276"/>
                      <a:pt x="94" y="269"/>
                    </a:cubicBezTo>
                    <a:cubicBezTo>
                      <a:pt x="94" y="263"/>
                      <a:pt x="92" y="252"/>
                      <a:pt x="81" y="252"/>
                    </a:cubicBezTo>
                    <a:cubicBezTo>
                      <a:pt x="69" y="252"/>
                      <a:pt x="67" y="263"/>
                      <a:pt x="67" y="269"/>
                    </a:cubicBezTo>
                    <a:cubicBezTo>
                      <a:pt x="67" y="276"/>
                      <a:pt x="69" y="287"/>
                      <a:pt x="81" y="287"/>
                    </a:cubicBezTo>
                    <a:close/>
                    <a:moveTo>
                      <a:pt x="146" y="292"/>
                    </a:moveTo>
                    <a:cubicBezTo>
                      <a:pt x="138" y="292"/>
                      <a:pt x="138" y="292"/>
                      <a:pt x="138" y="292"/>
                    </a:cubicBezTo>
                    <a:cubicBezTo>
                      <a:pt x="138" y="264"/>
                      <a:pt x="138" y="264"/>
                      <a:pt x="138" y="264"/>
                    </a:cubicBezTo>
                    <a:cubicBezTo>
                      <a:pt x="138" y="256"/>
                      <a:pt x="136" y="252"/>
                      <a:pt x="128" y="252"/>
                    </a:cubicBezTo>
                    <a:cubicBezTo>
                      <a:pt x="124" y="252"/>
                      <a:pt x="116" y="255"/>
                      <a:pt x="116" y="267"/>
                    </a:cubicBezTo>
                    <a:cubicBezTo>
                      <a:pt x="116" y="292"/>
                      <a:pt x="116" y="292"/>
                      <a:pt x="116" y="292"/>
                    </a:cubicBezTo>
                    <a:cubicBezTo>
                      <a:pt x="108" y="292"/>
                      <a:pt x="108" y="292"/>
                      <a:pt x="108" y="292"/>
                    </a:cubicBezTo>
                    <a:cubicBezTo>
                      <a:pt x="108" y="246"/>
                      <a:pt x="108" y="246"/>
                      <a:pt x="108" y="246"/>
                    </a:cubicBezTo>
                    <a:cubicBezTo>
                      <a:pt x="116" y="246"/>
                      <a:pt x="116" y="246"/>
                      <a:pt x="116" y="246"/>
                    </a:cubicBezTo>
                    <a:cubicBezTo>
                      <a:pt x="116" y="253"/>
                      <a:pt x="116" y="253"/>
                      <a:pt x="116" y="253"/>
                    </a:cubicBezTo>
                    <a:cubicBezTo>
                      <a:pt x="116" y="253"/>
                      <a:pt x="116" y="253"/>
                      <a:pt x="116" y="253"/>
                    </a:cubicBezTo>
                    <a:cubicBezTo>
                      <a:pt x="118" y="250"/>
                      <a:pt x="122" y="245"/>
                      <a:pt x="130" y="245"/>
                    </a:cubicBezTo>
                    <a:cubicBezTo>
                      <a:pt x="137" y="245"/>
                      <a:pt x="146" y="248"/>
                      <a:pt x="146" y="261"/>
                    </a:cubicBezTo>
                    <a:lnTo>
                      <a:pt x="146" y="292"/>
                    </a:lnTo>
                    <a:close/>
                    <a:moveTo>
                      <a:pt x="193" y="292"/>
                    </a:moveTo>
                    <a:cubicBezTo>
                      <a:pt x="185" y="292"/>
                      <a:pt x="185" y="292"/>
                      <a:pt x="185" y="292"/>
                    </a:cubicBezTo>
                    <a:cubicBezTo>
                      <a:pt x="185" y="264"/>
                      <a:pt x="185" y="264"/>
                      <a:pt x="185" y="264"/>
                    </a:cubicBezTo>
                    <a:cubicBezTo>
                      <a:pt x="185" y="256"/>
                      <a:pt x="183" y="252"/>
                      <a:pt x="175" y="252"/>
                    </a:cubicBezTo>
                    <a:cubicBezTo>
                      <a:pt x="171" y="252"/>
                      <a:pt x="163" y="255"/>
                      <a:pt x="163" y="267"/>
                    </a:cubicBezTo>
                    <a:cubicBezTo>
                      <a:pt x="163" y="292"/>
                      <a:pt x="163" y="292"/>
                      <a:pt x="163" y="292"/>
                    </a:cubicBezTo>
                    <a:cubicBezTo>
                      <a:pt x="155" y="292"/>
                      <a:pt x="155" y="292"/>
                      <a:pt x="155" y="292"/>
                    </a:cubicBezTo>
                    <a:cubicBezTo>
                      <a:pt x="155" y="246"/>
                      <a:pt x="155" y="246"/>
                      <a:pt x="155" y="246"/>
                    </a:cubicBezTo>
                    <a:cubicBezTo>
                      <a:pt x="163" y="246"/>
                      <a:pt x="163" y="246"/>
                      <a:pt x="163" y="246"/>
                    </a:cubicBezTo>
                    <a:cubicBezTo>
                      <a:pt x="163" y="253"/>
                      <a:pt x="163" y="253"/>
                      <a:pt x="163" y="253"/>
                    </a:cubicBezTo>
                    <a:cubicBezTo>
                      <a:pt x="163" y="253"/>
                      <a:pt x="163" y="253"/>
                      <a:pt x="163" y="253"/>
                    </a:cubicBezTo>
                    <a:cubicBezTo>
                      <a:pt x="164" y="250"/>
                      <a:pt x="169" y="245"/>
                      <a:pt x="177" y="245"/>
                    </a:cubicBezTo>
                    <a:cubicBezTo>
                      <a:pt x="184" y="245"/>
                      <a:pt x="193" y="248"/>
                      <a:pt x="193" y="261"/>
                    </a:cubicBezTo>
                    <a:lnTo>
                      <a:pt x="193" y="292"/>
                    </a:lnTo>
                    <a:close/>
                    <a:moveTo>
                      <a:pt x="240" y="278"/>
                    </a:moveTo>
                    <a:cubicBezTo>
                      <a:pt x="239" y="280"/>
                      <a:pt x="237" y="287"/>
                      <a:pt x="232" y="291"/>
                    </a:cubicBezTo>
                    <a:cubicBezTo>
                      <a:pt x="229" y="292"/>
                      <a:pt x="226" y="294"/>
                      <a:pt x="219" y="294"/>
                    </a:cubicBezTo>
                    <a:cubicBezTo>
                      <a:pt x="206" y="294"/>
                      <a:pt x="198" y="284"/>
                      <a:pt x="198" y="271"/>
                    </a:cubicBezTo>
                    <a:cubicBezTo>
                      <a:pt x="198" y="256"/>
                      <a:pt x="205" y="245"/>
                      <a:pt x="221" y="245"/>
                    </a:cubicBezTo>
                    <a:cubicBezTo>
                      <a:pt x="234" y="245"/>
                      <a:pt x="240" y="256"/>
                      <a:pt x="240" y="272"/>
                    </a:cubicBezTo>
                    <a:cubicBezTo>
                      <a:pt x="207" y="272"/>
                      <a:pt x="207" y="272"/>
                      <a:pt x="207" y="272"/>
                    </a:cubicBezTo>
                    <a:cubicBezTo>
                      <a:pt x="207" y="282"/>
                      <a:pt x="211" y="287"/>
                      <a:pt x="220" y="287"/>
                    </a:cubicBezTo>
                    <a:cubicBezTo>
                      <a:pt x="227" y="287"/>
                      <a:pt x="232" y="281"/>
                      <a:pt x="232" y="278"/>
                    </a:cubicBezTo>
                    <a:lnTo>
                      <a:pt x="240" y="278"/>
                    </a:lnTo>
                    <a:close/>
                    <a:moveTo>
                      <a:pt x="232" y="266"/>
                    </a:moveTo>
                    <a:cubicBezTo>
                      <a:pt x="232" y="259"/>
                      <a:pt x="229" y="252"/>
                      <a:pt x="219" y="252"/>
                    </a:cubicBezTo>
                    <a:cubicBezTo>
                      <a:pt x="212" y="252"/>
                      <a:pt x="207" y="259"/>
                      <a:pt x="207" y="266"/>
                    </a:cubicBezTo>
                    <a:lnTo>
                      <a:pt x="232" y="266"/>
                    </a:lnTo>
                    <a:close/>
                    <a:moveTo>
                      <a:pt x="276" y="262"/>
                    </a:moveTo>
                    <a:cubicBezTo>
                      <a:pt x="275" y="256"/>
                      <a:pt x="272" y="252"/>
                      <a:pt x="265" y="252"/>
                    </a:cubicBezTo>
                    <a:cubicBezTo>
                      <a:pt x="256" y="252"/>
                      <a:pt x="253" y="261"/>
                      <a:pt x="253" y="269"/>
                    </a:cubicBezTo>
                    <a:cubicBezTo>
                      <a:pt x="253" y="277"/>
                      <a:pt x="254" y="287"/>
                      <a:pt x="265" y="287"/>
                    </a:cubicBezTo>
                    <a:cubicBezTo>
                      <a:pt x="270" y="287"/>
                      <a:pt x="275" y="283"/>
                      <a:pt x="276" y="276"/>
                    </a:cubicBezTo>
                    <a:cubicBezTo>
                      <a:pt x="284" y="276"/>
                      <a:pt x="284" y="276"/>
                      <a:pt x="284" y="276"/>
                    </a:cubicBezTo>
                    <a:cubicBezTo>
                      <a:pt x="283" y="283"/>
                      <a:pt x="278" y="294"/>
                      <a:pt x="265" y="294"/>
                    </a:cubicBezTo>
                    <a:cubicBezTo>
                      <a:pt x="252" y="294"/>
                      <a:pt x="244" y="284"/>
                      <a:pt x="244" y="271"/>
                    </a:cubicBezTo>
                    <a:cubicBezTo>
                      <a:pt x="244" y="256"/>
                      <a:pt x="251" y="245"/>
                      <a:pt x="266" y="245"/>
                    </a:cubicBezTo>
                    <a:cubicBezTo>
                      <a:pt x="278" y="245"/>
                      <a:pt x="283" y="254"/>
                      <a:pt x="284" y="262"/>
                    </a:cubicBezTo>
                    <a:lnTo>
                      <a:pt x="276" y="262"/>
                    </a:lnTo>
                    <a:close/>
                    <a:moveTo>
                      <a:pt x="300" y="253"/>
                    </a:moveTo>
                    <a:cubicBezTo>
                      <a:pt x="300" y="283"/>
                      <a:pt x="300" y="283"/>
                      <a:pt x="300" y="283"/>
                    </a:cubicBezTo>
                    <a:cubicBezTo>
                      <a:pt x="300" y="286"/>
                      <a:pt x="304" y="286"/>
                      <a:pt x="305" y="286"/>
                    </a:cubicBezTo>
                    <a:cubicBezTo>
                      <a:pt x="308" y="286"/>
                      <a:pt x="308" y="286"/>
                      <a:pt x="308" y="286"/>
                    </a:cubicBezTo>
                    <a:cubicBezTo>
                      <a:pt x="308" y="292"/>
                      <a:pt x="308" y="292"/>
                      <a:pt x="308" y="292"/>
                    </a:cubicBezTo>
                    <a:cubicBezTo>
                      <a:pt x="305" y="293"/>
                      <a:pt x="303" y="293"/>
                      <a:pt x="302" y="293"/>
                    </a:cubicBezTo>
                    <a:cubicBezTo>
                      <a:pt x="294" y="293"/>
                      <a:pt x="293" y="289"/>
                      <a:pt x="293" y="283"/>
                    </a:cubicBezTo>
                    <a:cubicBezTo>
                      <a:pt x="293" y="253"/>
                      <a:pt x="293" y="253"/>
                      <a:pt x="293" y="253"/>
                    </a:cubicBezTo>
                    <a:cubicBezTo>
                      <a:pt x="286" y="253"/>
                      <a:pt x="286" y="253"/>
                      <a:pt x="286" y="253"/>
                    </a:cubicBezTo>
                    <a:cubicBezTo>
                      <a:pt x="286" y="246"/>
                      <a:pt x="286" y="246"/>
                      <a:pt x="286" y="246"/>
                    </a:cubicBezTo>
                    <a:cubicBezTo>
                      <a:pt x="293" y="246"/>
                      <a:pt x="293" y="246"/>
                      <a:pt x="293" y="246"/>
                    </a:cubicBezTo>
                    <a:cubicBezTo>
                      <a:pt x="293" y="234"/>
                      <a:pt x="293" y="234"/>
                      <a:pt x="293" y="234"/>
                    </a:cubicBezTo>
                    <a:cubicBezTo>
                      <a:pt x="300" y="234"/>
                      <a:pt x="300" y="234"/>
                      <a:pt x="300" y="234"/>
                    </a:cubicBezTo>
                    <a:cubicBezTo>
                      <a:pt x="300" y="246"/>
                      <a:pt x="300" y="246"/>
                      <a:pt x="300" y="246"/>
                    </a:cubicBezTo>
                    <a:cubicBezTo>
                      <a:pt x="308" y="246"/>
                      <a:pt x="308" y="246"/>
                      <a:pt x="308" y="246"/>
                    </a:cubicBezTo>
                    <a:cubicBezTo>
                      <a:pt x="308" y="253"/>
                      <a:pt x="308" y="253"/>
                      <a:pt x="308" y="253"/>
                    </a:cubicBezTo>
                    <a:lnTo>
                      <a:pt x="300" y="253"/>
                    </a:lnTo>
                    <a:close/>
                    <a:moveTo>
                      <a:pt x="314" y="238"/>
                    </a:moveTo>
                    <a:cubicBezTo>
                      <a:pt x="314" y="229"/>
                      <a:pt x="314" y="229"/>
                      <a:pt x="314" y="229"/>
                    </a:cubicBezTo>
                    <a:cubicBezTo>
                      <a:pt x="322" y="229"/>
                      <a:pt x="322" y="229"/>
                      <a:pt x="322" y="229"/>
                    </a:cubicBezTo>
                    <a:cubicBezTo>
                      <a:pt x="322" y="238"/>
                      <a:pt x="322" y="238"/>
                      <a:pt x="322" y="238"/>
                    </a:cubicBezTo>
                    <a:lnTo>
                      <a:pt x="314" y="238"/>
                    </a:lnTo>
                    <a:close/>
                    <a:moveTo>
                      <a:pt x="322" y="292"/>
                    </a:moveTo>
                    <a:cubicBezTo>
                      <a:pt x="314" y="292"/>
                      <a:pt x="314" y="292"/>
                      <a:pt x="314" y="292"/>
                    </a:cubicBezTo>
                    <a:cubicBezTo>
                      <a:pt x="314" y="246"/>
                      <a:pt x="314" y="246"/>
                      <a:pt x="314" y="246"/>
                    </a:cubicBezTo>
                    <a:cubicBezTo>
                      <a:pt x="322" y="246"/>
                      <a:pt x="322" y="246"/>
                      <a:pt x="322" y="246"/>
                    </a:cubicBezTo>
                    <a:lnTo>
                      <a:pt x="322" y="292"/>
                    </a:lnTo>
                    <a:close/>
                    <a:moveTo>
                      <a:pt x="351" y="245"/>
                    </a:moveTo>
                    <a:cubicBezTo>
                      <a:pt x="365" y="245"/>
                      <a:pt x="372" y="257"/>
                      <a:pt x="372" y="269"/>
                    </a:cubicBezTo>
                    <a:cubicBezTo>
                      <a:pt x="372" y="281"/>
                      <a:pt x="365" y="294"/>
                      <a:pt x="351" y="294"/>
                    </a:cubicBezTo>
                    <a:cubicBezTo>
                      <a:pt x="336" y="294"/>
                      <a:pt x="329" y="281"/>
                      <a:pt x="329" y="269"/>
                    </a:cubicBezTo>
                    <a:cubicBezTo>
                      <a:pt x="329" y="257"/>
                      <a:pt x="336" y="245"/>
                      <a:pt x="351" y="245"/>
                    </a:cubicBezTo>
                    <a:close/>
                    <a:moveTo>
                      <a:pt x="351" y="287"/>
                    </a:moveTo>
                    <a:cubicBezTo>
                      <a:pt x="362" y="287"/>
                      <a:pt x="364" y="276"/>
                      <a:pt x="364" y="269"/>
                    </a:cubicBezTo>
                    <a:cubicBezTo>
                      <a:pt x="364" y="263"/>
                      <a:pt x="362" y="252"/>
                      <a:pt x="351" y="252"/>
                    </a:cubicBezTo>
                    <a:cubicBezTo>
                      <a:pt x="339" y="252"/>
                      <a:pt x="337" y="263"/>
                      <a:pt x="337" y="269"/>
                    </a:cubicBezTo>
                    <a:cubicBezTo>
                      <a:pt x="337" y="276"/>
                      <a:pt x="339" y="287"/>
                      <a:pt x="351" y="287"/>
                    </a:cubicBezTo>
                    <a:close/>
                    <a:moveTo>
                      <a:pt x="416" y="292"/>
                    </a:moveTo>
                    <a:cubicBezTo>
                      <a:pt x="408" y="292"/>
                      <a:pt x="408" y="292"/>
                      <a:pt x="408" y="292"/>
                    </a:cubicBezTo>
                    <a:cubicBezTo>
                      <a:pt x="408" y="264"/>
                      <a:pt x="408" y="264"/>
                      <a:pt x="408" y="264"/>
                    </a:cubicBezTo>
                    <a:cubicBezTo>
                      <a:pt x="408" y="256"/>
                      <a:pt x="406" y="252"/>
                      <a:pt x="398" y="252"/>
                    </a:cubicBezTo>
                    <a:cubicBezTo>
                      <a:pt x="394" y="252"/>
                      <a:pt x="386" y="255"/>
                      <a:pt x="386" y="267"/>
                    </a:cubicBezTo>
                    <a:cubicBezTo>
                      <a:pt x="386" y="292"/>
                      <a:pt x="386" y="292"/>
                      <a:pt x="386" y="292"/>
                    </a:cubicBezTo>
                    <a:cubicBezTo>
                      <a:pt x="379" y="292"/>
                      <a:pt x="379" y="292"/>
                      <a:pt x="379" y="292"/>
                    </a:cubicBezTo>
                    <a:cubicBezTo>
                      <a:pt x="379" y="246"/>
                      <a:pt x="379" y="246"/>
                      <a:pt x="379" y="246"/>
                    </a:cubicBezTo>
                    <a:cubicBezTo>
                      <a:pt x="386" y="246"/>
                      <a:pt x="386" y="246"/>
                      <a:pt x="386" y="246"/>
                    </a:cubicBezTo>
                    <a:cubicBezTo>
                      <a:pt x="386" y="253"/>
                      <a:pt x="386" y="253"/>
                      <a:pt x="386" y="253"/>
                    </a:cubicBezTo>
                    <a:cubicBezTo>
                      <a:pt x="386" y="253"/>
                      <a:pt x="386" y="253"/>
                      <a:pt x="386" y="253"/>
                    </a:cubicBezTo>
                    <a:cubicBezTo>
                      <a:pt x="388" y="250"/>
                      <a:pt x="392" y="245"/>
                      <a:pt x="400" y="245"/>
                    </a:cubicBezTo>
                    <a:cubicBezTo>
                      <a:pt x="407" y="245"/>
                      <a:pt x="416" y="248"/>
                      <a:pt x="416" y="261"/>
                    </a:cubicBezTo>
                    <a:lnTo>
                      <a:pt x="416" y="292"/>
                    </a:lnTo>
                    <a:close/>
                    <a:moveTo>
                      <a:pt x="451" y="260"/>
                    </a:moveTo>
                    <a:cubicBezTo>
                      <a:pt x="451" y="257"/>
                      <a:pt x="450" y="252"/>
                      <a:pt x="441" y="252"/>
                    </a:cubicBezTo>
                    <a:cubicBezTo>
                      <a:pt x="438" y="252"/>
                      <a:pt x="431" y="253"/>
                      <a:pt x="431" y="258"/>
                    </a:cubicBezTo>
                    <a:cubicBezTo>
                      <a:pt x="431" y="262"/>
                      <a:pt x="434" y="263"/>
                      <a:pt x="440" y="264"/>
                    </a:cubicBezTo>
                    <a:cubicBezTo>
                      <a:pt x="447" y="266"/>
                      <a:pt x="447" y="266"/>
                      <a:pt x="447" y="266"/>
                    </a:cubicBezTo>
                    <a:cubicBezTo>
                      <a:pt x="457" y="269"/>
                      <a:pt x="460" y="272"/>
                      <a:pt x="460" y="279"/>
                    </a:cubicBezTo>
                    <a:cubicBezTo>
                      <a:pt x="460" y="288"/>
                      <a:pt x="453" y="294"/>
                      <a:pt x="442" y="294"/>
                    </a:cubicBezTo>
                    <a:cubicBezTo>
                      <a:pt x="424" y="294"/>
                      <a:pt x="423" y="283"/>
                      <a:pt x="422" y="278"/>
                    </a:cubicBezTo>
                    <a:cubicBezTo>
                      <a:pt x="430" y="278"/>
                      <a:pt x="430" y="278"/>
                      <a:pt x="430" y="278"/>
                    </a:cubicBezTo>
                    <a:cubicBezTo>
                      <a:pt x="430" y="281"/>
                      <a:pt x="431" y="287"/>
                      <a:pt x="442" y="287"/>
                    </a:cubicBezTo>
                    <a:cubicBezTo>
                      <a:pt x="448" y="287"/>
                      <a:pt x="453" y="285"/>
                      <a:pt x="453" y="280"/>
                    </a:cubicBezTo>
                    <a:cubicBezTo>
                      <a:pt x="453" y="276"/>
                      <a:pt x="450" y="275"/>
                      <a:pt x="444" y="273"/>
                    </a:cubicBezTo>
                    <a:cubicBezTo>
                      <a:pt x="435" y="271"/>
                      <a:pt x="435" y="271"/>
                      <a:pt x="435" y="271"/>
                    </a:cubicBezTo>
                    <a:cubicBezTo>
                      <a:pt x="428" y="269"/>
                      <a:pt x="424" y="266"/>
                      <a:pt x="424" y="260"/>
                    </a:cubicBezTo>
                    <a:cubicBezTo>
                      <a:pt x="424" y="250"/>
                      <a:pt x="432" y="245"/>
                      <a:pt x="441" y="245"/>
                    </a:cubicBezTo>
                    <a:cubicBezTo>
                      <a:pt x="458" y="245"/>
                      <a:pt x="459" y="257"/>
                      <a:pt x="459" y="260"/>
                    </a:cubicBezTo>
                    <a:lnTo>
                      <a:pt x="451" y="260"/>
                    </a:lnTo>
                    <a:close/>
                  </a:path>
                </a:pathLst>
              </a:custGeom>
              <a:solidFill>
                <a:schemeClr val="accent2"/>
              </a:solidFill>
              <a:ln>
                <a:noFill/>
              </a:ln>
            </p:spPr>
            <p:txBody>
              <a:bodyPr vert="horz" wrap="square" lIns="91401" tIns="45700" rIns="91401" bIns="45700" numCol="1" anchor="t" anchorCtr="0" compatLnSpc="1">
                <a:prstTxWarp prst="textNoShape">
                  <a:avLst/>
                </a:prstTxWarp>
              </a:bodyPr>
              <a:lstStyle/>
              <a:p>
                <a:pPr defTabSz="913873">
                  <a:defRPr/>
                </a:pPr>
                <a:endParaRPr lang="en-US" kern="0">
                  <a:solidFill>
                    <a:sysClr val="windowText" lastClr="000000"/>
                  </a:solidFill>
                </a:endParaRPr>
              </a:p>
            </p:txBody>
          </p:sp>
        </p:grpSp>
        <p:sp>
          <p:nvSpPr>
            <p:cNvPr id="256" name="Oval 255"/>
            <p:cNvSpPr/>
            <p:nvPr/>
          </p:nvSpPr>
          <p:spPr bwMode="auto">
            <a:xfrm>
              <a:off x="1669271" y="1940885"/>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Oval 258"/>
            <p:cNvSpPr/>
            <p:nvPr/>
          </p:nvSpPr>
          <p:spPr bwMode="auto">
            <a:xfrm>
              <a:off x="2906363" y="1936723"/>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Oval 261"/>
            <p:cNvSpPr/>
            <p:nvPr/>
          </p:nvSpPr>
          <p:spPr bwMode="auto">
            <a:xfrm>
              <a:off x="421112" y="1958842"/>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48" name="Picture 247"/>
            <p:cNvPicPr>
              <a:picLocks noChangeAspect="1"/>
            </p:cNvPicPr>
            <p:nvPr/>
          </p:nvPicPr>
          <p:blipFill>
            <a:blip r:embed="rId16"/>
            <a:stretch>
              <a:fillRect/>
            </a:stretch>
          </p:blipFill>
          <p:spPr>
            <a:xfrm>
              <a:off x="3072576" y="2169044"/>
              <a:ext cx="404684" cy="223288"/>
            </a:xfrm>
            <a:prstGeom prst="rect">
              <a:avLst/>
            </a:prstGeom>
          </p:spPr>
        </p:pic>
        <p:pic>
          <p:nvPicPr>
            <p:cNvPr id="253" name="Picture 252"/>
            <p:cNvPicPr>
              <a:picLocks noChangeAspect="1"/>
            </p:cNvPicPr>
            <p:nvPr/>
          </p:nvPicPr>
          <p:blipFill rotWithShape="1">
            <a:blip r:embed="rId17">
              <a:extLst>
                <a:ext uri="{BEBA8EAE-BF5A-486C-A8C5-ECC9F3942E4B}">
                  <a14:imgProps xmlns:a14="http://schemas.microsoft.com/office/drawing/2010/main">
                    <a14:imgLayer r:embed="rId18">
                      <a14:imgEffect>
                        <a14:saturation sat="200000"/>
                      </a14:imgEffect>
                    </a14:imgLayer>
                  </a14:imgProps>
                </a:ext>
              </a:extLst>
            </a:blip>
            <a:srcRect l="25959" t="9610" r="25959" b="9610"/>
            <a:stretch/>
          </p:blipFill>
          <p:spPr>
            <a:xfrm>
              <a:off x="586268" y="2093652"/>
              <a:ext cx="407507" cy="456569"/>
            </a:xfrm>
            <a:prstGeom prst="rect">
              <a:avLst/>
            </a:prstGeom>
          </p:spPr>
        </p:pic>
        <p:sp>
          <p:nvSpPr>
            <p:cNvPr id="266" name="Oval 265"/>
            <p:cNvSpPr/>
            <p:nvPr/>
          </p:nvSpPr>
          <p:spPr bwMode="auto">
            <a:xfrm>
              <a:off x="2918110" y="5430432"/>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Oval 271"/>
            <p:cNvSpPr/>
            <p:nvPr/>
          </p:nvSpPr>
          <p:spPr bwMode="auto">
            <a:xfrm>
              <a:off x="1656378" y="5437258"/>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7" name="Picture 286"/>
            <p:cNvPicPr>
              <a:picLocks noChangeAspect="1"/>
            </p:cNvPicPr>
            <p:nvPr/>
          </p:nvPicPr>
          <p:blipFill>
            <a:blip r:embed="rId19">
              <a:clrChange>
                <a:clrFrom>
                  <a:srgbClr val="FFFFFF"/>
                </a:clrFrom>
                <a:clrTo>
                  <a:srgbClr val="FFFFFF">
                    <a:alpha val="0"/>
                  </a:srgbClr>
                </a:clrTo>
              </a:clrChange>
              <a:duotone>
                <a:schemeClr val="accent2">
                  <a:shade val="45000"/>
                  <a:satMod val="135000"/>
                </a:schemeClr>
                <a:prstClr val="white"/>
              </a:duotone>
              <a:extLst>
                <a:ext uri="{BEBA8EAE-BF5A-486C-A8C5-ECC9F3942E4B}">
                  <a14:imgProps xmlns:a14="http://schemas.microsoft.com/office/drawing/2010/main">
                    <a14:imgLayer r:embed="rId20">
                      <a14:imgEffect>
                        <a14:colorTemperature colorTemp="5300"/>
                      </a14:imgEffect>
                      <a14:imgEffect>
                        <a14:saturation sat="400000"/>
                      </a14:imgEffect>
                      <a14:imgEffect>
                        <a14:brightnessContrast bright="22000" contrast="100000"/>
                      </a14:imgEffect>
                    </a14:imgLayer>
                  </a14:imgProps>
                </a:ext>
              </a:extLst>
            </a:blip>
            <a:stretch>
              <a:fillRect/>
            </a:stretch>
          </p:blipFill>
          <p:spPr>
            <a:xfrm>
              <a:off x="1731259" y="5748889"/>
              <a:ext cx="571098" cy="122160"/>
            </a:xfrm>
            <a:prstGeom prst="rect">
              <a:avLst/>
            </a:prstGeom>
          </p:spPr>
        </p:pic>
        <p:pic>
          <p:nvPicPr>
            <p:cNvPr id="289" name="Picture 288"/>
            <p:cNvPicPr>
              <a:picLocks noChangeAspect="1"/>
            </p:cNvPicPr>
            <p:nvPr/>
          </p:nvPicPr>
          <p:blipFill rotWithShape="1">
            <a:blip r:embed="rId21">
              <a:duotone>
                <a:schemeClr val="accent2">
                  <a:shade val="45000"/>
                  <a:satMod val="135000"/>
                </a:schemeClr>
                <a:prstClr val="white"/>
              </a:duotone>
              <a:extLst>
                <a:ext uri="{BEBA8EAE-BF5A-486C-A8C5-ECC9F3942E4B}">
                  <a14:imgProps xmlns:a14="http://schemas.microsoft.com/office/drawing/2010/main">
                    <a14:imgLayer r:embed="rId22">
                      <a14:imgEffect>
                        <a14:saturation sat="300000"/>
                      </a14:imgEffect>
                    </a14:imgLayer>
                  </a14:imgProps>
                </a:ext>
              </a:extLst>
            </a:blip>
            <a:srcRect t="30510" b="30510"/>
            <a:stretch/>
          </p:blipFill>
          <p:spPr>
            <a:xfrm>
              <a:off x="3052561" y="5710228"/>
              <a:ext cx="476728" cy="185832"/>
            </a:xfrm>
            <a:prstGeom prst="rect">
              <a:avLst/>
            </a:prstGeom>
          </p:spPr>
        </p:pic>
        <p:grpSp>
          <p:nvGrpSpPr>
            <p:cNvPr id="18" name="Group 17"/>
            <p:cNvGrpSpPr/>
            <p:nvPr/>
          </p:nvGrpSpPr>
          <p:grpSpPr>
            <a:xfrm>
              <a:off x="415110" y="5437257"/>
              <a:ext cx="745425" cy="745425"/>
              <a:chOff x="415110" y="5437257"/>
              <a:chExt cx="745425" cy="745425"/>
            </a:xfrm>
          </p:grpSpPr>
          <p:sp>
            <p:nvSpPr>
              <p:cNvPr id="269" name="Oval 268"/>
              <p:cNvSpPr/>
              <p:nvPr/>
            </p:nvSpPr>
            <p:spPr bwMode="auto">
              <a:xfrm>
                <a:off x="415110" y="5437257"/>
                <a:ext cx="745425" cy="745425"/>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23">
                <a:duotone>
                  <a:schemeClr val="accent2">
                    <a:shade val="45000"/>
                    <a:satMod val="135000"/>
                  </a:schemeClr>
                  <a:prstClr val="white"/>
                </a:duotone>
              </a:blip>
              <a:stretch>
                <a:fillRect/>
              </a:stretch>
            </p:blipFill>
            <p:spPr>
              <a:xfrm>
                <a:off x="481047" y="5646925"/>
                <a:ext cx="607640" cy="303820"/>
              </a:xfrm>
              <a:prstGeom prst="rect">
                <a:avLst/>
              </a:prstGeom>
            </p:spPr>
          </p:pic>
        </p:grpSp>
        <p:sp>
          <p:nvSpPr>
            <p:cNvPr id="123" name="Freeform 5"/>
            <p:cNvSpPr>
              <a:spLocks noChangeAspect="1" noEditPoints="1"/>
            </p:cNvSpPr>
            <p:nvPr/>
          </p:nvSpPr>
          <p:spPr bwMode="black">
            <a:xfrm>
              <a:off x="1864428" y="2130688"/>
              <a:ext cx="338431" cy="339462"/>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914049">
                <a:defRPr/>
              </a:pPr>
              <a:endParaRPr lang="en-US" kern="0">
                <a:solidFill>
                  <a:srgbClr val="505050"/>
                </a:solidFill>
              </a:endParaRPr>
            </a:p>
          </p:txBody>
        </p:sp>
      </p:grpSp>
    </p:spTree>
    <p:extLst>
      <p:ext uri="{BB962C8B-B14F-4D97-AF65-F5344CB8AC3E}">
        <p14:creationId xmlns:p14="http://schemas.microsoft.com/office/powerpoint/2010/main" val="1684220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6" presetClass="emph" presetSubtype="0" accel="100000" autoRev="1" fill="hold" nodeType="withEffect">
                                  <p:stCondLst>
                                    <p:cond delay="0"/>
                                  </p:stCondLst>
                                  <p:childTnLst>
                                    <p:animScale>
                                      <p:cBhvr>
                                        <p:cTn id="9" dur="500" fill="hold"/>
                                        <p:tgtEl>
                                          <p:spTgt spid="16"/>
                                        </p:tgtEl>
                                      </p:cBhvr>
                                      <p:by x="60000" y="60000"/>
                                    </p:animScale>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6" presetClass="emph" presetSubtype="0" accel="100000" autoRev="1" fill="hold" nodeType="withEffect">
                                  <p:stCondLst>
                                    <p:cond delay="0"/>
                                  </p:stCondLst>
                                  <p:childTnLst>
                                    <p:animScale>
                                      <p:cBhvr>
                                        <p:cTn id="16" dur="500" fill="hold"/>
                                        <p:tgtEl>
                                          <p:spTgt spid="8"/>
                                        </p:tgtEl>
                                      </p:cBhvr>
                                      <p:by x="60000" y="60000"/>
                                    </p:animScale>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nodeType="clickEffect">
                                  <p:stCondLst>
                                    <p:cond delay="0"/>
                                  </p:stCondLst>
                                  <p:childTnLst>
                                    <p:animEffect transition="out" filter="wipe(up)">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500"/>
                                  </p:stCondLst>
                                  <p:childTnLst>
                                    <p:set>
                                      <p:cBhvr>
                                        <p:cTn id="28" dur="1" fill="hold">
                                          <p:stCondLst>
                                            <p:cond delay="0"/>
                                          </p:stCondLst>
                                        </p:cTn>
                                        <p:tgtEl>
                                          <p:spTgt spid="31"/>
                                        </p:tgtEl>
                                        <p:attrNameLst>
                                          <p:attrName>style.visibility</p:attrName>
                                        </p:attrNameLst>
                                      </p:cBhvr>
                                      <p:to>
                                        <p:strVal val="visible"/>
                                      </p:to>
                                    </p:set>
                                  </p:childTnLst>
                                </p:cTn>
                              </p:par>
                              <p:par>
                                <p:cTn id="29" presetID="6" presetClass="emph" presetSubtype="0" accel="100000" autoRev="1" fill="hold" nodeType="withEffect">
                                  <p:stCondLst>
                                    <p:cond delay="0"/>
                                  </p:stCondLst>
                                  <p:childTnLst>
                                    <p:animScale>
                                      <p:cBhvr>
                                        <p:cTn id="30" dur="500" fill="hold"/>
                                        <p:tgtEl>
                                          <p:spTgt spid="31"/>
                                        </p:tgtEl>
                                      </p:cBhvr>
                                      <p:by x="0" y="0"/>
                                    </p:animScale>
                                  </p:childTnLst>
                                </p:cTn>
                              </p:par>
                              <p:par>
                                <p:cTn id="31" presetID="42" presetClass="path" presetSubtype="0" decel="100000" fill="hold" nodeType="withEffect">
                                  <p:stCondLst>
                                    <p:cond delay="500"/>
                                  </p:stCondLst>
                                  <p:childTnLst>
                                    <p:animMotion origin="layout" path="M -0.13544 0.00068 L 2.21853E-6 1.42079E-6 " pathEditMode="relative" rAng="0" ptsTypes="AA">
                                      <p:cBhvr>
                                        <p:cTn id="32" dur="500" fill="hold"/>
                                        <p:tgtEl>
                                          <p:spTgt spid="31"/>
                                        </p:tgtEl>
                                        <p:attrNameLst>
                                          <p:attrName>ppt_x</p:attrName>
                                          <p:attrName>ppt_y</p:attrName>
                                        </p:attrNameLst>
                                      </p:cBhvr>
                                      <p:rCtr x="6765" y="-45"/>
                                    </p:animMotion>
                                  </p:childTnLst>
                                </p:cTn>
                              </p:par>
                              <p:par>
                                <p:cTn id="33" presetID="1" presetClass="entr" presetSubtype="0" fill="hold" nodeType="withEffect">
                                  <p:stCondLst>
                                    <p:cond delay="500"/>
                                  </p:stCondLst>
                                  <p:childTnLst>
                                    <p:set>
                                      <p:cBhvr>
                                        <p:cTn id="34" dur="1" fill="hold">
                                          <p:stCondLst>
                                            <p:cond delay="0"/>
                                          </p:stCondLst>
                                        </p:cTn>
                                        <p:tgtEl>
                                          <p:spTgt spid="19"/>
                                        </p:tgtEl>
                                        <p:attrNameLst>
                                          <p:attrName>style.visibility</p:attrName>
                                        </p:attrNameLst>
                                      </p:cBhvr>
                                      <p:to>
                                        <p:strVal val="visible"/>
                                      </p:to>
                                    </p:set>
                                  </p:childTnLst>
                                </p:cTn>
                              </p:par>
                              <p:par>
                                <p:cTn id="35" presetID="6" presetClass="emph" presetSubtype="0" accel="100000" autoRev="1" fill="hold" nodeType="withEffect">
                                  <p:stCondLst>
                                    <p:cond delay="0"/>
                                  </p:stCondLst>
                                  <p:childTnLst>
                                    <p:animScale>
                                      <p:cBhvr>
                                        <p:cTn id="36" dur="500" fill="hold"/>
                                        <p:tgtEl>
                                          <p:spTgt spid="19"/>
                                        </p:tgtEl>
                                      </p:cBhvr>
                                      <p:by x="0" y="0"/>
                                    </p:animScale>
                                  </p:childTnLst>
                                </p:cTn>
                              </p:par>
                              <p:par>
                                <p:cTn id="37" presetID="42" presetClass="path" presetSubtype="0" decel="100000" fill="hold" nodeType="withEffect">
                                  <p:stCondLst>
                                    <p:cond delay="500"/>
                                  </p:stCondLst>
                                  <p:childTnLst>
                                    <p:animMotion origin="layout" path="M 0.13544 0.00091 L -9.446E-7 -2.10168E-6 " pathEditMode="relative" rAng="0" ptsTypes="AA">
                                      <p:cBhvr>
                                        <p:cTn id="38" dur="500" fill="hold"/>
                                        <p:tgtEl>
                                          <p:spTgt spid="19"/>
                                        </p:tgtEl>
                                        <p:attrNameLst>
                                          <p:attrName>ppt_x</p:attrName>
                                          <p:attrName>ppt_y</p:attrName>
                                        </p:attrNameLst>
                                      </p:cBhvr>
                                      <p:rCtr x="-6778" y="-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bwMode="auto">
          <a:xfrm>
            <a:off x="5075398" y="994"/>
            <a:ext cx="7359313" cy="6992541"/>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13748" fontAlgn="base">
              <a:lnSpc>
                <a:spcPct val="90000"/>
              </a:lnSpc>
              <a:spcBef>
                <a:spcPct val="0"/>
              </a:spcBef>
              <a:spcAft>
                <a:spcPct val="0"/>
              </a:spcAft>
            </a:pPr>
            <a:endParaRPr lang="en-US" sz="2000" spc="-50" dirty="0">
              <a:gradFill>
                <a:gsLst>
                  <a:gs pos="1250">
                    <a:srgbClr val="505050"/>
                  </a:gs>
                  <a:gs pos="10417">
                    <a:srgbClr val="505050"/>
                  </a:gs>
                </a:gsLst>
                <a:lin ang="5400000" scaled="0"/>
              </a:gradFill>
            </a:endParaRPr>
          </a:p>
        </p:txBody>
      </p:sp>
      <p:grpSp>
        <p:nvGrpSpPr>
          <p:cNvPr id="105" name="Group 104"/>
          <p:cNvGrpSpPr/>
          <p:nvPr/>
        </p:nvGrpSpPr>
        <p:grpSpPr>
          <a:xfrm>
            <a:off x="7142228" y="4283799"/>
            <a:ext cx="966616" cy="724584"/>
            <a:chOff x="9680603" y="4223274"/>
            <a:chExt cx="2124075" cy="1382712"/>
          </a:xfrm>
        </p:grpSpPr>
        <p:sp>
          <p:nvSpPr>
            <p:cNvPr id="106" name="Freeform 20"/>
            <p:cNvSpPr>
              <a:spLocks/>
            </p:cNvSpPr>
            <p:nvPr/>
          </p:nvSpPr>
          <p:spPr bwMode="auto">
            <a:xfrm>
              <a:off x="9731403" y="4250262"/>
              <a:ext cx="2014537" cy="1336675"/>
            </a:xfrm>
            <a:custGeom>
              <a:avLst/>
              <a:gdLst>
                <a:gd name="T0" fmla="*/ 17 w 1269"/>
                <a:gd name="T1" fmla="*/ 842 h 842"/>
                <a:gd name="T2" fmla="*/ 0 w 1269"/>
                <a:gd name="T3" fmla="*/ 816 h 842"/>
                <a:gd name="T4" fmla="*/ 1252 w 1269"/>
                <a:gd name="T5" fmla="*/ 0 h 842"/>
                <a:gd name="T6" fmla="*/ 1269 w 1269"/>
                <a:gd name="T7" fmla="*/ 26 h 842"/>
                <a:gd name="T8" fmla="*/ 17 w 1269"/>
                <a:gd name="T9" fmla="*/ 842 h 842"/>
              </a:gdLst>
              <a:ahLst/>
              <a:cxnLst>
                <a:cxn ang="0">
                  <a:pos x="T0" y="T1"/>
                </a:cxn>
                <a:cxn ang="0">
                  <a:pos x="T2" y="T3"/>
                </a:cxn>
                <a:cxn ang="0">
                  <a:pos x="T4" y="T5"/>
                </a:cxn>
                <a:cxn ang="0">
                  <a:pos x="T6" y="T7"/>
                </a:cxn>
                <a:cxn ang="0">
                  <a:pos x="T8" y="T9"/>
                </a:cxn>
              </a:cxnLst>
              <a:rect l="0" t="0" r="r" b="b"/>
              <a:pathLst>
                <a:path w="1269" h="842">
                  <a:moveTo>
                    <a:pt x="17" y="842"/>
                  </a:moveTo>
                  <a:lnTo>
                    <a:pt x="0" y="816"/>
                  </a:lnTo>
                  <a:lnTo>
                    <a:pt x="1252" y="0"/>
                  </a:lnTo>
                  <a:lnTo>
                    <a:pt x="1269" y="26"/>
                  </a:lnTo>
                  <a:lnTo>
                    <a:pt x="17" y="8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07" name="Freeform 21"/>
            <p:cNvSpPr>
              <a:spLocks/>
            </p:cNvSpPr>
            <p:nvPr/>
          </p:nvSpPr>
          <p:spPr bwMode="auto">
            <a:xfrm>
              <a:off x="11633228" y="4223274"/>
              <a:ext cx="171450" cy="109537"/>
            </a:xfrm>
            <a:custGeom>
              <a:avLst/>
              <a:gdLst>
                <a:gd name="T0" fmla="*/ 0 w 108"/>
                <a:gd name="T1" fmla="*/ 26 h 69"/>
                <a:gd name="T2" fmla="*/ 68 w 108"/>
                <a:gd name="T3" fmla="*/ 69 h 69"/>
                <a:gd name="T4" fmla="*/ 108 w 108"/>
                <a:gd name="T5" fmla="*/ 0 h 69"/>
                <a:gd name="T6" fmla="*/ 0 w 108"/>
                <a:gd name="T7" fmla="*/ 26 h 69"/>
              </a:gdLst>
              <a:ahLst/>
              <a:cxnLst>
                <a:cxn ang="0">
                  <a:pos x="T0" y="T1"/>
                </a:cxn>
                <a:cxn ang="0">
                  <a:pos x="T2" y="T3"/>
                </a:cxn>
                <a:cxn ang="0">
                  <a:pos x="T4" y="T5"/>
                </a:cxn>
                <a:cxn ang="0">
                  <a:pos x="T6" y="T7"/>
                </a:cxn>
              </a:cxnLst>
              <a:rect l="0" t="0" r="r" b="b"/>
              <a:pathLst>
                <a:path w="108" h="69">
                  <a:moveTo>
                    <a:pt x="0" y="26"/>
                  </a:moveTo>
                  <a:lnTo>
                    <a:pt x="68" y="69"/>
                  </a:lnTo>
                  <a:lnTo>
                    <a:pt x="108" y="0"/>
                  </a:lnTo>
                  <a:lnTo>
                    <a:pt x="0" y="26"/>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08" name="Oval 22"/>
            <p:cNvSpPr>
              <a:spLocks noChangeArrowheads="1"/>
            </p:cNvSpPr>
            <p:nvPr/>
          </p:nvSpPr>
          <p:spPr bwMode="auto">
            <a:xfrm>
              <a:off x="9680603" y="5525024"/>
              <a:ext cx="125412" cy="80962"/>
            </a:xfrm>
            <a:prstGeom prst="ellipse">
              <a:avLst/>
            </a:pr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109" name="Group 108"/>
          <p:cNvGrpSpPr/>
          <p:nvPr/>
        </p:nvGrpSpPr>
        <p:grpSpPr>
          <a:xfrm>
            <a:off x="7294585" y="4436155"/>
            <a:ext cx="966616" cy="724584"/>
            <a:chOff x="9680603" y="4223274"/>
            <a:chExt cx="2124075" cy="1382712"/>
          </a:xfrm>
        </p:grpSpPr>
        <p:sp>
          <p:nvSpPr>
            <p:cNvPr id="110" name="Freeform 20"/>
            <p:cNvSpPr>
              <a:spLocks/>
            </p:cNvSpPr>
            <p:nvPr/>
          </p:nvSpPr>
          <p:spPr bwMode="auto">
            <a:xfrm>
              <a:off x="9731403" y="4250262"/>
              <a:ext cx="2014537" cy="1336675"/>
            </a:xfrm>
            <a:custGeom>
              <a:avLst/>
              <a:gdLst>
                <a:gd name="T0" fmla="*/ 17 w 1269"/>
                <a:gd name="T1" fmla="*/ 842 h 842"/>
                <a:gd name="T2" fmla="*/ 0 w 1269"/>
                <a:gd name="T3" fmla="*/ 816 h 842"/>
                <a:gd name="T4" fmla="*/ 1252 w 1269"/>
                <a:gd name="T5" fmla="*/ 0 h 842"/>
                <a:gd name="T6" fmla="*/ 1269 w 1269"/>
                <a:gd name="T7" fmla="*/ 26 h 842"/>
                <a:gd name="T8" fmla="*/ 17 w 1269"/>
                <a:gd name="T9" fmla="*/ 842 h 842"/>
              </a:gdLst>
              <a:ahLst/>
              <a:cxnLst>
                <a:cxn ang="0">
                  <a:pos x="T0" y="T1"/>
                </a:cxn>
                <a:cxn ang="0">
                  <a:pos x="T2" y="T3"/>
                </a:cxn>
                <a:cxn ang="0">
                  <a:pos x="T4" y="T5"/>
                </a:cxn>
                <a:cxn ang="0">
                  <a:pos x="T6" y="T7"/>
                </a:cxn>
                <a:cxn ang="0">
                  <a:pos x="T8" y="T9"/>
                </a:cxn>
              </a:cxnLst>
              <a:rect l="0" t="0" r="r" b="b"/>
              <a:pathLst>
                <a:path w="1269" h="842">
                  <a:moveTo>
                    <a:pt x="17" y="842"/>
                  </a:moveTo>
                  <a:lnTo>
                    <a:pt x="0" y="816"/>
                  </a:lnTo>
                  <a:lnTo>
                    <a:pt x="1252" y="0"/>
                  </a:lnTo>
                  <a:lnTo>
                    <a:pt x="1269" y="26"/>
                  </a:lnTo>
                  <a:lnTo>
                    <a:pt x="17" y="8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11" name="Freeform 21"/>
            <p:cNvSpPr>
              <a:spLocks/>
            </p:cNvSpPr>
            <p:nvPr/>
          </p:nvSpPr>
          <p:spPr bwMode="auto">
            <a:xfrm>
              <a:off x="11633228" y="4223274"/>
              <a:ext cx="171450" cy="109537"/>
            </a:xfrm>
            <a:custGeom>
              <a:avLst/>
              <a:gdLst>
                <a:gd name="T0" fmla="*/ 0 w 108"/>
                <a:gd name="T1" fmla="*/ 26 h 69"/>
                <a:gd name="T2" fmla="*/ 68 w 108"/>
                <a:gd name="T3" fmla="*/ 69 h 69"/>
                <a:gd name="T4" fmla="*/ 108 w 108"/>
                <a:gd name="T5" fmla="*/ 0 h 69"/>
                <a:gd name="T6" fmla="*/ 0 w 108"/>
                <a:gd name="T7" fmla="*/ 26 h 69"/>
              </a:gdLst>
              <a:ahLst/>
              <a:cxnLst>
                <a:cxn ang="0">
                  <a:pos x="T0" y="T1"/>
                </a:cxn>
                <a:cxn ang="0">
                  <a:pos x="T2" y="T3"/>
                </a:cxn>
                <a:cxn ang="0">
                  <a:pos x="T4" y="T5"/>
                </a:cxn>
                <a:cxn ang="0">
                  <a:pos x="T6" y="T7"/>
                </a:cxn>
              </a:cxnLst>
              <a:rect l="0" t="0" r="r" b="b"/>
              <a:pathLst>
                <a:path w="108" h="69">
                  <a:moveTo>
                    <a:pt x="0" y="26"/>
                  </a:moveTo>
                  <a:lnTo>
                    <a:pt x="68" y="69"/>
                  </a:lnTo>
                  <a:lnTo>
                    <a:pt x="108" y="0"/>
                  </a:lnTo>
                  <a:lnTo>
                    <a:pt x="0" y="26"/>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12" name="Oval 22"/>
            <p:cNvSpPr>
              <a:spLocks noChangeArrowheads="1"/>
            </p:cNvSpPr>
            <p:nvPr/>
          </p:nvSpPr>
          <p:spPr bwMode="auto">
            <a:xfrm>
              <a:off x="9680603" y="5525024"/>
              <a:ext cx="125412" cy="80962"/>
            </a:xfrm>
            <a:prstGeom prst="ellipse">
              <a:avLst/>
            </a:pr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104" name="Group 103"/>
          <p:cNvGrpSpPr/>
          <p:nvPr/>
        </p:nvGrpSpPr>
        <p:grpSpPr>
          <a:xfrm>
            <a:off x="6998922" y="4167644"/>
            <a:ext cx="966616" cy="724584"/>
            <a:chOff x="9680603" y="4223274"/>
            <a:chExt cx="2124075" cy="1382712"/>
          </a:xfrm>
        </p:grpSpPr>
        <p:sp>
          <p:nvSpPr>
            <p:cNvPr id="101" name="Freeform 20"/>
            <p:cNvSpPr>
              <a:spLocks/>
            </p:cNvSpPr>
            <p:nvPr/>
          </p:nvSpPr>
          <p:spPr bwMode="auto">
            <a:xfrm>
              <a:off x="9731403" y="4250262"/>
              <a:ext cx="2014537" cy="1336675"/>
            </a:xfrm>
            <a:custGeom>
              <a:avLst/>
              <a:gdLst>
                <a:gd name="T0" fmla="*/ 17 w 1269"/>
                <a:gd name="T1" fmla="*/ 842 h 842"/>
                <a:gd name="T2" fmla="*/ 0 w 1269"/>
                <a:gd name="T3" fmla="*/ 816 h 842"/>
                <a:gd name="T4" fmla="*/ 1252 w 1269"/>
                <a:gd name="T5" fmla="*/ 0 h 842"/>
                <a:gd name="T6" fmla="*/ 1269 w 1269"/>
                <a:gd name="T7" fmla="*/ 26 h 842"/>
                <a:gd name="T8" fmla="*/ 17 w 1269"/>
                <a:gd name="T9" fmla="*/ 842 h 842"/>
              </a:gdLst>
              <a:ahLst/>
              <a:cxnLst>
                <a:cxn ang="0">
                  <a:pos x="T0" y="T1"/>
                </a:cxn>
                <a:cxn ang="0">
                  <a:pos x="T2" y="T3"/>
                </a:cxn>
                <a:cxn ang="0">
                  <a:pos x="T4" y="T5"/>
                </a:cxn>
                <a:cxn ang="0">
                  <a:pos x="T6" y="T7"/>
                </a:cxn>
                <a:cxn ang="0">
                  <a:pos x="T8" y="T9"/>
                </a:cxn>
              </a:cxnLst>
              <a:rect l="0" t="0" r="r" b="b"/>
              <a:pathLst>
                <a:path w="1269" h="842">
                  <a:moveTo>
                    <a:pt x="17" y="842"/>
                  </a:moveTo>
                  <a:lnTo>
                    <a:pt x="0" y="816"/>
                  </a:lnTo>
                  <a:lnTo>
                    <a:pt x="1252" y="0"/>
                  </a:lnTo>
                  <a:lnTo>
                    <a:pt x="1269" y="26"/>
                  </a:lnTo>
                  <a:lnTo>
                    <a:pt x="17" y="8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02" name="Freeform 21"/>
            <p:cNvSpPr>
              <a:spLocks/>
            </p:cNvSpPr>
            <p:nvPr/>
          </p:nvSpPr>
          <p:spPr bwMode="auto">
            <a:xfrm>
              <a:off x="11633228" y="4223274"/>
              <a:ext cx="171450" cy="109537"/>
            </a:xfrm>
            <a:custGeom>
              <a:avLst/>
              <a:gdLst>
                <a:gd name="T0" fmla="*/ 0 w 108"/>
                <a:gd name="T1" fmla="*/ 26 h 69"/>
                <a:gd name="T2" fmla="*/ 68 w 108"/>
                <a:gd name="T3" fmla="*/ 69 h 69"/>
                <a:gd name="T4" fmla="*/ 108 w 108"/>
                <a:gd name="T5" fmla="*/ 0 h 69"/>
                <a:gd name="T6" fmla="*/ 0 w 108"/>
                <a:gd name="T7" fmla="*/ 26 h 69"/>
              </a:gdLst>
              <a:ahLst/>
              <a:cxnLst>
                <a:cxn ang="0">
                  <a:pos x="T0" y="T1"/>
                </a:cxn>
                <a:cxn ang="0">
                  <a:pos x="T2" y="T3"/>
                </a:cxn>
                <a:cxn ang="0">
                  <a:pos x="T4" y="T5"/>
                </a:cxn>
                <a:cxn ang="0">
                  <a:pos x="T6" y="T7"/>
                </a:cxn>
              </a:cxnLst>
              <a:rect l="0" t="0" r="r" b="b"/>
              <a:pathLst>
                <a:path w="108" h="69">
                  <a:moveTo>
                    <a:pt x="0" y="26"/>
                  </a:moveTo>
                  <a:lnTo>
                    <a:pt x="68" y="69"/>
                  </a:lnTo>
                  <a:lnTo>
                    <a:pt x="108" y="0"/>
                  </a:lnTo>
                  <a:lnTo>
                    <a:pt x="0" y="26"/>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03" name="Oval 22"/>
            <p:cNvSpPr>
              <a:spLocks noChangeArrowheads="1"/>
            </p:cNvSpPr>
            <p:nvPr/>
          </p:nvSpPr>
          <p:spPr bwMode="auto">
            <a:xfrm>
              <a:off x="9680603" y="5525024"/>
              <a:ext cx="125412" cy="80962"/>
            </a:xfrm>
            <a:prstGeom prst="ellipse">
              <a:avLst/>
            </a:pr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94" name="Group 93"/>
          <p:cNvGrpSpPr/>
          <p:nvPr/>
        </p:nvGrpSpPr>
        <p:grpSpPr>
          <a:xfrm>
            <a:off x="6416586" y="4115954"/>
            <a:ext cx="1867561" cy="2240419"/>
            <a:chOff x="5973685" y="4368799"/>
            <a:chExt cx="1857794" cy="2228702"/>
          </a:xfrm>
        </p:grpSpPr>
        <p:grpSp>
          <p:nvGrpSpPr>
            <p:cNvPr id="89" name="Group 88"/>
            <p:cNvGrpSpPr/>
            <p:nvPr/>
          </p:nvGrpSpPr>
          <p:grpSpPr>
            <a:xfrm>
              <a:off x="5973685" y="4368799"/>
              <a:ext cx="1406525" cy="1711326"/>
              <a:chOff x="5611546" y="2595224"/>
              <a:chExt cx="1406525" cy="1711326"/>
            </a:xfrm>
          </p:grpSpPr>
          <p:sp>
            <p:nvSpPr>
              <p:cNvPr id="21" name="AutoShape 14"/>
              <p:cNvSpPr>
                <a:spLocks noChangeAspect="1" noChangeArrowheads="1" noTextEdit="1"/>
              </p:cNvSpPr>
              <p:nvPr/>
            </p:nvSpPr>
            <p:spPr bwMode="auto">
              <a:xfrm>
                <a:off x="5611546" y="2595224"/>
                <a:ext cx="14065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2" name="Freeform 16"/>
              <p:cNvSpPr>
                <a:spLocks/>
              </p:cNvSpPr>
              <p:nvPr/>
            </p:nvSpPr>
            <p:spPr bwMode="auto">
              <a:xfrm>
                <a:off x="5614721" y="2595224"/>
                <a:ext cx="1403350" cy="1574800"/>
              </a:xfrm>
              <a:custGeom>
                <a:avLst/>
                <a:gdLst>
                  <a:gd name="T0" fmla="*/ 554 w 554"/>
                  <a:gd name="T1" fmla="*/ 259 h 622"/>
                  <a:gd name="T2" fmla="*/ 152 w 554"/>
                  <a:gd name="T3" fmla="*/ 0 h 622"/>
                  <a:gd name="T4" fmla="*/ 127 w 554"/>
                  <a:gd name="T5" fmla="*/ 17 h 622"/>
                  <a:gd name="T6" fmla="*/ 127 w 554"/>
                  <a:gd name="T7" fmla="*/ 123 h 622"/>
                  <a:gd name="T8" fmla="*/ 0 w 554"/>
                  <a:gd name="T9" fmla="*/ 206 h 622"/>
                  <a:gd name="T10" fmla="*/ 0 w 554"/>
                  <a:gd name="T11" fmla="*/ 280 h 622"/>
                  <a:gd name="T12" fmla="*/ 0 w 554"/>
                  <a:gd name="T13" fmla="*/ 282 h 622"/>
                  <a:gd name="T14" fmla="*/ 0 w 554"/>
                  <a:gd name="T15" fmla="*/ 282 h 622"/>
                  <a:gd name="T16" fmla="*/ 0 w 554"/>
                  <a:gd name="T17" fmla="*/ 355 h 622"/>
                  <a:gd name="T18" fmla="*/ 0 w 554"/>
                  <a:gd name="T19" fmla="*/ 356 h 622"/>
                  <a:gd name="T20" fmla="*/ 0 w 554"/>
                  <a:gd name="T21" fmla="*/ 356 h 622"/>
                  <a:gd name="T22" fmla="*/ 0 w 554"/>
                  <a:gd name="T23" fmla="*/ 410 h 622"/>
                  <a:gd name="T24" fmla="*/ 74 w 554"/>
                  <a:gd name="T25" fmla="*/ 459 h 622"/>
                  <a:gd name="T26" fmla="*/ 74 w 554"/>
                  <a:gd name="T27" fmla="*/ 459 h 622"/>
                  <a:gd name="T28" fmla="*/ 74 w 554"/>
                  <a:gd name="T29" fmla="*/ 459 h 622"/>
                  <a:gd name="T30" fmla="*/ 74 w 554"/>
                  <a:gd name="T31" fmla="*/ 459 h 622"/>
                  <a:gd name="T32" fmla="*/ 74 w 554"/>
                  <a:gd name="T33" fmla="*/ 459 h 622"/>
                  <a:gd name="T34" fmla="*/ 175 w 554"/>
                  <a:gd name="T35" fmla="*/ 393 h 622"/>
                  <a:gd name="T36" fmla="*/ 258 w 554"/>
                  <a:gd name="T37" fmla="*/ 447 h 622"/>
                  <a:gd name="T38" fmla="*/ 258 w 554"/>
                  <a:gd name="T39" fmla="*/ 458 h 622"/>
                  <a:gd name="T40" fmla="*/ 239 w 554"/>
                  <a:gd name="T41" fmla="*/ 488 h 622"/>
                  <a:gd name="T42" fmla="*/ 206 w 554"/>
                  <a:gd name="T43" fmla="*/ 509 h 622"/>
                  <a:gd name="T44" fmla="*/ 206 w 554"/>
                  <a:gd name="T45" fmla="*/ 517 h 622"/>
                  <a:gd name="T46" fmla="*/ 336 w 554"/>
                  <a:gd name="T47" fmla="*/ 602 h 622"/>
                  <a:gd name="T48" fmla="*/ 337 w 554"/>
                  <a:gd name="T49" fmla="*/ 602 h 622"/>
                  <a:gd name="T50" fmla="*/ 337 w 554"/>
                  <a:gd name="T51" fmla="*/ 602 h 622"/>
                  <a:gd name="T52" fmla="*/ 337 w 554"/>
                  <a:gd name="T53" fmla="*/ 602 h 622"/>
                  <a:gd name="T54" fmla="*/ 337 w 554"/>
                  <a:gd name="T55" fmla="*/ 602 h 622"/>
                  <a:gd name="T56" fmla="*/ 337 w 554"/>
                  <a:gd name="T57" fmla="*/ 602 h 622"/>
                  <a:gd name="T58" fmla="*/ 355 w 554"/>
                  <a:gd name="T59" fmla="*/ 590 h 622"/>
                  <a:gd name="T60" fmla="*/ 373 w 554"/>
                  <a:gd name="T61" fmla="*/ 579 h 622"/>
                  <a:gd name="T62" fmla="*/ 394 w 554"/>
                  <a:gd name="T63" fmla="*/ 543 h 622"/>
                  <a:gd name="T64" fmla="*/ 394 w 554"/>
                  <a:gd name="T65" fmla="*/ 535 h 622"/>
                  <a:gd name="T66" fmla="*/ 528 w 554"/>
                  <a:gd name="T67" fmla="*/ 621 h 622"/>
                  <a:gd name="T68" fmla="*/ 528 w 554"/>
                  <a:gd name="T69" fmla="*/ 622 h 622"/>
                  <a:gd name="T70" fmla="*/ 528 w 554"/>
                  <a:gd name="T71" fmla="*/ 621 h 622"/>
                  <a:gd name="T72" fmla="*/ 528 w 554"/>
                  <a:gd name="T73" fmla="*/ 621 h 622"/>
                  <a:gd name="T74" fmla="*/ 528 w 554"/>
                  <a:gd name="T75" fmla="*/ 621 h 622"/>
                  <a:gd name="T76" fmla="*/ 553 w 554"/>
                  <a:gd name="T77" fmla="*/ 605 h 622"/>
                  <a:gd name="T78" fmla="*/ 554 w 554"/>
                  <a:gd name="T79" fmla="*/ 259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4" h="622">
                    <a:moveTo>
                      <a:pt x="554" y="259"/>
                    </a:moveTo>
                    <a:cubicBezTo>
                      <a:pt x="152" y="0"/>
                      <a:pt x="152" y="0"/>
                      <a:pt x="152" y="0"/>
                    </a:cubicBezTo>
                    <a:cubicBezTo>
                      <a:pt x="127" y="17"/>
                      <a:pt x="127" y="17"/>
                      <a:pt x="127" y="17"/>
                    </a:cubicBezTo>
                    <a:cubicBezTo>
                      <a:pt x="127" y="123"/>
                      <a:pt x="127" y="123"/>
                      <a:pt x="127" y="123"/>
                    </a:cubicBezTo>
                    <a:cubicBezTo>
                      <a:pt x="0" y="206"/>
                      <a:pt x="0" y="206"/>
                      <a:pt x="0" y="206"/>
                    </a:cubicBezTo>
                    <a:cubicBezTo>
                      <a:pt x="0" y="280"/>
                      <a:pt x="0" y="280"/>
                      <a:pt x="0" y="280"/>
                    </a:cubicBezTo>
                    <a:cubicBezTo>
                      <a:pt x="0" y="282"/>
                      <a:pt x="0" y="282"/>
                      <a:pt x="0" y="282"/>
                    </a:cubicBezTo>
                    <a:cubicBezTo>
                      <a:pt x="0" y="282"/>
                      <a:pt x="0" y="282"/>
                      <a:pt x="0" y="282"/>
                    </a:cubicBezTo>
                    <a:cubicBezTo>
                      <a:pt x="0" y="355"/>
                      <a:pt x="0" y="355"/>
                      <a:pt x="0" y="355"/>
                    </a:cubicBezTo>
                    <a:cubicBezTo>
                      <a:pt x="0" y="356"/>
                      <a:pt x="0" y="356"/>
                      <a:pt x="0" y="356"/>
                    </a:cubicBezTo>
                    <a:cubicBezTo>
                      <a:pt x="0" y="356"/>
                      <a:pt x="0" y="356"/>
                      <a:pt x="0" y="356"/>
                    </a:cubicBezTo>
                    <a:cubicBezTo>
                      <a:pt x="0" y="410"/>
                      <a:pt x="0" y="410"/>
                      <a:pt x="0" y="410"/>
                    </a:cubicBezTo>
                    <a:cubicBezTo>
                      <a:pt x="74" y="459"/>
                      <a:pt x="74" y="459"/>
                      <a:pt x="74" y="459"/>
                    </a:cubicBezTo>
                    <a:cubicBezTo>
                      <a:pt x="74" y="459"/>
                      <a:pt x="74" y="459"/>
                      <a:pt x="74" y="459"/>
                    </a:cubicBezTo>
                    <a:cubicBezTo>
                      <a:pt x="74" y="459"/>
                      <a:pt x="74" y="459"/>
                      <a:pt x="74" y="459"/>
                    </a:cubicBezTo>
                    <a:cubicBezTo>
                      <a:pt x="74" y="459"/>
                      <a:pt x="74" y="459"/>
                      <a:pt x="74" y="459"/>
                    </a:cubicBezTo>
                    <a:cubicBezTo>
                      <a:pt x="74" y="459"/>
                      <a:pt x="74" y="459"/>
                      <a:pt x="74" y="459"/>
                    </a:cubicBezTo>
                    <a:cubicBezTo>
                      <a:pt x="175" y="393"/>
                      <a:pt x="175" y="393"/>
                      <a:pt x="175" y="393"/>
                    </a:cubicBezTo>
                    <a:cubicBezTo>
                      <a:pt x="258" y="447"/>
                      <a:pt x="258" y="447"/>
                      <a:pt x="258" y="447"/>
                    </a:cubicBezTo>
                    <a:cubicBezTo>
                      <a:pt x="258" y="458"/>
                      <a:pt x="258" y="458"/>
                      <a:pt x="258" y="458"/>
                    </a:cubicBezTo>
                    <a:cubicBezTo>
                      <a:pt x="258" y="468"/>
                      <a:pt x="250" y="482"/>
                      <a:pt x="239" y="488"/>
                    </a:cubicBezTo>
                    <a:cubicBezTo>
                      <a:pt x="206" y="509"/>
                      <a:pt x="206" y="509"/>
                      <a:pt x="206" y="509"/>
                    </a:cubicBezTo>
                    <a:cubicBezTo>
                      <a:pt x="206" y="517"/>
                      <a:pt x="206" y="517"/>
                      <a:pt x="206" y="517"/>
                    </a:cubicBezTo>
                    <a:cubicBezTo>
                      <a:pt x="336" y="602"/>
                      <a:pt x="336" y="602"/>
                      <a:pt x="336" y="602"/>
                    </a:cubicBezTo>
                    <a:cubicBezTo>
                      <a:pt x="337" y="602"/>
                      <a:pt x="337" y="602"/>
                      <a:pt x="337" y="602"/>
                    </a:cubicBezTo>
                    <a:cubicBezTo>
                      <a:pt x="337" y="602"/>
                      <a:pt x="337" y="602"/>
                      <a:pt x="337" y="602"/>
                    </a:cubicBezTo>
                    <a:cubicBezTo>
                      <a:pt x="337" y="602"/>
                      <a:pt x="337" y="602"/>
                      <a:pt x="337" y="602"/>
                    </a:cubicBezTo>
                    <a:cubicBezTo>
                      <a:pt x="337" y="602"/>
                      <a:pt x="337" y="602"/>
                      <a:pt x="337" y="602"/>
                    </a:cubicBezTo>
                    <a:cubicBezTo>
                      <a:pt x="337" y="602"/>
                      <a:pt x="337" y="602"/>
                      <a:pt x="337" y="602"/>
                    </a:cubicBezTo>
                    <a:cubicBezTo>
                      <a:pt x="355" y="590"/>
                      <a:pt x="355" y="590"/>
                      <a:pt x="355" y="590"/>
                    </a:cubicBezTo>
                    <a:cubicBezTo>
                      <a:pt x="373" y="579"/>
                      <a:pt x="373" y="579"/>
                      <a:pt x="373" y="579"/>
                    </a:cubicBezTo>
                    <a:cubicBezTo>
                      <a:pt x="386" y="571"/>
                      <a:pt x="394" y="555"/>
                      <a:pt x="394" y="543"/>
                    </a:cubicBezTo>
                    <a:cubicBezTo>
                      <a:pt x="394" y="535"/>
                      <a:pt x="394" y="535"/>
                      <a:pt x="394" y="535"/>
                    </a:cubicBezTo>
                    <a:cubicBezTo>
                      <a:pt x="528" y="621"/>
                      <a:pt x="528" y="621"/>
                      <a:pt x="528" y="621"/>
                    </a:cubicBezTo>
                    <a:cubicBezTo>
                      <a:pt x="528" y="622"/>
                      <a:pt x="528" y="622"/>
                      <a:pt x="528" y="622"/>
                    </a:cubicBezTo>
                    <a:cubicBezTo>
                      <a:pt x="528" y="621"/>
                      <a:pt x="528" y="621"/>
                      <a:pt x="528" y="621"/>
                    </a:cubicBezTo>
                    <a:cubicBezTo>
                      <a:pt x="528" y="621"/>
                      <a:pt x="528" y="621"/>
                      <a:pt x="528" y="621"/>
                    </a:cubicBezTo>
                    <a:cubicBezTo>
                      <a:pt x="528" y="621"/>
                      <a:pt x="528" y="621"/>
                      <a:pt x="528" y="621"/>
                    </a:cubicBezTo>
                    <a:cubicBezTo>
                      <a:pt x="553" y="605"/>
                      <a:pt x="553" y="605"/>
                      <a:pt x="553" y="605"/>
                    </a:cubicBezTo>
                    <a:cubicBezTo>
                      <a:pt x="554" y="259"/>
                      <a:pt x="554" y="259"/>
                      <a:pt x="554" y="259"/>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3" name="Freeform 17"/>
              <p:cNvSpPr>
                <a:spLocks/>
              </p:cNvSpPr>
              <p:nvPr/>
            </p:nvSpPr>
            <p:spPr bwMode="auto">
              <a:xfrm>
                <a:off x="5614721" y="2855574"/>
                <a:ext cx="587375" cy="382588"/>
              </a:xfrm>
              <a:custGeom>
                <a:avLst/>
                <a:gdLst>
                  <a:gd name="T0" fmla="*/ 118 w 370"/>
                  <a:gd name="T1" fmla="*/ 241 h 241"/>
                  <a:gd name="T2" fmla="*/ 0 w 370"/>
                  <a:gd name="T3" fmla="*/ 164 h 241"/>
                  <a:gd name="T4" fmla="*/ 252 w 370"/>
                  <a:gd name="T5" fmla="*/ 0 h 241"/>
                  <a:gd name="T6" fmla="*/ 370 w 370"/>
                  <a:gd name="T7" fmla="*/ 78 h 241"/>
                  <a:gd name="T8" fmla="*/ 118 w 370"/>
                  <a:gd name="T9" fmla="*/ 241 h 241"/>
                </a:gdLst>
                <a:ahLst/>
                <a:cxnLst>
                  <a:cxn ang="0">
                    <a:pos x="T0" y="T1"/>
                  </a:cxn>
                  <a:cxn ang="0">
                    <a:pos x="T2" y="T3"/>
                  </a:cxn>
                  <a:cxn ang="0">
                    <a:pos x="T4" y="T5"/>
                  </a:cxn>
                  <a:cxn ang="0">
                    <a:pos x="T6" y="T7"/>
                  </a:cxn>
                  <a:cxn ang="0">
                    <a:pos x="T8" y="T9"/>
                  </a:cxn>
                </a:cxnLst>
                <a:rect l="0" t="0" r="r" b="b"/>
                <a:pathLst>
                  <a:path w="370" h="241">
                    <a:moveTo>
                      <a:pt x="118" y="241"/>
                    </a:moveTo>
                    <a:lnTo>
                      <a:pt x="0" y="164"/>
                    </a:lnTo>
                    <a:lnTo>
                      <a:pt x="252" y="0"/>
                    </a:lnTo>
                    <a:lnTo>
                      <a:pt x="370" y="78"/>
                    </a:lnTo>
                    <a:lnTo>
                      <a:pt x="118" y="24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4" name="Freeform 18"/>
              <p:cNvSpPr>
                <a:spLocks/>
              </p:cNvSpPr>
              <p:nvPr/>
            </p:nvSpPr>
            <p:spPr bwMode="auto">
              <a:xfrm>
                <a:off x="5802046" y="2979399"/>
                <a:ext cx="400050" cy="777875"/>
              </a:xfrm>
              <a:custGeom>
                <a:avLst/>
                <a:gdLst>
                  <a:gd name="T0" fmla="*/ 0 w 252"/>
                  <a:gd name="T1" fmla="*/ 163 h 490"/>
                  <a:gd name="T2" fmla="*/ 0 w 252"/>
                  <a:gd name="T3" fmla="*/ 490 h 490"/>
                  <a:gd name="T4" fmla="*/ 252 w 252"/>
                  <a:gd name="T5" fmla="*/ 327 h 490"/>
                  <a:gd name="T6" fmla="*/ 252 w 252"/>
                  <a:gd name="T7" fmla="*/ 0 h 490"/>
                  <a:gd name="T8" fmla="*/ 0 w 252"/>
                  <a:gd name="T9" fmla="*/ 163 h 490"/>
                </a:gdLst>
                <a:ahLst/>
                <a:cxnLst>
                  <a:cxn ang="0">
                    <a:pos x="T0" y="T1"/>
                  </a:cxn>
                  <a:cxn ang="0">
                    <a:pos x="T2" y="T3"/>
                  </a:cxn>
                  <a:cxn ang="0">
                    <a:pos x="T4" y="T5"/>
                  </a:cxn>
                  <a:cxn ang="0">
                    <a:pos x="T6" y="T7"/>
                  </a:cxn>
                  <a:cxn ang="0">
                    <a:pos x="T8" y="T9"/>
                  </a:cxn>
                </a:cxnLst>
                <a:rect l="0" t="0" r="r" b="b"/>
                <a:pathLst>
                  <a:path w="252" h="490">
                    <a:moveTo>
                      <a:pt x="0" y="163"/>
                    </a:moveTo>
                    <a:lnTo>
                      <a:pt x="0" y="490"/>
                    </a:lnTo>
                    <a:lnTo>
                      <a:pt x="252" y="327"/>
                    </a:lnTo>
                    <a:lnTo>
                      <a:pt x="252" y="0"/>
                    </a:lnTo>
                    <a:lnTo>
                      <a:pt x="0" y="163"/>
                    </a:lnTo>
                    <a:close/>
                  </a:path>
                </a:pathLst>
              </a:custGeom>
              <a:solidFill>
                <a:srgbClr val="8A8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5" name="Freeform 19"/>
              <p:cNvSpPr>
                <a:spLocks/>
              </p:cNvSpPr>
              <p:nvPr/>
            </p:nvSpPr>
            <p:spPr bwMode="auto">
              <a:xfrm>
                <a:off x="5802046" y="2979399"/>
                <a:ext cx="400050" cy="777875"/>
              </a:xfrm>
              <a:custGeom>
                <a:avLst/>
                <a:gdLst>
                  <a:gd name="T0" fmla="*/ 0 w 252"/>
                  <a:gd name="T1" fmla="*/ 163 h 490"/>
                  <a:gd name="T2" fmla="*/ 0 w 252"/>
                  <a:gd name="T3" fmla="*/ 490 h 490"/>
                  <a:gd name="T4" fmla="*/ 252 w 252"/>
                  <a:gd name="T5" fmla="*/ 327 h 490"/>
                  <a:gd name="T6" fmla="*/ 252 w 252"/>
                  <a:gd name="T7" fmla="*/ 0 h 490"/>
                  <a:gd name="T8" fmla="*/ 0 w 252"/>
                  <a:gd name="T9" fmla="*/ 163 h 490"/>
                </a:gdLst>
                <a:ahLst/>
                <a:cxnLst>
                  <a:cxn ang="0">
                    <a:pos x="T0" y="T1"/>
                  </a:cxn>
                  <a:cxn ang="0">
                    <a:pos x="T2" y="T3"/>
                  </a:cxn>
                  <a:cxn ang="0">
                    <a:pos x="T4" y="T5"/>
                  </a:cxn>
                  <a:cxn ang="0">
                    <a:pos x="T6" y="T7"/>
                  </a:cxn>
                  <a:cxn ang="0">
                    <a:pos x="T8" y="T9"/>
                  </a:cxn>
                </a:cxnLst>
                <a:rect l="0" t="0" r="r" b="b"/>
                <a:pathLst>
                  <a:path w="252" h="490">
                    <a:moveTo>
                      <a:pt x="0" y="163"/>
                    </a:moveTo>
                    <a:lnTo>
                      <a:pt x="0" y="490"/>
                    </a:lnTo>
                    <a:lnTo>
                      <a:pt x="252" y="327"/>
                    </a:lnTo>
                    <a:lnTo>
                      <a:pt x="252" y="0"/>
                    </a:lnTo>
                    <a:lnTo>
                      <a:pt x="0" y="16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6" name="Freeform 20"/>
              <p:cNvSpPr>
                <a:spLocks/>
              </p:cNvSpPr>
              <p:nvPr/>
            </p:nvSpPr>
            <p:spPr bwMode="auto">
              <a:xfrm>
                <a:off x="5614721" y="3115924"/>
                <a:ext cx="187325" cy="641350"/>
              </a:xfrm>
              <a:custGeom>
                <a:avLst/>
                <a:gdLst>
                  <a:gd name="T0" fmla="*/ 118 w 118"/>
                  <a:gd name="T1" fmla="*/ 77 h 404"/>
                  <a:gd name="T2" fmla="*/ 0 w 118"/>
                  <a:gd name="T3" fmla="*/ 0 h 404"/>
                  <a:gd name="T4" fmla="*/ 0 w 118"/>
                  <a:gd name="T5" fmla="*/ 326 h 404"/>
                  <a:gd name="T6" fmla="*/ 118 w 118"/>
                  <a:gd name="T7" fmla="*/ 404 h 404"/>
                  <a:gd name="T8" fmla="*/ 118 w 118"/>
                  <a:gd name="T9" fmla="*/ 77 h 404"/>
                </a:gdLst>
                <a:ahLst/>
                <a:cxnLst>
                  <a:cxn ang="0">
                    <a:pos x="T0" y="T1"/>
                  </a:cxn>
                  <a:cxn ang="0">
                    <a:pos x="T2" y="T3"/>
                  </a:cxn>
                  <a:cxn ang="0">
                    <a:pos x="T4" y="T5"/>
                  </a:cxn>
                  <a:cxn ang="0">
                    <a:pos x="T6" y="T7"/>
                  </a:cxn>
                  <a:cxn ang="0">
                    <a:pos x="T8" y="T9"/>
                  </a:cxn>
                </a:cxnLst>
                <a:rect l="0" t="0" r="r" b="b"/>
                <a:pathLst>
                  <a:path w="118" h="404">
                    <a:moveTo>
                      <a:pt x="118" y="77"/>
                    </a:moveTo>
                    <a:lnTo>
                      <a:pt x="0" y="0"/>
                    </a:lnTo>
                    <a:lnTo>
                      <a:pt x="0" y="326"/>
                    </a:lnTo>
                    <a:lnTo>
                      <a:pt x="118" y="404"/>
                    </a:lnTo>
                    <a:lnTo>
                      <a:pt x="118" y="77"/>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7" name="Freeform 21"/>
              <p:cNvSpPr>
                <a:spLocks/>
              </p:cNvSpPr>
              <p:nvPr/>
            </p:nvSpPr>
            <p:spPr bwMode="auto">
              <a:xfrm>
                <a:off x="5614721" y="3115924"/>
                <a:ext cx="187325" cy="641350"/>
              </a:xfrm>
              <a:custGeom>
                <a:avLst/>
                <a:gdLst>
                  <a:gd name="T0" fmla="*/ 118 w 118"/>
                  <a:gd name="T1" fmla="*/ 77 h 404"/>
                  <a:gd name="T2" fmla="*/ 0 w 118"/>
                  <a:gd name="T3" fmla="*/ 0 h 404"/>
                  <a:gd name="T4" fmla="*/ 0 w 118"/>
                  <a:gd name="T5" fmla="*/ 326 h 404"/>
                  <a:gd name="T6" fmla="*/ 118 w 118"/>
                  <a:gd name="T7" fmla="*/ 404 h 404"/>
                  <a:gd name="T8" fmla="*/ 118 w 118"/>
                  <a:gd name="T9" fmla="*/ 77 h 404"/>
                </a:gdLst>
                <a:ahLst/>
                <a:cxnLst>
                  <a:cxn ang="0">
                    <a:pos x="T0" y="T1"/>
                  </a:cxn>
                  <a:cxn ang="0">
                    <a:pos x="T2" y="T3"/>
                  </a:cxn>
                  <a:cxn ang="0">
                    <a:pos x="T4" y="T5"/>
                  </a:cxn>
                  <a:cxn ang="0">
                    <a:pos x="T6" y="T7"/>
                  </a:cxn>
                  <a:cxn ang="0">
                    <a:pos x="T8" y="T9"/>
                  </a:cxn>
                </a:cxnLst>
                <a:rect l="0" t="0" r="r" b="b"/>
                <a:pathLst>
                  <a:path w="118" h="404">
                    <a:moveTo>
                      <a:pt x="118" y="77"/>
                    </a:moveTo>
                    <a:lnTo>
                      <a:pt x="0" y="0"/>
                    </a:lnTo>
                    <a:lnTo>
                      <a:pt x="0" y="326"/>
                    </a:lnTo>
                    <a:lnTo>
                      <a:pt x="118" y="404"/>
                    </a:lnTo>
                    <a:lnTo>
                      <a:pt x="118" y="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8" name="Rectangle 22"/>
              <p:cNvSpPr>
                <a:spLocks noChangeArrowheads="1"/>
              </p:cNvSpPr>
              <p:nvPr/>
            </p:nvSpPr>
            <p:spPr bwMode="auto">
              <a:xfrm>
                <a:off x="5614721" y="3309599"/>
                <a:ext cx="1588" cy="1588"/>
              </a:xfrm>
              <a:prstGeom prst="rect">
                <a:avLst/>
              </a:prstGeom>
              <a:solidFill>
                <a:srgbClr val="ACAB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29" name="Freeform 23"/>
              <p:cNvSpPr>
                <a:spLocks/>
              </p:cNvSpPr>
              <p:nvPr/>
            </p:nvSpPr>
            <p:spPr bwMode="auto">
              <a:xfrm>
                <a:off x="5614721" y="330959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0" name="Rectangle 24"/>
              <p:cNvSpPr>
                <a:spLocks noChangeArrowheads="1"/>
              </p:cNvSpPr>
              <p:nvPr/>
            </p:nvSpPr>
            <p:spPr bwMode="auto">
              <a:xfrm>
                <a:off x="5614721" y="3303249"/>
                <a:ext cx="1588" cy="6350"/>
              </a:xfrm>
              <a:prstGeom prst="rect">
                <a:avLst/>
              </a:prstGeom>
              <a:solidFill>
                <a:srgbClr val="9A9A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1" name="Freeform 25"/>
              <p:cNvSpPr>
                <a:spLocks/>
              </p:cNvSpPr>
              <p:nvPr/>
            </p:nvSpPr>
            <p:spPr bwMode="auto">
              <a:xfrm>
                <a:off x="5614721" y="3303249"/>
                <a:ext cx="0" cy="6350"/>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2" name="Rectangle 26"/>
              <p:cNvSpPr>
                <a:spLocks noChangeArrowheads="1"/>
              </p:cNvSpPr>
              <p:nvPr/>
            </p:nvSpPr>
            <p:spPr bwMode="auto">
              <a:xfrm>
                <a:off x="5802046" y="3427074"/>
                <a:ext cx="1588" cy="6350"/>
              </a:xfrm>
              <a:prstGeom prst="rect">
                <a:avLst/>
              </a:prstGeom>
              <a:solidFill>
                <a:srgbClr val="5D5F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3" name="Freeform 27"/>
              <p:cNvSpPr>
                <a:spLocks/>
              </p:cNvSpPr>
              <p:nvPr/>
            </p:nvSpPr>
            <p:spPr bwMode="auto">
              <a:xfrm>
                <a:off x="5802046" y="3427074"/>
                <a:ext cx="0" cy="6350"/>
              </a:xfrm>
              <a:custGeom>
                <a:avLst/>
                <a:gdLst>
                  <a:gd name="T0" fmla="*/ 0 h 4"/>
                  <a:gd name="T1" fmla="*/ 4 h 4"/>
                  <a:gd name="T2" fmla="*/ 4 h 4"/>
                  <a:gd name="T3" fmla="*/ 0 h 4"/>
                </a:gdLst>
                <a:ahLst/>
                <a:cxnLst>
                  <a:cxn ang="0">
                    <a:pos x="0" y="T0"/>
                  </a:cxn>
                  <a:cxn ang="0">
                    <a:pos x="0" y="T1"/>
                  </a:cxn>
                  <a:cxn ang="0">
                    <a:pos x="0" y="T2"/>
                  </a:cxn>
                  <a:cxn ang="0">
                    <a:pos x="0" y="T3"/>
                  </a:cxn>
                </a:cxnLst>
                <a:rect l="0" t="0" r="r" b="b"/>
                <a:pathLst>
                  <a:path h="4">
                    <a:moveTo>
                      <a:pt x="0" y="0"/>
                    </a:moveTo>
                    <a:lnTo>
                      <a:pt x="0" y="4"/>
                    </a:lnTo>
                    <a:lnTo>
                      <a:pt x="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4" name="Freeform 28"/>
              <p:cNvSpPr>
                <a:spLocks/>
              </p:cNvSpPr>
              <p:nvPr/>
            </p:nvSpPr>
            <p:spPr bwMode="auto">
              <a:xfrm>
                <a:off x="5614721" y="3301662"/>
                <a:ext cx="187325" cy="131763"/>
              </a:xfrm>
              <a:custGeom>
                <a:avLst/>
                <a:gdLst>
                  <a:gd name="T0" fmla="*/ 0 w 118"/>
                  <a:gd name="T1" fmla="*/ 0 h 83"/>
                  <a:gd name="T2" fmla="*/ 0 w 118"/>
                  <a:gd name="T3" fmla="*/ 1 h 83"/>
                  <a:gd name="T4" fmla="*/ 0 w 118"/>
                  <a:gd name="T5" fmla="*/ 5 h 83"/>
                  <a:gd name="T6" fmla="*/ 0 w 118"/>
                  <a:gd name="T7" fmla="*/ 5 h 83"/>
                  <a:gd name="T8" fmla="*/ 118 w 118"/>
                  <a:gd name="T9" fmla="*/ 83 h 83"/>
                  <a:gd name="T10" fmla="*/ 118 w 118"/>
                  <a:gd name="T11" fmla="*/ 79 h 83"/>
                  <a:gd name="T12" fmla="*/ 118 w 118"/>
                  <a:gd name="T13" fmla="*/ 78 h 83"/>
                  <a:gd name="T14" fmla="*/ 0 w 11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83">
                    <a:moveTo>
                      <a:pt x="0" y="0"/>
                    </a:moveTo>
                    <a:lnTo>
                      <a:pt x="0" y="1"/>
                    </a:lnTo>
                    <a:lnTo>
                      <a:pt x="0" y="5"/>
                    </a:lnTo>
                    <a:lnTo>
                      <a:pt x="0" y="5"/>
                    </a:lnTo>
                    <a:lnTo>
                      <a:pt x="118" y="83"/>
                    </a:lnTo>
                    <a:lnTo>
                      <a:pt x="118" y="79"/>
                    </a:lnTo>
                    <a:lnTo>
                      <a:pt x="118" y="78"/>
                    </a:lnTo>
                    <a:lnTo>
                      <a:pt x="0" y="0"/>
                    </a:lnTo>
                    <a:close/>
                  </a:path>
                </a:pathLst>
              </a:custGeom>
              <a:solidFill>
                <a:srgbClr val="7473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5" name="Freeform 29"/>
              <p:cNvSpPr>
                <a:spLocks/>
              </p:cNvSpPr>
              <p:nvPr/>
            </p:nvSpPr>
            <p:spPr bwMode="auto">
              <a:xfrm>
                <a:off x="5614721" y="3301662"/>
                <a:ext cx="187325" cy="131763"/>
              </a:xfrm>
              <a:custGeom>
                <a:avLst/>
                <a:gdLst>
                  <a:gd name="T0" fmla="*/ 0 w 118"/>
                  <a:gd name="T1" fmla="*/ 0 h 83"/>
                  <a:gd name="T2" fmla="*/ 0 w 118"/>
                  <a:gd name="T3" fmla="*/ 1 h 83"/>
                  <a:gd name="T4" fmla="*/ 0 w 118"/>
                  <a:gd name="T5" fmla="*/ 5 h 83"/>
                  <a:gd name="T6" fmla="*/ 0 w 118"/>
                  <a:gd name="T7" fmla="*/ 5 h 83"/>
                  <a:gd name="T8" fmla="*/ 118 w 118"/>
                  <a:gd name="T9" fmla="*/ 83 h 83"/>
                  <a:gd name="T10" fmla="*/ 118 w 118"/>
                  <a:gd name="T11" fmla="*/ 79 h 83"/>
                  <a:gd name="T12" fmla="*/ 118 w 118"/>
                  <a:gd name="T13" fmla="*/ 78 h 83"/>
                  <a:gd name="T14" fmla="*/ 0 w 118"/>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83">
                    <a:moveTo>
                      <a:pt x="0" y="0"/>
                    </a:moveTo>
                    <a:lnTo>
                      <a:pt x="0" y="1"/>
                    </a:lnTo>
                    <a:lnTo>
                      <a:pt x="0" y="5"/>
                    </a:lnTo>
                    <a:lnTo>
                      <a:pt x="0" y="5"/>
                    </a:lnTo>
                    <a:lnTo>
                      <a:pt x="118" y="83"/>
                    </a:lnTo>
                    <a:lnTo>
                      <a:pt x="118" y="79"/>
                    </a:lnTo>
                    <a:lnTo>
                      <a:pt x="118" y="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6" name="Freeform 30"/>
              <p:cNvSpPr>
                <a:spLocks/>
              </p:cNvSpPr>
              <p:nvPr/>
            </p:nvSpPr>
            <p:spPr bwMode="auto">
              <a:xfrm>
                <a:off x="5614721" y="3493749"/>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7" name="Freeform 31"/>
              <p:cNvSpPr>
                <a:spLocks/>
              </p:cNvSpPr>
              <p:nvPr/>
            </p:nvSpPr>
            <p:spPr bwMode="auto">
              <a:xfrm>
                <a:off x="5614721" y="3493749"/>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8" name="Rectangle 32"/>
              <p:cNvSpPr>
                <a:spLocks noChangeArrowheads="1"/>
              </p:cNvSpPr>
              <p:nvPr/>
            </p:nvSpPr>
            <p:spPr bwMode="auto">
              <a:xfrm>
                <a:off x="5614721" y="3493749"/>
                <a:ext cx="1588" cy="3175"/>
              </a:xfrm>
              <a:prstGeom prst="rect">
                <a:avLst/>
              </a:prstGeom>
              <a:solidFill>
                <a:srgbClr val="9A9A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39" name="Freeform 33"/>
              <p:cNvSpPr>
                <a:spLocks/>
              </p:cNvSpPr>
              <p:nvPr/>
            </p:nvSpPr>
            <p:spPr bwMode="auto">
              <a:xfrm>
                <a:off x="5614721" y="3493749"/>
                <a:ext cx="0" cy="317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lnTo>
                      <a:pt x="0"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0" name="Rectangle 34"/>
              <p:cNvSpPr>
                <a:spLocks noChangeArrowheads="1"/>
              </p:cNvSpPr>
              <p:nvPr/>
            </p:nvSpPr>
            <p:spPr bwMode="auto">
              <a:xfrm>
                <a:off x="5802046" y="3617574"/>
                <a:ext cx="1588" cy="1588"/>
              </a:xfrm>
              <a:prstGeom prst="rect">
                <a:avLst/>
              </a:prstGeom>
              <a:solidFill>
                <a:srgbClr val="5D5F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1" name="Freeform 35"/>
              <p:cNvSpPr>
                <a:spLocks/>
              </p:cNvSpPr>
              <p:nvPr/>
            </p:nvSpPr>
            <p:spPr bwMode="auto">
              <a:xfrm>
                <a:off x="5802046" y="3617574"/>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2" name="Freeform 36"/>
              <p:cNvSpPr>
                <a:spLocks/>
              </p:cNvSpPr>
              <p:nvPr/>
            </p:nvSpPr>
            <p:spPr bwMode="auto">
              <a:xfrm>
                <a:off x="5614721" y="3488987"/>
                <a:ext cx="187325" cy="128588"/>
              </a:xfrm>
              <a:custGeom>
                <a:avLst/>
                <a:gdLst>
                  <a:gd name="T0" fmla="*/ 0 w 118"/>
                  <a:gd name="T1" fmla="*/ 0 h 81"/>
                  <a:gd name="T2" fmla="*/ 0 w 118"/>
                  <a:gd name="T3" fmla="*/ 3 h 81"/>
                  <a:gd name="T4" fmla="*/ 0 w 118"/>
                  <a:gd name="T5" fmla="*/ 3 h 81"/>
                  <a:gd name="T6" fmla="*/ 0 w 118"/>
                  <a:gd name="T7" fmla="*/ 5 h 81"/>
                  <a:gd name="T8" fmla="*/ 118 w 118"/>
                  <a:gd name="T9" fmla="*/ 81 h 81"/>
                  <a:gd name="T10" fmla="*/ 118 w 118"/>
                  <a:gd name="T11" fmla="*/ 81 h 81"/>
                  <a:gd name="T12" fmla="*/ 118 w 118"/>
                  <a:gd name="T13" fmla="*/ 78 h 81"/>
                  <a:gd name="T14" fmla="*/ 0 w 11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81">
                    <a:moveTo>
                      <a:pt x="0" y="0"/>
                    </a:moveTo>
                    <a:lnTo>
                      <a:pt x="0" y="3"/>
                    </a:lnTo>
                    <a:lnTo>
                      <a:pt x="0" y="3"/>
                    </a:lnTo>
                    <a:lnTo>
                      <a:pt x="0" y="5"/>
                    </a:lnTo>
                    <a:lnTo>
                      <a:pt x="118" y="81"/>
                    </a:lnTo>
                    <a:lnTo>
                      <a:pt x="118" y="81"/>
                    </a:lnTo>
                    <a:lnTo>
                      <a:pt x="118" y="78"/>
                    </a:lnTo>
                    <a:lnTo>
                      <a:pt x="0" y="0"/>
                    </a:lnTo>
                    <a:close/>
                  </a:path>
                </a:pathLst>
              </a:custGeom>
              <a:solidFill>
                <a:srgbClr val="7473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3" name="Freeform 37"/>
              <p:cNvSpPr>
                <a:spLocks/>
              </p:cNvSpPr>
              <p:nvPr/>
            </p:nvSpPr>
            <p:spPr bwMode="auto">
              <a:xfrm>
                <a:off x="5614721" y="3488987"/>
                <a:ext cx="187325" cy="128588"/>
              </a:xfrm>
              <a:custGeom>
                <a:avLst/>
                <a:gdLst>
                  <a:gd name="T0" fmla="*/ 0 w 118"/>
                  <a:gd name="T1" fmla="*/ 0 h 81"/>
                  <a:gd name="T2" fmla="*/ 0 w 118"/>
                  <a:gd name="T3" fmla="*/ 3 h 81"/>
                  <a:gd name="T4" fmla="*/ 0 w 118"/>
                  <a:gd name="T5" fmla="*/ 3 h 81"/>
                  <a:gd name="T6" fmla="*/ 0 w 118"/>
                  <a:gd name="T7" fmla="*/ 5 h 81"/>
                  <a:gd name="T8" fmla="*/ 118 w 118"/>
                  <a:gd name="T9" fmla="*/ 81 h 81"/>
                  <a:gd name="T10" fmla="*/ 118 w 118"/>
                  <a:gd name="T11" fmla="*/ 81 h 81"/>
                  <a:gd name="T12" fmla="*/ 118 w 118"/>
                  <a:gd name="T13" fmla="*/ 78 h 81"/>
                  <a:gd name="T14" fmla="*/ 0 w 118"/>
                  <a:gd name="T15" fmla="*/ 0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81">
                    <a:moveTo>
                      <a:pt x="0" y="0"/>
                    </a:moveTo>
                    <a:lnTo>
                      <a:pt x="0" y="3"/>
                    </a:lnTo>
                    <a:lnTo>
                      <a:pt x="0" y="3"/>
                    </a:lnTo>
                    <a:lnTo>
                      <a:pt x="0" y="5"/>
                    </a:lnTo>
                    <a:lnTo>
                      <a:pt x="118" y="81"/>
                    </a:lnTo>
                    <a:lnTo>
                      <a:pt x="118" y="81"/>
                    </a:lnTo>
                    <a:lnTo>
                      <a:pt x="118" y="7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4" name="Freeform 38"/>
              <p:cNvSpPr>
                <a:spLocks/>
              </p:cNvSpPr>
              <p:nvPr/>
            </p:nvSpPr>
            <p:spPr bwMode="auto">
              <a:xfrm>
                <a:off x="5633771" y="3222287"/>
                <a:ext cx="25400" cy="33338"/>
              </a:xfrm>
              <a:custGeom>
                <a:avLst/>
                <a:gdLst>
                  <a:gd name="T0" fmla="*/ 10 w 10"/>
                  <a:gd name="T1" fmla="*/ 10 h 13"/>
                  <a:gd name="T2" fmla="*/ 5 w 10"/>
                  <a:gd name="T3" fmla="*/ 11 h 13"/>
                  <a:gd name="T4" fmla="*/ 0 w 10"/>
                  <a:gd name="T5" fmla="*/ 3 h 13"/>
                  <a:gd name="T6" fmla="*/ 5 w 10"/>
                  <a:gd name="T7" fmla="*/ 1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10" y="12"/>
                      <a:pt x="7" y="13"/>
                      <a:pt x="5" y="11"/>
                    </a:cubicBezTo>
                    <a:cubicBezTo>
                      <a:pt x="2" y="9"/>
                      <a:pt x="0" y="6"/>
                      <a:pt x="0" y="3"/>
                    </a:cubicBezTo>
                    <a:cubicBezTo>
                      <a:pt x="0" y="0"/>
                      <a:pt x="2" y="0"/>
                      <a:pt x="5" y="1"/>
                    </a:cubicBezTo>
                    <a:cubicBezTo>
                      <a:pt x="7" y="3"/>
                      <a:pt x="10" y="7"/>
                      <a:pt x="10" y="10"/>
                    </a:cubicBezTo>
                    <a:close/>
                  </a:path>
                </a:pathLst>
              </a:custGeom>
              <a:solidFill>
                <a:srgbClr val="39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5" name="Freeform 39"/>
              <p:cNvSpPr>
                <a:spLocks/>
              </p:cNvSpPr>
              <p:nvPr/>
            </p:nvSpPr>
            <p:spPr bwMode="auto">
              <a:xfrm>
                <a:off x="5935396" y="2595224"/>
                <a:ext cx="1082675" cy="698500"/>
              </a:xfrm>
              <a:custGeom>
                <a:avLst/>
                <a:gdLst>
                  <a:gd name="T0" fmla="*/ 640 w 682"/>
                  <a:gd name="T1" fmla="*/ 440 h 440"/>
                  <a:gd name="T2" fmla="*/ 0 w 682"/>
                  <a:gd name="T3" fmla="*/ 27 h 440"/>
                  <a:gd name="T4" fmla="*/ 40 w 682"/>
                  <a:gd name="T5" fmla="*/ 0 h 440"/>
                  <a:gd name="T6" fmla="*/ 682 w 682"/>
                  <a:gd name="T7" fmla="*/ 413 h 440"/>
                  <a:gd name="T8" fmla="*/ 640 w 682"/>
                  <a:gd name="T9" fmla="*/ 440 h 440"/>
                </a:gdLst>
                <a:ahLst/>
                <a:cxnLst>
                  <a:cxn ang="0">
                    <a:pos x="T0" y="T1"/>
                  </a:cxn>
                  <a:cxn ang="0">
                    <a:pos x="T2" y="T3"/>
                  </a:cxn>
                  <a:cxn ang="0">
                    <a:pos x="T4" y="T5"/>
                  </a:cxn>
                  <a:cxn ang="0">
                    <a:pos x="T6" y="T7"/>
                  </a:cxn>
                  <a:cxn ang="0">
                    <a:pos x="T8" y="T9"/>
                  </a:cxn>
                </a:cxnLst>
                <a:rect l="0" t="0" r="r" b="b"/>
                <a:pathLst>
                  <a:path w="682" h="440">
                    <a:moveTo>
                      <a:pt x="640" y="440"/>
                    </a:moveTo>
                    <a:lnTo>
                      <a:pt x="0" y="27"/>
                    </a:lnTo>
                    <a:lnTo>
                      <a:pt x="40" y="0"/>
                    </a:lnTo>
                    <a:lnTo>
                      <a:pt x="682" y="413"/>
                    </a:lnTo>
                    <a:lnTo>
                      <a:pt x="640" y="44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6" name="Freeform 40"/>
              <p:cNvSpPr>
                <a:spLocks/>
              </p:cNvSpPr>
              <p:nvPr/>
            </p:nvSpPr>
            <p:spPr bwMode="auto">
              <a:xfrm>
                <a:off x="6135421" y="3314362"/>
                <a:ext cx="477838" cy="804863"/>
              </a:xfrm>
              <a:custGeom>
                <a:avLst/>
                <a:gdLst>
                  <a:gd name="T0" fmla="*/ 0 w 188"/>
                  <a:gd name="T1" fmla="*/ 233 h 318"/>
                  <a:gd name="T2" fmla="*/ 0 w 188"/>
                  <a:gd name="T3" fmla="*/ 225 h 318"/>
                  <a:gd name="T4" fmla="*/ 33 w 188"/>
                  <a:gd name="T5" fmla="*/ 204 h 318"/>
                  <a:gd name="T6" fmla="*/ 52 w 188"/>
                  <a:gd name="T7" fmla="*/ 174 h 318"/>
                  <a:gd name="T8" fmla="*/ 52 w 188"/>
                  <a:gd name="T9" fmla="*/ 0 h 318"/>
                  <a:gd name="T10" fmla="*/ 60 w 188"/>
                  <a:gd name="T11" fmla="*/ 0 h 318"/>
                  <a:gd name="T12" fmla="*/ 188 w 188"/>
                  <a:gd name="T13" fmla="*/ 85 h 318"/>
                  <a:gd name="T14" fmla="*/ 188 w 188"/>
                  <a:gd name="T15" fmla="*/ 259 h 318"/>
                  <a:gd name="T16" fmla="*/ 167 w 188"/>
                  <a:gd name="T17" fmla="*/ 295 h 318"/>
                  <a:gd name="T18" fmla="*/ 130 w 188"/>
                  <a:gd name="T19" fmla="*/ 318 h 318"/>
                  <a:gd name="T20" fmla="*/ 0 w 188"/>
                  <a:gd name="T21" fmla="*/ 23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318">
                    <a:moveTo>
                      <a:pt x="0" y="233"/>
                    </a:moveTo>
                    <a:cubicBezTo>
                      <a:pt x="0" y="225"/>
                      <a:pt x="0" y="225"/>
                      <a:pt x="0" y="225"/>
                    </a:cubicBezTo>
                    <a:cubicBezTo>
                      <a:pt x="33" y="204"/>
                      <a:pt x="33" y="204"/>
                      <a:pt x="33" y="204"/>
                    </a:cubicBezTo>
                    <a:cubicBezTo>
                      <a:pt x="44" y="198"/>
                      <a:pt x="52" y="184"/>
                      <a:pt x="52" y="174"/>
                    </a:cubicBezTo>
                    <a:cubicBezTo>
                      <a:pt x="52" y="0"/>
                      <a:pt x="52" y="0"/>
                      <a:pt x="52" y="0"/>
                    </a:cubicBezTo>
                    <a:cubicBezTo>
                      <a:pt x="60" y="0"/>
                      <a:pt x="60" y="0"/>
                      <a:pt x="60" y="0"/>
                    </a:cubicBezTo>
                    <a:cubicBezTo>
                      <a:pt x="188" y="85"/>
                      <a:pt x="188" y="85"/>
                      <a:pt x="188" y="85"/>
                    </a:cubicBezTo>
                    <a:cubicBezTo>
                      <a:pt x="188" y="259"/>
                      <a:pt x="188" y="259"/>
                      <a:pt x="188" y="259"/>
                    </a:cubicBezTo>
                    <a:cubicBezTo>
                      <a:pt x="188" y="271"/>
                      <a:pt x="180" y="287"/>
                      <a:pt x="167" y="295"/>
                    </a:cubicBezTo>
                    <a:cubicBezTo>
                      <a:pt x="130" y="318"/>
                      <a:pt x="130" y="318"/>
                      <a:pt x="130" y="318"/>
                    </a:cubicBezTo>
                    <a:lnTo>
                      <a:pt x="0" y="233"/>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7" name="Freeform 41"/>
              <p:cNvSpPr>
                <a:spLocks/>
              </p:cNvSpPr>
              <p:nvPr/>
            </p:nvSpPr>
            <p:spPr bwMode="auto">
              <a:xfrm>
                <a:off x="6138596" y="3882687"/>
                <a:ext cx="330200" cy="236538"/>
              </a:xfrm>
              <a:custGeom>
                <a:avLst/>
                <a:gdLst>
                  <a:gd name="T0" fmla="*/ 208 w 208"/>
                  <a:gd name="T1" fmla="*/ 136 h 149"/>
                  <a:gd name="T2" fmla="*/ 0 w 208"/>
                  <a:gd name="T3" fmla="*/ 0 h 149"/>
                  <a:gd name="T4" fmla="*/ 0 w 208"/>
                  <a:gd name="T5" fmla="*/ 13 h 149"/>
                  <a:gd name="T6" fmla="*/ 208 w 208"/>
                  <a:gd name="T7" fmla="*/ 149 h 149"/>
                  <a:gd name="T8" fmla="*/ 208 w 208"/>
                  <a:gd name="T9" fmla="*/ 136 h 149"/>
                </a:gdLst>
                <a:ahLst/>
                <a:cxnLst>
                  <a:cxn ang="0">
                    <a:pos x="T0" y="T1"/>
                  </a:cxn>
                  <a:cxn ang="0">
                    <a:pos x="T2" y="T3"/>
                  </a:cxn>
                  <a:cxn ang="0">
                    <a:pos x="T4" y="T5"/>
                  </a:cxn>
                  <a:cxn ang="0">
                    <a:pos x="T6" y="T7"/>
                  </a:cxn>
                  <a:cxn ang="0">
                    <a:pos x="T8" y="T9"/>
                  </a:cxn>
                </a:cxnLst>
                <a:rect l="0" t="0" r="r" b="b"/>
                <a:pathLst>
                  <a:path w="208" h="149">
                    <a:moveTo>
                      <a:pt x="208" y="136"/>
                    </a:moveTo>
                    <a:lnTo>
                      <a:pt x="0" y="0"/>
                    </a:lnTo>
                    <a:lnTo>
                      <a:pt x="0" y="13"/>
                    </a:lnTo>
                    <a:lnTo>
                      <a:pt x="208" y="149"/>
                    </a:lnTo>
                    <a:lnTo>
                      <a:pt x="208" y="136"/>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8" name="Freeform 42"/>
              <p:cNvSpPr>
                <a:spLocks/>
              </p:cNvSpPr>
              <p:nvPr/>
            </p:nvSpPr>
            <p:spPr bwMode="auto">
              <a:xfrm>
                <a:off x="6468796" y="3523912"/>
                <a:ext cx="144463" cy="595313"/>
              </a:xfrm>
              <a:custGeom>
                <a:avLst/>
                <a:gdLst>
                  <a:gd name="T0" fmla="*/ 52 w 57"/>
                  <a:gd name="T1" fmla="*/ 0 h 235"/>
                  <a:gd name="T2" fmla="*/ 52 w 57"/>
                  <a:gd name="T3" fmla="*/ 176 h 235"/>
                  <a:gd name="T4" fmla="*/ 33 w 57"/>
                  <a:gd name="T5" fmla="*/ 206 h 235"/>
                  <a:gd name="T6" fmla="*/ 0 w 57"/>
                  <a:gd name="T7" fmla="*/ 227 h 235"/>
                  <a:gd name="T8" fmla="*/ 0 w 57"/>
                  <a:gd name="T9" fmla="*/ 235 h 235"/>
                  <a:gd name="T10" fmla="*/ 36 w 57"/>
                  <a:gd name="T11" fmla="*/ 212 h 235"/>
                  <a:gd name="T12" fmla="*/ 57 w 57"/>
                  <a:gd name="T13" fmla="*/ 176 h 235"/>
                  <a:gd name="T14" fmla="*/ 57 w 57"/>
                  <a:gd name="T15" fmla="*/ 0 h 235"/>
                  <a:gd name="T16" fmla="*/ 52 w 57"/>
                  <a:gd name="T1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35">
                    <a:moveTo>
                      <a:pt x="52" y="0"/>
                    </a:moveTo>
                    <a:cubicBezTo>
                      <a:pt x="52" y="176"/>
                      <a:pt x="52" y="176"/>
                      <a:pt x="52" y="176"/>
                    </a:cubicBezTo>
                    <a:cubicBezTo>
                      <a:pt x="52" y="186"/>
                      <a:pt x="43" y="200"/>
                      <a:pt x="33" y="206"/>
                    </a:cubicBezTo>
                    <a:cubicBezTo>
                      <a:pt x="0" y="227"/>
                      <a:pt x="0" y="227"/>
                      <a:pt x="0" y="227"/>
                    </a:cubicBezTo>
                    <a:cubicBezTo>
                      <a:pt x="0" y="235"/>
                      <a:pt x="0" y="235"/>
                      <a:pt x="0" y="235"/>
                    </a:cubicBezTo>
                    <a:cubicBezTo>
                      <a:pt x="36" y="212"/>
                      <a:pt x="36" y="212"/>
                      <a:pt x="36" y="212"/>
                    </a:cubicBezTo>
                    <a:cubicBezTo>
                      <a:pt x="48" y="204"/>
                      <a:pt x="57" y="188"/>
                      <a:pt x="57" y="176"/>
                    </a:cubicBezTo>
                    <a:cubicBezTo>
                      <a:pt x="57" y="0"/>
                      <a:pt x="57" y="0"/>
                      <a:pt x="57" y="0"/>
                    </a:cubicBezTo>
                    <a:lnTo>
                      <a:pt x="52" y="0"/>
                    </a:lnTo>
                    <a:close/>
                  </a:path>
                </a:pathLst>
              </a:custGeom>
              <a:solidFill>
                <a:srgbClr val="8A8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49" name="Freeform 43"/>
              <p:cNvSpPr>
                <a:spLocks/>
              </p:cNvSpPr>
              <p:nvPr/>
            </p:nvSpPr>
            <p:spPr bwMode="auto">
              <a:xfrm>
                <a:off x="6951396" y="3250862"/>
                <a:ext cx="66675" cy="919163"/>
              </a:xfrm>
              <a:custGeom>
                <a:avLst/>
                <a:gdLst>
                  <a:gd name="T0" fmla="*/ 0 w 42"/>
                  <a:gd name="T1" fmla="*/ 27 h 579"/>
                  <a:gd name="T2" fmla="*/ 0 w 42"/>
                  <a:gd name="T3" fmla="*/ 579 h 579"/>
                  <a:gd name="T4" fmla="*/ 40 w 42"/>
                  <a:gd name="T5" fmla="*/ 551 h 579"/>
                  <a:gd name="T6" fmla="*/ 42 w 42"/>
                  <a:gd name="T7" fmla="*/ 0 h 579"/>
                  <a:gd name="T8" fmla="*/ 0 w 42"/>
                  <a:gd name="T9" fmla="*/ 27 h 579"/>
                </a:gdLst>
                <a:ahLst/>
                <a:cxnLst>
                  <a:cxn ang="0">
                    <a:pos x="T0" y="T1"/>
                  </a:cxn>
                  <a:cxn ang="0">
                    <a:pos x="T2" y="T3"/>
                  </a:cxn>
                  <a:cxn ang="0">
                    <a:pos x="T4" y="T5"/>
                  </a:cxn>
                  <a:cxn ang="0">
                    <a:pos x="T6" y="T7"/>
                  </a:cxn>
                  <a:cxn ang="0">
                    <a:pos x="T8" y="T9"/>
                  </a:cxn>
                </a:cxnLst>
                <a:rect l="0" t="0" r="r" b="b"/>
                <a:pathLst>
                  <a:path w="42" h="579">
                    <a:moveTo>
                      <a:pt x="0" y="27"/>
                    </a:moveTo>
                    <a:lnTo>
                      <a:pt x="0" y="579"/>
                    </a:lnTo>
                    <a:lnTo>
                      <a:pt x="40" y="551"/>
                    </a:lnTo>
                    <a:lnTo>
                      <a:pt x="42" y="0"/>
                    </a:lnTo>
                    <a:lnTo>
                      <a:pt x="0" y="27"/>
                    </a:lnTo>
                    <a:close/>
                  </a:path>
                </a:pathLst>
              </a:custGeom>
              <a:solidFill>
                <a:srgbClr val="8A8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0" name="Freeform 44"/>
              <p:cNvSpPr>
                <a:spLocks/>
              </p:cNvSpPr>
              <p:nvPr/>
            </p:nvSpPr>
            <p:spPr bwMode="auto">
              <a:xfrm>
                <a:off x="5935396" y="2638087"/>
                <a:ext cx="1016000" cy="1528763"/>
              </a:xfrm>
              <a:custGeom>
                <a:avLst/>
                <a:gdLst>
                  <a:gd name="T0" fmla="*/ 640 w 640"/>
                  <a:gd name="T1" fmla="*/ 413 h 963"/>
                  <a:gd name="T2" fmla="*/ 0 w 640"/>
                  <a:gd name="T3" fmla="*/ 0 h 963"/>
                  <a:gd name="T4" fmla="*/ 0 w 640"/>
                  <a:gd name="T5" fmla="*/ 550 h 963"/>
                  <a:gd name="T6" fmla="*/ 640 w 640"/>
                  <a:gd name="T7" fmla="*/ 963 h 963"/>
                  <a:gd name="T8" fmla="*/ 640 w 640"/>
                  <a:gd name="T9" fmla="*/ 413 h 963"/>
                </a:gdLst>
                <a:ahLst/>
                <a:cxnLst>
                  <a:cxn ang="0">
                    <a:pos x="T0" y="T1"/>
                  </a:cxn>
                  <a:cxn ang="0">
                    <a:pos x="T2" y="T3"/>
                  </a:cxn>
                  <a:cxn ang="0">
                    <a:pos x="T4" y="T5"/>
                  </a:cxn>
                  <a:cxn ang="0">
                    <a:pos x="T6" y="T7"/>
                  </a:cxn>
                  <a:cxn ang="0">
                    <a:pos x="T8" y="T9"/>
                  </a:cxn>
                </a:cxnLst>
                <a:rect l="0" t="0" r="r" b="b"/>
                <a:pathLst>
                  <a:path w="640" h="963">
                    <a:moveTo>
                      <a:pt x="640" y="413"/>
                    </a:moveTo>
                    <a:lnTo>
                      <a:pt x="0" y="0"/>
                    </a:lnTo>
                    <a:lnTo>
                      <a:pt x="0" y="550"/>
                    </a:lnTo>
                    <a:lnTo>
                      <a:pt x="640" y="963"/>
                    </a:lnTo>
                    <a:lnTo>
                      <a:pt x="640" y="413"/>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1" name="Freeform 45"/>
              <p:cNvSpPr>
                <a:spLocks/>
              </p:cNvSpPr>
              <p:nvPr/>
            </p:nvSpPr>
            <p:spPr bwMode="auto">
              <a:xfrm>
                <a:off x="5984609" y="2723812"/>
                <a:ext cx="922338" cy="1357313"/>
              </a:xfrm>
              <a:custGeom>
                <a:avLst/>
                <a:gdLst>
                  <a:gd name="T0" fmla="*/ 581 w 581"/>
                  <a:gd name="T1" fmla="*/ 377 h 855"/>
                  <a:gd name="T2" fmla="*/ 0 w 581"/>
                  <a:gd name="T3" fmla="*/ 0 h 855"/>
                  <a:gd name="T4" fmla="*/ 0 w 581"/>
                  <a:gd name="T5" fmla="*/ 480 h 855"/>
                  <a:gd name="T6" fmla="*/ 581 w 581"/>
                  <a:gd name="T7" fmla="*/ 855 h 855"/>
                  <a:gd name="T8" fmla="*/ 581 w 581"/>
                  <a:gd name="T9" fmla="*/ 377 h 855"/>
                </a:gdLst>
                <a:ahLst/>
                <a:cxnLst>
                  <a:cxn ang="0">
                    <a:pos x="T0" y="T1"/>
                  </a:cxn>
                  <a:cxn ang="0">
                    <a:pos x="T2" y="T3"/>
                  </a:cxn>
                  <a:cxn ang="0">
                    <a:pos x="T4" y="T5"/>
                  </a:cxn>
                  <a:cxn ang="0">
                    <a:pos x="T6" y="T7"/>
                  </a:cxn>
                  <a:cxn ang="0">
                    <a:pos x="T8" y="T9"/>
                  </a:cxn>
                </a:cxnLst>
                <a:rect l="0" t="0" r="r" b="b"/>
                <a:pathLst>
                  <a:path w="581" h="855">
                    <a:moveTo>
                      <a:pt x="581" y="377"/>
                    </a:moveTo>
                    <a:lnTo>
                      <a:pt x="0" y="0"/>
                    </a:lnTo>
                    <a:lnTo>
                      <a:pt x="0" y="480"/>
                    </a:lnTo>
                    <a:lnTo>
                      <a:pt x="581" y="855"/>
                    </a:lnTo>
                    <a:lnTo>
                      <a:pt x="581" y="377"/>
                    </a:lnTo>
                    <a:close/>
                  </a:path>
                </a:pathLst>
              </a:custGeom>
              <a:solidFill>
                <a:srgbClr val="0487CC"/>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2" name="Freeform 46"/>
              <p:cNvSpPr>
                <a:spLocks/>
              </p:cNvSpPr>
              <p:nvPr/>
            </p:nvSpPr>
            <p:spPr bwMode="auto">
              <a:xfrm>
                <a:off x="6286234" y="3498512"/>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3" name="Freeform 47"/>
              <p:cNvSpPr>
                <a:spLocks/>
              </p:cNvSpPr>
              <p:nvPr/>
            </p:nvSpPr>
            <p:spPr bwMode="auto">
              <a:xfrm>
                <a:off x="6448159" y="2990512"/>
                <a:ext cx="25400" cy="31750"/>
              </a:xfrm>
              <a:custGeom>
                <a:avLst/>
                <a:gdLst>
                  <a:gd name="T0" fmla="*/ 10 w 10"/>
                  <a:gd name="T1" fmla="*/ 10 h 13"/>
                  <a:gd name="T2" fmla="*/ 5 w 10"/>
                  <a:gd name="T3" fmla="*/ 11 h 13"/>
                  <a:gd name="T4" fmla="*/ 0 w 10"/>
                  <a:gd name="T5" fmla="*/ 3 h 13"/>
                  <a:gd name="T6" fmla="*/ 5 w 10"/>
                  <a:gd name="T7" fmla="*/ 2 h 13"/>
                  <a:gd name="T8" fmla="*/ 10 w 10"/>
                  <a:gd name="T9" fmla="*/ 10 h 13"/>
                </a:gdLst>
                <a:ahLst/>
                <a:cxnLst>
                  <a:cxn ang="0">
                    <a:pos x="T0" y="T1"/>
                  </a:cxn>
                  <a:cxn ang="0">
                    <a:pos x="T2" y="T3"/>
                  </a:cxn>
                  <a:cxn ang="0">
                    <a:pos x="T4" y="T5"/>
                  </a:cxn>
                  <a:cxn ang="0">
                    <a:pos x="T6" y="T7"/>
                  </a:cxn>
                  <a:cxn ang="0">
                    <a:pos x="T8" y="T9"/>
                  </a:cxn>
                </a:cxnLst>
                <a:rect l="0" t="0" r="r" b="b"/>
                <a:pathLst>
                  <a:path w="10" h="13">
                    <a:moveTo>
                      <a:pt x="10" y="10"/>
                    </a:moveTo>
                    <a:cubicBezTo>
                      <a:pt x="10" y="13"/>
                      <a:pt x="7" y="13"/>
                      <a:pt x="5" y="11"/>
                    </a:cubicBezTo>
                    <a:cubicBezTo>
                      <a:pt x="2" y="10"/>
                      <a:pt x="0" y="6"/>
                      <a:pt x="0" y="3"/>
                    </a:cubicBezTo>
                    <a:cubicBezTo>
                      <a:pt x="0" y="1"/>
                      <a:pt x="2" y="0"/>
                      <a:pt x="5" y="2"/>
                    </a:cubicBezTo>
                    <a:cubicBezTo>
                      <a:pt x="7" y="3"/>
                      <a:pt x="10" y="7"/>
                      <a:pt x="10" y="10"/>
                    </a:cubicBezTo>
                    <a:close/>
                  </a:path>
                </a:pathLst>
              </a:custGeom>
              <a:solidFill>
                <a:srgbClr val="3C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7" name="Freeform 62"/>
              <p:cNvSpPr>
                <a:spLocks/>
              </p:cNvSpPr>
              <p:nvPr/>
            </p:nvSpPr>
            <p:spPr bwMode="auto">
              <a:xfrm>
                <a:off x="6770421" y="4289087"/>
                <a:ext cx="15875" cy="17463"/>
              </a:xfrm>
              <a:custGeom>
                <a:avLst/>
                <a:gdLst>
                  <a:gd name="T0" fmla="*/ 6 w 6"/>
                  <a:gd name="T1" fmla="*/ 5 h 7"/>
                  <a:gd name="T2" fmla="*/ 3 w 6"/>
                  <a:gd name="T3" fmla="*/ 6 h 7"/>
                  <a:gd name="T4" fmla="*/ 0 w 6"/>
                  <a:gd name="T5" fmla="*/ 2 h 7"/>
                  <a:gd name="T6" fmla="*/ 3 w 6"/>
                  <a:gd name="T7" fmla="*/ 1 h 7"/>
                  <a:gd name="T8" fmla="*/ 6 w 6"/>
                  <a:gd name="T9" fmla="*/ 5 h 7"/>
                </a:gdLst>
                <a:ahLst/>
                <a:cxnLst>
                  <a:cxn ang="0">
                    <a:pos x="T0" y="T1"/>
                  </a:cxn>
                  <a:cxn ang="0">
                    <a:pos x="T2" y="T3"/>
                  </a:cxn>
                  <a:cxn ang="0">
                    <a:pos x="T4" y="T5"/>
                  </a:cxn>
                  <a:cxn ang="0">
                    <a:pos x="T6" y="T7"/>
                  </a:cxn>
                  <a:cxn ang="0">
                    <a:pos x="T8" y="T9"/>
                  </a:cxn>
                </a:cxnLst>
                <a:rect l="0" t="0" r="r" b="b"/>
                <a:pathLst>
                  <a:path w="6" h="7">
                    <a:moveTo>
                      <a:pt x="6" y="5"/>
                    </a:moveTo>
                    <a:cubicBezTo>
                      <a:pt x="6" y="7"/>
                      <a:pt x="4" y="7"/>
                      <a:pt x="3" y="6"/>
                    </a:cubicBezTo>
                    <a:cubicBezTo>
                      <a:pt x="1" y="5"/>
                      <a:pt x="0" y="3"/>
                      <a:pt x="0" y="2"/>
                    </a:cubicBezTo>
                    <a:cubicBezTo>
                      <a:pt x="0" y="0"/>
                      <a:pt x="1" y="0"/>
                      <a:pt x="3" y="1"/>
                    </a:cubicBezTo>
                    <a:cubicBezTo>
                      <a:pt x="4" y="2"/>
                      <a:pt x="6" y="4"/>
                      <a:pt x="6" y="5"/>
                    </a:cubicBezTo>
                    <a:close/>
                  </a:path>
                </a:pathLst>
              </a:custGeom>
              <a:solidFill>
                <a:srgbClr val="3C45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68" name="Group 65"/>
            <p:cNvGrpSpPr>
              <a:grpSpLocks noChangeAspect="1"/>
            </p:cNvGrpSpPr>
            <p:nvPr/>
          </p:nvGrpSpPr>
          <p:grpSpPr bwMode="auto">
            <a:xfrm>
              <a:off x="7558429" y="5530849"/>
              <a:ext cx="273050" cy="822325"/>
              <a:chOff x="4756" y="3476"/>
              <a:chExt cx="172" cy="518"/>
            </a:xfrm>
          </p:grpSpPr>
          <p:sp>
            <p:nvSpPr>
              <p:cNvPr id="69" name="AutoShape 64"/>
              <p:cNvSpPr>
                <a:spLocks noChangeAspect="1" noChangeArrowheads="1" noTextEdit="1"/>
              </p:cNvSpPr>
              <p:nvPr/>
            </p:nvSpPr>
            <p:spPr bwMode="auto">
              <a:xfrm>
                <a:off x="4756" y="3476"/>
                <a:ext cx="17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0" name="Freeform 66"/>
              <p:cNvSpPr>
                <a:spLocks/>
              </p:cNvSpPr>
              <p:nvPr/>
            </p:nvSpPr>
            <p:spPr bwMode="auto">
              <a:xfrm>
                <a:off x="4756" y="3476"/>
                <a:ext cx="171" cy="518"/>
              </a:xfrm>
              <a:custGeom>
                <a:avLst/>
                <a:gdLst>
                  <a:gd name="T0" fmla="*/ 171 w 171"/>
                  <a:gd name="T1" fmla="*/ 100 h 518"/>
                  <a:gd name="T2" fmla="*/ 142 w 171"/>
                  <a:gd name="T3" fmla="*/ 120 h 518"/>
                  <a:gd name="T4" fmla="*/ 171 w 171"/>
                  <a:gd name="T5" fmla="*/ 100 h 518"/>
                  <a:gd name="T6" fmla="*/ 171 w 171"/>
                  <a:gd name="T7" fmla="*/ 100 h 518"/>
                  <a:gd name="T8" fmla="*/ 171 w 171"/>
                  <a:gd name="T9" fmla="*/ 100 h 518"/>
                  <a:gd name="T10" fmla="*/ 27 w 171"/>
                  <a:gd name="T11" fmla="*/ 0 h 518"/>
                  <a:gd name="T12" fmla="*/ 0 w 171"/>
                  <a:gd name="T13" fmla="*/ 20 h 518"/>
                  <a:gd name="T14" fmla="*/ 0 w 171"/>
                  <a:gd name="T15" fmla="*/ 418 h 518"/>
                  <a:gd name="T16" fmla="*/ 142 w 171"/>
                  <a:gd name="T17" fmla="*/ 518 h 518"/>
                  <a:gd name="T18" fmla="*/ 142 w 171"/>
                  <a:gd name="T19" fmla="*/ 518 h 518"/>
                  <a:gd name="T20" fmla="*/ 142 w 171"/>
                  <a:gd name="T21" fmla="*/ 518 h 518"/>
                  <a:gd name="T22" fmla="*/ 142 w 171"/>
                  <a:gd name="T23" fmla="*/ 518 h 518"/>
                  <a:gd name="T24" fmla="*/ 142 w 171"/>
                  <a:gd name="T25" fmla="*/ 518 h 518"/>
                  <a:gd name="T26" fmla="*/ 171 w 171"/>
                  <a:gd name="T27" fmla="*/ 498 h 518"/>
                  <a:gd name="T28" fmla="*/ 171 w 171"/>
                  <a:gd name="T29" fmla="*/ 10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518">
                    <a:moveTo>
                      <a:pt x="171" y="100"/>
                    </a:moveTo>
                    <a:lnTo>
                      <a:pt x="142" y="120"/>
                    </a:lnTo>
                    <a:lnTo>
                      <a:pt x="171" y="100"/>
                    </a:lnTo>
                    <a:lnTo>
                      <a:pt x="171" y="100"/>
                    </a:lnTo>
                    <a:lnTo>
                      <a:pt x="171" y="100"/>
                    </a:lnTo>
                    <a:lnTo>
                      <a:pt x="27" y="0"/>
                    </a:lnTo>
                    <a:lnTo>
                      <a:pt x="0" y="20"/>
                    </a:lnTo>
                    <a:lnTo>
                      <a:pt x="0" y="418"/>
                    </a:lnTo>
                    <a:lnTo>
                      <a:pt x="142" y="518"/>
                    </a:lnTo>
                    <a:lnTo>
                      <a:pt x="142" y="518"/>
                    </a:lnTo>
                    <a:lnTo>
                      <a:pt x="142" y="518"/>
                    </a:lnTo>
                    <a:lnTo>
                      <a:pt x="142" y="518"/>
                    </a:lnTo>
                    <a:lnTo>
                      <a:pt x="142" y="518"/>
                    </a:lnTo>
                    <a:lnTo>
                      <a:pt x="171" y="498"/>
                    </a:lnTo>
                    <a:lnTo>
                      <a:pt x="171" y="10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1" name="Freeform 67"/>
              <p:cNvSpPr>
                <a:spLocks/>
              </p:cNvSpPr>
              <p:nvPr/>
            </p:nvSpPr>
            <p:spPr bwMode="auto">
              <a:xfrm>
                <a:off x="4756" y="3476"/>
                <a:ext cx="171" cy="518"/>
              </a:xfrm>
              <a:custGeom>
                <a:avLst/>
                <a:gdLst>
                  <a:gd name="T0" fmla="*/ 171 w 171"/>
                  <a:gd name="T1" fmla="*/ 100 h 518"/>
                  <a:gd name="T2" fmla="*/ 142 w 171"/>
                  <a:gd name="T3" fmla="*/ 120 h 518"/>
                  <a:gd name="T4" fmla="*/ 171 w 171"/>
                  <a:gd name="T5" fmla="*/ 100 h 518"/>
                  <a:gd name="T6" fmla="*/ 171 w 171"/>
                  <a:gd name="T7" fmla="*/ 100 h 518"/>
                  <a:gd name="T8" fmla="*/ 171 w 171"/>
                  <a:gd name="T9" fmla="*/ 100 h 518"/>
                  <a:gd name="T10" fmla="*/ 27 w 171"/>
                  <a:gd name="T11" fmla="*/ 0 h 518"/>
                  <a:gd name="T12" fmla="*/ 0 w 171"/>
                  <a:gd name="T13" fmla="*/ 20 h 518"/>
                  <a:gd name="T14" fmla="*/ 0 w 171"/>
                  <a:gd name="T15" fmla="*/ 418 h 518"/>
                  <a:gd name="T16" fmla="*/ 142 w 171"/>
                  <a:gd name="T17" fmla="*/ 518 h 518"/>
                  <a:gd name="T18" fmla="*/ 142 w 171"/>
                  <a:gd name="T19" fmla="*/ 518 h 518"/>
                  <a:gd name="T20" fmla="*/ 142 w 171"/>
                  <a:gd name="T21" fmla="*/ 518 h 518"/>
                  <a:gd name="T22" fmla="*/ 142 w 171"/>
                  <a:gd name="T23" fmla="*/ 518 h 518"/>
                  <a:gd name="T24" fmla="*/ 142 w 171"/>
                  <a:gd name="T25" fmla="*/ 518 h 518"/>
                  <a:gd name="T26" fmla="*/ 171 w 171"/>
                  <a:gd name="T27" fmla="*/ 498 h 518"/>
                  <a:gd name="T28" fmla="*/ 171 w 171"/>
                  <a:gd name="T29" fmla="*/ 10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518">
                    <a:moveTo>
                      <a:pt x="171" y="100"/>
                    </a:moveTo>
                    <a:lnTo>
                      <a:pt x="142" y="120"/>
                    </a:lnTo>
                    <a:lnTo>
                      <a:pt x="171" y="100"/>
                    </a:lnTo>
                    <a:lnTo>
                      <a:pt x="171" y="100"/>
                    </a:lnTo>
                    <a:lnTo>
                      <a:pt x="171" y="100"/>
                    </a:lnTo>
                    <a:lnTo>
                      <a:pt x="27" y="0"/>
                    </a:lnTo>
                    <a:lnTo>
                      <a:pt x="0" y="20"/>
                    </a:lnTo>
                    <a:lnTo>
                      <a:pt x="0" y="418"/>
                    </a:lnTo>
                    <a:lnTo>
                      <a:pt x="142" y="518"/>
                    </a:lnTo>
                    <a:lnTo>
                      <a:pt x="142" y="518"/>
                    </a:lnTo>
                    <a:lnTo>
                      <a:pt x="142" y="518"/>
                    </a:lnTo>
                    <a:lnTo>
                      <a:pt x="142" y="518"/>
                    </a:lnTo>
                    <a:lnTo>
                      <a:pt x="142" y="518"/>
                    </a:lnTo>
                    <a:lnTo>
                      <a:pt x="171" y="498"/>
                    </a:lnTo>
                    <a:lnTo>
                      <a:pt x="171"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2" name="Freeform 68"/>
              <p:cNvSpPr>
                <a:spLocks/>
              </p:cNvSpPr>
              <p:nvPr/>
            </p:nvSpPr>
            <p:spPr bwMode="auto">
              <a:xfrm>
                <a:off x="4756" y="3476"/>
                <a:ext cx="171" cy="120"/>
              </a:xfrm>
              <a:custGeom>
                <a:avLst/>
                <a:gdLst>
                  <a:gd name="T0" fmla="*/ 142 w 171"/>
                  <a:gd name="T1" fmla="*/ 120 h 120"/>
                  <a:gd name="T2" fmla="*/ 0 w 171"/>
                  <a:gd name="T3" fmla="*/ 20 h 120"/>
                  <a:gd name="T4" fmla="*/ 27 w 171"/>
                  <a:gd name="T5" fmla="*/ 0 h 120"/>
                  <a:gd name="T6" fmla="*/ 171 w 171"/>
                  <a:gd name="T7" fmla="*/ 100 h 120"/>
                  <a:gd name="T8" fmla="*/ 142 w 171"/>
                  <a:gd name="T9" fmla="*/ 120 h 120"/>
                </a:gdLst>
                <a:ahLst/>
                <a:cxnLst>
                  <a:cxn ang="0">
                    <a:pos x="T0" y="T1"/>
                  </a:cxn>
                  <a:cxn ang="0">
                    <a:pos x="T2" y="T3"/>
                  </a:cxn>
                  <a:cxn ang="0">
                    <a:pos x="T4" y="T5"/>
                  </a:cxn>
                  <a:cxn ang="0">
                    <a:pos x="T6" y="T7"/>
                  </a:cxn>
                  <a:cxn ang="0">
                    <a:pos x="T8" y="T9"/>
                  </a:cxn>
                </a:cxnLst>
                <a:rect l="0" t="0" r="r" b="b"/>
                <a:pathLst>
                  <a:path w="171" h="120">
                    <a:moveTo>
                      <a:pt x="142" y="120"/>
                    </a:moveTo>
                    <a:lnTo>
                      <a:pt x="0" y="20"/>
                    </a:lnTo>
                    <a:lnTo>
                      <a:pt x="27" y="0"/>
                    </a:lnTo>
                    <a:lnTo>
                      <a:pt x="171" y="100"/>
                    </a:lnTo>
                    <a:lnTo>
                      <a:pt x="142" y="12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3" name="Freeform 69"/>
              <p:cNvSpPr>
                <a:spLocks/>
              </p:cNvSpPr>
              <p:nvPr/>
            </p:nvSpPr>
            <p:spPr bwMode="auto">
              <a:xfrm>
                <a:off x="4898" y="3576"/>
                <a:ext cx="29" cy="418"/>
              </a:xfrm>
              <a:custGeom>
                <a:avLst/>
                <a:gdLst>
                  <a:gd name="T0" fmla="*/ 0 w 29"/>
                  <a:gd name="T1" fmla="*/ 20 h 418"/>
                  <a:gd name="T2" fmla="*/ 0 w 29"/>
                  <a:gd name="T3" fmla="*/ 418 h 418"/>
                  <a:gd name="T4" fmla="*/ 29 w 29"/>
                  <a:gd name="T5" fmla="*/ 398 h 418"/>
                  <a:gd name="T6" fmla="*/ 29 w 29"/>
                  <a:gd name="T7" fmla="*/ 0 h 418"/>
                  <a:gd name="T8" fmla="*/ 0 w 29"/>
                  <a:gd name="T9" fmla="*/ 20 h 418"/>
                </a:gdLst>
                <a:ahLst/>
                <a:cxnLst>
                  <a:cxn ang="0">
                    <a:pos x="T0" y="T1"/>
                  </a:cxn>
                  <a:cxn ang="0">
                    <a:pos x="T2" y="T3"/>
                  </a:cxn>
                  <a:cxn ang="0">
                    <a:pos x="T4" y="T5"/>
                  </a:cxn>
                  <a:cxn ang="0">
                    <a:pos x="T6" y="T7"/>
                  </a:cxn>
                  <a:cxn ang="0">
                    <a:pos x="T8" y="T9"/>
                  </a:cxn>
                </a:cxnLst>
                <a:rect l="0" t="0" r="r" b="b"/>
                <a:pathLst>
                  <a:path w="29" h="418">
                    <a:moveTo>
                      <a:pt x="0" y="20"/>
                    </a:moveTo>
                    <a:lnTo>
                      <a:pt x="0" y="418"/>
                    </a:lnTo>
                    <a:lnTo>
                      <a:pt x="29" y="398"/>
                    </a:lnTo>
                    <a:lnTo>
                      <a:pt x="29" y="0"/>
                    </a:lnTo>
                    <a:lnTo>
                      <a:pt x="0" y="20"/>
                    </a:lnTo>
                    <a:close/>
                  </a:path>
                </a:pathLst>
              </a:custGeom>
              <a:solidFill>
                <a:srgbClr val="8A8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4" name="Freeform 70"/>
              <p:cNvSpPr>
                <a:spLocks/>
              </p:cNvSpPr>
              <p:nvPr/>
            </p:nvSpPr>
            <p:spPr bwMode="auto">
              <a:xfrm>
                <a:off x="4756" y="3496"/>
                <a:ext cx="142" cy="498"/>
              </a:xfrm>
              <a:custGeom>
                <a:avLst/>
                <a:gdLst>
                  <a:gd name="T0" fmla="*/ 142 w 142"/>
                  <a:gd name="T1" fmla="*/ 100 h 498"/>
                  <a:gd name="T2" fmla="*/ 0 w 142"/>
                  <a:gd name="T3" fmla="*/ 0 h 498"/>
                  <a:gd name="T4" fmla="*/ 0 w 142"/>
                  <a:gd name="T5" fmla="*/ 398 h 498"/>
                  <a:gd name="T6" fmla="*/ 142 w 142"/>
                  <a:gd name="T7" fmla="*/ 498 h 498"/>
                  <a:gd name="T8" fmla="*/ 142 w 142"/>
                  <a:gd name="T9" fmla="*/ 100 h 498"/>
                </a:gdLst>
                <a:ahLst/>
                <a:cxnLst>
                  <a:cxn ang="0">
                    <a:pos x="T0" y="T1"/>
                  </a:cxn>
                  <a:cxn ang="0">
                    <a:pos x="T2" y="T3"/>
                  </a:cxn>
                  <a:cxn ang="0">
                    <a:pos x="T4" y="T5"/>
                  </a:cxn>
                  <a:cxn ang="0">
                    <a:pos x="T6" y="T7"/>
                  </a:cxn>
                  <a:cxn ang="0">
                    <a:pos x="T8" y="T9"/>
                  </a:cxn>
                </a:cxnLst>
                <a:rect l="0" t="0" r="r" b="b"/>
                <a:pathLst>
                  <a:path w="142" h="498">
                    <a:moveTo>
                      <a:pt x="142" y="100"/>
                    </a:moveTo>
                    <a:lnTo>
                      <a:pt x="0" y="0"/>
                    </a:lnTo>
                    <a:lnTo>
                      <a:pt x="0" y="398"/>
                    </a:lnTo>
                    <a:lnTo>
                      <a:pt x="142" y="498"/>
                    </a:lnTo>
                    <a:lnTo>
                      <a:pt x="142" y="100"/>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5" name="Freeform 71"/>
              <p:cNvSpPr>
                <a:spLocks/>
              </p:cNvSpPr>
              <p:nvPr/>
            </p:nvSpPr>
            <p:spPr bwMode="auto">
              <a:xfrm>
                <a:off x="4756" y="3496"/>
                <a:ext cx="142" cy="498"/>
              </a:xfrm>
              <a:custGeom>
                <a:avLst/>
                <a:gdLst>
                  <a:gd name="T0" fmla="*/ 142 w 142"/>
                  <a:gd name="T1" fmla="*/ 100 h 498"/>
                  <a:gd name="T2" fmla="*/ 0 w 142"/>
                  <a:gd name="T3" fmla="*/ 0 h 498"/>
                  <a:gd name="T4" fmla="*/ 0 w 142"/>
                  <a:gd name="T5" fmla="*/ 398 h 498"/>
                  <a:gd name="T6" fmla="*/ 142 w 142"/>
                  <a:gd name="T7" fmla="*/ 498 h 498"/>
                  <a:gd name="T8" fmla="*/ 142 w 142"/>
                  <a:gd name="T9" fmla="*/ 100 h 498"/>
                </a:gdLst>
                <a:ahLst/>
                <a:cxnLst>
                  <a:cxn ang="0">
                    <a:pos x="T0" y="T1"/>
                  </a:cxn>
                  <a:cxn ang="0">
                    <a:pos x="T2" y="T3"/>
                  </a:cxn>
                  <a:cxn ang="0">
                    <a:pos x="T4" y="T5"/>
                  </a:cxn>
                  <a:cxn ang="0">
                    <a:pos x="T6" y="T7"/>
                  </a:cxn>
                  <a:cxn ang="0">
                    <a:pos x="T8" y="T9"/>
                  </a:cxn>
                </a:cxnLst>
                <a:rect l="0" t="0" r="r" b="b"/>
                <a:pathLst>
                  <a:path w="142" h="498">
                    <a:moveTo>
                      <a:pt x="142" y="100"/>
                    </a:moveTo>
                    <a:lnTo>
                      <a:pt x="0" y="0"/>
                    </a:lnTo>
                    <a:lnTo>
                      <a:pt x="0" y="398"/>
                    </a:lnTo>
                    <a:lnTo>
                      <a:pt x="142" y="498"/>
                    </a:lnTo>
                    <a:lnTo>
                      <a:pt x="142" y="1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6" name="Freeform 72"/>
              <p:cNvSpPr>
                <a:spLocks/>
              </p:cNvSpPr>
              <p:nvPr/>
            </p:nvSpPr>
            <p:spPr bwMode="auto">
              <a:xfrm>
                <a:off x="4756" y="3476"/>
                <a:ext cx="171" cy="120"/>
              </a:xfrm>
              <a:custGeom>
                <a:avLst/>
                <a:gdLst>
                  <a:gd name="T0" fmla="*/ 142 w 171"/>
                  <a:gd name="T1" fmla="*/ 120 h 120"/>
                  <a:gd name="T2" fmla="*/ 0 w 171"/>
                  <a:gd name="T3" fmla="*/ 20 h 120"/>
                  <a:gd name="T4" fmla="*/ 27 w 171"/>
                  <a:gd name="T5" fmla="*/ 0 h 120"/>
                  <a:gd name="T6" fmla="*/ 171 w 171"/>
                  <a:gd name="T7" fmla="*/ 100 h 120"/>
                  <a:gd name="T8" fmla="*/ 142 w 171"/>
                  <a:gd name="T9" fmla="*/ 120 h 120"/>
                </a:gdLst>
                <a:ahLst/>
                <a:cxnLst>
                  <a:cxn ang="0">
                    <a:pos x="T0" y="T1"/>
                  </a:cxn>
                  <a:cxn ang="0">
                    <a:pos x="T2" y="T3"/>
                  </a:cxn>
                  <a:cxn ang="0">
                    <a:pos x="T4" y="T5"/>
                  </a:cxn>
                  <a:cxn ang="0">
                    <a:pos x="T6" y="T7"/>
                  </a:cxn>
                  <a:cxn ang="0">
                    <a:pos x="T8" y="T9"/>
                  </a:cxn>
                </a:cxnLst>
                <a:rect l="0" t="0" r="r" b="b"/>
                <a:pathLst>
                  <a:path w="171" h="120">
                    <a:moveTo>
                      <a:pt x="142" y="120"/>
                    </a:moveTo>
                    <a:lnTo>
                      <a:pt x="0" y="20"/>
                    </a:lnTo>
                    <a:lnTo>
                      <a:pt x="27" y="0"/>
                    </a:lnTo>
                    <a:lnTo>
                      <a:pt x="171" y="100"/>
                    </a:lnTo>
                    <a:lnTo>
                      <a:pt x="142" y="12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7" name="Freeform 73"/>
              <p:cNvSpPr>
                <a:spLocks/>
              </p:cNvSpPr>
              <p:nvPr/>
            </p:nvSpPr>
            <p:spPr bwMode="auto">
              <a:xfrm>
                <a:off x="4766" y="3544"/>
                <a:ext cx="122" cy="391"/>
              </a:xfrm>
              <a:custGeom>
                <a:avLst/>
                <a:gdLst>
                  <a:gd name="T0" fmla="*/ 122 w 122"/>
                  <a:gd name="T1" fmla="*/ 85 h 391"/>
                  <a:gd name="T2" fmla="*/ 0 w 122"/>
                  <a:gd name="T3" fmla="*/ 0 h 391"/>
                  <a:gd name="T4" fmla="*/ 0 w 122"/>
                  <a:gd name="T5" fmla="*/ 306 h 391"/>
                  <a:gd name="T6" fmla="*/ 122 w 122"/>
                  <a:gd name="T7" fmla="*/ 391 h 391"/>
                  <a:gd name="T8" fmla="*/ 122 w 122"/>
                  <a:gd name="T9" fmla="*/ 85 h 391"/>
                </a:gdLst>
                <a:ahLst/>
                <a:cxnLst>
                  <a:cxn ang="0">
                    <a:pos x="T0" y="T1"/>
                  </a:cxn>
                  <a:cxn ang="0">
                    <a:pos x="T2" y="T3"/>
                  </a:cxn>
                  <a:cxn ang="0">
                    <a:pos x="T4" y="T5"/>
                  </a:cxn>
                  <a:cxn ang="0">
                    <a:pos x="T6" y="T7"/>
                  </a:cxn>
                  <a:cxn ang="0">
                    <a:pos x="T8" y="T9"/>
                  </a:cxn>
                </a:cxnLst>
                <a:rect l="0" t="0" r="r" b="b"/>
                <a:pathLst>
                  <a:path w="122" h="391">
                    <a:moveTo>
                      <a:pt x="122" y="85"/>
                    </a:moveTo>
                    <a:lnTo>
                      <a:pt x="0" y="0"/>
                    </a:lnTo>
                    <a:lnTo>
                      <a:pt x="0" y="306"/>
                    </a:lnTo>
                    <a:lnTo>
                      <a:pt x="122" y="391"/>
                    </a:lnTo>
                    <a:lnTo>
                      <a:pt x="122" y="85"/>
                    </a:lnTo>
                    <a:close/>
                  </a:path>
                </a:pathLst>
              </a:custGeom>
              <a:solidFill>
                <a:srgbClr val="048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8" name="Freeform 74"/>
              <p:cNvSpPr>
                <a:spLocks/>
              </p:cNvSpPr>
              <p:nvPr/>
            </p:nvSpPr>
            <p:spPr bwMode="auto">
              <a:xfrm>
                <a:off x="4793" y="3540"/>
                <a:ext cx="80" cy="63"/>
              </a:xfrm>
              <a:custGeom>
                <a:avLst/>
                <a:gdLst>
                  <a:gd name="T0" fmla="*/ 0 w 80"/>
                  <a:gd name="T1" fmla="*/ 0 h 63"/>
                  <a:gd name="T2" fmla="*/ 0 w 80"/>
                  <a:gd name="T3" fmla="*/ 7 h 63"/>
                  <a:gd name="T4" fmla="*/ 80 w 80"/>
                  <a:gd name="T5" fmla="*/ 63 h 63"/>
                  <a:gd name="T6" fmla="*/ 80 w 80"/>
                  <a:gd name="T7" fmla="*/ 55 h 63"/>
                  <a:gd name="T8" fmla="*/ 0 w 80"/>
                  <a:gd name="T9" fmla="*/ 0 h 63"/>
                </a:gdLst>
                <a:ahLst/>
                <a:cxnLst>
                  <a:cxn ang="0">
                    <a:pos x="T0" y="T1"/>
                  </a:cxn>
                  <a:cxn ang="0">
                    <a:pos x="T2" y="T3"/>
                  </a:cxn>
                  <a:cxn ang="0">
                    <a:pos x="T4" y="T5"/>
                  </a:cxn>
                  <a:cxn ang="0">
                    <a:pos x="T6" y="T7"/>
                  </a:cxn>
                  <a:cxn ang="0">
                    <a:pos x="T8" y="T9"/>
                  </a:cxn>
                </a:cxnLst>
                <a:rect l="0" t="0" r="r" b="b"/>
                <a:pathLst>
                  <a:path w="80" h="63">
                    <a:moveTo>
                      <a:pt x="0" y="0"/>
                    </a:moveTo>
                    <a:lnTo>
                      <a:pt x="0" y="7"/>
                    </a:lnTo>
                    <a:lnTo>
                      <a:pt x="80" y="63"/>
                    </a:lnTo>
                    <a:lnTo>
                      <a:pt x="80" y="55"/>
                    </a:lnTo>
                    <a:lnTo>
                      <a:pt x="0" y="0"/>
                    </a:lnTo>
                    <a:close/>
                  </a:path>
                </a:pathLst>
              </a:custGeom>
              <a:solidFill>
                <a:srgbClr val="7371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79" name="Freeform 75"/>
              <p:cNvSpPr>
                <a:spLocks/>
              </p:cNvSpPr>
              <p:nvPr/>
            </p:nvSpPr>
            <p:spPr bwMode="auto">
              <a:xfrm>
                <a:off x="4793" y="3540"/>
                <a:ext cx="80" cy="63"/>
              </a:xfrm>
              <a:custGeom>
                <a:avLst/>
                <a:gdLst>
                  <a:gd name="T0" fmla="*/ 0 w 80"/>
                  <a:gd name="T1" fmla="*/ 0 h 63"/>
                  <a:gd name="T2" fmla="*/ 0 w 80"/>
                  <a:gd name="T3" fmla="*/ 7 h 63"/>
                  <a:gd name="T4" fmla="*/ 80 w 80"/>
                  <a:gd name="T5" fmla="*/ 63 h 63"/>
                  <a:gd name="T6" fmla="*/ 80 w 80"/>
                  <a:gd name="T7" fmla="*/ 55 h 63"/>
                  <a:gd name="T8" fmla="*/ 0 w 80"/>
                  <a:gd name="T9" fmla="*/ 0 h 63"/>
                </a:gdLst>
                <a:ahLst/>
                <a:cxnLst>
                  <a:cxn ang="0">
                    <a:pos x="T0" y="T1"/>
                  </a:cxn>
                  <a:cxn ang="0">
                    <a:pos x="T2" y="T3"/>
                  </a:cxn>
                  <a:cxn ang="0">
                    <a:pos x="T4" y="T5"/>
                  </a:cxn>
                  <a:cxn ang="0">
                    <a:pos x="T6" y="T7"/>
                  </a:cxn>
                  <a:cxn ang="0">
                    <a:pos x="T8" y="T9"/>
                  </a:cxn>
                </a:cxnLst>
                <a:rect l="0" t="0" r="r" b="b"/>
                <a:pathLst>
                  <a:path w="80" h="63">
                    <a:moveTo>
                      <a:pt x="0" y="0"/>
                    </a:moveTo>
                    <a:lnTo>
                      <a:pt x="0" y="7"/>
                    </a:lnTo>
                    <a:lnTo>
                      <a:pt x="80" y="63"/>
                    </a:lnTo>
                    <a:lnTo>
                      <a:pt x="80" y="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0" name="Freeform 76"/>
              <p:cNvSpPr>
                <a:spLocks/>
              </p:cNvSpPr>
              <p:nvPr/>
            </p:nvSpPr>
            <p:spPr bwMode="auto">
              <a:xfrm>
                <a:off x="4906" y="3613"/>
                <a:ext cx="14" cy="20"/>
              </a:xfrm>
              <a:custGeom>
                <a:avLst/>
                <a:gdLst>
                  <a:gd name="T0" fmla="*/ 10 w 11"/>
                  <a:gd name="T1" fmla="*/ 8 h 14"/>
                  <a:gd name="T2" fmla="*/ 4 w 11"/>
                  <a:gd name="T3" fmla="*/ 13 h 14"/>
                  <a:gd name="T4" fmla="*/ 0 w 11"/>
                  <a:gd name="T5" fmla="*/ 6 h 14"/>
                  <a:gd name="T6" fmla="*/ 6 w 11"/>
                  <a:gd name="T7" fmla="*/ 0 h 14"/>
                  <a:gd name="T8" fmla="*/ 10 w 11"/>
                  <a:gd name="T9" fmla="*/ 8 h 14"/>
                </a:gdLst>
                <a:ahLst/>
                <a:cxnLst>
                  <a:cxn ang="0">
                    <a:pos x="T0" y="T1"/>
                  </a:cxn>
                  <a:cxn ang="0">
                    <a:pos x="T2" y="T3"/>
                  </a:cxn>
                  <a:cxn ang="0">
                    <a:pos x="T4" y="T5"/>
                  </a:cxn>
                  <a:cxn ang="0">
                    <a:pos x="T6" y="T7"/>
                  </a:cxn>
                  <a:cxn ang="0">
                    <a:pos x="T8" y="T9"/>
                  </a:cxn>
                </a:cxnLst>
                <a:rect l="0" t="0" r="r" b="b"/>
                <a:pathLst>
                  <a:path w="11" h="14">
                    <a:moveTo>
                      <a:pt x="10" y="8"/>
                    </a:moveTo>
                    <a:cubicBezTo>
                      <a:pt x="9" y="11"/>
                      <a:pt x="7" y="14"/>
                      <a:pt x="4" y="13"/>
                    </a:cubicBezTo>
                    <a:cubicBezTo>
                      <a:pt x="2" y="13"/>
                      <a:pt x="0" y="10"/>
                      <a:pt x="0" y="6"/>
                    </a:cubicBezTo>
                    <a:cubicBezTo>
                      <a:pt x="1" y="3"/>
                      <a:pt x="4" y="0"/>
                      <a:pt x="6" y="0"/>
                    </a:cubicBezTo>
                    <a:cubicBezTo>
                      <a:pt x="9" y="1"/>
                      <a:pt x="11" y="4"/>
                      <a:pt x="10" y="8"/>
                    </a:cubicBezTo>
                    <a:close/>
                  </a:path>
                </a:pathLst>
              </a:custGeom>
              <a:solidFill>
                <a:srgbClr val="27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1" name="Freeform 77"/>
              <p:cNvSpPr>
                <a:spLocks/>
              </p:cNvSpPr>
              <p:nvPr/>
            </p:nvSpPr>
            <p:spPr bwMode="auto">
              <a:xfrm>
                <a:off x="4910" y="3615"/>
                <a:ext cx="10" cy="20"/>
              </a:xfrm>
              <a:custGeom>
                <a:avLst/>
                <a:gdLst>
                  <a:gd name="T0" fmla="*/ 4 w 10"/>
                  <a:gd name="T1" fmla="*/ 20 h 20"/>
                  <a:gd name="T2" fmla="*/ 10 w 10"/>
                  <a:gd name="T3" fmla="*/ 3 h 20"/>
                  <a:gd name="T4" fmla="*/ 6 w 10"/>
                  <a:gd name="T5" fmla="*/ 0 h 20"/>
                  <a:gd name="T6" fmla="*/ 0 w 10"/>
                  <a:gd name="T7" fmla="*/ 17 h 20"/>
                  <a:gd name="T8" fmla="*/ 4 w 10"/>
                  <a:gd name="T9" fmla="*/ 20 h 20"/>
                </a:gdLst>
                <a:ahLst/>
                <a:cxnLst>
                  <a:cxn ang="0">
                    <a:pos x="T0" y="T1"/>
                  </a:cxn>
                  <a:cxn ang="0">
                    <a:pos x="T2" y="T3"/>
                  </a:cxn>
                  <a:cxn ang="0">
                    <a:pos x="T4" y="T5"/>
                  </a:cxn>
                  <a:cxn ang="0">
                    <a:pos x="T6" y="T7"/>
                  </a:cxn>
                  <a:cxn ang="0">
                    <a:pos x="T8" y="T9"/>
                  </a:cxn>
                </a:cxnLst>
                <a:rect l="0" t="0" r="r" b="b"/>
                <a:pathLst>
                  <a:path w="10" h="20">
                    <a:moveTo>
                      <a:pt x="4" y="20"/>
                    </a:moveTo>
                    <a:lnTo>
                      <a:pt x="10" y="3"/>
                    </a:lnTo>
                    <a:lnTo>
                      <a:pt x="6" y="0"/>
                    </a:lnTo>
                    <a:lnTo>
                      <a:pt x="0" y="17"/>
                    </a:lnTo>
                    <a:lnTo>
                      <a:pt x="4" y="20"/>
                    </a:lnTo>
                    <a:close/>
                  </a:path>
                </a:pathLst>
              </a:custGeom>
              <a:solidFill>
                <a:srgbClr val="27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2" name="Freeform 78"/>
              <p:cNvSpPr>
                <a:spLocks/>
              </p:cNvSpPr>
              <p:nvPr/>
            </p:nvSpPr>
            <p:spPr bwMode="auto">
              <a:xfrm>
                <a:off x="4910" y="3616"/>
                <a:ext cx="14" cy="20"/>
              </a:xfrm>
              <a:custGeom>
                <a:avLst/>
                <a:gdLst>
                  <a:gd name="T0" fmla="*/ 10 w 11"/>
                  <a:gd name="T1" fmla="*/ 8 h 14"/>
                  <a:gd name="T2" fmla="*/ 4 w 11"/>
                  <a:gd name="T3" fmla="*/ 13 h 14"/>
                  <a:gd name="T4" fmla="*/ 1 w 11"/>
                  <a:gd name="T5" fmla="*/ 6 h 14"/>
                  <a:gd name="T6" fmla="*/ 6 w 11"/>
                  <a:gd name="T7" fmla="*/ 0 h 14"/>
                  <a:gd name="T8" fmla="*/ 10 w 11"/>
                  <a:gd name="T9" fmla="*/ 8 h 14"/>
                </a:gdLst>
                <a:ahLst/>
                <a:cxnLst>
                  <a:cxn ang="0">
                    <a:pos x="T0" y="T1"/>
                  </a:cxn>
                  <a:cxn ang="0">
                    <a:pos x="T2" y="T3"/>
                  </a:cxn>
                  <a:cxn ang="0">
                    <a:pos x="T4" y="T5"/>
                  </a:cxn>
                  <a:cxn ang="0">
                    <a:pos x="T6" y="T7"/>
                  </a:cxn>
                  <a:cxn ang="0">
                    <a:pos x="T8" y="T9"/>
                  </a:cxn>
                </a:cxnLst>
                <a:rect l="0" t="0" r="r" b="b"/>
                <a:pathLst>
                  <a:path w="11" h="14">
                    <a:moveTo>
                      <a:pt x="10" y="8"/>
                    </a:moveTo>
                    <a:cubicBezTo>
                      <a:pt x="10" y="11"/>
                      <a:pt x="7" y="14"/>
                      <a:pt x="4" y="13"/>
                    </a:cubicBezTo>
                    <a:cubicBezTo>
                      <a:pt x="2" y="13"/>
                      <a:pt x="0" y="10"/>
                      <a:pt x="1" y="6"/>
                    </a:cubicBezTo>
                    <a:cubicBezTo>
                      <a:pt x="1" y="3"/>
                      <a:pt x="4" y="0"/>
                      <a:pt x="6" y="0"/>
                    </a:cubicBezTo>
                    <a:cubicBezTo>
                      <a:pt x="9" y="1"/>
                      <a:pt x="11" y="4"/>
                      <a:pt x="10" y="8"/>
                    </a:cubicBezTo>
                    <a:close/>
                  </a:path>
                </a:pathLst>
              </a:custGeom>
              <a:solidFill>
                <a:srgbClr val="75C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3" name="Freeform 79"/>
              <p:cNvSpPr>
                <a:spLocks/>
              </p:cNvSpPr>
              <p:nvPr/>
            </p:nvSpPr>
            <p:spPr bwMode="auto">
              <a:xfrm>
                <a:off x="4774" y="3526"/>
                <a:ext cx="15" cy="18"/>
              </a:xfrm>
              <a:custGeom>
                <a:avLst/>
                <a:gdLst>
                  <a:gd name="T0" fmla="*/ 5 w 11"/>
                  <a:gd name="T1" fmla="*/ 0 h 13"/>
                  <a:gd name="T2" fmla="*/ 4 w 11"/>
                  <a:gd name="T3" fmla="*/ 0 h 13"/>
                  <a:gd name="T4" fmla="*/ 1 w 11"/>
                  <a:gd name="T5" fmla="*/ 7 h 13"/>
                  <a:gd name="T6" fmla="*/ 6 w 11"/>
                  <a:gd name="T7" fmla="*/ 13 h 13"/>
                  <a:gd name="T8" fmla="*/ 6 w 11"/>
                  <a:gd name="T9" fmla="*/ 13 h 13"/>
                  <a:gd name="T10" fmla="*/ 10 w 11"/>
                  <a:gd name="T11" fmla="*/ 5 h 13"/>
                  <a:gd name="T12" fmla="*/ 5 w 11"/>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0"/>
                    </a:moveTo>
                    <a:cubicBezTo>
                      <a:pt x="5" y="0"/>
                      <a:pt x="4" y="0"/>
                      <a:pt x="4" y="0"/>
                    </a:cubicBezTo>
                    <a:cubicBezTo>
                      <a:pt x="2" y="0"/>
                      <a:pt x="0" y="3"/>
                      <a:pt x="1" y="7"/>
                    </a:cubicBezTo>
                    <a:cubicBezTo>
                      <a:pt x="1" y="10"/>
                      <a:pt x="3" y="13"/>
                      <a:pt x="6" y="13"/>
                    </a:cubicBezTo>
                    <a:cubicBezTo>
                      <a:pt x="6" y="13"/>
                      <a:pt x="6" y="13"/>
                      <a:pt x="6" y="13"/>
                    </a:cubicBezTo>
                    <a:cubicBezTo>
                      <a:pt x="9" y="12"/>
                      <a:pt x="11" y="9"/>
                      <a:pt x="10" y="5"/>
                    </a:cubicBezTo>
                    <a:cubicBezTo>
                      <a:pt x="9" y="2"/>
                      <a:pt x="7" y="0"/>
                      <a:pt x="5" y="0"/>
                    </a:cubicBezTo>
                  </a:path>
                </a:pathLst>
              </a:custGeom>
              <a:solidFill>
                <a:srgbClr val="6F6D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4" name="Freeform 80"/>
              <p:cNvSpPr>
                <a:spLocks/>
              </p:cNvSpPr>
              <p:nvPr/>
            </p:nvSpPr>
            <p:spPr bwMode="auto">
              <a:xfrm>
                <a:off x="4807" y="3896"/>
                <a:ext cx="25" cy="33"/>
              </a:xfrm>
              <a:custGeom>
                <a:avLst/>
                <a:gdLst>
                  <a:gd name="T0" fmla="*/ 9 w 19"/>
                  <a:gd name="T1" fmla="*/ 0 h 23"/>
                  <a:gd name="T2" fmla="*/ 8 w 19"/>
                  <a:gd name="T3" fmla="*/ 0 h 23"/>
                  <a:gd name="T4" fmla="*/ 1 w 19"/>
                  <a:gd name="T5" fmla="*/ 13 h 23"/>
                  <a:gd name="T6" fmla="*/ 11 w 19"/>
                  <a:gd name="T7" fmla="*/ 23 h 23"/>
                  <a:gd name="T8" fmla="*/ 11 w 19"/>
                  <a:gd name="T9" fmla="*/ 23 h 23"/>
                  <a:gd name="T10" fmla="*/ 18 w 19"/>
                  <a:gd name="T11" fmla="*/ 10 h 23"/>
                  <a:gd name="T12" fmla="*/ 9 w 1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0"/>
                    </a:moveTo>
                    <a:cubicBezTo>
                      <a:pt x="8" y="0"/>
                      <a:pt x="8" y="0"/>
                      <a:pt x="8" y="0"/>
                    </a:cubicBezTo>
                    <a:cubicBezTo>
                      <a:pt x="3" y="1"/>
                      <a:pt x="0" y="6"/>
                      <a:pt x="1" y="13"/>
                    </a:cubicBezTo>
                    <a:cubicBezTo>
                      <a:pt x="2" y="18"/>
                      <a:pt x="6" y="23"/>
                      <a:pt x="11" y="23"/>
                    </a:cubicBezTo>
                    <a:cubicBezTo>
                      <a:pt x="11" y="23"/>
                      <a:pt x="11" y="23"/>
                      <a:pt x="11" y="23"/>
                    </a:cubicBezTo>
                    <a:cubicBezTo>
                      <a:pt x="16" y="22"/>
                      <a:pt x="19" y="16"/>
                      <a:pt x="18" y="10"/>
                    </a:cubicBezTo>
                    <a:cubicBezTo>
                      <a:pt x="17" y="4"/>
                      <a:pt x="13" y="0"/>
                      <a:pt x="9" y="0"/>
                    </a:cubicBezTo>
                  </a:path>
                </a:pathLst>
              </a:custGeom>
              <a:solidFill>
                <a:srgbClr val="6F6D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5" name="Freeform 81"/>
              <p:cNvSpPr>
                <a:spLocks/>
              </p:cNvSpPr>
              <p:nvPr/>
            </p:nvSpPr>
            <p:spPr bwMode="auto">
              <a:xfrm>
                <a:off x="4777" y="3528"/>
                <a:ext cx="8" cy="12"/>
              </a:xfrm>
              <a:custGeom>
                <a:avLst/>
                <a:gdLst>
                  <a:gd name="T0" fmla="*/ 1 w 6"/>
                  <a:gd name="T1" fmla="*/ 5 h 8"/>
                  <a:gd name="T2" fmla="*/ 4 w 6"/>
                  <a:gd name="T3" fmla="*/ 8 h 8"/>
                  <a:gd name="T4" fmla="*/ 6 w 6"/>
                  <a:gd name="T5" fmla="*/ 4 h 8"/>
                  <a:gd name="T6" fmla="*/ 3 w 6"/>
                  <a:gd name="T7" fmla="*/ 1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1" y="6"/>
                      <a:pt x="2" y="8"/>
                      <a:pt x="4" y="8"/>
                    </a:cubicBezTo>
                    <a:cubicBezTo>
                      <a:pt x="5" y="7"/>
                      <a:pt x="6" y="6"/>
                      <a:pt x="6" y="4"/>
                    </a:cubicBezTo>
                    <a:cubicBezTo>
                      <a:pt x="6" y="2"/>
                      <a:pt x="4" y="0"/>
                      <a:pt x="3" y="1"/>
                    </a:cubicBezTo>
                    <a:cubicBezTo>
                      <a:pt x="1" y="1"/>
                      <a:pt x="0" y="3"/>
                      <a:pt x="1" y="5"/>
                    </a:cubicBezTo>
                    <a:close/>
                  </a:path>
                </a:pathLst>
              </a:custGeom>
              <a:solidFill>
                <a:srgbClr val="8DC6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6" name="Freeform 82"/>
              <p:cNvSpPr>
                <a:spLocks/>
              </p:cNvSpPr>
              <p:nvPr/>
            </p:nvSpPr>
            <p:spPr bwMode="auto">
              <a:xfrm>
                <a:off x="4906" y="3642"/>
                <a:ext cx="14" cy="19"/>
              </a:xfrm>
              <a:custGeom>
                <a:avLst/>
                <a:gdLst>
                  <a:gd name="T0" fmla="*/ 10 w 11"/>
                  <a:gd name="T1" fmla="*/ 7 h 14"/>
                  <a:gd name="T2" fmla="*/ 4 w 11"/>
                  <a:gd name="T3" fmla="*/ 13 h 14"/>
                  <a:gd name="T4" fmla="*/ 0 w 11"/>
                  <a:gd name="T5" fmla="*/ 6 h 14"/>
                  <a:gd name="T6" fmla="*/ 6 w 11"/>
                  <a:gd name="T7" fmla="*/ 0 h 14"/>
                  <a:gd name="T8" fmla="*/ 10 w 11"/>
                  <a:gd name="T9" fmla="*/ 7 h 14"/>
                </a:gdLst>
                <a:ahLst/>
                <a:cxnLst>
                  <a:cxn ang="0">
                    <a:pos x="T0" y="T1"/>
                  </a:cxn>
                  <a:cxn ang="0">
                    <a:pos x="T2" y="T3"/>
                  </a:cxn>
                  <a:cxn ang="0">
                    <a:pos x="T4" y="T5"/>
                  </a:cxn>
                  <a:cxn ang="0">
                    <a:pos x="T6" y="T7"/>
                  </a:cxn>
                  <a:cxn ang="0">
                    <a:pos x="T8" y="T9"/>
                  </a:cxn>
                </a:cxnLst>
                <a:rect l="0" t="0" r="r" b="b"/>
                <a:pathLst>
                  <a:path w="11" h="14">
                    <a:moveTo>
                      <a:pt x="10" y="7"/>
                    </a:moveTo>
                    <a:cubicBezTo>
                      <a:pt x="9" y="11"/>
                      <a:pt x="7" y="14"/>
                      <a:pt x="4" y="13"/>
                    </a:cubicBezTo>
                    <a:cubicBezTo>
                      <a:pt x="2" y="13"/>
                      <a:pt x="0" y="10"/>
                      <a:pt x="0" y="6"/>
                    </a:cubicBezTo>
                    <a:cubicBezTo>
                      <a:pt x="1" y="3"/>
                      <a:pt x="4" y="0"/>
                      <a:pt x="6" y="0"/>
                    </a:cubicBezTo>
                    <a:cubicBezTo>
                      <a:pt x="9" y="1"/>
                      <a:pt x="11" y="4"/>
                      <a:pt x="10" y="7"/>
                    </a:cubicBezTo>
                    <a:close/>
                  </a:path>
                </a:pathLst>
              </a:custGeom>
              <a:solidFill>
                <a:srgbClr val="27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7" name="Freeform 83"/>
              <p:cNvSpPr>
                <a:spLocks/>
              </p:cNvSpPr>
              <p:nvPr/>
            </p:nvSpPr>
            <p:spPr bwMode="auto">
              <a:xfrm>
                <a:off x="4910" y="3643"/>
                <a:ext cx="10" cy="20"/>
              </a:xfrm>
              <a:custGeom>
                <a:avLst/>
                <a:gdLst>
                  <a:gd name="T0" fmla="*/ 4 w 10"/>
                  <a:gd name="T1" fmla="*/ 20 h 20"/>
                  <a:gd name="T2" fmla="*/ 10 w 10"/>
                  <a:gd name="T3" fmla="*/ 3 h 20"/>
                  <a:gd name="T4" fmla="*/ 6 w 10"/>
                  <a:gd name="T5" fmla="*/ 0 h 20"/>
                  <a:gd name="T6" fmla="*/ 0 w 10"/>
                  <a:gd name="T7" fmla="*/ 17 h 20"/>
                  <a:gd name="T8" fmla="*/ 4 w 10"/>
                  <a:gd name="T9" fmla="*/ 20 h 20"/>
                </a:gdLst>
                <a:ahLst/>
                <a:cxnLst>
                  <a:cxn ang="0">
                    <a:pos x="T0" y="T1"/>
                  </a:cxn>
                  <a:cxn ang="0">
                    <a:pos x="T2" y="T3"/>
                  </a:cxn>
                  <a:cxn ang="0">
                    <a:pos x="T4" y="T5"/>
                  </a:cxn>
                  <a:cxn ang="0">
                    <a:pos x="T6" y="T7"/>
                  </a:cxn>
                  <a:cxn ang="0">
                    <a:pos x="T8" y="T9"/>
                  </a:cxn>
                </a:cxnLst>
                <a:rect l="0" t="0" r="r" b="b"/>
                <a:pathLst>
                  <a:path w="10" h="20">
                    <a:moveTo>
                      <a:pt x="4" y="20"/>
                    </a:moveTo>
                    <a:lnTo>
                      <a:pt x="10" y="3"/>
                    </a:lnTo>
                    <a:lnTo>
                      <a:pt x="6" y="0"/>
                    </a:lnTo>
                    <a:lnTo>
                      <a:pt x="0" y="17"/>
                    </a:lnTo>
                    <a:lnTo>
                      <a:pt x="4" y="20"/>
                    </a:lnTo>
                    <a:close/>
                  </a:path>
                </a:pathLst>
              </a:custGeom>
              <a:solidFill>
                <a:srgbClr val="27A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88" name="Freeform 84"/>
              <p:cNvSpPr>
                <a:spLocks/>
              </p:cNvSpPr>
              <p:nvPr/>
            </p:nvSpPr>
            <p:spPr bwMode="auto">
              <a:xfrm>
                <a:off x="4910" y="3644"/>
                <a:ext cx="14" cy="20"/>
              </a:xfrm>
              <a:custGeom>
                <a:avLst/>
                <a:gdLst>
                  <a:gd name="T0" fmla="*/ 10 w 11"/>
                  <a:gd name="T1" fmla="*/ 7 h 14"/>
                  <a:gd name="T2" fmla="*/ 4 w 11"/>
                  <a:gd name="T3" fmla="*/ 13 h 14"/>
                  <a:gd name="T4" fmla="*/ 1 w 11"/>
                  <a:gd name="T5" fmla="*/ 6 h 14"/>
                  <a:gd name="T6" fmla="*/ 6 w 11"/>
                  <a:gd name="T7" fmla="*/ 0 h 14"/>
                  <a:gd name="T8" fmla="*/ 10 w 11"/>
                  <a:gd name="T9" fmla="*/ 7 h 14"/>
                </a:gdLst>
                <a:ahLst/>
                <a:cxnLst>
                  <a:cxn ang="0">
                    <a:pos x="T0" y="T1"/>
                  </a:cxn>
                  <a:cxn ang="0">
                    <a:pos x="T2" y="T3"/>
                  </a:cxn>
                  <a:cxn ang="0">
                    <a:pos x="T4" y="T5"/>
                  </a:cxn>
                  <a:cxn ang="0">
                    <a:pos x="T6" y="T7"/>
                  </a:cxn>
                  <a:cxn ang="0">
                    <a:pos x="T8" y="T9"/>
                  </a:cxn>
                </a:cxnLst>
                <a:rect l="0" t="0" r="r" b="b"/>
                <a:pathLst>
                  <a:path w="11" h="14">
                    <a:moveTo>
                      <a:pt x="10" y="7"/>
                    </a:moveTo>
                    <a:cubicBezTo>
                      <a:pt x="10" y="11"/>
                      <a:pt x="7" y="14"/>
                      <a:pt x="4" y="13"/>
                    </a:cubicBezTo>
                    <a:cubicBezTo>
                      <a:pt x="2" y="13"/>
                      <a:pt x="0" y="10"/>
                      <a:pt x="1" y="6"/>
                    </a:cubicBezTo>
                    <a:cubicBezTo>
                      <a:pt x="1" y="3"/>
                      <a:pt x="4" y="0"/>
                      <a:pt x="6" y="0"/>
                    </a:cubicBezTo>
                    <a:cubicBezTo>
                      <a:pt x="9" y="1"/>
                      <a:pt x="11" y="4"/>
                      <a:pt x="10" y="7"/>
                    </a:cubicBezTo>
                    <a:close/>
                  </a:path>
                </a:pathLst>
              </a:custGeom>
              <a:solidFill>
                <a:srgbClr val="75C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90" name="Group 89"/>
            <p:cNvGrpSpPr/>
            <p:nvPr/>
          </p:nvGrpSpPr>
          <p:grpSpPr>
            <a:xfrm>
              <a:off x="6656728" y="5613250"/>
              <a:ext cx="831850" cy="984251"/>
              <a:chOff x="6419850" y="5919788"/>
              <a:chExt cx="831850" cy="984251"/>
            </a:xfrm>
          </p:grpSpPr>
          <p:sp>
            <p:nvSpPr>
              <p:cNvPr id="55" name="AutoShape 49"/>
              <p:cNvSpPr>
                <a:spLocks noChangeAspect="1" noChangeArrowheads="1" noTextEdit="1"/>
              </p:cNvSpPr>
              <p:nvPr/>
            </p:nvSpPr>
            <p:spPr bwMode="auto">
              <a:xfrm>
                <a:off x="6419850" y="5919788"/>
                <a:ext cx="8318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6" name="Freeform 51"/>
              <p:cNvSpPr>
                <a:spLocks/>
              </p:cNvSpPr>
              <p:nvPr/>
            </p:nvSpPr>
            <p:spPr bwMode="auto">
              <a:xfrm>
                <a:off x="6757988" y="5922963"/>
                <a:ext cx="490538" cy="722313"/>
              </a:xfrm>
              <a:custGeom>
                <a:avLst/>
                <a:gdLst>
                  <a:gd name="T0" fmla="*/ 309 w 309"/>
                  <a:gd name="T1" fmla="*/ 185 h 455"/>
                  <a:gd name="T2" fmla="*/ 309 w 309"/>
                  <a:gd name="T3" fmla="*/ 185 h 455"/>
                  <a:gd name="T4" fmla="*/ 19 w 309"/>
                  <a:gd name="T5" fmla="*/ 0 h 455"/>
                  <a:gd name="T6" fmla="*/ 0 w 309"/>
                  <a:gd name="T7" fmla="*/ 11 h 455"/>
                  <a:gd name="T8" fmla="*/ 0 w 309"/>
                  <a:gd name="T9" fmla="*/ 267 h 455"/>
                  <a:gd name="T10" fmla="*/ 290 w 309"/>
                  <a:gd name="T11" fmla="*/ 455 h 455"/>
                  <a:gd name="T12" fmla="*/ 290 w 309"/>
                  <a:gd name="T13" fmla="*/ 455 h 455"/>
                  <a:gd name="T14" fmla="*/ 290 w 309"/>
                  <a:gd name="T15" fmla="*/ 455 h 455"/>
                  <a:gd name="T16" fmla="*/ 290 w 309"/>
                  <a:gd name="T17" fmla="*/ 455 h 455"/>
                  <a:gd name="T18" fmla="*/ 290 w 309"/>
                  <a:gd name="T19" fmla="*/ 455 h 455"/>
                  <a:gd name="T20" fmla="*/ 309 w 309"/>
                  <a:gd name="T21" fmla="*/ 442 h 455"/>
                  <a:gd name="T22" fmla="*/ 309 w 309"/>
                  <a:gd name="T23" fmla="*/ 185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9" h="455">
                    <a:moveTo>
                      <a:pt x="309" y="185"/>
                    </a:moveTo>
                    <a:lnTo>
                      <a:pt x="309" y="185"/>
                    </a:lnTo>
                    <a:lnTo>
                      <a:pt x="19" y="0"/>
                    </a:lnTo>
                    <a:lnTo>
                      <a:pt x="0" y="11"/>
                    </a:lnTo>
                    <a:lnTo>
                      <a:pt x="0" y="267"/>
                    </a:lnTo>
                    <a:lnTo>
                      <a:pt x="290" y="455"/>
                    </a:lnTo>
                    <a:lnTo>
                      <a:pt x="290" y="455"/>
                    </a:lnTo>
                    <a:lnTo>
                      <a:pt x="290" y="455"/>
                    </a:lnTo>
                    <a:lnTo>
                      <a:pt x="290" y="455"/>
                    </a:lnTo>
                    <a:lnTo>
                      <a:pt x="290" y="455"/>
                    </a:lnTo>
                    <a:lnTo>
                      <a:pt x="309" y="442"/>
                    </a:lnTo>
                    <a:lnTo>
                      <a:pt x="309" y="185"/>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7" name="Freeform 52"/>
              <p:cNvSpPr>
                <a:spLocks/>
              </p:cNvSpPr>
              <p:nvPr/>
            </p:nvSpPr>
            <p:spPr bwMode="auto">
              <a:xfrm>
                <a:off x="6423025" y="6346826"/>
                <a:ext cx="795338" cy="557213"/>
              </a:xfrm>
              <a:custGeom>
                <a:avLst/>
                <a:gdLst>
                  <a:gd name="T0" fmla="*/ 501 w 501"/>
                  <a:gd name="T1" fmla="*/ 188 h 351"/>
                  <a:gd name="T2" fmla="*/ 211 w 501"/>
                  <a:gd name="T3" fmla="*/ 0 h 351"/>
                  <a:gd name="T4" fmla="*/ 0 w 501"/>
                  <a:gd name="T5" fmla="*/ 141 h 351"/>
                  <a:gd name="T6" fmla="*/ 0 w 501"/>
                  <a:gd name="T7" fmla="*/ 164 h 351"/>
                  <a:gd name="T8" fmla="*/ 290 w 501"/>
                  <a:gd name="T9" fmla="*/ 351 h 351"/>
                  <a:gd name="T10" fmla="*/ 290 w 501"/>
                  <a:gd name="T11" fmla="*/ 351 h 351"/>
                  <a:gd name="T12" fmla="*/ 290 w 501"/>
                  <a:gd name="T13" fmla="*/ 351 h 351"/>
                  <a:gd name="T14" fmla="*/ 290 w 501"/>
                  <a:gd name="T15" fmla="*/ 351 h 351"/>
                  <a:gd name="T16" fmla="*/ 290 w 501"/>
                  <a:gd name="T17" fmla="*/ 351 h 351"/>
                  <a:gd name="T18" fmla="*/ 501 w 501"/>
                  <a:gd name="T19" fmla="*/ 212 h 351"/>
                  <a:gd name="T20" fmla="*/ 501 w 501"/>
                  <a:gd name="T21" fmla="*/ 188 h 351"/>
                  <a:gd name="T22" fmla="*/ 501 w 501"/>
                  <a:gd name="T23" fmla="*/ 18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351">
                    <a:moveTo>
                      <a:pt x="501" y="188"/>
                    </a:moveTo>
                    <a:lnTo>
                      <a:pt x="211" y="0"/>
                    </a:lnTo>
                    <a:lnTo>
                      <a:pt x="0" y="141"/>
                    </a:lnTo>
                    <a:lnTo>
                      <a:pt x="0" y="164"/>
                    </a:lnTo>
                    <a:lnTo>
                      <a:pt x="290" y="351"/>
                    </a:lnTo>
                    <a:lnTo>
                      <a:pt x="290" y="351"/>
                    </a:lnTo>
                    <a:lnTo>
                      <a:pt x="290" y="351"/>
                    </a:lnTo>
                    <a:lnTo>
                      <a:pt x="290" y="351"/>
                    </a:lnTo>
                    <a:lnTo>
                      <a:pt x="290" y="351"/>
                    </a:lnTo>
                    <a:lnTo>
                      <a:pt x="501" y="212"/>
                    </a:lnTo>
                    <a:lnTo>
                      <a:pt x="501" y="188"/>
                    </a:lnTo>
                    <a:lnTo>
                      <a:pt x="501" y="188"/>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8" name="Freeform 53"/>
              <p:cNvSpPr>
                <a:spLocks/>
              </p:cNvSpPr>
              <p:nvPr/>
            </p:nvSpPr>
            <p:spPr bwMode="auto">
              <a:xfrm>
                <a:off x="6757988" y="5922963"/>
                <a:ext cx="490538" cy="314325"/>
              </a:xfrm>
              <a:custGeom>
                <a:avLst/>
                <a:gdLst>
                  <a:gd name="T0" fmla="*/ 290 w 309"/>
                  <a:gd name="T1" fmla="*/ 198 h 198"/>
                  <a:gd name="T2" fmla="*/ 0 w 309"/>
                  <a:gd name="T3" fmla="*/ 11 h 198"/>
                  <a:gd name="T4" fmla="*/ 19 w 309"/>
                  <a:gd name="T5" fmla="*/ 0 h 198"/>
                  <a:gd name="T6" fmla="*/ 309 w 309"/>
                  <a:gd name="T7" fmla="*/ 185 h 198"/>
                  <a:gd name="T8" fmla="*/ 290 w 309"/>
                  <a:gd name="T9" fmla="*/ 198 h 198"/>
                </a:gdLst>
                <a:ahLst/>
                <a:cxnLst>
                  <a:cxn ang="0">
                    <a:pos x="T0" y="T1"/>
                  </a:cxn>
                  <a:cxn ang="0">
                    <a:pos x="T2" y="T3"/>
                  </a:cxn>
                  <a:cxn ang="0">
                    <a:pos x="T4" y="T5"/>
                  </a:cxn>
                  <a:cxn ang="0">
                    <a:pos x="T6" y="T7"/>
                  </a:cxn>
                  <a:cxn ang="0">
                    <a:pos x="T8" y="T9"/>
                  </a:cxn>
                </a:cxnLst>
                <a:rect l="0" t="0" r="r" b="b"/>
                <a:pathLst>
                  <a:path w="309" h="198">
                    <a:moveTo>
                      <a:pt x="290" y="198"/>
                    </a:moveTo>
                    <a:lnTo>
                      <a:pt x="0" y="11"/>
                    </a:lnTo>
                    <a:lnTo>
                      <a:pt x="19" y="0"/>
                    </a:lnTo>
                    <a:lnTo>
                      <a:pt x="309" y="185"/>
                    </a:lnTo>
                    <a:lnTo>
                      <a:pt x="290" y="198"/>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59" name="Freeform 54"/>
              <p:cNvSpPr>
                <a:spLocks/>
              </p:cNvSpPr>
              <p:nvPr/>
            </p:nvSpPr>
            <p:spPr bwMode="auto">
              <a:xfrm>
                <a:off x="7218363" y="6216651"/>
                <a:ext cx="30163" cy="428625"/>
              </a:xfrm>
              <a:custGeom>
                <a:avLst/>
                <a:gdLst>
                  <a:gd name="T0" fmla="*/ 0 w 19"/>
                  <a:gd name="T1" fmla="*/ 13 h 270"/>
                  <a:gd name="T2" fmla="*/ 0 w 19"/>
                  <a:gd name="T3" fmla="*/ 270 h 270"/>
                  <a:gd name="T4" fmla="*/ 19 w 19"/>
                  <a:gd name="T5" fmla="*/ 257 h 270"/>
                  <a:gd name="T6" fmla="*/ 19 w 19"/>
                  <a:gd name="T7" fmla="*/ 0 h 270"/>
                  <a:gd name="T8" fmla="*/ 0 w 19"/>
                  <a:gd name="T9" fmla="*/ 13 h 270"/>
                </a:gdLst>
                <a:ahLst/>
                <a:cxnLst>
                  <a:cxn ang="0">
                    <a:pos x="T0" y="T1"/>
                  </a:cxn>
                  <a:cxn ang="0">
                    <a:pos x="T2" y="T3"/>
                  </a:cxn>
                  <a:cxn ang="0">
                    <a:pos x="T4" y="T5"/>
                  </a:cxn>
                  <a:cxn ang="0">
                    <a:pos x="T6" y="T7"/>
                  </a:cxn>
                  <a:cxn ang="0">
                    <a:pos x="T8" y="T9"/>
                  </a:cxn>
                </a:cxnLst>
                <a:rect l="0" t="0" r="r" b="b"/>
                <a:pathLst>
                  <a:path w="19" h="270">
                    <a:moveTo>
                      <a:pt x="0" y="13"/>
                    </a:moveTo>
                    <a:lnTo>
                      <a:pt x="0" y="270"/>
                    </a:lnTo>
                    <a:lnTo>
                      <a:pt x="19" y="257"/>
                    </a:lnTo>
                    <a:lnTo>
                      <a:pt x="19" y="0"/>
                    </a:lnTo>
                    <a:lnTo>
                      <a:pt x="0" y="13"/>
                    </a:lnTo>
                    <a:close/>
                  </a:path>
                </a:pathLst>
              </a:custGeom>
              <a:solidFill>
                <a:srgbClr val="8A8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0" name="Freeform 55"/>
              <p:cNvSpPr>
                <a:spLocks/>
              </p:cNvSpPr>
              <p:nvPr/>
            </p:nvSpPr>
            <p:spPr bwMode="auto">
              <a:xfrm>
                <a:off x="6757988" y="5940426"/>
                <a:ext cx="460375" cy="704850"/>
              </a:xfrm>
              <a:custGeom>
                <a:avLst/>
                <a:gdLst>
                  <a:gd name="T0" fmla="*/ 290 w 290"/>
                  <a:gd name="T1" fmla="*/ 187 h 444"/>
                  <a:gd name="T2" fmla="*/ 0 w 290"/>
                  <a:gd name="T3" fmla="*/ 0 h 444"/>
                  <a:gd name="T4" fmla="*/ 0 w 290"/>
                  <a:gd name="T5" fmla="*/ 256 h 444"/>
                  <a:gd name="T6" fmla="*/ 290 w 290"/>
                  <a:gd name="T7" fmla="*/ 444 h 444"/>
                  <a:gd name="T8" fmla="*/ 290 w 290"/>
                  <a:gd name="T9" fmla="*/ 187 h 444"/>
                </a:gdLst>
                <a:ahLst/>
                <a:cxnLst>
                  <a:cxn ang="0">
                    <a:pos x="T0" y="T1"/>
                  </a:cxn>
                  <a:cxn ang="0">
                    <a:pos x="T2" y="T3"/>
                  </a:cxn>
                  <a:cxn ang="0">
                    <a:pos x="T4" y="T5"/>
                  </a:cxn>
                  <a:cxn ang="0">
                    <a:pos x="T6" y="T7"/>
                  </a:cxn>
                  <a:cxn ang="0">
                    <a:pos x="T8" y="T9"/>
                  </a:cxn>
                </a:cxnLst>
                <a:rect l="0" t="0" r="r" b="b"/>
                <a:pathLst>
                  <a:path w="290" h="444">
                    <a:moveTo>
                      <a:pt x="290" y="187"/>
                    </a:moveTo>
                    <a:lnTo>
                      <a:pt x="0" y="0"/>
                    </a:lnTo>
                    <a:lnTo>
                      <a:pt x="0" y="256"/>
                    </a:lnTo>
                    <a:lnTo>
                      <a:pt x="290" y="444"/>
                    </a:lnTo>
                    <a:lnTo>
                      <a:pt x="290" y="187"/>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1" name="Freeform 56"/>
              <p:cNvSpPr>
                <a:spLocks/>
              </p:cNvSpPr>
              <p:nvPr/>
            </p:nvSpPr>
            <p:spPr bwMode="auto">
              <a:xfrm>
                <a:off x="6783388" y="5988051"/>
                <a:ext cx="412750" cy="612775"/>
              </a:xfrm>
              <a:custGeom>
                <a:avLst/>
                <a:gdLst>
                  <a:gd name="T0" fmla="*/ 260 w 260"/>
                  <a:gd name="T1" fmla="*/ 169 h 386"/>
                  <a:gd name="T2" fmla="*/ 0 w 260"/>
                  <a:gd name="T3" fmla="*/ 0 h 386"/>
                  <a:gd name="T4" fmla="*/ 0 w 260"/>
                  <a:gd name="T5" fmla="*/ 218 h 386"/>
                  <a:gd name="T6" fmla="*/ 260 w 260"/>
                  <a:gd name="T7" fmla="*/ 386 h 386"/>
                  <a:gd name="T8" fmla="*/ 260 w 260"/>
                  <a:gd name="T9" fmla="*/ 169 h 386"/>
                </a:gdLst>
                <a:ahLst/>
                <a:cxnLst>
                  <a:cxn ang="0">
                    <a:pos x="T0" y="T1"/>
                  </a:cxn>
                  <a:cxn ang="0">
                    <a:pos x="T2" y="T3"/>
                  </a:cxn>
                  <a:cxn ang="0">
                    <a:pos x="T4" y="T5"/>
                  </a:cxn>
                  <a:cxn ang="0">
                    <a:pos x="T6" y="T7"/>
                  </a:cxn>
                  <a:cxn ang="0">
                    <a:pos x="T8" y="T9"/>
                  </a:cxn>
                </a:cxnLst>
                <a:rect l="0" t="0" r="r" b="b"/>
                <a:pathLst>
                  <a:path w="260" h="386">
                    <a:moveTo>
                      <a:pt x="260" y="169"/>
                    </a:moveTo>
                    <a:lnTo>
                      <a:pt x="0" y="0"/>
                    </a:lnTo>
                    <a:lnTo>
                      <a:pt x="0" y="218"/>
                    </a:lnTo>
                    <a:lnTo>
                      <a:pt x="260" y="386"/>
                    </a:lnTo>
                    <a:lnTo>
                      <a:pt x="260" y="169"/>
                    </a:lnTo>
                    <a:close/>
                  </a:path>
                </a:pathLst>
              </a:custGeom>
              <a:solidFill>
                <a:srgbClr val="0487CC"/>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2" name="Freeform 57"/>
              <p:cNvSpPr>
                <a:spLocks/>
              </p:cNvSpPr>
              <p:nvPr/>
            </p:nvSpPr>
            <p:spPr bwMode="auto">
              <a:xfrm>
                <a:off x="6423025" y="6346826"/>
                <a:ext cx="795338" cy="519113"/>
              </a:xfrm>
              <a:custGeom>
                <a:avLst/>
                <a:gdLst>
                  <a:gd name="T0" fmla="*/ 290 w 501"/>
                  <a:gd name="T1" fmla="*/ 327 h 327"/>
                  <a:gd name="T2" fmla="*/ 0 w 501"/>
                  <a:gd name="T3" fmla="*/ 141 h 327"/>
                  <a:gd name="T4" fmla="*/ 211 w 501"/>
                  <a:gd name="T5" fmla="*/ 0 h 327"/>
                  <a:gd name="T6" fmla="*/ 501 w 501"/>
                  <a:gd name="T7" fmla="*/ 188 h 327"/>
                  <a:gd name="T8" fmla="*/ 290 w 501"/>
                  <a:gd name="T9" fmla="*/ 327 h 327"/>
                </a:gdLst>
                <a:ahLst/>
                <a:cxnLst>
                  <a:cxn ang="0">
                    <a:pos x="T0" y="T1"/>
                  </a:cxn>
                  <a:cxn ang="0">
                    <a:pos x="T2" y="T3"/>
                  </a:cxn>
                  <a:cxn ang="0">
                    <a:pos x="T4" y="T5"/>
                  </a:cxn>
                  <a:cxn ang="0">
                    <a:pos x="T6" y="T7"/>
                  </a:cxn>
                  <a:cxn ang="0">
                    <a:pos x="T8" y="T9"/>
                  </a:cxn>
                </a:cxnLst>
                <a:rect l="0" t="0" r="r" b="b"/>
                <a:pathLst>
                  <a:path w="501" h="327">
                    <a:moveTo>
                      <a:pt x="290" y="327"/>
                    </a:moveTo>
                    <a:lnTo>
                      <a:pt x="0" y="141"/>
                    </a:lnTo>
                    <a:lnTo>
                      <a:pt x="211" y="0"/>
                    </a:lnTo>
                    <a:lnTo>
                      <a:pt x="501" y="188"/>
                    </a:lnTo>
                    <a:lnTo>
                      <a:pt x="290" y="327"/>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3" name="Freeform 58"/>
              <p:cNvSpPr>
                <a:spLocks/>
              </p:cNvSpPr>
              <p:nvPr/>
            </p:nvSpPr>
            <p:spPr bwMode="auto">
              <a:xfrm>
                <a:off x="6567488" y="6383338"/>
                <a:ext cx="596900" cy="388938"/>
              </a:xfrm>
              <a:custGeom>
                <a:avLst/>
                <a:gdLst>
                  <a:gd name="T0" fmla="*/ 251 w 376"/>
                  <a:gd name="T1" fmla="*/ 245 h 245"/>
                  <a:gd name="T2" fmla="*/ 0 w 376"/>
                  <a:gd name="T3" fmla="*/ 83 h 245"/>
                  <a:gd name="T4" fmla="*/ 125 w 376"/>
                  <a:gd name="T5" fmla="*/ 0 h 245"/>
                  <a:gd name="T6" fmla="*/ 376 w 376"/>
                  <a:gd name="T7" fmla="*/ 161 h 245"/>
                  <a:gd name="T8" fmla="*/ 251 w 376"/>
                  <a:gd name="T9" fmla="*/ 245 h 245"/>
                </a:gdLst>
                <a:ahLst/>
                <a:cxnLst>
                  <a:cxn ang="0">
                    <a:pos x="T0" y="T1"/>
                  </a:cxn>
                  <a:cxn ang="0">
                    <a:pos x="T2" y="T3"/>
                  </a:cxn>
                  <a:cxn ang="0">
                    <a:pos x="T4" y="T5"/>
                  </a:cxn>
                  <a:cxn ang="0">
                    <a:pos x="T6" y="T7"/>
                  </a:cxn>
                  <a:cxn ang="0">
                    <a:pos x="T8" y="T9"/>
                  </a:cxn>
                </a:cxnLst>
                <a:rect l="0" t="0" r="r" b="b"/>
                <a:pathLst>
                  <a:path w="376" h="245">
                    <a:moveTo>
                      <a:pt x="251" y="245"/>
                    </a:moveTo>
                    <a:lnTo>
                      <a:pt x="0" y="83"/>
                    </a:lnTo>
                    <a:lnTo>
                      <a:pt x="125" y="0"/>
                    </a:lnTo>
                    <a:lnTo>
                      <a:pt x="376" y="161"/>
                    </a:lnTo>
                    <a:lnTo>
                      <a:pt x="251" y="245"/>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4" name="Freeform 59"/>
              <p:cNvSpPr>
                <a:spLocks/>
              </p:cNvSpPr>
              <p:nvPr/>
            </p:nvSpPr>
            <p:spPr bwMode="auto">
              <a:xfrm>
                <a:off x="6600825" y="6607176"/>
                <a:ext cx="187325" cy="123825"/>
              </a:xfrm>
              <a:custGeom>
                <a:avLst/>
                <a:gdLst>
                  <a:gd name="T0" fmla="*/ 70 w 118"/>
                  <a:gd name="T1" fmla="*/ 78 h 78"/>
                  <a:gd name="T2" fmla="*/ 0 w 118"/>
                  <a:gd name="T3" fmla="*/ 32 h 78"/>
                  <a:gd name="T4" fmla="*/ 48 w 118"/>
                  <a:gd name="T5" fmla="*/ 0 h 78"/>
                  <a:gd name="T6" fmla="*/ 118 w 118"/>
                  <a:gd name="T7" fmla="*/ 46 h 78"/>
                  <a:gd name="T8" fmla="*/ 70 w 118"/>
                  <a:gd name="T9" fmla="*/ 78 h 78"/>
                </a:gdLst>
                <a:ahLst/>
                <a:cxnLst>
                  <a:cxn ang="0">
                    <a:pos x="T0" y="T1"/>
                  </a:cxn>
                  <a:cxn ang="0">
                    <a:pos x="T2" y="T3"/>
                  </a:cxn>
                  <a:cxn ang="0">
                    <a:pos x="T4" y="T5"/>
                  </a:cxn>
                  <a:cxn ang="0">
                    <a:pos x="T6" y="T7"/>
                  </a:cxn>
                  <a:cxn ang="0">
                    <a:pos x="T8" y="T9"/>
                  </a:cxn>
                </a:cxnLst>
                <a:rect l="0" t="0" r="r" b="b"/>
                <a:pathLst>
                  <a:path w="118" h="78">
                    <a:moveTo>
                      <a:pt x="70" y="78"/>
                    </a:moveTo>
                    <a:lnTo>
                      <a:pt x="0" y="32"/>
                    </a:lnTo>
                    <a:lnTo>
                      <a:pt x="48" y="0"/>
                    </a:lnTo>
                    <a:lnTo>
                      <a:pt x="118" y="46"/>
                    </a:lnTo>
                    <a:lnTo>
                      <a:pt x="70" y="78"/>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5" name="Freeform 60"/>
              <p:cNvSpPr>
                <a:spLocks/>
              </p:cNvSpPr>
              <p:nvPr/>
            </p:nvSpPr>
            <p:spPr bwMode="auto">
              <a:xfrm>
                <a:off x="6883400" y="6645276"/>
                <a:ext cx="334963" cy="258763"/>
              </a:xfrm>
              <a:custGeom>
                <a:avLst/>
                <a:gdLst>
                  <a:gd name="T0" fmla="*/ 0 w 211"/>
                  <a:gd name="T1" fmla="*/ 139 h 163"/>
                  <a:gd name="T2" fmla="*/ 0 w 211"/>
                  <a:gd name="T3" fmla="*/ 163 h 163"/>
                  <a:gd name="T4" fmla="*/ 211 w 211"/>
                  <a:gd name="T5" fmla="*/ 24 h 163"/>
                  <a:gd name="T6" fmla="*/ 211 w 211"/>
                  <a:gd name="T7" fmla="*/ 0 h 163"/>
                  <a:gd name="T8" fmla="*/ 0 w 211"/>
                  <a:gd name="T9" fmla="*/ 139 h 163"/>
                </a:gdLst>
                <a:ahLst/>
                <a:cxnLst>
                  <a:cxn ang="0">
                    <a:pos x="T0" y="T1"/>
                  </a:cxn>
                  <a:cxn ang="0">
                    <a:pos x="T2" y="T3"/>
                  </a:cxn>
                  <a:cxn ang="0">
                    <a:pos x="T4" y="T5"/>
                  </a:cxn>
                  <a:cxn ang="0">
                    <a:pos x="T6" y="T7"/>
                  </a:cxn>
                  <a:cxn ang="0">
                    <a:pos x="T8" y="T9"/>
                  </a:cxn>
                </a:cxnLst>
                <a:rect l="0" t="0" r="r" b="b"/>
                <a:pathLst>
                  <a:path w="211" h="163">
                    <a:moveTo>
                      <a:pt x="0" y="139"/>
                    </a:moveTo>
                    <a:lnTo>
                      <a:pt x="0" y="163"/>
                    </a:lnTo>
                    <a:lnTo>
                      <a:pt x="211" y="24"/>
                    </a:lnTo>
                    <a:lnTo>
                      <a:pt x="211" y="0"/>
                    </a:lnTo>
                    <a:lnTo>
                      <a:pt x="0" y="139"/>
                    </a:lnTo>
                    <a:close/>
                  </a:path>
                </a:pathLst>
              </a:custGeom>
              <a:solidFill>
                <a:srgbClr val="8A8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66" name="Freeform 61"/>
              <p:cNvSpPr>
                <a:spLocks/>
              </p:cNvSpPr>
              <p:nvPr/>
            </p:nvSpPr>
            <p:spPr bwMode="auto">
              <a:xfrm>
                <a:off x="6423025" y="6570663"/>
                <a:ext cx="460375" cy="333375"/>
              </a:xfrm>
              <a:custGeom>
                <a:avLst/>
                <a:gdLst>
                  <a:gd name="T0" fmla="*/ 290 w 290"/>
                  <a:gd name="T1" fmla="*/ 186 h 210"/>
                  <a:gd name="T2" fmla="*/ 0 w 290"/>
                  <a:gd name="T3" fmla="*/ 0 h 210"/>
                  <a:gd name="T4" fmla="*/ 0 w 290"/>
                  <a:gd name="T5" fmla="*/ 23 h 210"/>
                  <a:gd name="T6" fmla="*/ 290 w 290"/>
                  <a:gd name="T7" fmla="*/ 210 h 210"/>
                  <a:gd name="T8" fmla="*/ 290 w 290"/>
                  <a:gd name="T9" fmla="*/ 186 h 210"/>
                </a:gdLst>
                <a:ahLst/>
                <a:cxnLst>
                  <a:cxn ang="0">
                    <a:pos x="T0" y="T1"/>
                  </a:cxn>
                  <a:cxn ang="0">
                    <a:pos x="T2" y="T3"/>
                  </a:cxn>
                  <a:cxn ang="0">
                    <a:pos x="T4" y="T5"/>
                  </a:cxn>
                  <a:cxn ang="0">
                    <a:pos x="T6" y="T7"/>
                  </a:cxn>
                  <a:cxn ang="0">
                    <a:pos x="T8" y="T9"/>
                  </a:cxn>
                </a:cxnLst>
                <a:rect l="0" t="0" r="r" b="b"/>
                <a:pathLst>
                  <a:path w="290" h="210">
                    <a:moveTo>
                      <a:pt x="290" y="186"/>
                    </a:moveTo>
                    <a:lnTo>
                      <a:pt x="0" y="0"/>
                    </a:lnTo>
                    <a:lnTo>
                      <a:pt x="0" y="23"/>
                    </a:lnTo>
                    <a:lnTo>
                      <a:pt x="290" y="210"/>
                    </a:lnTo>
                    <a:lnTo>
                      <a:pt x="290" y="186"/>
                    </a:lnTo>
                    <a:close/>
                  </a:path>
                </a:pathLst>
              </a:custGeom>
              <a:solidFill>
                <a:srgbClr val="ACAB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pic>
        <p:nvPicPr>
          <p:cNvPr id="97" name="Picture 96"/>
          <p:cNvPicPr>
            <a:picLocks noChangeAspect="1"/>
          </p:cNvPicPr>
          <p:nvPr/>
        </p:nvPicPr>
        <p:blipFill>
          <a:blip r:embed="rId3"/>
          <a:stretch>
            <a:fillRect/>
          </a:stretch>
        </p:blipFill>
        <p:spPr>
          <a:xfrm>
            <a:off x="8122968" y="754451"/>
            <a:ext cx="3262799" cy="2310677"/>
          </a:xfrm>
          <a:prstGeom prst="rect">
            <a:avLst/>
          </a:prstGeom>
        </p:spPr>
      </p:pic>
      <p:grpSp>
        <p:nvGrpSpPr>
          <p:cNvPr id="117" name="Group 116"/>
          <p:cNvGrpSpPr/>
          <p:nvPr/>
        </p:nvGrpSpPr>
        <p:grpSpPr>
          <a:xfrm>
            <a:off x="8531646" y="3265068"/>
            <a:ext cx="966616" cy="724584"/>
            <a:chOff x="9680603" y="4223274"/>
            <a:chExt cx="2124075" cy="1382712"/>
          </a:xfrm>
        </p:grpSpPr>
        <p:sp>
          <p:nvSpPr>
            <p:cNvPr id="118" name="Freeform 20"/>
            <p:cNvSpPr>
              <a:spLocks/>
            </p:cNvSpPr>
            <p:nvPr/>
          </p:nvSpPr>
          <p:spPr bwMode="auto">
            <a:xfrm>
              <a:off x="9731403" y="4250262"/>
              <a:ext cx="2014537" cy="1336675"/>
            </a:xfrm>
            <a:custGeom>
              <a:avLst/>
              <a:gdLst>
                <a:gd name="T0" fmla="*/ 17 w 1269"/>
                <a:gd name="T1" fmla="*/ 842 h 842"/>
                <a:gd name="T2" fmla="*/ 0 w 1269"/>
                <a:gd name="T3" fmla="*/ 816 h 842"/>
                <a:gd name="T4" fmla="*/ 1252 w 1269"/>
                <a:gd name="T5" fmla="*/ 0 h 842"/>
                <a:gd name="T6" fmla="*/ 1269 w 1269"/>
                <a:gd name="T7" fmla="*/ 26 h 842"/>
                <a:gd name="T8" fmla="*/ 17 w 1269"/>
                <a:gd name="T9" fmla="*/ 842 h 842"/>
              </a:gdLst>
              <a:ahLst/>
              <a:cxnLst>
                <a:cxn ang="0">
                  <a:pos x="T0" y="T1"/>
                </a:cxn>
                <a:cxn ang="0">
                  <a:pos x="T2" y="T3"/>
                </a:cxn>
                <a:cxn ang="0">
                  <a:pos x="T4" y="T5"/>
                </a:cxn>
                <a:cxn ang="0">
                  <a:pos x="T6" y="T7"/>
                </a:cxn>
                <a:cxn ang="0">
                  <a:pos x="T8" y="T9"/>
                </a:cxn>
              </a:cxnLst>
              <a:rect l="0" t="0" r="r" b="b"/>
              <a:pathLst>
                <a:path w="1269" h="842">
                  <a:moveTo>
                    <a:pt x="17" y="842"/>
                  </a:moveTo>
                  <a:lnTo>
                    <a:pt x="0" y="816"/>
                  </a:lnTo>
                  <a:lnTo>
                    <a:pt x="1252" y="0"/>
                  </a:lnTo>
                  <a:lnTo>
                    <a:pt x="1269" y="26"/>
                  </a:lnTo>
                  <a:lnTo>
                    <a:pt x="17" y="8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19" name="Freeform 21"/>
            <p:cNvSpPr>
              <a:spLocks/>
            </p:cNvSpPr>
            <p:nvPr/>
          </p:nvSpPr>
          <p:spPr bwMode="auto">
            <a:xfrm>
              <a:off x="11633228" y="4223274"/>
              <a:ext cx="171450" cy="109537"/>
            </a:xfrm>
            <a:custGeom>
              <a:avLst/>
              <a:gdLst>
                <a:gd name="T0" fmla="*/ 0 w 108"/>
                <a:gd name="T1" fmla="*/ 26 h 69"/>
                <a:gd name="T2" fmla="*/ 68 w 108"/>
                <a:gd name="T3" fmla="*/ 69 h 69"/>
                <a:gd name="T4" fmla="*/ 108 w 108"/>
                <a:gd name="T5" fmla="*/ 0 h 69"/>
                <a:gd name="T6" fmla="*/ 0 w 108"/>
                <a:gd name="T7" fmla="*/ 26 h 69"/>
              </a:gdLst>
              <a:ahLst/>
              <a:cxnLst>
                <a:cxn ang="0">
                  <a:pos x="T0" y="T1"/>
                </a:cxn>
                <a:cxn ang="0">
                  <a:pos x="T2" y="T3"/>
                </a:cxn>
                <a:cxn ang="0">
                  <a:pos x="T4" y="T5"/>
                </a:cxn>
                <a:cxn ang="0">
                  <a:pos x="T6" y="T7"/>
                </a:cxn>
              </a:cxnLst>
              <a:rect l="0" t="0" r="r" b="b"/>
              <a:pathLst>
                <a:path w="108" h="69">
                  <a:moveTo>
                    <a:pt x="0" y="26"/>
                  </a:moveTo>
                  <a:lnTo>
                    <a:pt x="68" y="69"/>
                  </a:lnTo>
                  <a:lnTo>
                    <a:pt x="108" y="0"/>
                  </a:lnTo>
                  <a:lnTo>
                    <a:pt x="0" y="26"/>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20" name="Oval 22"/>
            <p:cNvSpPr>
              <a:spLocks noChangeArrowheads="1"/>
            </p:cNvSpPr>
            <p:nvPr/>
          </p:nvSpPr>
          <p:spPr bwMode="auto">
            <a:xfrm>
              <a:off x="9680603" y="5525024"/>
              <a:ext cx="125412" cy="80962"/>
            </a:xfrm>
            <a:prstGeom prst="ellipse">
              <a:avLst/>
            </a:pr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121" name="Group 120"/>
          <p:cNvGrpSpPr/>
          <p:nvPr/>
        </p:nvGrpSpPr>
        <p:grpSpPr>
          <a:xfrm>
            <a:off x="8684002" y="3417424"/>
            <a:ext cx="966616" cy="724584"/>
            <a:chOff x="9680603" y="4223274"/>
            <a:chExt cx="2124075" cy="1382712"/>
          </a:xfrm>
        </p:grpSpPr>
        <p:sp>
          <p:nvSpPr>
            <p:cNvPr id="122" name="Freeform 20"/>
            <p:cNvSpPr>
              <a:spLocks/>
            </p:cNvSpPr>
            <p:nvPr/>
          </p:nvSpPr>
          <p:spPr bwMode="auto">
            <a:xfrm>
              <a:off x="9731403" y="4250262"/>
              <a:ext cx="2014537" cy="1336675"/>
            </a:xfrm>
            <a:custGeom>
              <a:avLst/>
              <a:gdLst>
                <a:gd name="T0" fmla="*/ 17 w 1269"/>
                <a:gd name="T1" fmla="*/ 842 h 842"/>
                <a:gd name="T2" fmla="*/ 0 w 1269"/>
                <a:gd name="T3" fmla="*/ 816 h 842"/>
                <a:gd name="T4" fmla="*/ 1252 w 1269"/>
                <a:gd name="T5" fmla="*/ 0 h 842"/>
                <a:gd name="T6" fmla="*/ 1269 w 1269"/>
                <a:gd name="T7" fmla="*/ 26 h 842"/>
                <a:gd name="T8" fmla="*/ 17 w 1269"/>
                <a:gd name="T9" fmla="*/ 842 h 842"/>
              </a:gdLst>
              <a:ahLst/>
              <a:cxnLst>
                <a:cxn ang="0">
                  <a:pos x="T0" y="T1"/>
                </a:cxn>
                <a:cxn ang="0">
                  <a:pos x="T2" y="T3"/>
                </a:cxn>
                <a:cxn ang="0">
                  <a:pos x="T4" y="T5"/>
                </a:cxn>
                <a:cxn ang="0">
                  <a:pos x="T6" y="T7"/>
                </a:cxn>
                <a:cxn ang="0">
                  <a:pos x="T8" y="T9"/>
                </a:cxn>
              </a:cxnLst>
              <a:rect l="0" t="0" r="r" b="b"/>
              <a:pathLst>
                <a:path w="1269" h="842">
                  <a:moveTo>
                    <a:pt x="17" y="842"/>
                  </a:moveTo>
                  <a:lnTo>
                    <a:pt x="0" y="816"/>
                  </a:lnTo>
                  <a:lnTo>
                    <a:pt x="1252" y="0"/>
                  </a:lnTo>
                  <a:lnTo>
                    <a:pt x="1269" y="26"/>
                  </a:lnTo>
                  <a:lnTo>
                    <a:pt x="17" y="8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23" name="Freeform 21"/>
            <p:cNvSpPr>
              <a:spLocks/>
            </p:cNvSpPr>
            <p:nvPr/>
          </p:nvSpPr>
          <p:spPr bwMode="auto">
            <a:xfrm>
              <a:off x="11633228" y="4223274"/>
              <a:ext cx="171450" cy="109537"/>
            </a:xfrm>
            <a:custGeom>
              <a:avLst/>
              <a:gdLst>
                <a:gd name="T0" fmla="*/ 0 w 108"/>
                <a:gd name="T1" fmla="*/ 26 h 69"/>
                <a:gd name="T2" fmla="*/ 68 w 108"/>
                <a:gd name="T3" fmla="*/ 69 h 69"/>
                <a:gd name="T4" fmla="*/ 108 w 108"/>
                <a:gd name="T5" fmla="*/ 0 h 69"/>
                <a:gd name="T6" fmla="*/ 0 w 108"/>
                <a:gd name="T7" fmla="*/ 26 h 69"/>
              </a:gdLst>
              <a:ahLst/>
              <a:cxnLst>
                <a:cxn ang="0">
                  <a:pos x="T0" y="T1"/>
                </a:cxn>
                <a:cxn ang="0">
                  <a:pos x="T2" y="T3"/>
                </a:cxn>
                <a:cxn ang="0">
                  <a:pos x="T4" y="T5"/>
                </a:cxn>
                <a:cxn ang="0">
                  <a:pos x="T6" y="T7"/>
                </a:cxn>
              </a:cxnLst>
              <a:rect l="0" t="0" r="r" b="b"/>
              <a:pathLst>
                <a:path w="108" h="69">
                  <a:moveTo>
                    <a:pt x="0" y="26"/>
                  </a:moveTo>
                  <a:lnTo>
                    <a:pt x="68" y="69"/>
                  </a:lnTo>
                  <a:lnTo>
                    <a:pt x="108" y="0"/>
                  </a:lnTo>
                  <a:lnTo>
                    <a:pt x="0" y="26"/>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24" name="Oval 22"/>
            <p:cNvSpPr>
              <a:spLocks noChangeArrowheads="1"/>
            </p:cNvSpPr>
            <p:nvPr/>
          </p:nvSpPr>
          <p:spPr bwMode="auto">
            <a:xfrm>
              <a:off x="9680603" y="5525024"/>
              <a:ext cx="125412" cy="80962"/>
            </a:xfrm>
            <a:prstGeom prst="ellipse">
              <a:avLst/>
            </a:pr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125" name="Group 124"/>
          <p:cNvGrpSpPr/>
          <p:nvPr/>
        </p:nvGrpSpPr>
        <p:grpSpPr>
          <a:xfrm>
            <a:off x="8388339" y="3148912"/>
            <a:ext cx="966616" cy="724584"/>
            <a:chOff x="9680603" y="4223274"/>
            <a:chExt cx="2124075" cy="1382712"/>
          </a:xfrm>
        </p:grpSpPr>
        <p:sp>
          <p:nvSpPr>
            <p:cNvPr id="126" name="Freeform 20"/>
            <p:cNvSpPr>
              <a:spLocks/>
            </p:cNvSpPr>
            <p:nvPr/>
          </p:nvSpPr>
          <p:spPr bwMode="auto">
            <a:xfrm>
              <a:off x="9731403" y="4250262"/>
              <a:ext cx="2014537" cy="1336675"/>
            </a:xfrm>
            <a:custGeom>
              <a:avLst/>
              <a:gdLst>
                <a:gd name="T0" fmla="*/ 17 w 1269"/>
                <a:gd name="T1" fmla="*/ 842 h 842"/>
                <a:gd name="T2" fmla="*/ 0 w 1269"/>
                <a:gd name="T3" fmla="*/ 816 h 842"/>
                <a:gd name="T4" fmla="*/ 1252 w 1269"/>
                <a:gd name="T5" fmla="*/ 0 h 842"/>
                <a:gd name="T6" fmla="*/ 1269 w 1269"/>
                <a:gd name="T7" fmla="*/ 26 h 842"/>
                <a:gd name="T8" fmla="*/ 17 w 1269"/>
                <a:gd name="T9" fmla="*/ 842 h 842"/>
              </a:gdLst>
              <a:ahLst/>
              <a:cxnLst>
                <a:cxn ang="0">
                  <a:pos x="T0" y="T1"/>
                </a:cxn>
                <a:cxn ang="0">
                  <a:pos x="T2" y="T3"/>
                </a:cxn>
                <a:cxn ang="0">
                  <a:pos x="T4" y="T5"/>
                </a:cxn>
                <a:cxn ang="0">
                  <a:pos x="T6" y="T7"/>
                </a:cxn>
                <a:cxn ang="0">
                  <a:pos x="T8" y="T9"/>
                </a:cxn>
              </a:cxnLst>
              <a:rect l="0" t="0" r="r" b="b"/>
              <a:pathLst>
                <a:path w="1269" h="842">
                  <a:moveTo>
                    <a:pt x="17" y="842"/>
                  </a:moveTo>
                  <a:lnTo>
                    <a:pt x="0" y="816"/>
                  </a:lnTo>
                  <a:lnTo>
                    <a:pt x="1252" y="0"/>
                  </a:lnTo>
                  <a:lnTo>
                    <a:pt x="1269" y="26"/>
                  </a:lnTo>
                  <a:lnTo>
                    <a:pt x="17" y="842"/>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27" name="Freeform 21"/>
            <p:cNvSpPr>
              <a:spLocks/>
            </p:cNvSpPr>
            <p:nvPr/>
          </p:nvSpPr>
          <p:spPr bwMode="auto">
            <a:xfrm>
              <a:off x="11633228" y="4223274"/>
              <a:ext cx="171450" cy="109537"/>
            </a:xfrm>
            <a:custGeom>
              <a:avLst/>
              <a:gdLst>
                <a:gd name="T0" fmla="*/ 0 w 108"/>
                <a:gd name="T1" fmla="*/ 26 h 69"/>
                <a:gd name="T2" fmla="*/ 68 w 108"/>
                <a:gd name="T3" fmla="*/ 69 h 69"/>
                <a:gd name="T4" fmla="*/ 108 w 108"/>
                <a:gd name="T5" fmla="*/ 0 h 69"/>
                <a:gd name="T6" fmla="*/ 0 w 108"/>
                <a:gd name="T7" fmla="*/ 26 h 69"/>
              </a:gdLst>
              <a:ahLst/>
              <a:cxnLst>
                <a:cxn ang="0">
                  <a:pos x="T0" y="T1"/>
                </a:cxn>
                <a:cxn ang="0">
                  <a:pos x="T2" y="T3"/>
                </a:cxn>
                <a:cxn ang="0">
                  <a:pos x="T4" y="T5"/>
                </a:cxn>
                <a:cxn ang="0">
                  <a:pos x="T6" y="T7"/>
                </a:cxn>
              </a:cxnLst>
              <a:rect l="0" t="0" r="r" b="b"/>
              <a:pathLst>
                <a:path w="108" h="69">
                  <a:moveTo>
                    <a:pt x="0" y="26"/>
                  </a:moveTo>
                  <a:lnTo>
                    <a:pt x="68" y="69"/>
                  </a:lnTo>
                  <a:lnTo>
                    <a:pt x="108" y="0"/>
                  </a:lnTo>
                  <a:lnTo>
                    <a:pt x="0" y="26"/>
                  </a:lnTo>
                  <a:close/>
                </a:path>
              </a:pathLst>
            </a:cu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28" name="Oval 22"/>
            <p:cNvSpPr>
              <a:spLocks noChangeArrowheads="1"/>
            </p:cNvSpPr>
            <p:nvPr/>
          </p:nvSpPr>
          <p:spPr bwMode="auto">
            <a:xfrm>
              <a:off x="9680603" y="5525024"/>
              <a:ext cx="125412" cy="80962"/>
            </a:xfrm>
            <a:prstGeom prst="ellipse">
              <a:avLst/>
            </a:prstGeom>
            <a:solidFill>
              <a:srgbClr val="FFFFFF"/>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grpSp>
        <p:nvGrpSpPr>
          <p:cNvPr id="91" name="Group 90"/>
          <p:cNvGrpSpPr/>
          <p:nvPr/>
        </p:nvGrpSpPr>
        <p:grpSpPr>
          <a:xfrm>
            <a:off x="8015142" y="2842742"/>
            <a:ext cx="1083956" cy="1569593"/>
            <a:chOff x="7989888" y="3378200"/>
            <a:chExt cx="1084262" cy="1570038"/>
          </a:xfrm>
        </p:grpSpPr>
        <p:sp>
          <p:nvSpPr>
            <p:cNvPr id="11" name="AutoShape 3"/>
            <p:cNvSpPr>
              <a:spLocks noChangeAspect="1" noChangeArrowheads="1" noTextEdit="1"/>
            </p:cNvSpPr>
            <p:nvPr/>
          </p:nvSpPr>
          <p:spPr bwMode="auto">
            <a:xfrm>
              <a:off x="7989888" y="3378200"/>
              <a:ext cx="10842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2" name="Freeform 5"/>
            <p:cNvSpPr>
              <a:spLocks noEditPoints="1"/>
            </p:cNvSpPr>
            <p:nvPr/>
          </p:nvSpPr>
          <p:spPr bwMode="auto">
            <a:xfrm>
              <a:off x="7989888" y="3378200"/>
              <a:ext cx="1084262" cy="156686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3" name="Freeform 6"/>
            <p:cNvSpPr>
              <a:spLocks noEditPoints="1"/>
            </p:cNvSpPr>
            <p:nvPr/>
          </p:nvSpPr>
          <p:spPr bwMode="auto">
            <a:xfrm>
              <a:off x="7989888" y="3378200"/>
              <a:ext cx="1084262" cy="1566863"/>
            </a:xfrm>
            <a:custGeom>
              <a:avLst/>
              <a:gdLst>
                <a:gd name="T0" fmla="*/ 213 w 426"/>
                <a:gd name="T1" fmla="*/ 0 h 617"/>
                <a:gd name="T2" fmla="*/ 0 w 426"/>
                <a:gd name="T3" fmla="*/ 124 h 617"/>
                <a:gd name="T4" fmla="*/ 0 w 426"/>
                <a:gd name="T5" fmla="*/ 479 h 617"/>
                <a:gd name="T6" fmla="*/ 213 w 426"/>
                <a:gd name="T7" fmla="*/ 617 h 617"/>
                <a:gd name="T8" fmla="*/ 426 w 426"/>
                <a:gd name="T9" fmla="*/ 482 h 617"/>
                <a:gd name="T10" fmla="*/ 426 w 426"/>
                <a:gd name="T11" fmla="*/ 127 h 617"/>
                <a:gd name="T12" fmla="*/ 213 w 426"/>
                <a:gd name="T13" fmla="*/ 0 h 617"/>
                <a:gd name="T14" fmla="*/ 213 w 426"/>
                <a:gd name="T15" fmla="*/ 25 h 617"/>
                <a:gd name="T16" fmla="*/ 389 w 426"/>
                <a:gd name="T17" fmla="*/ 112 h 617"/>
                <a:gd name="T18" fmla="*/ 213 w 426"/>
                <a:gd name="T19" fmla="*/ 199 h 617"/>
                <a:gd name="T20" fmla="*/ 37 w 426"/>
                <a:gd name="T21" fmla="*/ 112 h 617"/>
                <a:gd name="T22" fmla="*/ 213 w 426"/>
                <a:gd name="T23" fmla="*/ 25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617">
                  <a:moveTo>
                    <a:pt x="213" y="0"/>
                  </a:moveTo>
                  <a:cubicBezTo>
                    <a:pt x="96" y="0"/>
                    <a:pt x="0" y="52"/>
                    <a:pt x="0" y="124"/>
                  </a:cubicBezTo>
                  <a:cubicBezTo>
                    <a:pt x="0" y="129"/>
                    <a:pt x="0" y="474"/>
                    <a:pt x="0" y="479"/>
                  </a:cubicBezTo>
                  <a:cubicBezTo>
                    <a:pt x="0" y="550"/>
                    <a:pt x="96" y="617"/>
                    <a:pt x="213" y="617"/>
                  </a:cubicBezTo>
                  <a:cubicBezTo>
                    <a:pt x="331" y="617"/>
                    <a:pt x="426" y="553"/>
                    <a:pt x="426" y="482"/>
                  </a:cubicBezTo>
                  <a:cubicBezTo>
                    <a:pt x="426" y="477"/>
                    <a:pt x="426" y="132"/>
                    <a:pt x="426" y="127"/>
                  </a:cubicBezTo>
                  <a:cubicBezTo>
                    <a:pt x="426" y="56"/>
                    <a:pt x="331" y="0"/>
                    <a:pt x="213" y="0"/>
                  </a:cubicBezTo>
                  <a:close/>
                  <a:moveTo>
                    <a:pt x="213" y="25"/>
                  </a:moveTo>
                  <a:cubicBezTo>
                    <a:pt x="310" y="25"/>
                    <a:pt x="389" y="64"/>
                    <a:pt x="389" y="112"/>
                  </a:cubicBezTo>
                  <a:cubicBezTo>
                    <a:pt x="389" y="160"/>
                    <a:pt x="310" y="199"/>
                    <a:pt x="213" y="199"/>
                  </a:cubicBezTo>
                  <a:cubicBezTo>
                    <a:pt x="116" y="199"/>
                    <a:pt x="37" y="160"/>
                    <a:pt x="37" y="112"/>
                  </a:cubicBezTo>
                  <a:cubicBezTo>
                    <a:pt x="37" y="64"/>
                    <a:pt x="116" y="25"/>
                    <a:pt x="213" y="25"/>
                  </a:cubicBezTo>
                  <a:close/>
                </a:path>
              </a:pathLst>
            </a:custGeom>
            <a:solidFill>
              <a:srgbClr val="CDC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4" name="Oval 7"/>
            <p:cNvSpPr>
              <a:spLocks noChangeArrowheads="1"/>
            </p:cNvSpPr>
            <p:nvPr/>
          </p:nvSpPr>
          <p:spPr bwMode="auto">
            <a:xfrm>
              <a:off x="7997825" y="3378200"/>
              <a:ext cx="1068387" cy="606425"/>
            </a:xfrm>
            <a:prstGeom prst="ellipse">
              <a:avLst/>
            </a:pr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5" name="Freeform 8"/>
            <p:cNvSpPr>
              <a:spLocks/>
            </p:cNvSpPr>
            <p:nvPr/>
          </p:nvSpPr>
          <p:spPr bwMode="auto">
            <a:xfrm>
              <a:off x="8083550" y="3441700"/>
              <a:ext cx="896937" cy="282575"/>
            </a:xfrm>
            <a:custGeom>
              <a:avLst/>
              <a:gdLst>
                <a:gd name="T0" fmla="*/ 176 w 352"/>
                <a:gd name="T1" fmla="*/ 48 h 111"/>
                <a:gd name="T2" fmla="*/ 345 w 352"/>
                <a:gd name="T3" fmla="*/ 111 h 111"/>
                <a:gd name="T4" fmla="*/ 352 w 352"/>
                <a:gd name="T5" fmla="*/ 87 h 111"/>
                <a:gd name="T6" fmla="*/ 176 w 352"/>
                <a:gd name="T7" fmla="*/ 0 h 111"/>
                <a:gd name="T8" fmla="*/ 0 w 352"/>
                <a:gd name="T9" fmla="*/ 87 h 111"/>
                <a:gd name="T10" fmla="*/ 7 w 352"/>
                <a:gd name="T11" fmla="*/ 111 h 111"/>
                <a:gd name="T12" fmla="*/ 176 w 352"/>
                <a:gd name="T13" fmla="*/ 48 h 111"/>
              </a:gdLst>
              <a:ahLst/>
              <a:cxnLst>
                <a:cxn ang="0">
                  <a:pos x="T0" y="T1"/>
                </a:cxn>
                <a:cxn ang="0">
                  <a:pos x="T2" y="T3"/>
                </a:cxn>
                <a:cxn ang="0">
                  <a:pos x="T4" y="T5"/>
                </a:cxn>
                <a:cxn ang="0">
                  <a:pos x="T6" y="T7"/>
                </a:cxn>
                <a:cxn ang="0">
                  <a:pos x="T8" y="T9"/>
                </a:cxn>
                <a:cxn ang="0">
                  <a:pos x="T10" y="T11"/>
                </a:cxn>
                <a:cxn ang="0">
                  <a:pos x="T12" y="T13"/>
                </a:cxn>
              </a:cxnLst>
              <a:rect l="0" t="0" r="r" b="b"/>
              <a:pathLst>
                <a:path w="352" h="111">
                  <a:moveTo>
                    <a:pt x="176" y="48"/>
                  </a:moveTo>
                  <a:cubicBezTo>
                    <a:pt x="256" y="48"/>
                    <a:pt x="324" y="75"/>
                    <a:pt x="345" y="111"/>
                  </a:cubicBezTo>
                  <a:cubicBezTo>
                    <a:pt x="349" y="104"/>
                    <a:pt x="352" y="96"/>
                    <a:pt x="352" y="87"/>
                  </a:cubicBezTo>
                  <a:cubicBezTo>
                    <a:pt x="352" y="39"/>
                    <a:pt x="273" y="0"/>
                    <a:pt x="176" y="0"/>
                  </a:cubicBezTo>
                  <a:cubicBezTo>
                    <a:pt x="79" y="0"/>
                    <a:pt x="0" y="39"/>
                    <a:pt x="0" y="87"/>
                  </a:cubicBezTo>
                  <a:cubicBezTo>
                    <a:pt x="0" y="96"/>
                    <a:pt x="3" y="104"/>
                    <a:pt x="7" y="111"/>
                  </a:cubicBezTo>
                  <a:cubicBezTo>
                    <a:pt x="28" y="75"/>
                    <a:pt x="96" y="48"/>
                    <a:pt x="176" y="48"/>
                  </a:cubicBezTo>
                  <a:close/>
                </a:path>
              </a:pathLst>
            </a:custGeom>
            <a:solidFill>
              <a:schemeClr val="accent4">
                <a:lumMod val="75000"/>
                <a:lumOff val="25000"/>
              </a:schemeClr>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sp>
          <p:nvSpPr>
            <p:cNvPr id="16" name="Freeform 9"/>
            <p:cNvSpPr>
              <a:spLocks/>
            </p:cNvSpPr>
            <p:nvPr/>
          </p:nvSpPr>
          <p:spPr bwMode="auto">
            <a:xfrm>
              <a:off x="8102600" y="3549424"/>
              <a:ext cx="858837" cy="319088"/>
            </a:xfrm>
            <a:custGeom>
              <a:avLst/>
              <a:gdLst>
                <a:gd name="T0" fmla="*/ 169 w 338"/>
                <a:gd name="T1" fmla="*/ 126 h 126"/>
                <a:gd name="T2" fmla="*/ 338 w 338"/>
                <a:gd name="T3" fmla="*/ 63 h 126"/>
                <a:gd name="T4" fmla="*/ 169 w 338"/>
                <a:gd name="T5" fmla="*/ 0 h 126"/>
                <a:gd name="T6" fmla="*/ 0 w 338"/>
                <a:gd name="T7" fmla="*/ 63 h 126"/>
                <a:gd name="T8" fmla="*/ 169 w 338"/>
                <a:gd name="T9" fmla="*/ 126 h 126"/>
              </a:gdLst>
              <a:ahLst/>
              <a:cxnLst>
                <a:cxn ang="0">
                  <a:pos x="T0" y="T1"/>
                </a:cxn>
                <a:cxn ang="0">
                  <a:pos x="T2" y="T3"/>
                </a:cxn>
                <a:cxn ang="0">
                  <a:pos x="T4" y="T5"/>
                </a:cxn>
                <a:cxn ang="0">
                  <a:pos x="T6" y="T7"/>
                </a:cxn>
                <a:cxn ang="0">
                  <a:pos x="T8" y="T9"/>
                </a:cxn>
              </a:cxnLst>
              <a:rect l="0" t="0" r="r" b="b"/>
              <a:pathLst>
                <a:path w="338" h="126">
                  <a:moveTo>
                    <a:pt x="169" y="126"/>
                  </a:moveTo>
                  <a:cubicBezTo>
                    <a:pt x="249" y="126"/>
                    <a:pt x="317" y="100"/>
                    <a:pt x="338" y="63"/>
                  </a:cubicBezTo>
                  <a:cubicBezTo>
                    <a:pt x="317" y="27"/>
                    <a:pt x="249" y="0"/>
                    <a:pt x="169" y="0"/>
                  </a:cubicBezTo>
                  <a:cubicBezTo>
                    <a:pt x="89" y="0"/>
                    <a:pt x="21" y="27"/>
                    <a:pt x="0" y="63"/>
                  </a:cubicBezTo>
                  <a:cubicBezTo>
                    <a:pt x="21" y="100"/>
                    <a:pt x="89" y="126"/>
                    <a:pt x="169" y="126"/>
                  </a:cubicBezTo>
                  <a:close/>
                </a:path>
              </a:pathLst>
            </a:custGeom>
            <a:solidFill>
              <a:srgbClr val="0487CC"/>
            </a:solidFill>
            <a:ln>
              <a:noFill/>
            </a:ln>
          </p:spPr>
          <p:txBody>
            <a:bodyPr vert="horz" wrap="square" lIns="91414" tIns="45706" rIns="91414" bIns="45706" numCol="1" anchor="t" anchorCtr="0" compatLnSpc="1">
              <a:prstTxWarp prst="textNoShape">
                <a:avLst/>
              </a:prstTxWarp>
            </a:bodyPr>
            <a:lstStyle/>
            <a:p>
              <a:pPr defTabSz="932384"/>
              <a:endParaRPr lang="en-US">
                <a:solidFill>
                  <a:srgbClr val="FFFFFF"/>
                </a:solidFill>
              </a:endParaRPr>
            </a:p>
          </p:txBody>
        </p:sp>
      </p:grpSp>
      <p:sp>
        <p:nvSpPr>
          <p:cNvPr id="114" name="TextBox 113"/>
          <p:cNvSpPr txBox="1"/>
          <p:nvPr/>
        </p:nvSpPr>
        <p:spPr>
          <a:xfrm>
            <a:off x="275484" y="2314103"/>
            <a:ext cx="4374262" cy="3748320"/>
          </a:xfrm>
          <a:prstGeom prst="rect">
            <a:avLst/>
          </a:prstGeom>
          <a:noFill/>
        </p:spPr>
        <p:txBody>
          <a:bodyPr wrap="square" lIns="182828" tIns="146262" rIns="182828" bIns="146262" rtlCol="0">
            <a:spAutoFit/>
          </a:bodyPr>
          <a:lstStyle/>
          <a:p>
            <a:pPr defTabSz="932563">
              <a:lnSpc>
                <a:spcPct val="90000"/>
              </a:lnSpc>
              <a:spcBef>
                <a:spcPts val="1199"/>
              </a:spcBef>
            </a:pPr>
            <a:r>
              <a:rPr lang="en-US" sz="2000" dirty="0">
                <a:gradFill>
                  <a:gsLst>
                    <a:gs pos="2917">
                      <a:srgbClr val="505050"/>
                    </a:gs>
                    <a:gs pos="30000">
                      <a:srgbClr val="505050"/>
                    </a:gs>
                  </a:gsLst>
                  <a:lin ang="5400000" scaled="0"/>
                </a:gradFill>
              </a:rPr>
              <a:t>Create business processes and workflows visually</a:t>
            </a:r>
          </a:p>
          <a:p>
            <a:pPr defTabSz="932563">
              <a:lnSpc>
                <a:spcPct val="90000"/>
              </a:lnSpc>
              <a:spcBef>
                <a:spcPts val="1199"/>
              </a:spcBef>
            </a:pPr>
            <a:r>
              <a:rPr lang="en-US" sz="2000" dirty="0">
                <a:gradFill>
                  <a:gsLst>
                    <a:gs pos="2917">
                      <a:srgbClr val="505050"/>
                    </a:gs>
                    <a:gs pos="30000">
                      <a:srgbClr val="505050"/>
                    </a:gs>
                  </a:gsLst>
                  <a:lin ang="5400000" scaled="0"/>
                </a:gradFill>
              </a:rPr>
              <a:t>Integrate with SaaS and enterprise applications</a:t>
            </a:r>
          </a:p>
          <a:p>
            <a:pPr defTabSz="932563">
              <a:lnSpc>
                <a:spcPct val="90000"/>
              </a:lnSpc>
              <a:spcBef>
                <a:spcPts val="1199"/>
              </a:spcBef>
            </a:pPr>
            <a:r>
              <a:rPr lang="en-US" sz="2000" dirty="0">
                <a:gradFill>
                  <a:gsLst>
                    <a:gs pos="2917">
                      <a:srgbClr val="505050"/>
                    </a:gs>
                    <a:gs pos="30000">
                      <a:srgbClr val="505050"/>
                    </a:gs>
                  </a:gsLst>
                  <a:lin ang="5400000" scaled="0"/>
                </a:gradFill>
              </a:rPr>
              <a:t>Unlock value across on-premises and cloud</a:t>
            </a:r>
          </a:p>
          <a:p>
            <a:pPr defTabSz="932563">
              <a:lnSpc>
                <a:spcPct val="90000"/>
              </a:lnSpc>
              <a:spcBef>
                <a:spcPts val="1199"/>
              </a:spcBef>
            </a:pPr>
            <a:r>
              <a:rPr lang="en-US" sz="2000" dirty="0">
                <a:gradFill>
                  <a:gsLst>
                    <a:gs pos="2917">
                      <a:srgbClr val="505050"/>
                    </a:gs>
                    <a:gs pos="30000">
                      <a:srgbClr val="505050"/>
                    </a:gs>
                  </a:gsLst>
                  <a:lin ang="5400000" scaled="0"/>
                </a:gradFill>
              </a:rPr>
              <a:t>Automate EAI, B2B/EDI, and business processes</a:t>
            </a:r>
          </a:p>
          <a:p>
            <a:pPr defTabSz="932563">
              <a:lnSpc>
                <a:spcPct val="90000"/>
              </a:lnSpc>
              <a:spcBef>
                <a:spcPts val="1199"/>
              </a:spcBef>
            </a:pPr>
            <a:r>
              <a:rPr lang="en-US" sz="2000" dirty="0">
                <a:gradFill>
                  <a:gsLst>
                    <a:gs pos="2917">
                      <a:srgbClr val="505050"/>
                    </a:gs>
                    <a:gs pos="30000">
                      <a:srgbClr val="505050"/>
                    </a:gs>
                  </a:gsLst>
                  <a:lin ang="5400000" scaled="0"/>
                </a:gradFill>
              </a:rPr>
              <a:t>Leverage Integration Platform as a Service (</a:t>
            </a:r>
            <a:r>
              <a:rPr lang="en-US" sz="2000" dirty="0" err="1">
                <a:gradFill>
                  <a:gsLst>
                    <a:gs pos="2917">
                      <a:srgbClr val="505050"/>
                    </a:gs>
                    <a:gs pos="30000">
                      <a:srgbClr val="505050"/>
                    </a:gs>
                  </a:gsLst>
                  <a:lin ang="5400000" scaled="0"/>
                </a:gradFill>
              </a:rPr>
              <a:t>iPaaS</a:t>
            </a:r>
            <a:r>
              <a:rPr lang="en-US" sz="2000" dirty="0">
                <a:gradFill>
                  <a:gsLst>
                    <a:gs pos="2917">
                      <a:srgbClr val="505050"/>
                    </a:gs>
                    <a:gs pos="30000">
                      <a:srgbClr val="505050"/>
                    </a:gs>
                  </a:gsLst>
                  <a:lin ang="5400000" scaled="0"/>
                </a:gradFill>
              </a:rPr>
              <a:t>)</a:t>
            </a:r>
          </a:p>
        </p:txBody>
      </p:sp>
      <p:sp>
        <p:nvSpPr>
          <p:cNvPr id="3" name="Title 2"/>
          <p:cNvSpPr>
            <a:spLocks noGrp="1"/>
          </p:cNvSpPr>
          <p:nvPr>
            <p:ph type="title"/>
          </p:nvPr>
        </p:nvSpPr>
        <p:spPr>
          <a:xfrm>
            <a:off x="275483" y="295729"/>
            <a:ext cx="4799916" cy="1788256"/>
          </a:xfrm>
        </p:spPr>
        <p:txBody>
          <a:bodyPr/>
          <a:lstStyle/>
          <a:p>
            <a:r>
              <a:rPr lang="en-US" sz="3999" dirty="0"/>
              <a:t>Automate business processes in the cloud</a:t>
            </a:r>
            <a:r>
              <a:rPr lang="en-US" sz="3999" spc="-120" dirty="0"/>
              <a:t> with Logic Apps</a:t>
            </a:r>
            <a:endParaRPr lang="en-US" sz="3999" dirty="0"/>
          </a:p>
        </p:txBody>
      </p:sp>
    </p:spTree>
    <p:extLst>
      <p:ext uri="{BB962C8B-B14F-4D97-AF65-F5344CB8AC3E}">
        <p14:creationId xmlns:p14="http://schemas.microsoft.com/office/powerpoint/2010/main" val="27422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1000"/>
                                        <p:tgtEl>
                                          <p:spTgt spid="114">
                                            <p:txEl>
                                              <p:pRg st="0" end="0"/>
                                            </p:txEl>
                                          </p:spTgt>
                                        </p:tgtEl>
                                      </p:cBhvr>
                                    </p:animEffect>
                                    <p:anim calcmode="lin" valueType="num">
                                      <p:cBhvr>
                                        <p:cTn id="8" dur="1000" fill="hold"/>
                                        <p:tgtEl>
                                          <p:spTgt spid="1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4">
                                            <p:txEl>
                                              <p:pRg st="1" end="1"/>
                                            </p:txEl>
                                          </p:spTgt>
                                        </p:tgtEl>
                                        <p:attrNameLst>
                                          <p:attrName>style.visibility</p:attrName>
                                        </p:attrNameLst>
                                      </p:cBhvr>
                                      <p:to>
                                        <p:strVal val="visible"/>
                                      </p:to>
                                    </p:set>
                                    <p:animEffect transition="in" filter="fade">
                                      <p:cBhvr>
                                        <p:cTn id="14" dur="1000"/>
                                        <p:tgtEl>
                                          <p:spTgt spid="114">
                                            <p:txEl>
                                              <p:pRg st="1" end="1"/>
                                            </p:txEl>
                                          </p:spTgt>
                                        </p:tgtEl>
                                      </p:cBhvr>
                                    </p:animEffect>
                                    <p:anim calcmode="lin" valueType="num">
                                      <p:cBhvr>
                                        <p:cTn id="15" dur="1000" fill="hold"/>
                                        <p:tgtEl>
                                          <p:spTgt spid="1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4">
                                            <p:txEl>
                                              <p:pRg st="2" end="2"/>
                                            </p:txEl>
                                          </p:spTgt>
                                        </p:tgtEl>
                                        <p:attrNameLst>
                                          <p:attrName>style.visibility</p:attrName>
                                        </p:attrNameLst>
                                      </p:cBhvr>
                                      <p:to>
                                        <p:strVal val="visible"/>
                                      </p:to>
                                    </p:set>
                                    <p:animEffect transition="in" filter="fade">
                                      <p:cBhvr>
                                        <p:cTn id="21" dur="1000"/>
                                        <p:tgtEl>
                                          <p:spTgt spid="114">
                                            <p:txEl>
                                              <p:pRg st="2" end="2"/>
                                            </p:txEl>
                                          </p:spTgt>
                                        </p:tgtEl>
                                      </p:cBhvr>
                                    </p:animEffect>
                                    <p:anim calcmode="lin" valueType="num">
                                      <p:cBhvr>
                                        <p:cTn id="22" dur="1000" fill="hold"/>
                                        <p:tgtEl>
                                          <p:spTgt spid="1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4">
                                            <p:txEl>
                                              <p:pRg st="3" end="3"/>
                                            </p:txEl>
                                          </p:spTgt>
                                        </p:tgtEl>
                                        <p:attrNameLst>
                                          <p:attrName>style.visibility</p:attrName>
                                        </p:attrNameLst>
                                      </p:cBhvr>
                                      <p:to>
                                        <p:strVal val="visible"/>
                                      </p:to>
                                    </p:set>
                                    <p:animEffect transition="in" filter="fade">
                                      <p:cBhvr>
                                        <p:cTn id="28" dur="1000"/>
                                        <p:tgtEl>
                                          <p:spTgt spid="114">
                                            <p:txEl>
                                              <p:pRg st="3" end="3"/>
                                            </p:txEl>
                                          </p:spTgt>
                                        </p:tgtEl>
                                      </p:cBhvr>
                                    </p:animEffect>
                                    <p:anim calcmode="lin" valueType="num">
                                      <p:cBhvr>
                                        <p:cTn id="29" dur="1000" fill="hold"/>
                                        <p:tgtEl>
                                          <p:spTgt spid="11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4">
                                            <p:txEl>
                                              <p:pRg st="4" end="4"/>
                                            </p:txEl>
                                          </p:spTgt>
                                        </p:tgtEl>
                                        <p:attrNameLst>
                                          <p:attrName>style.visibility</p:attrName>
                                        </p:attrNameLst>
                                      </p:cBhvr>
                                      <p:to>
                                        <p:strVal val="visible"/>
                                      </p:to>
                                    </p:set>
                                    <p:animEffect transition="in" filter="fade">
                                      <p:cBhvr>
                                        <p:cTn id="35" dur="1000"/>
                                        <p:tgtEl>
                                          <p:spTgt spid="114">
                                            <p:txEl>
                                              <p:pRg st="4" end="4"/>
                                            </p:txEl>
                                          </p:spTgt>
                                        </p:tgtEl>
                                      </p:cBhvr>
                                    </p:animEffect>
                                    <p:anim calcmode="lin" valueType="num">
                                      <p:cBhvr>
                                        <p:cTn id="36" dur="1000" fill="hold"/>
                                        <p:tgtEl>
                                          <p:spTgt spid="11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5174449" y="297319"/>
            <a:ext cx="6577175" cy="3202720"/>
          </a:xfrm>
          <a:prstGeom prst="rect">
            <a:avLst/>
          </a:prstGeom>
        </p:spPr>
        <p:txBody>
          <a:bodyPr lIns="182854" tIns="146283" rIns="182854"/>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sz="3199">
                <a:gradFill>
                  <a:gsLst>
                    <a:gs pos="1250">
                      <a:srgbClr val="5C2D91"/>
                    </a:gs>
                    <a:gs pos="99000">
                      <a:srgbClr val="5C2D91"/>
                    </a:gs>
                  </a:gsLst>
                  <a:lin ang="5400000" scaled="0"/>
                </a:gradFill>
              </a:rPr>
              <a:t>Cloud APIs and </a:t>
            </a:r>
            <a:br>
              <a:rPr sz="3199">
                <a:gradFill>
                  <a:gsLst>
                    <a:gs pos="1250">
                      <a:srgbClr val="5C2D91"/>
                    </a:gs>
                    <a:gs pos="99000">
                      <a:srgbClr val="5C2D91"/>
                    </a:gs>
                  </a:gsLst>
                  <a:lin ang="5400000" scaled="0"/>
                </a:gradFill>
              </a:rPr>
            </a:br>
            <a:r>
              <a:rPr sz="3199">
                <a:gradFill>
                  <a:gsLst>
                    <a:gs pos="1250">
                      <a:srgbClr val="5C2D91"/>
                    </a:gs>
                    <a:gs pos="99000">
                      <a:srgbClr val="5C2D91"/>
                    </a:gs>
                  </a:gsLst>
                  <a:lin ang="5400000" scaled="0"/>
                </a:gradFill>
              </a:rPr>
              <a:t>platform functionality</a:t>
            </a:r>
          </a:p>
          <a:p>
            <a:pPr marL="228557" lvl="1" indent="-228557">
              <a:spcBef>
                <a:spcPts val="1199"/>
              </a:spcBef>
            </a:pPr>
            <a:r>
              <a:rPr sz="2000">
                <a:gradFill>
                  <a:gsLst>
                    <a:gs pos="18841">
                      <a:srgbClr val="505050"/>
                    </a:gs>
                    <a:gs pos="64000">
                      <a:srgbClr val="505050"/>
                    </a:gs>
                  </a:gsLst>
                  <a:lin ang="5400000" scaled="0"/>
                </a:gradFill>
              </a:rPr>
              <a:t>Dozens of built-in connectors</a:t>
            </a:r>
          </a:p>
          <a:p>
            <a:pPr marL="228557" lvl="1" indent="-228557">
              <a:spcBef>
                <a:spcPts val="1199"/>
              </a:spcBef>
            </a:pPr>
            <a:r>
              <a:rPr sz="2000">
                <a:gradFill>
                  <a:gsLst>
                    <a:gs pos="18841">
                      <a:srgbClr val="505050"/>
                    </a:gs>
                    <a:gs pos="64000">
                      <a:srgbClr val="505050"/>
                    </a:gs>
                  </a:gsLst>
                  <a:lin ang="5400000" scaled="0"/>
                </a:gradFill>
              </a:rPr>
              <a:t>Hosted and managed within the platform</a:t>
            </a:r>
          </a:p>
          <a:p>
            <a:pPr marL="228557" lvl="1" indent="-228557">
              <a:spcBef>
                <a:spcPts val="1199"/>
              </a:spcBef>
            </a:pPr>
            <a:r>
              <a:rPr sz="2000">
                <a:gradFill>
                  <a:gsLst>
                    <a:gs pos="18841">
                      <a:srgbClr val="505050"/>
                    </a:gs>
                    <a:gs pos="64000">
                      <a:srgbClr val="505050"/>
                    </a:gs>
                  </a:gsLst>
                  <a:lin ang="5400000" scaled="0"/>
                </a:gradFill>
              </a:rPr>
              <a:t>Scales to meet your needs </a:t>
            </a:r>
          </a:p>
          <a:p>
            <a:pPr marL="228557" lvl="1" indent="-228557">
              <a:spcBef>
                <a:spcPts val="1199"/>
              </a:spcBef>
            </a:pPr>
            <a:r>
              <a:rPr sz="2000">
                <a:gradFill>
                  <a:gsLst>
                    <a:gs pos="18841">
                      <a:srgbClr val="505050"/>
                    </a:gs>
                    <a:gs pos="64000">
                      <a:srgbClr val="505050"/>
                    </a:gs>
                  </a:gsLst>
                  <a:lin ang="5400000" scaled="0"/>
                </a:gradFill>
              </a:rPr>
              <a:t>First class designer experience</a:t>
            </a:r>
          </a:p>
          <a:p>
            <a:pPr marL="228557" lvl="1" indent="-228557">
              <a:spcBef>
                <a:spcPts val="1199"/>
              </a:spcBef>
            </a:pPr>
            <a:r>
              <a:rPr sz="2000">
                <a:gradFill>
                  <a:gsLst>
                    <a:gs pos="18841">
                      <a:srgbClr val="505050"/>
                    </a:gs>
                    <a:gs pos="64000">
                      <a:srgbClr val="505050"/>
                    </a:gs>
                  </a:gsLst>
                  <a:lin ang="5400000" scaled="0"/>
                </a:gradFill>
              </a:rPr>
              <a:t>Rapid development</a:t>
            </a:r>
          </a:p>
        </p:txBody>
      </p:sp>
      <p:sp>
        <p:nvSpPr>
          <p:cNvPr id="12" name="Text Placeholder 2"/>
          <p:cNvSpPr txBox="1">
            <a:spLocks/>
          </p:cNvSpPr>
          <p:nvPr/>
        </p:nvSpPr>
        <p:spPr>
          <a:xfrm>
            <a:off x="5174450" y="3802018"/>
            <a:ext cx="6018092" cy="2683636"/>
          </a:xfrm>
          <a:prstGeom prst="rect">
            <a:avLst/>
          </a:prstGeom>
        </p:spPr>
        <p:txBody>
          <a:bodyPr vert="horz" wrap="square" lIns="182854" tIns="146283" rIns="182854" bIns="91414"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2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None/>
            </a:pPr>
            <a:r>
              <a:rPr sz="3199" dirty="0">
                <a:gradFill>
                  <a:gsLst>
                    <a:gs pos="1250">
                      <a:srgbClr val="5C2D91"/>
                    </a:gs>
                    <a:gs pos="99000">
                      <a:srgbClr val="5C2D91"/>
                    </a:gs>
                  </a:gsLst>
                  <a:lin ang="5400000" scaled="0"/>
                </a:gradFill>
              </a:rPr>
              <a:t>API connections</a:t>
            </a:r>
          </a:p>
          <a:p>
            <a:pPr marL="228557" lvl="1" indent="-228557" defTabSz="914191">
              <a:spcBef>
                <a:spcPts val="1199"/>
              </a:spcBef>
            </a:pPr>
            <a:r>
              <a:rPr sz="2000" dirty="0">
                <a:gradFill>
                  <a:gsLst>
                    <a:gs pos="18841">
                      <a:srgbClr val="505050"/>
                    </a:gs>
                    <a:gs pos="64000">
                      <a:srgbClr val="505050"/>
                    </a:gs>
                  </a:gsLst>
                  <a:lin ang="5400000" scaled="0"/>
                </a:gradFill>
              </a:rPr>
              <a:t>Authenticate once and reuse</a:t>
            </a:r>
          </a:p>
          <a:p>
            <a:pPr marL="228557" lvl="1" indent="-228557" defTabSz="914191">
              <a:spcBef>
                <a:spcPts val="1199"/>
              </a:spcBef>
            </a:pPr>
            <a:r>
              <a:rPr sz="2000" dirty="0">
                <a:gradFill>
                  <a:gsLst>
                    <a:gs pos="18841">
                      <a:srgbClr val="505050"/>
                    </a:gs>
                    <a:gs pos="64000">
                      <a:srgbClr val="505050"/>
                    </a:gs>
                  </a:gsLst>
                  <a:lin ang="5400000" scaled="0"/>
                </a:gradFill>
              </a:rPr>
              <a:t>Differentiate connection configuration</a:t>
            </a:r>
          </a:p>
          <a:p>
            <a:pPr marL="228557" lvl="1" indent="-228557" defTabSz="914191">
              <a:spcBef>
                <a:spcPts val="1199"/>
              </a:spcBef>
            </a:pPr>
            <a:r>
              <a:rPr sz="2000" dirty="0">
                <a:gradFill>
                  <a:gsLst>
                    <a:gs pos="18841">
                      <a:srgbClr val="505050"/>
                    </a:gs>
                    <a:gs pos="64000">
                      <a:srgbClr val="505050"/>
                    </a:gs>
                  </a:gsLst>
                  <a:lin ang="5400000" scaled="0"/>
                </a:gradFill>
              </a:rPr>
              <a:t>Simple to deploy</a:t>
            </a:r>
          </a:p>
          <a:p>
            <a:pPr marL="228557" lvl="1" indent="-228557" defTabSz="914191">
              <a:spcBef>
                <a:spcPts val="1199"/>
              </a:spcBef>
            </a:pPr>
            <a:r>
              <a:rPr lang="en-US" sz="2000" dirty="0">
                <a:gradFill>
                  <a:gsLst>
                    <a:gs pos="18841">
                      <a:srgbClr val="505050"/>
                    </a:gs>
                    <a:gs pos="64000">
                      <a:srgbClr val="505050"/>
                    </a:gs>
                  </a:gsLst>
                  <a:lin ang="5400000" scaled="0"/>
                </a:gradFill>
              </a:rPr>
              <a:t>Portal experience for managing API Connections</a:t>
            </a:r>
            <a:endParaRPr sz="2000" dirty="0">
              <a:gradFill>
                <a:gsLst>
                  <a:gs pos="18841">
                    <a:srgbClr val="505050"/>
                  </a:gs>
                  <a:gs pos="64000">
                    <a:srgbClr val="505050"/>
                  </a:gs>
                </a:gsLst>
                <a:lin ang="5400000" scaled="0"/>
              </a:gradFill>
            </a:endParaRPr>
          </a:p>
        </p:txBody>
      </p:sp>
      <p:sp>
        <p:nvSpPr>
          <p:cNvPr id="2" name="Title 1"/>
          <p:cNvSpPr>
            <a:spLocks noGrp="1"/>
          </p:cNvSpPr>
          <p:nvPr>
            <p:ph type="title"/>
          </p:nvPr>
        </p:nvSpPr>
        <p:spPr/>
        <p:txBody>
          <a:bodyPr/>
          <a:lstStyle/>
          <a:p>
            <a:r>
              <a:rPr lang="en-US" dirty="0"/>
              <a:t>Managed connectors</a:t>
            </a:r>
            <a:br>
              <a:rPr lang="en-US" dirty="0"/>
            </a:br>
            <a:endParaRPr lang="en-US" dirty="0"/>
          </a:p>
        </p:txBody>
      </p:sp>
      <p:pic>
        <p:nvPicPr>
          <p:cNvPr id="9" name="Picture 8"/>
          <p:cNvPicPr>
            <a:picLocks noChangeAspect="1"/>
          </p:cNvPicPr>
          <p:nvPr/>
        </p:nvPicPr>
        <p:blipFill>
          <a:blip r:embed="rId3"/>
          <a:stretch>
            <a:fillRect/>
          </a:stretch>
        </p:blipFill>
        <p:spPr>
          <a:xfrm>
            <a:off x="569457" y="2466835"/>
            <a:ext cx="3584582" cy="3569154"/>
          </a:xfrm>
          <a:prstGeom prst="rect">
            <a:avLst/>
          </a:prstGeom>
        </p:spPr>
      </p:pic>
      <p:grpSp>
        <p:nvGrpSpPr>
          <p:cNvPr id="10" name="Group 9"/>
          <p:cNvGrpSpPr/>
          <p:nvPr/>
        </p:nvGrpSpPr>
        <p:grpSpPr>
          <a:xfrm>
            <a:off x="1265940" y="3104761"/>
            <a:ext cx="2221042" cy="2221042"/>
            <a:chOff x="1265237" y="2579094"/>
            <a:chExt cx="2734946" cy="2734946"/>
          </a:xfrm>
        </p:grpSpPr>
        <p:sp>
          <p:nvSpPr>
            <p:cNvPr id="11" name="Oval 10"/>
            <p:cNvSpPr/>
            <p:nvPr/>
          </p:nvSpPr>
          <p:spPr bwMode="auto">
            <a:xfrm>
              <a:off x="1265237" y="2579094"/>
              <a:ext cx="2734946" cy="2734946"/>
            </a:xfrm>
            <a:prstGeom prst="ellipse">
              <a:avLst/>
            </a:prstGeom>
            <a:solidFill>
              <a:schemeClr val="accent2"/>
            </a:solid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1626152" y="3427963"/>
              <a:ext cx="2003037" cy="1086599"/>
            </a:xfrm>
            <a:prstGeom prst="rect">
              <a:avLst/>
            </a:prstGeom>
            <a:noFill/>
          </p:spPr>
          <p:txBody>
            <a:bodyPr wrap="none" lIns="182854" tIns="146283" rIns="182854" bIns="146283" rtlCol="0">
              <a:spAutoFit/>
            </a:bodyPr>
            <a:lstStyle/>
            <a:p>
              <a:pPr defTabSz="932563">
                <a:lnSpc>
                  <a:spcPct val="90000"/>
                </a:lnSpc>
                <a:spcAft>
                  <a:spcPts val="600"/>
                </a:spcAft>
              </a:pPr>
              <a:r>
                <a:rPr lang="en-US" dirty="0">
                  <a:gradFill>
                    <a:gsLst>
                      <a:gs pos="0">
                        <a:srgbClr val="FFFFFF"/>
                      </a:gs>
                      <a:gs pos="100000">
                        <a:srgbClr val="FFFFFF"/>
                      </a:gs>
                    </a:gsLst>
                    <a:lin ang="5400000" scaled="0"/>
                  </a:gradFill>
                </a:rPr>
                <a:t>LOGIC APPS</a:t>
              </a:r>
            </a:p>
            <a:p>
              <a:pPr algn="ctr" defTabSz="932563">
                <a:lnSpc>
                  <a:spcPct val="90000"/>
                </a:lnSpc>
                <a:spcAft>
                  <a:spcPts val="600"/>
                </a:spcAft>
              </a:pPr>
              <a:r>
                <a:rPr lang="en-US" dirty="0">
                  <a:gradFill>
                    <a:gsLst>
                      <a:gs pos="0">
                        <a:srgbClr val="FFFFFF"/>
                      </a:gs>
                      <a:gs pos="100000">
                        <a:srgbClr val="FFFFFF"/>
                      </a:gs>
                    </a:gsLst>
                    <a:lin ang="5400000" scaled="0"/>
                  </a:gradFill>
                </a:rPr>
                <a:t>BIZTALK</a:t>
              </a:r>
            </a:p>
          </p:txBody>
        </p:sp>
      </p:grpSp>
    </p:spTree>
    <p:extLst>
      <p:ext uri="{BB962C8B-B14F-4D97-AF65-F5344CB8AC3E}">
        <p14:creationId xmlns:p14="http://schemas.microsoft.com/office/powerpoint/2010/main" val="32078881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grpId="1" nodeType="withEffect">
                                  <p:stCondLst>
                                    <p:cond delay="750"/>
                                  </p:stCondLst>
                                  <p:childTnLst>
                                    <p:animMotion origin="layout" path="M 1.73602E-6 4.72084E-6 L 1.73602E-6 0.0665 " pathEditMode="relative" rAng="0" ptsTypes="AA">
                                      <p:cBhvr>
                                        <p:cTn id="9" dur="700" spd="-100000" fill="hold"/>
                                        <p:tgtEl>
                                          <p:spTgt spid="8"/>
                                        </p:tgtEl>
                                        <p:attrNameLst>
                                          <p:attrName>ppt_x</p:attrName>
                                          <p:attrName>ppt_y</p:attrName>
                                        </p:attrNameLst>
                                      </p:cBhvr>
                                      <p:rCtr x="0" y="331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42" presetClass="path" presetSubtype="0" decel="100000" fill="hold" grpId="1" nodeType="withEffect">
                                  <p:stCondLst>
                                    <p:cond delay="0"/>
                                  </p:stCondLst>
                                  <p:childTnLst>
                                    <p:animMotion origin="layout" path="M -1.4552E-6 -8.71539E-7 L -1.4552E-6 0.0665 " pathEditMode="relative" rAng="0" ptsTypes="AA">
                                      <p:cBhvr>
                                        <p:cTn id="16" dur="700" spd="-100000" fill="hold"/>
                                        <p:tgtEl>
                                          <p:spTgt spid="12"/>
                                        </p:tgtEl>
                                        <p:attrNameLst>
                                          <p:attrName>ppt_x</p:attrName>
                                          <p:attrName>ppt_y</p:attrName>
                                        </p:attrNameLst>
                                      </p:cBhvr>
                                      <p:rCtr x="0" y="3314"/>
                                    </p:animMotion>
                                  </p:childTnLst>
                                </p:cTn>
                              </p:par>
                              <p:par>
                                <p:cTn id="17" presetID="10" presetClass="entr" presetSubtype="0" fill="hold"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6" presetClass="emph" presetSubtype="0" accel="100000" autoRev="1" fill="hold" nodeType="withEffect">
                                  <p:stCondLst>
                                    <p:cond delay="0"/>
                                  </p:stCondLst>
                                  <p:childTnLst>
                                    <p:animScale>
                                      <p:cBhvr>
                                        <p:cTn id="21" dur="500" fill="hold"/>
                                        <p:tgtEl>
                                          <p:spTgt spid="9"/>
                                        </p:tgtEl>
                                      </p:cBhvr>
                                      <p:by x="60000" y="6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 grpId="0"/>
      <p:bldP spid="12" grpId="1"/>
    </p:bldLst>
  </p:timing>
</p:sld>
</file>

<file path=ppt/theme/theme1.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id="{23F76093-1046-4AF3-84AA-19C5D2FB0852}" vid="{1C71AE89-6A47-41A8-9720-D10C4E6044B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2016-07-25T07:00:00+00:00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Jeff Hollan; Kevin Lam</External_x0020_Speaker>
    <m6878b9dd7994da4ba144f95347d99c6 xmlns="01c77077-aee4-4b5f-bd4e-9cd40a6fff29">
      <Terms xmlns="http://schemas.microsoft.com/office/infopath/2007/PartnerControls"/>
    </m6878b9dd7994da4ba144f95347d99c6>
    <Presentation_x0020_Date xmlns="01c77077-aee4-4b5f-bd4e-9cd40a6fff29">2016-07-26T00:00:00-07:00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MS_x0020_Content_x0020_Owner xmlns="01c77077-aee4-4b5f-bd4e-9cd40a6fff29">
      <UserInfo>
        <DisplayName/>
        <AccountId xsi:nil="true"/>
        <AccountType/>
      </UserInfo>
    </MS_x0020_Content_x0020_Owner>
    <Session_x0020_Code xmlns="01c77077-aee4-4b5f-bd4e-9cd40a6fff29">AZR312</Session_x0020_Code>
    <Event_x0020_End_x0020_Date xmlns="01c77077-aee4-4b5f-bd4e-9cd40a6fff29">2016-07-29T07:00:00+00:00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23</TermName>
          <TermId xmlns="http://schemas.microsoft.com/office/infopath/2007/PartnerControls">c09d5ec5-2933-44ea-a749-1cb568168204</TermId>
        </TermInfo>
      </Terms>
    </TaxKeywordTaxHTField>
    <TaxCatchAll xmlns="230e9df3-be65-4c73-a93b-d1236ebd677e">
      <Value>166</Value>
      <Value>53</Value>
      <Value>52</Value>
      <Value>51</Value>
    </TaxCatchAll>
    <NumberofDownloads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8ff673fc-3231-4e3a-893b-6d7f7cd32766"/>
    <ds:schemaRef ds:uri="http://schemas.microsoft.com/office/2006/metadata/properties"/>
    <ds:schemaRef ds:uri="http://purl.org/dc/elements/1.1/"/>
    <ds:schemaRef ds:uri="http://schemas.microsoft.com/sharepoint/v3"/>
    <ds:schemaRef ds:uri="http://schemas.microsoft.com/office/infopath/2007/PartnerControls"/>
    <ds:schemaRef ds:uri="http://www.w3.org/XML/1998/namespace"/>
    <ds:schemaRef ds:uri="230e9df3-be65-4c73-a93b-d1236ebd677e"/>
    <ds:schemaRef ds:uri="01c77077-aee4-4b5f-bd4e-9cd40a6fff29"/>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6ACC50-8F95-49B3-AB6F-6DC6481B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TR23_BO_CT_Template</Template>
  <TotalTime>1150</TotalTime>
  <Words>2605</Words>
  <Application>Microsoft Office PowerPoint</Application>
  <PresentationFormat>Custom</PresentationFormat>
  <Paragraphs>452</Paragraphs>
  <Slides>49</Slides>
  <Notes>34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Calibri</vt:lpstr>
      <vt:lpstr>Consolas</vt:lpstr>
      <vt:lpstr>Segoe UI</vt:lpstr>
      <vt:lpstr>Segoe UI Light</vt:lpstr>
      <vt:lpstr>Segoe UI Semibold</vt:lpstr>
      <vt:lpstr>Times New Roman</vt:lpstr>
      <vt:lpstr>Wingdings</vt:lpstr>
      <vt:lpstr>5-50033_TR23_BO_CT_Template</vt:lpstr>
      <vt:lpstr>1_5-50033_TR23_BO_CT_Template</vt:lpstr>
      <vt:lpstr>PowerPoint Presentation</vt:lpstr>
      <vt:lpstr>Automate Business Processes – Logic Apps Deep Dive</vt:lpstr>
      <vt:lpstr>Confidentiality slide</vt:lpstr>
      <vt:lpstr>PowerPoint Presentation</vt:lpstr>
      <vt:lpstr>Session objectives and takeaways</vt:lpstr>
      <vt:lpstr>Agenda </vt:lpstr>
      <vt:lpstr>Microsoft’s Enterprise integration vision</vt:lpstr>
      <vt:lpstr>Automate business processes in the cloud with Logic Apps</vt:lpstr>
      <vt:lpstr>Managed connectors </vt:lpstr>
      <vt:lpstr>Out-of-box connectors</vt:lpstr>
      <vt:lpstr>Upcoming connectors</vt:lpstr>
      <vt:lpstr>Custom and External APIs</vt:lpstr>
      <vt:lpstr>Templates</vt:lpstr>
      <vt:lpstr>Demo: Create a Logic App</vt:lpstr>
      <vt:lpstr>Control Flow</vt:lpstr>
      <vt:lpstr>Triggering a Logic App “Run”</vt:lpstr>
      <vt:lpstr>Actions can…</vt:lpstr>
      <vt:lpstr>Response</vt:lpstr>
      <vt:lpstr>SplitOn</vt:lpstr>
      <vt:lpstr>Retry</vt:lpstr>
      <vt:lpstr>Scopes</vt:lpstr>
      <vt:lpstr>Conditionals</vt:lpstr>
      <vt:lpstr>Iterating over a list</vt:lpstr>
      <vt:lpstr>Do…until</vt:lpstr>
      <vt:lpstr>Workflow Definition Language</vt:lpstr>
      <vt:lpstr>Logic Apps workflow definition concepts</vt:lpstr>
      <vt:lpstr>Parameters</vt:lpstr>
      <vt:lpstr>Parameters</vt:lpstr>
      <vt:lpstr>Triggers</vt:lpstr>
      <vt:lpstr>Actions</vt:lpstr>
      <vt:lpstr>Actions with simple orchestration</vt:lpstr>
      <vt:lpstr>Workflow Definition Functions</vt:lpstr>
      <vt:lpstr>Management</vt:lpstr>
      <vt:lpstr>Debugging and History</vt:lpstr>
      <vt:lpstr>Logic Apps tools for Visual Studio</vt:lpstr>
      <vt:lpstr>Best practices</vt:lpstr>
      <vt:lpstr>Logic Apps Hybrid Integration</vt:lpstr>
      <vt:lpstr>Demo: Request / Response &amp;  Hybrid integration</vt:lpstr>
      <vt:lpstr>Demo: Monitoring &amp; ALM</vt:lpstr>
      <vt:lpstr>Enterprise Integration</vt:lpstr>
      <vt:lpstr>PowerPoint Presentation</vt:lpstr>
      <vt:lpstr>Integration Account</vt:lpstr>
      <vt:lpstr>Demo: Integration Account &amp;  EDI message Processing</vt:lpstr>
      <vt:lpstr>Pricing</vt:lpstr>
      <vt:lpstr>When is GA?</vt:lpstr>
      <vt:lpstr>In review: session objectives and takeaways</vt:lpstr>
      <vt:lpstr>Related content</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 Business Processes - Logic Apps Deep Dive</dc:title>
  <dc:subject>Automate Business Processes - Logic Apps Deep Dive</dc:subject>
  <dc:creator>Kevin Lam</dc:creator>
  <cp:keywords>TechReady 23</cp:keywords>
  <dc:description>Template: Mitchell Derrey, Silverfox Productions_x000d_
Formatting: _x000d_
Audience Type:</dc:description>
  <cp:lastModifiedBy>MS Events 0201</cp:lastModifiedBy>
  <cp:revision>48</cp:revision>
  <dcterms:created xsi:type="dcterms:W3CDTF">2016-07-25T16:38:22Z</dcterms:created>
  <dcterms:modified xsi:type="dcterms:W3CDTF">2016-07-27T00:52:21Z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ies>
</file>