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heque" panose="020B0604020202020204" charset="0"/>
      <p:regular r:id="rId13"/>
    </p:embeddedFont>
    <p:embeddedFont>
      <p:font typeface="Open Sans 1 Bold" panose="020B0604020202020204" charset="0"/>
      <p:regular r:id="rId14"/>
    </p:embeddedFont>
    <p:embeddedFont>
      <p:font typeface="Open Sans 2 Bold" panose="020B0604020202020204" charset="0"/>
      <p:regular r:id="rId15"/>
    </p:embeddedFont>
    <p:embeddedFont>
      <p:font typeface="Open Sauce" panose="020B0604020202020204" charset="0"/>
      <p:regular r:id="rId16"/>
    </p:embeddedFont>
    <p:embeddedFont>
      <p:font typeface="Open Sauce Light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26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3450778"/>
            <a:ext cx="15430500" cy="191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00"/>
              </a:lnSpc>
            </a:pPr>
            <a:r>
              <a:rPr lang="en-US" sz="9999">
                <a:solidFill>
                  <a:srgbClr val="3FB494"/>
                </a:solidFill>
                <a:latin typeface="Open Sauce"/>
              </a:rPr>
              <a:t>Système d’exploitation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208613" y="5772597"/>
            <a:ext cx="11870774" cy="1282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4D8FD3"/>
                </a:solidFill>
                <a:latin typeface="Open Sauce Light"/>
              </a:rPr>
              <a:t>Projet : automatiser la parallélisation maximale de systèmes de tâches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7389" y="680717"/>
            <a:ext cx="7613222" cy="156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FB494"/>
                </a:solidFill>
                <a:latin typeface="Open Sans 2 Bold"/>
              </a:rPr>
              <a:t>Erreur()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726756"/>
            <a:ext cx="16230600" cy="5314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4D8FD3"/>
                </a:solidFill>
                <a:latin typeface="Open Sans 2 Bold"/>
              </a:rPr>
              <a:t>si le système a au moins 2 taches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4D8FD3"/>
              </a:solidFill>
              <a:latin typeface="Open Sans 2 Bold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4D8FD3"/>
                </a:solidFill>
                <a:latin typeface="Open Sans 2 Bold"/>
              </a:rPr>
              <a:t>si il n'y a pas de doublons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4D8FD3"/>
              </a:solidFill>
              <a:latin typeface="Open Sans 2 Bold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4D8FD3"/>
                </a:solidFill>
                <a:latin typeface="Open Sans 2 Bold"/>
              </a:rPr>
              <a:t>si dans le dictionnaire de précédences les taches sont bien des taches connus (qui appartiennent au système)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4D8FD3"/>
              </a:solidFill>
              <a:latin typeface="Open Sans 2 Bold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4D8FD3"/>
                </a:solidFill>
                <a:latin typeface="Open Sans 2 Bold"/>
              </a:rPr>
              <a:t>si le système en question est déterministe en vérifiant les conditions de Bernstein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4D8FD3"/>
              </a:solidFill>
              <a:latin typeface="Open Sans 2 Bold"/>
            </a:endParaRP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4D8FD3"/>
                </a:solidFill>
                <a:latin typeface="Open Sans 2 Bold"/>
              </a:rPr>
              <a:t>si le les taches ne s'attendent pas mutuellement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02721" y="4274502"/>
            <a:ext cx="9282559" cy="156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FB494"/>
                </a:solidFill>
                <a:latin typeface="Open Sans 2 Bold"/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64485" y="857250"/>
            <a:ext cx="6759029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FB494"/>
                </a:solidFill>
                <a:latin typeface="Open Sans 1 Bold"/>
              </a:rPr>
              <a:t>Les Fichiers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355974"/>
            <a:ext cx="16230600" cy="3498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3FB494"/>
                </a:solidFill>
                <a:latin typeface="Open Sans 1 Bold"/>
              </a:rPr>
              <a:t>test.py </a:t>
            </a:r>
          </a:p>
          <a:p>
            <a:pPr>
              <a:lnSpc>
                <a:spcPts val="5599"/>
              </a:lnSpc>
            </a:pPr>
            <a:endParaRPr lang="en-US" sz="3999">
              <a:solidFill>
                <a:srgbClr val="3FB494"/>
              </a:solidFill>
              <a:latin typeface="Open Sans 1 Bold"/>
            </a:endParaRPr>
          </a:p>
          <a:p>
            <a:pPr>
              <a:lnSpc>
                <a:spcPts val="5599"/>
              </a:lnSpc>
            </a:pPr>
            <a:r>
              <a:rPr lang="en-US" sz="3999">
                <a:solidFill>
                  <a:srgbClr val="3FB494"/>
                </a:solidFill>
                <a:latin typeface="Open Sans 1 Bold"/>
              </a:rPr>
              <a:t>memory.py </a:t>
            </a:r>
          </a:p>
          <a:p>
            <a:pPr>
              <a:lnSpc>
                <a:spcPts val="5599"/>
              </a:lnSpc>
            </a:pPr>
            <a:endParaRPr lang="en-US" sz="3999">
              <a:solidFill>
                <a:srgbClr val="3FB494"/>
              </a:solidFill>
              <a:latin typeface="Open Sans 1 Bold"/>
            </a:endParaRPr>
          </a:p>
          <a:p>
            <a:pPr>
              <a:lnSpc>
                <a:spcPts val="5599"/>
              </a:lnSpc>
            </a:pPr>
            <a:r>
              <a:rPr lang="en-US" sz="3999">
                <a:solidFill>
                  <a:srgbClr val="3FB494"/>
                </a:solidFill>
                <a:latin typeface="Open Sans 1 Bold"/>
              </a:rPr>
              <a:t>biblio.py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781050"/>
            <a:ext cx="8229600" cy="2617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3FB494"/>
                </a:solidFill>
                <a:latin typeface="Open Sauce"/>
              </a:rPr>
              <a:t>Fonction Principales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423720"/>
            <a:ext cx="15944999" cy="5836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8"/>
              </a:lnSpc>
            </a:pPr>
            <a:r>
              <a:rPr lang="en-US" sz="1599">
                <a:solidFill>
                  <a:srgbClr val="4D8FD3"/>
                </a:solidFill>
                <a:latin typeface="Open Sauce"/>
              </a:rPr>
              <a:t> Erreur()          (vérifie qu'un système est correctement définit) </a:t>
            </a:r>
          </a:p>
          <a:p>
            <a:pPr algn="l">
              <a:lnSpc>
                <a:spcPts val="2238"/>
              </a:lnSpc>
            </a:pPr>
            <a:r>
              <a:rPr lang="en-US" sz="1599">
                <a:solidFill>
                  <a:srgbClr val="4D8FD3"/>
                </a:solidFill>
                <a:latin typeface="Open Sauce"/>
              </a:rPr>
              <a:t>          </a:t>
            </a:r>
          </a:p>
          <a:p>
            <a:pPr algn="l">
              <a:lnSpc>
                <a:spcPts val="2238"/>
              </a:lnSpc>
            </a:pPr>
            <a:r>
              <a:rPr lang="en-US" sz="1599">
                <a:solidFill>
                  <a:srgbClr val="4D8FD3"/>
                </a:solidFill>
                <a:latin typeface="Open Sauce"/>
              </a:rPr>
              <a:t> getTaskByName()    (renvoie une tache par rapport a un nom)      </a:t>
            </a:r>
          </a:p>
          <a:p>
            <a:pPr algn="l">
              <a:lnSpc>
                <a:spcPts val="2238"/>
              </a:lnSpc>
            </a:pPr>
            <a:endParaRPr lang="en-US" sz="1599">
              <a:solidFill>
                <a:srgbClr val="4D8FD3"/>
              </a:solidFill>
              <a:latin typeface="Open Sauce"/>
            </a:endParaRPr>
          </a:p>
          <a:p>
            <a:pPr algn="l">
              <a:lnSpc>
                <a:spcPts val="2238"/>
              </a:lnSpc>
            </a:pPr>
            <a:r>
              <a:rPr lang="en-US" sz="1599">
                <a:solidFill>
                  <a:srgbClr val="4D8FD3"/>
                </a:solidFill>
                <a:latin typeface="Open Sauce"/>
              </a:rPr>
              <a:t> getDependenciesSeq()     (renvoie les dépendance d'une tache dont on donne le nom, on se base le dictionnaire de précédence que l'on décrit dans le système) </a:t>
            </a:r>
          </a:p>
          <a:p>
            <a:pPr algn="l">
              <a:lnSpc>
                <a:spcPts val="2238"/>
              </a:lnSpc>
            </a:pPr>
            <a:endParaRPr lang="en-US" sz="1599">
              <a:solidFill>
                <a:srgbClr val="4D8FD3"/>
              </a:solidFill>
              <a:latin typeface="Open Sauce"/>
            </a:endParaRPr>
          </a:p>
          <a:p>
            <a:pPr algn="l">
              <a:lnSpc>
                <a:spcPts val="2238"/>
              </a:lnSpc>
            </a:pPr>
            <a:r>
              <a:rPr lang="en-US" sz="1599">
                <a:solidFill>
                  <a:srgbClr val="4D8FD3"/>
                </a:solidFill>
                <a:latin typeface="Open Sauce"/>
              </a:rPr>
              <a:t> drawSeq()         (dessine le graphe tel qu'on le décrit dans le système)  </a:t>
            </a:r>
          </a:p>
          <a:p>
            <a:pPr algn="l">
              <a:lnSpc>
                <a:spcPts val="2238"/>
              </a:lnSpc>
            </a:pPr>
            <a:endParaRPr lang="en-US" sz="1599">
              <a:solidFill>
                <a:srgbClr val="4D8FD3"/>
              </a:solidFill>
              <a:latin typeface="Open Sauce"/>
            </a:endParaRPr>
          </a:p>
          <a:p>
            <a:pPr algn="l">
              <a:lnSpc>
                <a:spcPts val="2238"/>
              </a:lnSpc>
            </a:pPr>
            <a:r>
              <a:rPr lang="en-US" sz="1599">
                <a:solidFill>
                  <a:srgbClr val="4D8FD3"/>
                </a:solidFill>
                <a:latin typeface="Open Sauce"/>
              </a:rPr>
              <a:t> runSeq()           (exécute le système séquentiellement)   </a:t>
            </a:r>
          </a:p>
          <a:p>
            <a:pPr algn="l">
              <a:lnSpc>
                <a:spcPts val="2238"/>
              </a:lnSpc>
            </a:pPr>
            <a:endParaRPr lang="en-US" sz="1599">
              <a:solidFill>
                <a:srgbClr val="4D8FD3"/>
              </a:solidFill>
              <a:latin typeface="Open Sauce"/>
            </a:endParaRPr>
          </a:p>
          <a:p>
            <a:pPr algn="l">
              <a:lnSpc>
                <a:spcPts val="2238"/>
              </a:lnSpc>
            </a:pPr>
            <a:r>
              <a:rPr lang="en-US" sz="1599">
                <a:solidFill>
                  <a:srgbClr val="4D8FD3"/>
                </a:solidFill>
                <a:latin typeface="Open Sauce"/>
              </a:rPr>
              <a:t> interference()      (renvoie le tableau d'interférence du système parallélise)   </a:t>
            </a:r>
          </a:p>
          <a:p>
            <a:pPr algn="l">
              <a:lnSpc>
                <a:spcPts val="2238"/>
              </a:lnSpc>
            </a:pPr>
            <a:r>
              <a:rPr lang="en-US" sz="1599">
                <a:solidFill>
                  <a:srgbClr val="4D8FD3"/>
                </a:solidFill>
                <a:latin typeface="Open Sauce"/>
              </a:rPr>
              <a:t>  </a:t>
            </a:r>
          </a:p>
          <a:p>
            <a:pPr algn="l">
              <a:lnSpc>
                <a:spcPts val="2238"/>
              </a:lnSpc>
            </a:pPr>
            <a:r>
              <a:rPr lang="en-US" sz="1599">
                <a:solidFill>
                  <a:srgbClr val="4D8FD3"/>
                </a:solidFill>
                <a:latin typeface="Open Sauce"/>
              </a:rPr>
              <a:t> getDependencies()    pareil que getDependenciesSeq mais on se base sur le système parallélise</a:t>
            </a:r>
          </a:p>
          <a:p>
            <a:pPr algn="l">
              <a:lnSpc>
                <a:spcPts val="2238"/>
              </a:lnSpc>
            </a:pPr>
            <a:endParaRPr lang="en-US" sz="1599">
              <a:solidFill>
                <a:srgbClr val="4D8FD3"/>
              </a:solidFill>
              <a:latin typeface="Open Sauce"/>
            </a:endParaRPr>
          </a:p>
          <a:p>
            <a:pPr algn="l">
              <a:lnSpc>
                <a:spcPts val="2238"/>
              </a:lnSpc>
            </a:pPr>
            <a:r>
              <a:rPr lang="en-US" sz="1599">
                <a:solidFill>
                  <a:srgbClr val="4D8FD3"/>
                </a:solidFill>
                <a:latin typeface="Open Sauce"/>
              </a:rPr>
              <a:t> run()                (exécute le système en parallélisant les taches qui peuvent l'être)   </a:t>
            </a:r>
          </a:p>
          <a:p>
            <a:pPr algn="l">
              <a:lnSpc>
                <a:spcPts val="2238"/>
              </a:lnSpc>
            </a:pPr>
            <a:r>
              <a:rPr lang="en-US" sz="1599">
                <a:solidFill>
                  <a:srgbClr val="4D8FD3"/>
                </a:solidFill>
                <a:latin typeface="Open Sauce"/>
              </a:rPr>
              <a:t>     </a:t>
            </a:r>
          </a:p>
          <a:p>
            <a:pPr algn="l">
              <a:lnSpc>
                <a:spcPts val="2238"/>
              </a:lnSpc>
            </a:pPr>
            <a:r>
              <a:rPr lang="en-US" sz="1599">
                <a:solidFill>
                  <a:srgbClr val="4D8FD3"/>
                </a:solidFill>
                <a:latin typeface="Open Sauce"/>
              </a:rPr>
              <a:t> draw()                  (dessine le graphe du système parallélise)    </a:t>
            </a:r>
          </a:p>
          <a:p>
            <a:pPr algn="l">
              <a:lnSpc>
                <a:spcPts val="2238"/>
              </a:lnSpc>
            </a:pPr>
            <a:endParaRPr lang="en-US" sz="1599">
              <a:solidFill>
                <a:srgbClr val="4D8FD3"/>
              </a:solidFill>
              <a:latin typeface="Open Sauce"/>
            </a:endParaRPr>
          </a:p>
          <a:p>
            <a:pPr algn="l">
              <a:lnSpc>
                <a:spcPts val="2238"/>
              </a:lnSpc>
            </a:pPr>
            <a:r>
              <a:rPr lang="en-US" sz="1599">
                <a:solidFill>
                  <a:srgbClr val="4D8FD3"/>
                </a:solidFill>
                <a:latin typeface="Open Sauce"/>
              </a:rPr>
              <a:t> detTestRnd()            (exécute un certain nombre de fois le système de façon parallèle avec un jeu de valeurs aléatoire)  </a:t>
            </a:r>
          </a:p>
          <a:p>
            <a:pPr algn="l">
              <a:lnSpc>
                <a:spcPts val="2238"/>
              </a:lnSpc>
            </a:pPr>
            <a:endParaRPr lang="en-US" sz="1599">
              <a:solidFill>
                <a:srgbClr val="4D8FD3"/>
              </a:solidFill>
              <a:latin typeface="Open Sauce"/>
            </a:endParaRPr>
          </a:p>
          <a:p>
            <a:pPr algn="l">
              <a:lnSpc>
                <a:spcPts val="2238"/>
              </a:lnSpc>
            </a:pPr>
            <a:r>
              <a:rPr lang="en-US" sz="1599">
                <a:solidFill>
                  <a:srgbClr val="4D8FD3"/>
                </a:solidFill>
                <a:latin typeface="Open Sauce"/>
              </a:rPr>
              <a:t> parCost()        (exécute le système des 2 manières un certain nombre de fois et nous indique les différents temps d'exécutions)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0" y="1700377"/>
            <a:ext cx="19832998" cy="2259401"/>
            <a:chOff x="0" y="0"/>
            <a:chExt cx="24384000" cy="277785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2777843"/>
            </a:xfrm>
            <a:custGeom>
              <a:avLst/>
              <a:gdLst/>
              <a:ahLst/>
              <a:cxnLst/>
              <a:rect l="l" t="t" r="r" b="b"/>
              <a:pathLst>
                <a:path w="24384000" h="2777843">
                  <a:moveTo>
                    <a:pt x="0" y="0"/>
                  </a:moveTo>
                  <a:lnTo>
                    <a:pt x="24384000" y="0"/>
                  </a:lnTo>
                  <a:lnTo>
                    <a:pt x="24384000" y="2777843"/>
                  </a:lnTo>
                  <a:lnTo>
                    <a:pt x="0" y="27778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5401" b="-5401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93436" y="359327"/>
            <a:ext cx="8229600" cy="1341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3FB494"/>
                </a:solidFill>
                <a:latin typeface="Open Sauce"/>
              </a:rPr>
              <a:t>Task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93436" y="3959778"/>
            <a:ext cx="4550064" cy="11837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en-US" sz="7200">
                <a:solidFill>
                  <a:srgbClr val="3FB494"/>
                </a:solidFill>
                <a:latin typeface="Open Sauce"/>
              </a:rPr>
              <a:t>SeTask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5B1564B-0D27-FDD4-C8CC-A2BDDDC5B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142033"/>
            <a:ext cx="12750195" cy="51449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3288720"/>
            <a:ext cx="10022244" cy="3366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FB494"/>
                </a:solidFill>
                <a:latin typeface="Open Sans 2 Bold"/>
              </a:rPr>
              <a:t>l'exécution séquentielle</a:t>
            </a:r>
          </a:p>
        </p:txBody>
      </p:sp>
      <p:sp>
        <p:nvSpPr>
          <p:cNvPr id="3" name="Freeform 3"/>
          <p:cNvSpPr/>
          <p:nvPr/>
        </p:nvSpPr>
        <p:spPr>
          <a:xfrm>
            <a:off x="13144500" y="30861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14860678" y="3224687"/>
            <a:ext cx="341222" cy="1253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80"/>
              </a:lnSpc>
            </a:pPr>
            <a:r>
              <a:rPr lang="en-US" sz="6700">
                <a:solidFill>
                  <a:srgbClr val="000000"/>
                </a:solidFill>
                <a:latin typeface="Cheque"/>
              </a:rPr>
              <a:t>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387840" y="3851590"/>
            <a:ext cx="480174" cy="1326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Cheque"/>
              </a:rPr>
              <a:t>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677890" y="5382824"/>
            <a:ext cx="445402" cy="1326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Cheque"/>
              </a:rPr>
              <a:t>3</a:t>
            </a:r>
          </a:p>
        </p:txBody>
      </p: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B3AAF55F-C3B9-199F-201C-5C522885B53F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H="1" flipV="1">
            <a:off x="14907926" y="3824175"/>
            <a:ext cx="720000" cy="1080000"/>
          </a:xfrm>
          <a:prstGeom prst="bentConnector4">
            <a:avLst>
              <a:gd name="adj1" fmla="val -52667"/>
              <a:gd name="adj2" fmla="val 1148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9AD26AB2-FF1F-CD7F-4C46-A97E87660760}"/>
              </a:ext>
            </a:extLst>
          </p:cNvPr>
          <p:cNvCxnSpPr>
            <a:cxnSpLocks/>
            <a:stCxn id="5" idx="3"/>
            <a:endCxn id="6" idx="3"/>
          </p:cNvCxnSpPr>
          <p:nvPr/>
        </p:nvCxnSpPr>
        <p:spPr>
          <a:xfrm flipH="1">
            <a:off x="15123292" y="4514966"/>
            <a:ext cx="744722" cy="1531234"/>
          </a:xfrm>
          <a:prstGeom prst="bentConnector3">
            <a:avLst>
              <a:gd name="adj1" fmla="val -306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04414" y="5143500"/>
            <a:ext cx="18288000" cy="3690995"/>
            <a:chOff x="0" y="0"/>
            <a:chExt cx="24384000" cy="49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4921377"/>
            </a:xfrm>
            <a:custGeom>
              <a:avLst/>
              <a:gdLst/>
              <a:ahLst/>
              <a:cxnLst/>
              <a:rect l="l" t="t" r="r" b="b"/>
              <a:pathLst>
                <a:path w="24384000" h="4921377">
                  <a:moveTo>
                    <a:pt x="0" y="0"/>
                  </a:moveTo>
                  <a:lnTo>
                    <a:pt x="24384000" y="0"/>
                  </a:lnTo>
                  <a:lnTo>
                    <a:pt x="24384000" y="4921377"/>
                  </a:lnTo>
                  <a:lnTo>
                    <a:pt x="0" y="49213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980" b="-297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067801" y="1120725"/>
            <a:ext cx="18161225" cy="156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FB494"/>
                </a:solidFill>
                <a:latin typeface="Open Sans 2 Bold"/>
              </a:rPr>
              <a:t>Parallélisme maximal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04414" y="2553920"/>
            <a:ext cx="7458860" cy="1259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86"/>
              </a:lnSpc>
            </a:pPr>
            <a:r>
              <a:rPr lang="en-US" sz="7419">
                <a:solidFill>
                  <a:srgbClr val="3FB494"/>
                </a:solidFill>
                <a:latin typeface="Open Sauce"/>
              </a:rPr>
              <a:t>interference()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469684"/>
            <a:ext cx="7815413" cy="5791679"/>
            <a:chOff x="0" y="0"/>
            <a:chExt cx="10420551" cy="77222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20604" cy="7722235"/>
            </a:xfrm>
            <a:custGeom>
              <a:avLst/>
              <a:gdLst/>
              <a:ahLst/>
              <a:cxnLst/>
              <a:rect l="l" t="t" r="r" b="b"/>
              <a:pathLst>
                <a:path w="10420604" h="7722235">
                  <a:moveTo>
                    <a:pt x="0" y="0"/>
                  </a:moveTo>
                  <a:lnTo>
                    <a:pt x="10420604" y="0"/>
                  </a:lnTo>
                  <a:lnTo>
                    <a:pt x="10420604" y="7722235"/>
                  </a:lnTo>
                  <a:lnTo>
                    <a:pt x="0" y="77222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0253529" y="2469684"/>
            <a:ext cx="8034471" cy="5791679"/>
            <a:chOff x="0" y="0"/>
            <a:chExt cx="10712628" cy="772223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712577" cy="7722235"/>
            </a:xfrm>
            <a:custGeom>
              <a:avLst/>
              <a:gdLst/>
              <a:ahLst/>
              <a:cxnLst/>
              <a:rect l="l" t="t" r="r" b="b"/>
              <a:pathLst>
                <a:path w="10712577" h="7722235">
                  <a:moveTo>
                    <a:pt x="0" y="0"/>
                  </a:moveTo>
                  <a:lnTo>
                    <a:pt x="10712577" y="0"/>
                  </a:lnTo>
                  <a:lnTo>
                    <a:pt x="10712577" y="7722235"/>
                  </a:lnTo>
                  <a:lnTo>
                    <a:pt x="0" y="77222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473222" y="-165313"/>
            <a:ext cx="7341556" cy="156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FB494"/>
                </a:solidFill>
                <a:latin typeface="Open Sans 2 Bold"/>
              </a:rPr>
              <a:t>Draw()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469288" y="4596906"/>
            <a:ext cx="6818712" cy="5690094"/>
            <a:chOff x="0" y="0"/>
            <a:chExt cx="9091616" cy="75867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091676" cy="7586853"/>
            </a:xfrm>
            <a:custGeom>
              <a:avLst/>
              <a:gdLst/>
              <a:ahLst/>
              <a:cxnLst/>
              <a:rect l="l" t="t" r="r" b="b"/>
              <a:pathLst>
                <a:path w="9091676" h="7586853">
                  <a:moveTo>
                    <a:pt x="0" y="0"/>
                  </a:moveTo>
                  <a:lnTo>
                    <a:pt x="9091676" y="0"/>
                  </a:lnTo>
                  <a:lnTo>
                    <a:pt x="9091676" y="7586853"/>
                  </a:lnTo>
                  <a:lnTo>
                    <a:pt x="0" y="7586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9917" b="-9916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4748620" y="4274502"/>
            <a:ext cx="8790760" cy="156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FB494"/>
                </a:solidFill>
                <a:latin typeface="Open Sans 2 Bold"/>
              </a:rPr>
              <a:t>run()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-531933" y="8882366"/>
            <a:ext cx="12987084" cy="19050"/>
            <a:chOff x="0" y="0"/>
            <a:chExt cx="17316112" cy="25400"/>
          </a:xfrm>
        </p:grpSpPr>
        <p:sp>
          <p:nvSpPr>
            <p:cNvPr id="6" name="Freeform 6"/>
            <p:cNvSpPr/>
            <p:nvPr/>
          </p:nvSpPr>
          <p:spPr>
            <a:xfrm>
              <a:off x="12700" y="0"/>
              <a:ext cx="17290669" cy="25400"/>
            </a:xfrm>
            <a:custGeom>
              <a:avLst/>
              <a:gdLst/>
              <a:ahLst/>
              <a:cxnLst/>
              <a:rect l="l" t="t" r="r" b="b"/>
              <a:pathLst>
                <a:path w="17290669" h="25400">
                  <a:moveTo>
                    <a:pt x="0" y="0"/>
                  </a:moveTo>
                  <a:lnTo>
                    <a:pt x="17290669" y="0"/>
                  </a:lnTo>
                  <a:lnTo>
                    <a:pt x="17290669" y="2540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/>
            <a:lstStyle/>
            <a:p>
              <a:endParaRPr lang="fr-FR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90352" y="4103080"/>
            <a:ext cx="13006225" cy="1737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FB494"/>
                </a:solidFill>
                <a:latin typeface="Open Sans 2 Bold"/>
              </a:rPr>
              <a:t>detTestRnd et parCost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Personnalisé</PresentationFormat>
  <Paragraphs>52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Open Sauce Light</vt:lpstr>
      <vt:lpstr>Calibri</vt:lpstr>
      <vt:lpstr>Arial</vt:lpstr>
      <vt:lpstr>Cheque</vt:lpstr>
      <vt:lpstr>Open Sans 2 Bold</vt:lpstr>
      <vt:lpstr>Open Sauce</vt:lpstr>
      <vt:lpstr>Open Sans 1 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d'exploitation.pptx</dc:title>
  <cp:lastModifiedBy>Semmel Tandabany</cp:lastModifiedBy>
  <cp:revision>3</cp:revision>
  <dcterms:created xsi:type="dcterms:W3CDTF">2006-08-16T00:00:00Z</dcterms:created>
  <dcterms:modified xsi:type="dcterms:W3CDTF">2024-04-05T09:58:11Z</dcterms:modified>
  <dc:identifier>DAGBfcvV90g</dc:identifier>
</cp:coreProperties>
</file>