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
      <p:font typeface="La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9E7724-6162-463F-9676-E96C4482BFAD}">
  <a:tblStyle styleId="{D29E7724-6162-463F-9676-E96C4482BF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00407687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00407687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0040768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20040768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00407687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200407687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246a68f4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246a68f4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32fdca7b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32fdca7b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2fdca7b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2fdca7b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32fdca7b7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32fdca7b7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20040768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20040768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447ddeec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447ddee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49170efb2f8dfc3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9170efb2f8dfc3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49170efb2f8dfc3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49170efb2f8dfc3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f5bb2efdc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f5bb2efd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0040768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0040768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49170efb2f8dfc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9170efb2f8dfc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246a68f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246a68f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49170efb2f8dfc3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9170efb2f8dfc3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0040768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0040768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ieeexplore.ieee.org/document/9020304" TargetMode="External"/><Relationship Id="rId4" Type="http://schemas.openxmlformats.org/officeDocument/2006/relationships/hyperlink" Target="https://ieeexplore.ieee.org/document/9020304" TargetMode="External"/><Relationship Id="rId11" Type="http://schemas.openxmlformats.org/officeDocument/2006/relationships/hyperlink" Target="https://ieeexplore.ieee.org/document/10014805" TargetMode="External"/><Relationship Id="rId10" Type="http://schemas.openxmlformats.org/officeDocument/2006/relationships/hyperlink" Target="https://ieeexplore.ieee.org/document/9663583" TargetMode="External"/><Relationship Id="rId9" Type="http://schemas.openxmlformats.org/officeDocument/2006/relationships/hyperlink" Target="https://ieeexplore.ieee.org/document/8539570" TargetMode="External"/><Relationship Id="rId5" Type="http://schemas.openxmlformats.org/officeDocument/2006/relationships/hyperlink" Target="https://ieeexplore.ieee.org/document/9295917" TargetMode="External"/><Relationship Id="rId6" Type="http://schemas.openxmlformats.org/officeDocument/2006/relationships/hyperlink" Target="https://ieeexplore.ieee.org/document/9738405" TargetMode="External"/><Relationship Id="rId7" Type="http://schemas.openxmlformats.org/officeDocument/2006/relationships/hyperlink" Target="https://ieeexplore.ieee.org/document/9297438" TargetMode="External"/><Relationship Id="rId8" Type="http://schemas.openxmlformats.org/officeDocument/2006/relationships/hyperlink" Target="https://ieeexplore.ieee.org/document/958761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629650" y="385975"/>
            <a:ext cx="6882300" cy="157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Spectrum</a:t>
            </a:r>
            <a:r>
              <a:rPr b="1" lang="en-GB"/>
              <a:t> Sensing in Cognitive Radio using D</a:t>
            </a:r>
            <a:r>
              <a:rPr lang="en-GB"/>
              <a:t>etectNet</a:t>
            </a:r>
            <a:endParaRPr b="1"/>
          </a:p>
        </p:txBody>
      </p:sp>
      <p:sp>
        <p:nvSpPr>
          <p:cNvPr id="278" name="Google Shape;278;p13"/>
          <p:cNvSpPr txBox="1"/>
          <p:nvPr/>
        </p:nvSpPr>
        <p:spPr>
          <a:xfrm>
            <a:off x="0" y="4252200"/>
            <a:ext cx="471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Lato"/>
                <a:ea typeface="Lato"/>
                <a:cs typeface="Lato"/>
                <a:sym typeface="Lato"/>
              </a:rPr>
              <a:t>Team</a:t>
            </a:r>
            <a:endParaRPr b="1">
              <a:solidFill>
                <a:schemeClr val="dk2"/>
              </a:solidFill>
              <a:latin typeface="Lato"/>
              <a:ea typeface="Lato"/>
              <a:cs typeface="Lato"/>
              <a:sym typeface="Lato"/>
            </a:endParaRPr>
          </a:p>
          <a:p>
            <a:pPr indent="0" lvl="0" marL="0" rtl="0" algn="l">
              <a:spcBef>
                <a:spcPts val="0"/>
              </a:spcBef>
              <a:spcAft>
                <a:spcPts val="0"/>
              </a:spcAft>
              <a:buNone/>
            </a:pPr>
            <a:r>
              <a:rPr lang="en-GB">
                <a:solidFill>
                  <a:schemeClr val="dk2"/>
                </a:solidFill>
                <a:latin typeface="Lato"/>
                <a:ea typeface="Lato"/>
                <a:cs typeface="Lato"/>
                <a:sym typeface="Lato"/>
              </a:rPr>
              <a:t>Bala Shanmugam M</a:t>
            </a:r>
            <a:endParaRPr>
              <a:solidFill>
                <a:schemeClr val="dk2"/>
              </a:solidFill>
              <a:latin typeface="Lato"/>
              <a:ea typeface="Lato"/>
              <a:cs typeface="Lato"/>
              <a:sym typeface="Lato"/>
            </a:endParaRPr>
          </a:p>
          <a:p>
            <a:pPr indent="0" lvl="0" marL="0" rtl="0" algn="l">
              <a:spcBef>
                <a:spcPts val="0"/>
              </a:spcBef>
              <a:spcAft>
                <a:spcPts val="0"/>
              </a:spcAft>
              <a:buNone/>
            </a:pPr>
            <a:r>
              <a:rPr lang="en-GB">
                <a:solidFill>
                  <a:schemeClr val="dk2"/>
                </a:solidFill>
                <a:latin typeface="Lato"/>
                <a:ea typeface="Lato"/>
                <a:cs typeface="Lato"/>
                <a:sym typeface="Lato"/>
              </a:rPr>
              <a:t>Shyam Kumar Reddy K</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p:txBody>
      </p:sp>
      <p:sp>
        <p:nvSpPr>
          <p:cNvPr id="279" name="Google Shape;279;p13"/>
          <p:cNvSpPr txBox="1"/>
          <p:nvPr/>
        </p:nvSpPr>
        <p:spPr>
          <a:xfrm>
            <a:off x="6357175" y="4052000"/>
            <a:ext cx="278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Lato"/>
                <a:ea typeface="Lato"/>
                <a:cs typeface="Lato"/>
                <a:sym typeface="Lato"/>
              </a:rPr>
              <a:t>Guide</a:t>
            </a:r>
            <a:endParaRPr b="1">
              <a:solidFill>
                <a:schemeClr val="dk2"/>
              </a:solidFill>
              <a:latin typeface="Lato"/>
              <a:ea typeface="Lato"/>
              <a:cs typeface="Lato"/>
              <a:sym typeface="Lato"/>
            </a:endParaRPr>
          </a:p>
          <a:p>
            <a:pPr indent="0" lvl="0" marL="0" rtl="0" algn="l">
              <a:spcBef>
                <a:spcPts val="0"/>
              </a:spcBef>
              <a:spcAft>
                <a:spcPts val="0"/>
              </a:spcAft>
              <a:buNone/>
            </a:pPr>
            <a:r>
              <a:rPr lang="en-GB">
                <a:solidFill>
                  <a:schemeClr val="dk2"/>
                </a:solidFill>
                <a:latin typeface="Lato"/>
                <a:ea typeface="Lato"/>
                <a:cs typeface="Lato"/>
                <a:sym typeface="Lato"/>
              </a:rPr>
              <a:t>Dr. K Kannan</a:t>
            </a:r>
            <a:endParaRPr>
              <a:solidFill>
                <a:schemeClr val="dk2"/>
              </a:solidFill>
              <a:latin typeface="Lato"/>
              <a:ea typeface="Lato"/>
              <a:cs typeface="Lato"/>
              <a:sym typeface="Lato"/>
            </a:endParaRPr>
          </a:p>
          <a:p>
            <a:pPr indent="0" lvl="0" marL="0" rtl="0" algn="l">
              <a:spcBef>
                <a:spcPts val="0"/>
              </a:spcBef>
              <a:spcAft>
                <a:spcPts val="0"/>
              </a:spcAft>
              <a:buNone/>
            </a:pPr>
            <a:r>
              <a:rPr lang="en-GB">
                <a:solidFill>
                  <a:schemeClr val="dk2"/>
                </a:solidFill>
                <a:latin typeface="Lato"/>
                <a:ea typeface="Lato"/>
                <a:cs typeface="Lato"/>
                <a:sym typeface="Lato"/>
              </a:rPr>
              <a:t>Professor</a:t>
            </a:r>
            <a:endParaRPr>
              <a:solidFill>
                <a:schemeClr val="dk2"/>
              </a:solidFill>
              <a:latin typeface="Lato"/>
              <a:ea typeface="Lato"/>
              <a:cs typeface="Lato"/>
              <a:sym typeface="Lato"/>
            </a:endParaRPr>
          </a:p>
          <a:p>
            <a:pPr indent="0" lvl="0" marL="0" rtl="0" algn="l">
              <a:spcBef>
                <a:spcPts val="0"/>
              </a:spcBef>
              <a:spcAft>
                <a:spcPts val="0"/>
              </a:spcAft>
              <a:buNone/>
            </a:pPr>
            <a:r>
              <a:rPr lang="en-GB">
                <a:solidFill>
                  <a:schemeClr val="dk2"/>
                </a:solidFill>
                <a:latin typeface="Lato"/>
                <a:ea typeface="Lato"/>
                <a:cs typeface="Lato"/>
                <a:sym typeface="Lato"/>
              </a:rPr>
              <a:t>School of Computing</a:t>
            </a:r>
            <a:endParaRPr>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Existing Methodology</a:t>
            </a:r>
            <a:endParaRPr/>
          </a:p>
        </p:txBody>
      </p:sp>
      <p:sp>
        <p:nvSpPr>
          <p:cNvPr id="333" name="Google Shape;333;p22"/>
          <p:cNvSpPr txBox="1"/>
          <p:nvPr>
            <p:ph idx="1" type="body"/>
          </p:nvPr>
        </p:nvSpPr>
        <p:spPr>
          <a:xfrm>
            <a:off x="1303800" y="1538850"/>
            <a:ext cx="7030500" cy="29928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b="1" lang="en-GB">
                <a:solidFill>
                  <a:srgbClr val="444654"/>
                </a:solidFill>
                <a:highlight>
                  <a:schemeClr val="lt1"/>
                </a:highlight>
                <a:latin typeface="Roboto"/>
                <a:ea typeface="Roboto"/>
                <a:cs typeface="Roboto"/>
                <a:sym typeface="Roboto"/>
              </a:rPr>
              <a:t>2. 	Cyclostationary detection:</a:t>
            </a:r>
            <a:endParaRPr b="1">
              <a:solidFill>
                <a:srgbClr val="444654"/>
              </a:solidFill>
              <a:highlight>
                <a:schemeClr val="lt1"/>
              </a:highlight>
              <a:latin typeface="Roboto"/>
              <a:ea typeface="Roboto"/>
              <a:cs typeface="Roboto"/>
              <a:sym typeface="Roboto"/>
            </a:endParaRPr>
          </a:p>
          <a:p>
            <a:pPr indent="-304800" lvl="0" marL="457200" rtl="0" algn="l">
              <a:spcBef>
                <a:spcPts val="1500"/>
              </a:spcBef>
              <a:spcAft>
                <a:spcPts val="0"/>
              </a:spcAft>
              <a:buClr>
                <a:srgbClr val="444654"/>
              </a:buClr>
              <a:buSzPts val="1200"/>
              <a:buFont typeface="Roboto"/>
              <a:buChar char="●"/>
            </a:pPr>
            <a:r>
              <a:rPr b="1" lang="en-GB" sz="1200">
                <a:solidFill>
                  <a:srgbClr val="444654"/>
                </a:solidFill>
                <a:highlight>
                  <a:schemeClr val="lt1"/>
                </a:highlight>
                <a:latin typeface="Roboto"/>
                <a:ea typeface="Roboto"/>
                <a:cs typeface="Roboto"/>
                <a:sym typeface="Roboto"/>
              </a:rPr>
              <a:t>Computational complexity: </a:t>
            </a:r>
            <a:r>
              <a:rPr lang="en-GB" sz="1200">
                <a:solidFill>
                  <a:srgbClr val="444654"/>
                </a:solidFill>
                <a:highlight>
                  <a:schemeClr val="lt1"/>
                </a:highlight>
                <a:latin typeface="Roboto"/>
                <a:ea typeface="Roboto"/>
                <a:cs typeface="Roboto"/>
                <a:sym typeface="Roboto"/>
              </a:rPr>
              <a:t>Cyclostationary detection can be computationally intensive, which can be a challenge for devices with limited processing power or battery life.</a:t>
            </a:r>
            <a:endParaRPr sz="1200">
              <a:solidFill>
                <a:srgbClr val="444654"/>
              </a:solidFill>
              <a:highlight>
                <a:schemeClr val="lt1"/>
              </a:highlight>
              <a:latin typeface="Roboto"/>
              <a:ea typeface="Roboto"/>
              <a:cs typeface="Roboto"/>
              <a:sym typeface="Roboto"/>
            </a:endParaRPr>
          </a:p>
          <a:p>
            <a:pPr indent="-304800" lvl="0" marL="457200" rtl="0" algn="l">
              <a:spcBef>
                <a:spcPts val="0"/>
              </a:spcBef>
              <a:spcAft>
                <a:spcPts val="0"/>
              </a:spcAft>
              <a:buClr>
                <a:srgbClr val="444654"/>
              </a:buClr>
              <a:buSzPts val="1200"/>
              <a:buFont typeface="Roboto"/>
              <a:buChar char="●"/>
            </a:pPr>
            <a:r>
              <a:rPr b="1" lang="en-GB" sz="1200">
                <a:solidFill>
                  <a:srgbClr val="444654"/>
                </a:solidFill>
                <a:highlight>
                  <a:schemeClr val="lt1"/>
                </a:highlight>
                <a:latin typeface="Roboto"/>
                <a:ea typeface="Roboto"/>
                <a:cs typeface="Roboto"/>
                <a:sym typeface="Roboto"/>
              </a:rPr>
              <a:t>Limited applicability:</a:t>
            </a:r>
            <a:r>
              <a:rPr lang="en-GB" sz="1200">
                <a:solidFill>
                  <a:srgbClr val="444654"/>
                </a:solidFill>
                <a:highlight>
                  <a:schemeClr val="lt1"/>
                </a:highlight>
                <a:latin typeface="Roboto"/>
                <a:ea typeface="Roboto"/>
                <a:cs typeface="Roboto"/>
                <a:sym typeface="Roboto"/>
              </a:rPr>
              <a:t> Cyclostationary detection may not be effective for detecting non-periodic signals or signals with low cyclic frequencies.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Method</a:t>
            </a:r>
            <a:endParaRPr/>
          </a:p>
        </p:txBody>
      </p:sp>
      <p:pic>
        <p:nvPicPr>
          <p:cNvPr id="339" name="Google Shape;339;p23"/>
          <p:cNvPicPr preferRelativeResize="0"/>
          <p:nvPr/>
        </p:nvPicPr>
        <p:blipFill>
          <a:blip r:embed="rId3">
            <a:alphaModFix/>
          </a:blip>
          <a:stretch>
            <a:fillRect/>
          </a:stretch>
        </p:blipFill>
        <p:spPr>
          <a:xfrm>
            <a:off x="1408675" y="2104350"/>
            <a:ext cx="6587523" cy="2627849"/>
          </a:xfrm>
          <a:prstGeom prst="rect">
            <a:avLst/>
          </a:prstGeom>
          <a:noFill/>
          <a:ln>
            <a:noFill/>
          </a:ln>
        </p:spPr>
      </p:pic>
      <p:sp>
        <p:nvSpPr>
          <p:cNvPr id="340" name="Google Shape;340;p23"/>
          <p:cNvSpPr txBox="1"/>
          <p:nvPr/>
        </p:nvSpPr>
        <p:spPr>
          <a:xfrm>
            <a:off x="1660625" y="1360400"/>
            <a:ext cx="652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Cognitive</a:t>
            </a:r>
            <a:r>
              <a:rPr b="1" lang="en-GB">
                <a:latin typeface="Nunito"/>
                <a:ea typeface="Nunito"/>
                <a:cs typeface="Nunito"/>
                <a:sym typeface="Nunito"/>
              </a:rPr>
              <a:t> radio using DetectNet</a:t>
            </a:r>
            <a:endParaRPr b="1">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Method</a:t>
            </a:r>
            <a:endParaRPr/>
          </a:p>
        </p:txBody>
      </p:sp>
      <p:pic>
        <p:nvPicPr>
          <p:cNvPr id="346" name="Google Shape;346;p24"/>
          <p:cNvPicPr preferRelativeResize="0"/>
          <p:nvPr/>
        </p:nvPicPr>
        <p:blipFill>
          <a:blip r:embed="rId3">
            <a:alphaModFix/>
          </a:blip>
          <a:stretch>
            <a:fillRect/>
          </a:stretch>
        </p:blipFill>
        <p:spPr>
          <a:xfrm>
            <a:off x="383350" y="1781750"/>
            <a:ext cx="4362450" cy="2743200"/>
          </a:xfrm>
          <a:prstGeom prst="rect">
            <a:avLst/>
          </a:prstGeom>
          <a:noFill/>
          <a:ln>
            <a:noFill/>
          </a:ln>
        </p:spPr>
      </p:pic>
      <p:pic>
        <p:nvPicPr>
          <p:cNvPr id="347" name="Google Shape;347;p24"/>
          <p:cNvPicPr preferRelativeResize="0"/>
          <p:nvPr/>
        </p:nvPicPr>
        <p:blipFill>
          <a:blip r:embed="rId4">
            <a:alphaModFix/>
          </a:blip>
          <a:stretch>
            <a:fillRect/>
          </a:stretch>
        </p:blipFill>
        <p:spPr>
          <a:xfrm>
            <a:off x="4898200" y="1907750"/>
            <a:ext cx="4093400" cy="22721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171025" y="227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a:t>
            </a:r>
            <a:endParaRPr b="1"/>
          </a:p>
        </p:txBody>
      </p:sp>
      <p:sp>
        <p:nvSpPr>
          <p:cNvPr id="353" name="Google Shape;353;p25"/>
          <p:cNvSpPr txBox="1"/>
          <p:nvPr>
            <p:ph type="title"/>
          </p:nvPr>
        </p:nvSpPr>
        <p:spPr>
          <a:xfrm>
            <a:off x="1293075" y="1026800"/>
            <a:ext cx="7030500" cy="3632700"/>
          </a:xfrm>
          <a:prstGeom prst="rect">
            <a:avLst/>
          </a:prstGeom>
        </p:spPr>
        <p:txBody>
          <a:bodyPr anchorCtr="0" anchor="t" bIns="91425" lIns="91425" spcFirstLastPara="1" rIns="91425" wrap="square" tIns="91425">
            <a:normAutofit/>
          </a:bodyPr>
          <a:lstStyle/>
          <a:p>
            <a:pPr indent="-314325" lvl="0" marL="457200" rtl="0" algn="just">
              <a:lnSpc>
                <a:spcPct val="115000"/>
              </a:lnSpc>
              <a:spcBef>
                <a:spcPts val="1200"/>
              </a:spcBef>
              <a:spcAft>
                <a:spcPts val="0"/>
              </a:spcAft>
              <a:buSzPts val="1350"/>
              <a:buFont typeface="Arial"/>
              <a:buChar char="●"/>
            </a:pPr>
            <a:r>
              <a:rPr b="0" lang="en-GB" sz="1350">
                <a:latin typeface="Arial"/>
                <a:ea typeface="Arial"/>
                <a:cs typeface="Arial"/>
                <a:sym typeface="Arial"/>
              </a:rPr>
              <a:t>For the dataset, we are taking 11 kinds of digitally modulated signals at different SNRs as positive samples as per RadioML2016.10a, a widely used baseline dataset in modulation recognition tasks. The negative samples are CSCG noises. The entire dataset is partitioned into three different sets for training, validation, and testing with a commonly used split ratio of 8:1:1. </a:t>
            </a:r>
            <a:endParaRPr b="0"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b="0" lang="en-GB" sz="1350">
                <a:latin typeface="Arial"/>
                <a:ea typeface="Arial"/>
                <a:cs typeface="Arial"/>
                <a:sym typeface="Arial"/>
              </a:rPr>
              <a:t>11 modulation types: 8 digital and 3 analog</a:t>
            </a:r>
            <a:endParaRPr b="0"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b="0" lang="en-GB" sz="1350">
                <a:latin typeface="Arial"/>
                <a:ea typeface="Arial"/>
                <a:cs typeface="Arial"/>
                <a:sym typeface="Arial"/>
              </a:rPr>
              <a:t>Digital: BPSK, QPSK, 8PSK, QAM16, QAM64, BFSK, CPFSK, PAM4</a:t>
            </a:r>
            <a:endParaRPr b="0"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b="0" lang="en-GB" sz="1350">
                <a:latin typeface="Arial"/>
                <a:ea typeface="Arial"/>
                <a:cs typeface="Arial"/>
                <a:sym typeface="Arial"/>
              </a:rPr>
              <a:t>Analog: WB-FM, AM-SSB, AM-DSB</a:t>
            </a:r>
            <a:endParaRPr b="0"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b="0" lang="en-GB" sz="1350">
                <a:latin typeface="Arial"/>
                <a:ea typeface="Arial"/>
                <a:cs typeface="Arial"/>
                <a:sym typeface="Arial"/>
              </a:rPr>
              <a:t>Data: 128 sample time domain IQ samples generated on GNU Radio</a:t>
            </a:r>
            <a:endParaRPr b="0"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b="0" lang="en-GB" sz="1350">
                <a:latin typeface="Arial"/>
                <a:ea typeface="Arial"/>
                <a:cs typeface="Arial"/>
                <a:sym typeface="Arial"/>
              </a:rPr>
              <a:t>20 </a:t>
            </a:r>
            <a:r>
              <a:rPr b="0" lang="en-GB" sz="1350">
                <a:latin typeface="Arial"/>
                <a:ea typeface="Arial"/>
                <a:cs typeface="Arial"/>
                <a:sym typeface="Arial"/>
              </a:rPr>
              <a:t>different</a:t>
            </a:r>
            <a:r>
              <a:rPr b="0" lang="en-GB" sz="1350">
                <a:latin typeface="Arial"/>
                <a:ea typeface="Arial"/>
                <a:cs typeface="Arial"/>
                <a:sym typeface="Arial"/>
              </a:rPr>
              <a:t> SNR values: -20 dB to 18 dB (step size of 2)</a:t>
            </a:r>
            <a:endParaRPr b="0" sz="135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126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Concept</a:t>
            </a:r>
            <a:endParaRPr/>
          </a:p>
        </p:txBody>
      </p:sp>
      <p:sp>
        <p:nvSpPr>
          <p:cNvPr id="359" name="Google Shape;359;p26"/>
          <p:cNvSpPr txBox="1"/>
          <p:nvPr>
            <p:ph idx="1" type="body"/>
          </p:nvPr>
        </p:nvSpPr>
        <p:spPr>
          <a:xfrm>
            <a:off x="1303800" y="929575"/>
            <a:ext cx="7189200" cy="34188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None/>
            </a:pPr>
            <a:r>
              <a:rPr b="1" lang="en-GB" sz="1500">
                <a:solidFill>
                  <a:srgbClr val="323232"/>
                </a:solidFill>
                <a:highlight>
                  <a:srgbClr val="FFFFFF"/>
                </a:highlight>
                <a:latin typeface="Arial"/>
                <a:ea typeface="Arial"/>
                <a:cs typeface="Arial"/>
                <a:sym typeface="Arial"/>
              </a:rPr>
              <a:t>What is modulation?</a:t>
            </a:r>
            <a:endParaRPr b="1" sz="1500">
              <a:solidFill>
                <a:srgbClr val="323232"/>
              </a:solidFill>
              <a:highlight>
                <a:srgbClr val="FFFFFF"/>
              </a:highlight>
              <a:latin typeface="Arial"/>
              <a:ea typeface="Arial"/>
              <a:cs typeface="Arial"/>
              <a:sym typeface="Arial"/>
            </a:endParaRPr>
          </a:p>
          <a:p>
            <a:pPr indent="0" lvl="0" marL="0" rtl="0" algn="l">
              <a:lnSpc>
                <a:spcPct val="167000"/>
              </a:lnSpc>
              <a:spcBef>
                <a:spcPts val="600"/>
              </a:spcBef>
              <a:spcAft>
                <a:spcPts val="0"/>
              </a:spcAft>
              <a:buNone/>
            </a:pPr>
            <a:r>
              <a:rPr lang="en-GB" sz="1350">
                <a:solidFill>
                  <a:srgbClr val="666666"/>
                </a:solidFill>
                <a:highlight>
                  <a:srgbClr val="FFFFFF"/>
                </a:highlight>
                <a:latin typeface="Arial"/>
                <a:ea typeface="Arial"/>
                <a:cs typeface="Arial"/>
                <a:sym typeface="Arial"/>
              </a:rPr>
              <a:t>Modulation is the process of converting data into radio waves by adding information to an electronic or optical carrier signal. A carrier signal is one with a steady waveform - constant h</a:t>
            </a:r>
            <a:r>
              <a:rPr lang="en-GB" sz="1350">
                <a:solidFill>
                  <a:srgbClr val="666666"/>
                </a:solidFill>
                <a:highlight>
                  <a:srgbClr val="FFFFFF"/>
                </a:highlight>
                <a:latin typeface="Arial"/>
                <a:ea typeface="Arial"/>
                <a:cs typeface="Arial"/>
                <a:sym typeface="Arial"/>
              </a:rPr>
              <a:t>eight, or amplitude, and frequency.</a:t>
            </a:r>
            <a:endParaRPr sz="1350">
              <a:solidFill>
                <a:srgbClr val="666666"/>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a:p>
        </p:txBody>
      </p:sp>
      <p:pic>
        <p:nvPicPr>
          <p:cNvPr id="360" name="Google Shape;360;p26"/>
          <p:cNvPicPr preferRelativeResize="0"/>
          <p:nvPr/>
        </p:nvPicPr>
        <p:blipFill>
          <a:blip r:embed="rId3">
            <a:alphaModFix/>
          </a:blip>
          <a:stretch>
            <a:fillRect/>
          </a:stretch>
        </p:blipFill>
        <p:spPr>
          <a:xfrm>
            <a:off x="4368750" y="2399775"/>
            <a:ext cx="3354326" cy="2586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126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Concept</a:t>
            </a:r>
            <a:endParaRPr/>
          </a:p>
        </p:txBody>
      </p:sp>
      <p:sp>
        <p:nvSpPr>
          <p:cNvPr id="366" name="Google Shape;366;p27"/>
          <p:cNvSpPr txBox="1"/>
          <p:nvPr>
            <p:ph idx="1" type="body"/>
          </p:nvPr>
        </p:nvSpPr>
        <p:spPr>
          <a:xfrm>
            <a:off x="1303800" y="1042500"/>
            <a:ext cx="7189200" cy="3829500"/>
          </a:xfrm>
          <a:prstGeom prst="rect">
            <a:avLst/>
          </a:prstGeom>
        </p:spPr>
        <p:txBody>
          <a:bodyPr anchorCtr="0" anchor="t" bIns="91425" lIns="91425" spcFirstLastPara="1" rIns="91425" wrap="square" tIns="91425">
            <a:normAutofit lnSpcReduction="20000"/>
          </a:bodyPr>
          <a:lstStyle/>
          <a:p>
            <a:pPr indent="0" lvl="0" marL="0" rtl="0" algn="l">
              <a:lnSpc>
                <a:spcPct val="140000"/>
              </a:lnSpc>
              <a:spcBef>
                <a:spcPts val="0"/>
              </a:spcBef>
              <a:spcAft>
                <a:spcPts val="0"/>
              </a:spcAft>
              <a:buNone/>
            </a:pPr>
            <a:r>
              <a:rPr b="1" lang="en-GB" sz="1500">
                <a:solidFill>
                  <a:srgbClr val="323232"/>
                </a:solidFill>
                <a:highlight>
                  <a:srgbClr val="FFFFFF"/>
                </a:highlight>
                <a:latin typeface="Arial"/>
                <a:ea typeface="Arial"/>
                <a:cs typeface="Arial"/>
                <a:sym typeface="Arial"/>
              </a:rPr>
              <a:t>Why use modulation?</a:t>
            </a:r>
            <a:endParaRPr b="1" sz="1500">
              <a:solidFill>
                <a:srgbClr val="323232"/>
              </a:solidFill>
              <a:highlight>
                <a:srgbClr val="FFFFFF"/>
              </a:highlight>
              <a:latin typeface="Arial"/>
              <a:ea typeface="Arial"/>
              <a:cs typeface="Arial"/>
              <a:sym typeface="Arial"/>
            </a:endParaRPr>
          </a:p>
          <a:p>
            <a:pPr indent="0" lvl="0" marL="0" rtl="0" algn="l">
              <a:lnSpc>
                <a:spcPct val="167000"/>
              </a:lnSpc>
              <a:spcBef>
                <a:spcPts val="600"/>
              </a:spcBef>
              <a:spcAft>
                <a:spcPts val="0"/>
              </a:spcAft>
              <a:buNone/>
            </a:pPr>
            <a:r>
              <a:rPr lang="en-GB" sz="1350">
                <a:solidFill>
                  <a:srgbClr val="666666"/>
                </a:solidFill>
                <a:highlight>
                  <a:srgbClr val="FFFFFF"/>
                </a:highlight>
                <a:latin typeface="Arial"/>
                <a:ea typeface="Arial"/>
                <a:cs typeface="Arial"/>
                <a:sym typeface="Arial"/>
              </a:rPr>
              <a:t>The carrier wave used by radio frequency (RF) transmissions doesn't carry much information itself. To include speech or data, another wave has to be superimposed on the carrier wave, thus changing the shape of the carrier wave. The process of doing so is called modulation. To transmit sound, the audio signal must first be converted into an electric signal, using a transducer. After conversion, it is used to modulate a carrier signal.</a:t>
            </a:r>
            <a:endParaRPr sz="1350">
              <a:solidFill>
                <a:srgbClr val="666666"/>
              </a:solidFill>
              <a:highlight>
                <a:srgbClr val="FFFFFF"/>
              </a:highlight>
              <a:latin typeface="Arial"/>
              <a:ea typeface="Arial"/>
              <a:cs typeface="Arial"/>
              <a:sym typeface="Arial"/>
            </a:endParaRPr>
          </a:p>
          <a:p>
            <a:pPr indent="0" lvl="0" marL="0" rtl="0" algn="l">
              <a:lnSpc>
                <a:spcPct val="140000"/>
              </a:lnSpc>
              <a:spcBef>
                <a:spcPts val="2000"/>
              </a:spcBef>
              <a:spcAft>
                <a:spcPts val="0"/>
              </a:spcAft>
              <a:buNone/>
            </a:pPr>
            <a:r>
              <a:rPr b="1" lang="en-GB" sz="1500">
                <a:solidFill>
                  <a:srgbClr val="323232"/>
                </a:solidFill>
                <a:highlight>
                  <a:srgbClr val="FFFFFF"/>
                </a:highlight>
                <a:latin typeface="Arial"/>
                <a:ea typeface="Arial"/>
                <a:cs typeface="Arial"/>
                <a:sym typeface="Arial"/>
              </a:rPr>
              <a:t>Analog vs. digital</a:t>
            </a:r>
            <a:endParaRPr b="1" sz="1500">
              <a:solidFill>
                <a:srgbClr val="323232"/>
              </a:solidFill>
              <a:highlight>
                <a:srgbClr val="FFFFFF"/>
              </a:highlight>
              <a:latin typeface="Arial"/>
              <a:ea typeface="Arial"/>
              <a:cs typeface="Arial"/>
              <a:sym typeface="Arial"/>
            </a:endParaRPr>
          </a:p>
          <a:p>
            <a:pPr indent="0" lvl="0" marL="0" rtl="0" algn="l">
              <a:lnSpc>
                <a:spcPct val="167000"/>
              </a:lnSpc>
              <a:spcBef>
                <a:spcPts val="600"/>
              </a:spcBef>
              <a:spcAft>
                <a:spcPts val="2000"/>
              </a:spcAft>
              <a:buNone/>
            </a:pPr>
            <a:r>
              <a:rPr lang="en-GB" sz="1350">
                <a:solidFill>
                  <a:srgbClr val="666666"/>
                </a:solidFill>
                <a:highlight>
                  <a:srgbClr val="FFFFFF"/>
                </a:highlight>
                <a:latin typeface="Arial"/>
                <a:ea typeface="Arial"/>
                <a:cs typeface="Arial"/>
                <a:sym typeface="Arial"/>
              </a:rPr>
              <a:t>Modulation schemes can be analog or digital. An analog scheme has an input wave that varies continuously like a sine wave. In digital modulation scheme, voice is sampled at some rate and then compressed and turned into a bit stream, and this in turn is created into a particular kind of wave which is then superimposed on the carrier signal.</a:t>
            </a:r>
            <a:endParaRPr b="1" sz="1500">
              <a:solidFill>
                <a:srgbClr val="323232"/>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126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Concept</a:t>
            </a:r>
            <a:endParaRPr/>
          </a:p>
        </p:txBody>
      </p:sp>
      <p:sp>
        <p:nvSpPr>
          <p:cNvPr id="372" name="Google Shape;372;p28"/>
          <p:cNvSpPr txBox="1"/>
          <p:nvPr>
            <p:ph idx="1" type="body"/>
          </p:nvPr>
        </p:nvSpPr>
        <p:spPr>
          <a:xfrm>
            <a:off x="1303800" y="1042500"/>
            <a:ext cx="7189200" cy="3829500"/>
          </a:xfrm>
          <a:prstGeom prst="rect">
            <a:avLst/>
          </a:prstGeom>
        </p:spPr>
        <p:txBody>
          <a:bodyPr anchorCtr="0" anchor="t" bIns="91425" lIns="91425" spcFirstLastPara="1" rIns="91425" wrap="square" tIns="91425">
            <a:normAutofit fontScale="92500"/>
          </a:bodyPr>
          <a:lstStyle/>
          <a:p>
            <a:pPr indent="0" lvl="0" marL="0" rtl="0" algn="l">
              <a:lnSpc>
                <a:spcPct val="125000"/>
              </a:lnSpc>
              <a:spcBef>
                <a:spcPts val="1800"/>
              </a:spcBef>
              <a:spcAft>
                <a:spcPts val="0"/>
              </a:spcAft>
              <a:buNone/>
            </a:pPr>
            <a:r>
              <a:rPr b="1" lang="en-GB" sz="1450">
                <a:solidFill>
                  <a:srgbClr val="000000"/>
                </a:solidFill>
                <a:highlight>
                  <a:srgbClr val="FFFFFF"/>
                </a:highlight>
                <a:latin typeface="Arial"/>
                <a:ea typeface="Arial"/>
                <a:cs typeface="Arial"/>
                <a:sym typeface="Arial"/>
              </a:rPr>
              <a:t>SNR?</a:t>
            </a:r>
            <a:endParaRPr b="1" sz="1450">
              <a:solidFill>
                <a:srgbClr val="000000"/>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rPr lang="en-GB" sz="1350">
                <a:solidFill>
                  <a:srgbClr val="000000"/>
                </a:solidFill>
                <a:highlight>
                  <a:srgbClr val="FFFFFF"/>
                </a:highlight>
              </a:rPr>
              <a:t>The ‘Signal-to-Noise’ ratio or, SNR (in short), is a metric that describes the signal performance in the presence of wireless channel noise (interference). In the linear scale, the SNR is the ratio of the signal power to the noise power. The wireless channel is never noise-free.</a:t>
            </a:r>
            <a:endParaRPr b="1" sz="1350">
              <a:solidFill>
                <a:srgbClr val="000000"/>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rPr b="1" lang="en-GB" sz="1350">
                <a:solidFill>
                  <a:srgbClr val="000000"/>
                </a:solidFill>
                <a:highlight>
                  <a:srgbClr val="FFFFFF"/>
                </a:highlight>
                <a:latin typeface="Arial"/>
                <a:ea typeface="Arial"/>
                <a:cs typeface="Arial"/>
                <a:sym typeface="Arial"/>
              </a:rPr>
              <a:t>What Information does SNR Give Us?</a:t>
            </a:r>
            <a:endParaRPr b="1" sz="1350">
              <a:solidFill>
                <a:srgbClr val="000000"/>
              </a:solidFill>
              <a:highlight>
                <a:srgbClr val="FFFFFF"/>
              </a:highlight>
              <a:latin typeface="Arial"/>
              <a:ea typeface="Arial"/>
              <a:cs typeface="Arial"/>
              <a:sym typeface="Arial"/>
            </a:endParaRPr>
          </a:p>
          <a:p>
            <a:pPr indent="-307895" lvl="0" marL="457200" marR="25400" rtl="0" algn="just">
              <a:lnSpc>
                <a:spcPct val="160000"/>
              </a:lnSpc>
              <a:spcBef>
                <a:spcPts val="400"/>
              </a:spcBef>
              <a:spcAft>
                <a:spcPts val="0"/>
              </a:spcAft>
              <a:buClr>
                <a:srgbClr val="000000"/>
              </a:buClr>
              <a:buSzPct val="100000"/>
              <a:buFont typeface="Arial"/>
              <a:buChar char="●"/>
            </a:pPr>
            <a:r>
              <a:rPr lang="en-GB" sz="1350">
                <a:solidFill>
                  <a:srgbClr val="000000"/>
                </a:solidFill>
                <a:highlight>
                  <a:srgbClr val="FFFFFF"/>
                </a:highlight>
                <a:latin typeface="Arial"/>
                <a:ea typeface="Arial"/>
                <a:cs typeface="Arial"/>
                <a:sym typeface="Arial"/>
              </a:rPr>
              <a:t>When the signal power drops below a certain threshold, it cannot be detected and decoded faithfully by the receiver. </a:t>
            </a:r>
            <a:endParaRPr sz="1350">
              <a:solidFill>
                <a:srgbClr val="000000"/>
              </a:solidFill>
              <a:highlight>
                <a:srgbClr val="FFFFFF"/>
              </a:highlight>
              <a:latin typeface="Arial"/>
              <a:ea typeface="Arial"/>
              <a:cs typeface="Arial"/>
              <a:sym typeface="Arial"/>
            </a:endParaRPr>
          </a:p>
          <a:p>
            <a:pPr indent="-307895" lvl="0" marL="457200" marR="25400" rtl="0" algn="just">
              <a:lnSpc>
                <a:spcPct val="160000"/>
              </a:lnSpc>
              <a:spcBef>
                <a:spcPts val="0"/>
              </a:spcBef>
              <a:spcAft>
                <a:spcPts val="0"/>
              </a:spcAft>
              <a:buClr>
                <a:srgbClr val="000000"/>
              </a:buClr>
              <a:buSzPct val="100000"/>
              <a:buFont typeface="Arial"/>
              <a:buChar char="●"/>
            </a:pPr>
            <a:r>
              <a:rPr lang="en-GB" sz="1350">
                <a:solidFill>
                  <a:srgbClr val="000000"/>
                </a:solidFill>
                <a:highlight>
                  <a:srgbClr val="FFFFFF"/>
                </a:highlight>
                <a:latin typeface="Arial"/>
                <a:ea typeface="Arial"/>
                <a:cs typeface="Arial"/>
                <a:sym typeface="Arial"/>
              </a:rPr>
              <a:t>It tells us the strength of the signal when compared to the channel noise. </a:t>
            </a:r>
            <a:endParaRPr sz="1350">
              <a:solidFill>
                <a:srgbClr val="000000"/>
              </a:solidFill>
              <a:highlight>
                <a:srgbClr val="FFFFFF"/>
              </a:highlight>
              <a:latin typeface="Arial"/>
              <a:ea typeface="Arial"/>
              <a:cs typeface="Arial"/>
              <a:sym typeface="Arial"/>
            </a:endParaRPr>
          </a:p>
          <a:p>
            <a:pPr indent="-307895" lvl="0" marL="457200" marR="25400" rtl="0" algn="just">
              <a:lnSpc>
                <a:spcPct val="160000"/>
              </a:lnSpc>
              <a:spcBef>
                <a:spcPts val="0"/>
              </a:spcBef>
              <a:spcAft>
                <a:spcPts val="0"/>
              </a:spcAft>
              <a:buClr>
                <a:srgbClr val="000000"/>
              </a:buClr>
              <a:buSzPct val="100000"/>
              <a:buFont typeface="Arial"/>
              <a:buChar char="●"/>
            </a:pPr>
            <a:r>
              <a:rPr lang="en-GB" sz="1350">
                <a:solidFill>
                  <a:srgbClr val="000000"/>
                </a:solidFill>
                <a:highlight>
                  <a:srgbClr val="FFFFFF"/>
                </a:highlight>
                <a:latin typeface="Arial"/>
                <a:ea typeface="Arial"/>
                <a:cs typeface="Arial"/>
                <a:sym typeface="Arial"/>
              </a:rPr>
              <a:t>A positive SNR indicates that the signal power is greater than the noise power while a negative SNR indicates the opposite.</a:t>
            </a:r>
            <a:endParaRPr sz="1350">
              <a:solidFill>
                <a:srgbClr val="000000"/>
              </a:solidFill>
              <a:highlight>
                <a:srgbClr val="FFFFFF"/>
              </a:highlight>
              <a:latin typeface="Arial"/>
              <a:ea typeface="Arial"/>
              <a:cs typeface="Arial"/>
              <a:sym typeface="Arial"/>
            </a:endParaRPr>
          </a:p>
          <a:p>
            <a:pPr indent="-307895" lvl="0" marL="457200" marR="25400" rtl="0" algn="just">
              <a:lnSpc>
                <a:spcPct val="160000"/>
              </a:lnSpc>
              <a:spcBef>
                <a:spcPts val="0"/>
              </a:spcBef>
              <a:spcAft>
                <a:spcPts val="0"/>
              </a:spcAft>
              <a:buClr>
                <a:srgbClr val="000000"/>
              </a:buClr>
              <a:buSzPct val="100000"/>
              <a:buFont typeface="Arial"/>
              <a:buChar char="●"/>
            </a:pPr>
            <a:r>
              <a:rPr lang="en-GB" sz="1350">
                <a:solidFill>
                  <a:srgbClr val="000000"/>
                </a:solidFill>
                <a:highlight>
                  <a:srgbClr val="FFFFFF"/>
                </a:highlight>
                <a:latin typeface="Arial"/>
                <a:ea typeface="Arial"/>
                <a:cs typeface="Arial"/>
                <a:sym typeface="Arial"/>
              </a:rPr>
              <a:t>It is often a common practice to express the SNR in logarithm-based decibel (dB) scale.</a:t>
            </a:r>
            <a:endParaRPr b="1" sz="1350">
              <a:solidFill>
                <a:srgbClr val="323232"/>
              </a:solidFill>
              <a:highlight>
                <a:srgbClr val="FFFFFF"/>
              </a:highlight>
              <a:latin typeface="Arial"/>
              <a:ea typeface="Arial"/>
              <a:cs typeface="Arial"/>
              <a:sym typeface="Arial"/>
            </a:endParaRPr>
          </a:p>
        </p:txBody>
      </p:sp>
      <p:pic>
        <p:nvPicPr>
          <p:cNvPr id="373" name="Google Shape;373;p28"/>
          <p:cNvPicPr preferRelativeResize="0"/>
          <p:nvPr/>
        </p:nvPicPr>
        <p:blipFill>
          <a:blip r:embed="rId3">
            <a:alphaModFix/>
          </a:blip>
          <a:stretch>
            <a:fillRect/>
          </a:stretch>
        </p:blipFill>
        <p:spPr>
          <a:xfrm>
            <a:off x="5971700" y="723823"/>
            <a:ext cx="2593200" cy="80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297450" y="307300"/>
            <a:ext cx="37989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Timeline for </a:t>
            </a:r>
            <a:r>
              <a:rPr b="1" lang="en-GB"/>
              <a:t>Work plan</a:t>
            </a:r>
            <a:endParaRPr b="1"/>
          </a:p>
        </p:txBody>
      </p:sp>
      <p:grpSp>
        <p:nvGrpSpPr>
          <p:cNvPr id="379" name="Google Shape;379;p29"/>
          <p:cNvGrpSpPr/>
          <p:nvPr/>
        </p:nvGrpSpPr>
        <p:grpSpPr>
          <a:xfrm>
            <a:off x="1053276" y="1186607"/>
            <a:ext cx="2594732" cy="3553767"/>
            <a:chOff x="1083025" y="1574025"/>
            <a:chExt cx="1834900" cy="2104813"/>
          </a:xfrm>
        </p:grpSpPr>
        <p:sp>
          <p:nvSpPr>
            <p:cNvPr id="380" name="Google Shape;380;p2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GB" sz="1100">
                  <a:solidFill>
                    <a:srgbClr val="0C58D3"/>
                  </a:solidFill>
                  <a:latin typeface="Roboto"/>
                  <a:ea typeface="Roboto"/>
                  <a:cs typeface="Roboto"/>
                  <a:sym typeface="Roboto"/>
                </a:rPr>
                <a:t>Day 1</a:t>
              </a:r>
              <a:endParaRPr b="1" sz="1100">
                <a:solidFill>
                  <a:srgbClr val="0C58D3"/>
                </a:solidFill>
                <a:latin typeface="Roboto"/>
                <a:ea typeface="Roboto"/>
                <a:cs typeface="Roboto"/>
                <a:sym typeface="Roboto"/>
              </a:endParaRPr>
            </a:p>
          </p:txBody>
        </p:sp>
        <p:sp>
          <p:nvSpPr>
            <p:cNvPr id="381" name="Google Shape;381;p29"/>
            <p:cNvSpPr txBox="1"/>
            <p:nvPr/>
          </p:nvSpPr>
          <p:spPr>
            <a:xfrm>
              <a:off x="1227722" y="2941438"/>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0000FF"/>
                  </a:solidFill>
                  <a:latin typeface="Roboto"/>
                  <a:ea typeface="Roboto"/>
                  <a:cs typeface="Roboto"/>
                  <a:sym typeface="Roboto"/>
                </a:rPr>
                <a:t>Preprocessing the dataset</a:t>
              </a:r>
              <a:endParaRPr b="1" sz="1100">
                <a:solidFill>
                  <a:srgbClr val="0000FF"/>
                </a:solidFill>
                <a:latin typeface="Roboto"/>
                <a:ea typeface="Roboto"/>
                <a:cs typeface="Roboto"/>
                <a:sym typeface="Roboto"/>
              </a:endParaRPr>
            </a:p>
            <a:p>
              <a:pPr indent="0" lvl="0" marL="0" rtl="0" algn="l">
                <a:lnSpc>
                  <a:spcPct val="115000"/>
                </a:lnSpc>
                <a:spcBef>
                  <a:spcPts val="1600"/>
                </a:spcBef>
                <a:spcAft>
                  <a:spcPts val="1600"/>
                </a:spcAft>
                <a:buNone/>
              </a:pPr>
              <a:r>
                <a:rPr b="1" lang="en-GB" sz="1100">
                  <a:solidFill>
                    <a:srgbClr val="0C58D3"/>
                  </a:solidFill>
                  <a:latin typeface="Roboto"/>
                  <a:ea typeface="Roboto"/>
                  <a:cs typeface="Roboto"/>
                  <a:sym typeface="Roboto"/>
                </a:rPr>
                <a:t>Selecting and building the deep learning models </a:t>
              </a:r>
              <a:endParaRPr b="1" sz="1100">
                <a:solidFill>
                  <a:srgbClr val="0000FF"/>
                </a:solidFill>
                <a:latin typeface="Roboto"/>
                <a:ea typeface="Roboto"/>
                <a:cs typeface="Roboto"/>
                <a:sym typeface="Roboto"/>
              </a:endParaRPr>
            </a:p>
          </p:txBody>
        </p:sp>
        <p:cxnSp>
          <p:nvCxnSpPr>
            <p:cNvPr id="382" name="Google Shape;382;p29"/>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383" name="Google Shape;383;p29"/>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384" name="Google Shape;384;p29"/>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9"/>
          <p:cNvGrpSpPr/>
          <p:nvPr/>
        </p:nvGrpSpPr>
        <p:grpSpPr>
          <a:xfrm>
            <a:off x="3516876" y="1186606"/>
            <a:ext cx="2437665" cy="3488524"/>
            <a:chOff x="1083025" y="1574025"/>
            <a:chExt cx="1834900" cy="2066172"/>
          </a:xfrm>
        </p:grpSpPr>
        <p:sp>
          <p:nvSpPr>
            <p:cNvPr id="386" name="Google Shape;386;p29"/>
            <p:cNvSpPr txBox="1"/>
            <p:nvPr/>
          </p:nvSpPr>
          <p:spPr>
            <a:xfrm>
              <a:off x="1366425" y="1574025"/>
              <a:ext cx="8622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GB" sz="1100">
                  <a:solidFill>
                    <a:srgbClr val="0C58D3"/>
                  </a:solidFill>
                  <a:latin typeface="Roboto"/>
                  <a:ea typeface="Roboto"/>
                  <a:cs typeface="Roboto"/>
                  <a:sym typeface="Roboto"/>
                </a:rPr>
                <a:t>Day 24</a:t>
              </a:r>
              <a:endParaRPr b="1" sz="1100">
                <a:solidFill>
                  <a:srgbClr val="0C58D3"/>
                </a:solidFill>
                <a:latin typeface="Roboto"/>
                <a:ea typeface="Roboto"/>
                <a:cs typeface="Roboto"/>
                <a:sym typeface="Roboto"/>
              </a:endParaRPr>
            </a:p>
            <a:p>
              <a:pPr indent="0" lvl="0" marL="0" rtl="0" algn="r">
                <a:lnSpc>
                  <a:spcPct val="115000"/>
                </a:lnSpc>
                <a:spcBef>
                  <a:spcPts val="1600"/>
                </a:spcBef>
                <a:spcAft>
                  <a:spcPts val="1600"/>
                </a:spcAft>
                <a:buNone/>
              </a:pPr>
              <a:r>
                <a:rPr b="1" lang="en-GB" sz="1100">
                  <a:solidFill>
                    <a:srgbClr val="0C58D3"/>
                  </a:solidFill>
                  <a:latin typeface="Roboto"/>
                  <a:ea typeface="Roboto"/>
                  <a:cs typeface="Roboto"/>
                  <a:sym typeface="Roboto"/>
                </a:rPr>
                <a:t>22-03-2023</a:t>
              </a:r>
              <a:endParaRPr b="1" sz="1100">
                <a:solidFill>
                  <a:srgbClr val="0C58D3"/>
                </a:solidFill>
                <a:latin typeface="Roboto"/>
                <a:ea typeface="Roboto"/>
                <a:cs typeface="Roboto"/>
                <a:sym typeface="Roboto"/>
              </a:endParaRPr>
            </a:p>
          </p:txBody>
        </p:sp>
        <p:sp>
          <p:nvSpPr>
            <p:cNvPr id="387" name="Google Shape;387;p29"/>
            <p:cNvSpPr txBox="1"/>
            <p:nvPr/>
          </p:nvSpPr>
          <p:spPr>
            <a:xfrm>
              <a:off x="1227612" y="2902797"/>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0C58D3"/>
                  </a:solidFill>
                  <a:latin typeface="Roboto"/>
                  <a:ea typeface="Roboto"/>
                  <a:cs typeface="Roboto"/>
                  <a:sym typeface="Roboto"/>
                </a:rPr>
                <a:t>Training, validating and Testing the different models</a:t>
              </a:r>
              <a:endParaRPr b="1" sz="1100">
                <a:solidFill>
                  <a:srgbClr val="0C58D3"/>
                </a:solidFill>
                <a:latin typeface="Roboto"/>
                <a:ea typeface="Roboto"/>
                <a:cs typeface="Roboto"/>
                <a:sym typeface="Roboto"/>
              </a:endParaRPr>
            </a:p>
            <a:p>
              <a:pPr indent="0" lvl="0" marL="0" rtl="0" algn="l">
                <a:lnSpc>
                  <a:spcPct val="115000"/>
                </a:lnSpc>
                <a:spcBef>
                  <a:spcPts val="1600"/>
                </a:spcBef>
                <a:spcAft>
                  <a:spcPts val="1600"/>
                </a:spcAft>
                <a:buNone/>
              </a:pPr>
              <a:r>
                <a:t/>
              </a:r>
              <a:endParaRPr b="1" sz="1100">
                <a:solidFill>
                  <a:srgbClr val="0C58D3"/>
                </a:solidFill>
                <a:latin typeface="Roboto"/>
                <a:ea typeface="Roboto"/>
                <a:cs typeface="Roboto"/>
                <a:sym typeface="Roboto"/>
              </a:endParaRPr>
            </a:p>
          </p:txBody>
        </p:sp>
        <p:cxnSp>
          <p:nvCxnSpPr>
            <p:cNvPr id="388" name="Google Shape;388;p29"/>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389" name="Google Shape;389;p29"/>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390" name="Google Shape;390;p29"/>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9"/>
          <p:cNvGrpSpPr/>
          <p:nvPr/>
        </p:nvGrpSpPr>
        <p:grpSpPr>
          <a:xfrm>
            <a:off x="5839793" y="1186606"/>
            <a:ext cx="2529960" cy="3909099"/>
            <a:chOff x="1083025" y="1574025"/>
            <a:chExt cx="1834900" cy="2315268"/>
          </a:xfrm>
        </p:grpSpPr>
        <p:sp>
          <p:nvSpPr>
            <p:cNvPr id="392" name="Google Shape;392;p29"/>
            <p:cNvSpPr txBox="1"/>
            <p:nvPr/>
          </p:nvSpPr>
          <p:spPr>
            <a:xfrm>
              <a:off x="1411632" y="1574025"/>
              <a:ext cx="816900" cy="446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GB" sz="1100">
                  <a:solidFill>
                    <a:srgbClr val="858585"/>
                  </a:solidFill>
                  <a:latin typeface="Roboto"/>
                  <a:ea typeface="Roboto"/>
                  <a:cs typeface="Roboto"/>
                  <a:sym typeface="Roboto"/>
                </a:rPr>
                <a:t>Day 54</a:t>
              </a:r>
              <a:endParaRPr b="1" sz="1100">
                <a:solidFill>
                  <a:srgbClr val="858585"/>
                </a:solidFill>
                <a:latin typeface="Roboto"/>
                <a:ea typeface="Roboto"/>
                <a:cs typeface="Roboto"/>
                <a:sym typeface="Roboto"/>
              </a:endParaRPr>
            </a:p>
            <a:p>
              <a:pPr indent="0" lvl="0" marL="0" rtl="0" algn="r">
                <a:lnSpc>
                  <a:spcPct val="115000"/>
                </a:lnSpc>
                <a:spcBef>
                  <a:spcPts val="1600"/>
                </a:spcBef>
                <a:spcAft>
                  <a:spcPts val="1600"/>
                </a:spcAft>
                <a:buNone/>
              </a:pPr>
              <a:r>
                <a:rPr b="1" lang="en-GB" sz="1100">
                  <a:solidFill>
                    <a:srgbClr val="858585"/>
                  </a:solidFill>
                  <a:latin typeface="Roboto"/>
                  <a:ea typeface="Roboto"/>
                  <a:cs typeface="Roboto"/>
                  <a:sym typeface="Roboto"/>
                </a:rPr>
                <a:t>21-04-2023 </a:t>
              </a:r>
              <a:endParaRPr b="1" sz="1100">
                <a:solidFill>
                  <a:srgbClr val="858585"/>
                </a:solidFill>
                <a:latin typeface="Roboto"/>
                <a:ea typeface="Roboto"/>
                <a:cs typeface="Roboto"/>
                <a:sym typeface="Roboto"/>
              </a:endParaRPr>
            </a:p>
          </p:txBody>
        </p:sp>
        <p:sp>
          <p:nvSpPr>
            <p:cNvPr id="393" name="Google Shape;393;p29"/>
            <p:cNvSpPr txBox="1"/>
            <p:nvPr/>
          </p:nvSpPr>
          <p:spPr>
            <a:xfrm>
              <a:off x="1215696" y="2886393"/>
              <a:ext cx="1545600" cy="10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100">
                  <a:solidFill>
                    <a:srgbClr val="858585"/>
                  </a:solidFill>
                  <a:latin typeface="Roboto"/>
                  <a:ea typeface="Roboto"/>
                  <a:cs typeface="Roboto"/>
                  <a:sym typeface="Roboto"/>
                </a:rPr>
                <a:t>Full Implementation and obtaining the results</a:t>
              </a:r>
              <a:endParaRPr b="1" sz="1100">
                <a:solidFill>
                  <a:srgbClr val="858585"/>
                </a:solidFill>
                <a:latin typeface="Roboto"/>
                <a:ea typeface="Roboto"/>
                <a:cs typeface="Roboto"/>
                <a:sym typeface="Roboto"/>
              </a:endParaRPr>
            </a:p>
          </p:txBody>
        </p:sp>
        <p:cxnSp>
          <p:nvCxnSpPr>
            <p:cNvPr id="394" name="Google Shape;394;p29"/>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395" name="Google Shape;395;p2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396" name="Google Shape;396;p2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ph type="title"/>
          </p:nvPr>
        </p:nvSpPr>
        <p:spPr>
          <a:xfrm>
            <a:off x="1304475" y="524675"/>
            <a:ext cx="54579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H/w and S/w requirements</a:t>
            </a:r>
            <a:endParaRPr b="1"/>
          </a:p>
        </p:txBody>
      </p:sp>
      <p:sp>
        <p:nvSpPr>
          <p:cNvPr id="402" name="Google Shape;402;p30"/>
          <p:cNvSpPr txBox="1"/>
          <p:nvPr>
            <p:ph idx="1" type="body"/>
          </p:nvPr>
        </p:nvSpPr>
        <p:spPr>
          <a:xfrm>
            <a:off x="634575" y="2086500"/>
            <a:ext cx="3063300" cy="970500"/>
          </a:xfrm>
          <a:prstGeom prst="rect">
            <a:avLst/>
          </a:prstGeom>
        </p:spPr>
        <p:txBody>
          <a:bodyPr anchorCtr="0" anchor="t" bIns="91425" lIns="91425" spcFirstLastPara="1" rIns="91425" wrap="square" tIns="91425">
            <a:noAutofit/>
          </a:bodyPr>
          <a:lstStyle/>
          <a:p>
            <a:pPr indent="-317976" lvl="0" marL="457200" rtl="0" algn="l">
              <a:lnSpc>
                <a:spcPct val="95000"/>
              </a:lnSpc>
              <a:spcBef>
                <a:spcPts val="0"/>
              </a:spcBef>
              <a:spcAft>
                <a:spcPts val="0"/>
              </a:spcAft>
              <a:buSzPts val="1408"/>
              <a:buFont typeface="Arial"/>
              <a:buChar char="★"/>
            </a:pPr>
            <a:r>
              <a:rPr b="1" lang="en-GB" sz="1407">
                <a:latin typeface="Arial"/>
                <a:ea typeface="Arial"/>
                <a:cs typeface="Arial"/>
                <a:sym typeface="Arial"/>
              </a:rPr>
              <a:t>Python</a:t>
            </a:r>
            <a:endParaRPr b="1" sz="1407">
              <a:latin typeface="Arial"/>
              <a:ea typeface="Arial"/>
              <a:cs typeface="Arial"/>
              <a:sym typeface="Arial"/>
            </a:endParaRPr>
          </a:p>
          <a:p>
            <a:pPr indent="-317976" lvl="0" marL="457200" rtl="0" algn="l">
              <a:lnSpc>
                <a:spcPct val="95000"/>
              </a:lnSpc>
              <a:spcBef>
                <a:spcPts val="0"/>
              </a:spcBef>
              <a:spcAft>
                <a:spcPts val="0"/>
              </a:spcAft>
              <a:buSzPts val="1408"/>
              <a:buFont typeface="Arial"/>
              <a:buChar char="★"/>
            </a:pPr>
            <a:r>
              <a:rPr b="1" lang="en-GB" sz="1407">
                <a:latin typeface="Arial"/>
                <a:ea typeface="Arial"/>
                <a:cs typeface="Arial"/>
                <a:sym typeface="Arial"/>
              </a:rPr>
              <a:t>Keras</a:t>
            </a:r>
            <a:endParaRPr b="1" sz="1407">
              <a:latin typeface="Arial"/>
              <a:ea typeface="Arial"/>
              <a:cs typeface="Arial"/>
              <a:sym typeface="Arial"/>
            </a:endParaRPr>
          </a:p>
          <a:p>
            <a:pPr indent="-317976" lvl="0" marL="457200" rtl="0" algn="l">
              <a:lnSpc>
                <a:spcPct val="95000"/>
              </a:lnSpc>
              <a:spcBef>
                <a:spcPts val="0"/>
              </a:spcBef>
              <a:spcAft>
                <a:spcPts val="0"/>
              </a:spcAft>
              <a:buSzPts val="1408"/>
              <a:buFont typeface="Arial"/>
              <a:buChar char="★"/>
            </a:pPr>
            <a:r>
              <a:rPr b="1" lang="en-GB" sz="1407">
                <a:latin typeface="Arial"/>
                <a:ea typeface="Arial"/>
                <a:cs typeface="Arial"/>
                <a:sym typeface="Arial"/>
              </a:rPr>
              <a:t>Tensorflow</a:t>
            </a:r>
            <a:endParaRPr b="1" sz="1407">
              <a:latin typeface="Arial"/>
              <a:ea typeface="Arial"/>
              <a:cs typeface="Arial"/>
              <a:sym typeface="Arial"/>
            </a:endParaRPr>
          </a:p>
          <a:p>
            <a:pPr indent="-317976" lvl="0" marL="457200" rtl="0" algn="l">
              <a:lnSpc>
                <a:spcPct val="95000"/>
              </a:lnSpc>
              <a:spcBef>
                <a:spcPts val="0"/>
              </a:spcBef>
              <a:spcAft>
                <a:spcPts val="0"/>
              </a:spcAft>
              <a:buSzPts val="1408"/>
              <a:buFont typeface="Arial"/>
              <a:buChar char="★"/>
            </a:pPr>
            <a:r>
              <a:rPr b="1" lang="en-GB" sz="1407">
                <a:latin typeface="Arial"/>
                <a:ea typeface="Arial"/>
                <a:cs typeface="Arial"/>
                <a:sym typeface="Arial"/>
              </a:rPr>
              <a:t>Kaggle notebook</a:t>
            </a:r>
            <a:endParaRPr b="1" sz="1407">
              <a:latin typeface="Arial"/>
              <a:ea typeface="Arial"/>
              <a:cs typeface="Arial"/>
              <a:sym typeface="Arial"/>
            </a:endParaRPr>
          </a:p>
        </p:txBody>
      </p:sp>
      <p:grpSp>
        <p:nvGrpSpPr>
          <p:cNvPr id="403" name="Google Shape;403;p30"/>
          <p:cNvGrpSpPr/>
          <p:nvPr/>
        </p:nvGrpSpPr>
        <p:grpSpPr>
          <a:xfrm>
            <a:off x="4066820" y="1553491"/>
            <a:ext cx="3159984" cy="2439109"/>
            <a:chOff x="3553042" y="1657806"/>
            <a:chExt cx="3461100" cy="2671532"/>
          </a:xfrm>
        </p:grpSpPr>
        <p:sp>
          <p:nvSpPr>
            <p:cNvPr id="404" name="Google Shape;404;p30"/>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offset_comp_342327_edited.jpg" id="412" name="Google Shape;412;p30"/>
          <p:cNvPicPr preferRelativeResize="0"/>
          <p:nvPr/>
        </p:nvPicPr>
        <p:blipFill rotWithShape="1">
          <a:blip r:embed="rId3">
            <a:alphaModFix/>
          </a:blip>
          <a:srcRect b="26215" l="45356" r="19582" t="50734"/>
          <a:stretch/>
        </p:blipFill>
        <p:spPr>
          <a:xfrm>
            <a:off x="4115130" y="1605638"/>
            <a:ext cx="3063300" cy="1745700"/>
          </a:xfrm>
          <a:prstGeom prst="rect">
            <a:avLst/>
          </a:prstGeom>
          <a:noFill/>
          <a:ln>
            <a:noFill/>
          </a:ln>
        </p:spPr>
      </p:pic>
      <p:sp>
        <p:nvSpPr>
          <p:cNvPr id="413" name="Google Shape;413;p30"/>
          <p:cNvSpPr/>
          <p:nvPr/>
        </p:nvSpPr>
        <p:spPr>
          <a:xfrm flipH="1">
            <a:off x="4114917" y="1606596"/>
            <a:ext cx="3063300" cy="17433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30"/>
          <p:cNvGrpSpPr/>
          <p:nvPr/>
        </p:nvGrpSpPr>
        <p:grpSpPr>
          <a:xfrm>
            <a:off x="6762480" y="2546254"/>
            <a:ext cx="1024386" cy="1522884"/>
            <a:chOff x="6505573" y="2745170"/>
            <a:chExt cx="1122000" cy="1668000"/>
          </a:xfrm>
        </p:grpSpPr>
        <p:sp>
          <p:nvSpPr>
            <p:cNvPr id="415" name="Google Shape;415;p30"/>
            <p:cNvSpPr/>
            <p:nvPr/>
          </p:nvSpPr>
          <p:spPr>
            <a:xfrm>
              <a:off x="6517841" y="2745170"/>
              <a:ext cx="1109700" cy="1668000"/>
            </a:xfrm>
            <a:prstGeom prst="roundRect">
              <a:avLst>
                <a:gd fmla="val 5402"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rot="-5400000">
              <a:off x="6238873" y="3024453"/>
              <a:ext cx="1655400" cy="1122000"/>
            </a:xfrm>
            <a:prstGeom prst="roundRect">
              <a:avLst>
                <a:gd fmla="val 455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rot="-5400000">
              <a:off x="6238873" y="3012061"/>
              <a:ext cx="1655400" cy="1122000"/>
            </a:xfrm>
            <a:prstGeom prst="roundRect">
              <a:avLst>
                <a:gd fmla="val 455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6954127" y="4329594"/>
              <a:ext cx="224700" cy="315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offset_comp_342327_edited.jpg" id="419" name="Google Shape;419;p30"/>
          <p:cNvPicPr preferRelativeResize="0"/>
          <p:nvPr/>
        </p:nvPicPr>
        <p:blipFill rotWithShape="1">
          <a:blip r:embed="rId3">
            <a:alphaModFix/>
          </a:blip>
          <a:srcRect b="16020" l="53168" r="26238" t="53058"/>
          <a:stretch/>
        </p:blipFill>
        <p:spPr>
          <a:xfrm>
            <a:off x="6762097" y="2613771"/>
            <a:ext cx="1024200" cy="1333200"/>
          </a:xfrm>
          <a:prstGeom prst="rect">
            <a:avLst/>
          </a:prstGeom>
          <a:noFill/>
          <a:ln>
            <a:noFill/>
          </a:ln>
        </p:spPr>
      </p:pic>
      <p:sp>
        <p:nvSpPr>
          <p:cNvPr id="420" name="Google Shape;420;p30"/>
          <p:cNvSpPr/>
          <p:nvPr/>
        </p:nvSpPr>
        <p:spPr>
          <a:xfrm flipH="1">
            <a:off x="6762011" y="2613990"/>
            <a:ext cx="1024200" cy="13332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30"/>
          <p:cNvGrpSpPr/>
          <p:nvPr/>
        </p:nvGrpSpPr>
        <p:grpSpPr>
          <a:xfrm>
            <a:off x="6405845" y="3121897"/>
            <a:ext cx="520684" cy="1036470"/>
            <a:chOff x="9543736" y="4486132"/>
            <a:chExt cx="570300" cy="1135235"/>
          </a:xfrm>
        </p:grpSpPr>
        <p:sp>
          <p:nvSpPr>
            <p:cNvPr id="422" name="Google Shape;422;p30"/>
            <p:cNvSpPr/>
            <p:nvPr/>
          </p:nvSpPr>
          <p:spPr>
            <a:xfrm>
              <a:off x="9543736" y="4487212"/>
              <a:ext cx="570300" cy="1132800"/>
            </a:xfrm>
            <a:prstGeom prst="roundRect">
              <a:avLst>
                <a:gd fmla="val 5402"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rot="-5400000">
              <a:off x="9265568" y="4772968"/>
              <a:ext cx="1126800" cy="570000"/>
            </a:xfrm>
            <a:prstGeom prst="roundRect">
              <a:avLst>
                <a:gd fmla="val 455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rot="-5400000">
              <a:off x="9265568" y="4764532"/>
              <a:ext cx="1126800" cy="570000"/>
            </a:xfrm>
            <a:prstGeom prst="roundRect">
              <a:avLst>
                <a:gd fmla="val 455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9736876" y="5519757"/>
              <a:ext cx="186300" cy="303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offset_comp_342327_edited.jpg" id="426" name="Google Shape;426;p30"/>
          <p:cNvPicPr preferRelativeResize="0"/>
          <p:nvPr/>
        </p:nvPicPr>
        <p:blipFill rotWithShape="1">
          <a:blip r:embed="rId3">
            <a:alphaModFix/>
          </a:blip>
          <a:srcRect b="36733" l="41330" r="47980" t="42211"/>
          <a:stretch/>
        </p:blipFill>
        <p:spPr>
          <a:xfrm>
            <a:off x="6405412" y="3121559"/>
            <a:ext cx="520500" cy="888900"/>
          </a:xfrm>
          <a:prstGeom prst="round2SameRect">
            <a:avLst>
              <a:gd fmla="val 4129" name="adj1"/>
              <a:gd fmla="val 0" name="adj2"/>
            </a:avLst>
          </a:prstGeom>
          <a:noFill/>
          <a:ln>
            <a:noFill/>
          </a:ln>
        </p:spPr>
      </p:pic>
      <p:sp>
        <p:nvSpPr>
          <p:cNvPr id="427" name="Google Shape;427;p30"/>
          <p:cNvSpPr/>
          <p:nvPr/>
        </p:nvSpPr>
        <p:spPr>
          <a:xfrm flipH="1">
            <a:off x="6405284" y="3142709"/>
            <a:ext cx="520500" cy="8679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30"/>
          <p:cNvGrpSpPr/>
          <p:nvPr/>
        </p:nvGrpSpPr>
        <p:grpSpPr>
          <a:xfrm>
            <a:off x="7564804" y="3443361"/>
            <a:ext cx="455496" cy="692277"/>
            <a:chOff x="7384375" y="3728000"/>
            <a:chExt cx="498900" cy="758244"/>
          </a:xfrm>
        </p:grpSpPr>
        <p:sp>
          <p:nvSpPr>
            <p:cNvPr id="429" name="Google Shape;429;p30"/>
            <p:cNvSpPr/>
            <p:nvPr/>
          </p:nvSpPr>
          <p:spPr>
            <a:xfrm rot="10800000">
              <a:off x="7475552" y="4233644"/>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rot="5400000">
              <a:off x="7506587" y="4276887"/>
              <a:ext cx="140700" cy="201900"/>
            </a:xfrm>
            <a:prstGeom prst="triangle">
              <a:avLst>
                <a:gd fmla="val 27359"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7475548" y="3728000"/>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7384375" y="3860325"/>
              <a:ext cx="498900" cy="498900"/>
            </a:xfrm>
            <a:prstGeom prst="ellipse">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30"/>
          <p:cNvGrpSpPr/>
          <p:nvPr/>
        </p:nvGrpSpPr>
        <p:grpSpPr>
          <a:xfrm>
            <a:off x="7564836" y="3561758"/>
            <a:ext cx="478081" cy="462776"/>
            <a:chOff x="7384385" y="3857442"/>
            <a:chExt cx="523637" cy="506874"/>
          </a:xfrm>
        </p:grpSpPr>
        <p:sp>
          <p:nvSpPr>
            <p:cNvPr id="434" name="Google Shape;434;p30"/>
            <p:cNvSpPr/>
            <p:nvPr/>
          </p:nvSpPr>
          <p:spPr>
            <a:xfrm>
              <a:off x="7384385" y="3865416"/>
              <a:ext cx="498900" cy="498900"/>
            </a:xfrm>
            <a:prstGeom prst="ellips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30"/>
            <p:cNvGrpSpPr/>
            <p:nvPr/>
          </p:nvGrpSpPr>
          <p:grpSpPr>
            <a:xfrm>
              <a:off x="7384385" y="3857442"/>
              <a:ext cx="523637" cy="498900"/>
              <a:chOff x="7384385" y="3857442"/>
              <a:chExt cx="523637" cy="498900"/>
            </a:xfrm>
          </p:grpSpPr>
          <p:sp>
            <p:nvSpPr>
              <p:cNvPr id="436" name="Google Shape;436;p30"/>
              <p:cNvSpPr/>
              <p:nvPr/>
            </p:nvSpPr>
            <p:spPr>
              <a:xfrm>
                <a:off x="7384385" y="3857442"/>
                <a:ext cx="498900" cy="498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7856422" y="4081138"/>
                <a:ext cx="51600" cy="51600"/>
              </a:xfrm>
              <a:prstGeom prst="flowChartDelay">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descr="offset_comp_342327_edited.jpg" id="438" name="Google Shape;438;p30"/>
          <p:cNvPicPr preferRelativeResize="0"/>
          <p:nvPr/>
        </p:nvPicPr>
        <p:blipFill rotWithShape="1">
          <a:blip r:embed="rId3">
            <a:alphaModFix/>
          </a:blip>
          <a:srcRect b="36557" l="48584" r="37425" t="47335"/>
          <a:stretch/>
        </p:blipFill>
        <p:spPr>
          <a:xfrm>
            <a:off x="7591905" y="3590541"/>
            <a:ext cx="400500" cy="399300"/>
          </a:xfrm>
          <a:prstGeom prst="ellipse">
            <a:avLst/>
          </a:prstGeom>
          <a:noFill/>
          <a:ln cap="flat" cmpd="sng" w="9525">
            <a:solidFill>
              <a:srgbClr val="FFFFFF"/>
            </a:solidFill>
            <a:prstDash val="solid"/>
            <a:round/>
            <a:headEnd len="sm" w="sm" type="none"/>
            <a:tailEnd len="sm" w="sm" type="none"/>
          </a:ln>
        </p:spPr>
      </p:pic>
      <p:grpSp>
        <p:nvGrpSpPr>
          <p:cNvPr id="439" name="Google Shape;439;p30"/>
          <p:cNvGrpSpPr/>
          <p:nvPr/>
        </p:nvGrpSpPr>
        <p:grpSpPr>
          <a:xfrm>
            <a:off x="8110843" y="3443361"/>
            <a:ext cx="435785" cy="692277"/>
            <a:chOff x="7982421" y="3727763"/>
            <a:chExt cx="477311" cy="758244"/>
          </a:xfrm>
        </p:grpSpPr>
        <p:sp>
          <p:nvSpPr>
            <p:cNvPr id="440" name="Google Shape;440;p30"/>
            <p:cNvSpPr/>
            <p:nvPr/>
          </p:nvSpPr>
          <p:spPr>
            <a:xfrm>
              <a:off x="8054507" y="3728825"/>
              <a:ext cx="316500" cy="756600"/>
            </a:xfrm>
            <a:prstGeom prst="roundRect">
              <a:avLst>
                <a:gd fmla="val 15418"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rot="10800000">
              <a:off x="8054264" y="4233407"/>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rot="5400000">
              <a:off x="8085300" y="4276650"/>
              <a:ext cx="140700" cy="201900"/>
            </a:xfrm>
            <a:prstGeom prst="triangle">
              <a:avLst>
                <a:gd fmla="val 27359"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8054261" y="3727763"/>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7991115" y="3866003"/>
              <a:ext cx="434400" cy="486900"/>
            </a:xfrm>
            <a:prstGeom prst="roundRect">
              <a:avLst>
                <a:gd fmla="val 12273"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7982425" y="3884047"/>
              <a:ext cx="451800" cy="499800"/>
            </a:xfrm>
            <a:prstGeom prst="roundRect">
              <a:avLst>
                <a:gd fmla="val 1024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8408132" y="4081081"/>
              <a:ext cx="51600" cy="51600"/>
            </a:xfrm>
            <a:prstGeom prst="flowChartDelay">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7982421" y="3863888"/>
              <a:ext cx="451800" cy="513900"/>
            </a:xfrm>
            <a:prstGeom prst="roundRect">
              <a:avLst>
                <a:gd fmla="val 1024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offset_comp_342327_edited.jpg" id="448" name="Google Shape;448;p30"/>
          <p:cNvPicPr preferRelativeResize="0"/>
          <p:nvPr/>
        </p:nvPicPr>
        <p:blipFill rotWithShape="1">
          <a:blip r:embed="rId3">
            <a:alphaModFix/>
          </a:blip>
          <a:srcRect b="27092" l="49668" r="37351" t="55915"/>
          <a:stretch/>
        </p:blipFill>
        <p:spPr>
          <a:xfrm>
            <a:off x="8127235" y="3586562"/>
            <a:ext cx="379200" cy="429900"/>
          </a:xfrm>
          <a:prstGeom prst="roundRect">
            <a:avLst>
              <a:gd fmla="val 7794" name="adj"/>
            </a:avLst>
          </a:prstGeom>
          <a:noFill/>
          <a:ln cap="flat" cmpd="sng" w="9525">
            <a:solidFill>
              <a:srgbClr val="FFFFFF"/>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1"/>
          <p:cNvSpPr txBox="1"/>
          <p:nvPr>
            <p:ph type="title"/>
          </p:nvPr>
        </p:nvSpPr>
        <p:spPr>
          <a:xfrm>
            <a:off x="1303800" y="598575"/>
            <a:ext cx="73269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pic>
        <p:nvPicPr>
          <p:cNvPr id="454" name="Google Shape;454;p31"/>
          <p:cNvPicPr preferRelativeResize="0"/>
          <p:nvPr/>
        </p:nvPicPr>
        <p:blipFill>
          <a:blip r:embed="rId3">
            <a:alphaModFix/>
          </a:blip>
          <a:stretch>
            <a:fillRect/>
          </a:stretch>
        </p:blipFill>
        <p:spPr>
          <a:xfrm>
            <a:off x="746750" y="1566500"/>
            <a:ext cx="3301000" cy="2706275"/>
          </a:xfrm>
          <a:prstGeom prst="rect">
            <a:avLst/>
          </a:prstGeom>
          <a:noFill/>
          <a:ln>
            <a:noFill/>
          </a:ln>
        </p:spPr>
      </p:pic>
      <p:pic>
        <p:nvPicPr>
          <p:cNvPr id="455" name="Google Shape;455;p31"/>
          <p:cNvPicPr preferRelativeResize="0"/>
          <p:nvPr/>
        </p:nvPicPr>
        <p:blipFill>
          <a:blip r:embed="rId4">
            <a:alphaModFix/>
          </a:blip>
          <a:stretch>
            <a:fillRect/>
          </a:stretch>
        </p:blipFill>
        <p:spPr>
          <a:xfrm>
            <a:off x="4724400" y="1511050"/>
            <a:ext cx="3422776" cy="2772100"/>
          </a:xfrm>
          <a:prstGeom prst="rect">
            <a:avLst/>
          </a:prstGeom>
          <a:noFill/>
          <a:ln>
            <a:noFill/>
          </a:ln>
        </p:spPr>
      </p:pic>
      <p:sp>
        <p:nvSpPr>
          <p:cNvPr id="456" name="Google Shape;456;p31"/>
          <p:cNvSpPr txBox="1"/>
          <p:nvPr/>
        </p:nvSpPr>
        <p:spPr>
          <a:xfrm>
            <a:off x="1609825" y="4272775"/>
            <a:ext cx="16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DNN Model</a:t>
            </a:r>
            <a:endParaRPr b="1">
              <a:latin typeface="Nunito"/>
              <a:ea typeface="Nunito"/>
              <a:cs typeface="Nunito"/>
              <a:sym typeface="Nunito"/>
            </a:endParaRPr>
          </a:p>
        </p:txBody>
      </p:sp>
      <p:sp>
        <p:nvSpPr>
          <p:cNvPr id="457" name="Google Shape;457;p31"/>
          <p:cNvSpPr txBox="1"/>
          <p:nvPr/>
        </p:nvSpPr>
        <p:spPr>
          <a:xfrm>
            <a:off x="5765975" y="4272775"/>
            <a:ext cx="21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CNN Model</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265825" y="232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a:t>
            </a:r>
            <a:r>
              <a:rPr lang="en-GB"/>
              <a:t>roject approval</a:t>
            </a:r>
            <a:endParaRPr b="1"/>
          </a:p>
        </p:txBody>
      </p:sp>
      <p:pic>
        <p:nvPicPr>
          <p:cNvPr id="285" name="Google Shape;285;p14"/>
          <p:cNvPicPr preferRelativeResize="0"/>
          <p:nvPr/>
        </p:nvPicPr>
        <p:blipFill>
          <a:blip r:embed="rId3">
            <a:alphaModFix/>
          </a:blip>
          <a:stretch>
            <a:fillRect/>
          </a:stretch>
        </p:blipFill>
        <p:spPr>
          <a:xfrm>
            <a:off x="1154425" y="1059500"/>
            <a:ext cx="7688701" cy="379740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2"/>
          <p:cNvSpPr txBox="1"/>
          <p:nvPr>
            <p:ph type="title"/>
          </p:nvPr>
        </p:nvSpPr>
        <p:spPr>
          <a:xfrm>
            <a:off x="1303800" y="598575"/>
            <a:ext cx="73269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pic>
        <p:nvPicPr>
          <p:cNvPr id="463" name="Google Shape;463;p32"/>
          <p:cNvPicPr preferRelativeResize="0"/>
          <p:nvPr/>
        </p:nvPicPr>
        <p:blipFill>
          <a:blip r:embed="rId3">
            <a:alphaModFix/>
          </a:blip>
          <a:stretch>
            <a:fillRect/>
          </a:stretch>
        </p:blipFill>
        <p:spPr>
          <a:xfrm>
            <a:off x="754200" y="1604100"/>
            <a:ext cx="3492026" cy="2433575"/>
          </a:xfrm>
          <a:prstGeom prst="rect">
            <a:avLst/>
          </a:prstGeom>
          <a:noFill/>
          <a:ln>
            <a:noFill/>
          </a:ln>
        </p:spPr>
      </p:pic>
      <p:pic>
        <p:nvPicPr>
          <p:cNvPr id="464" name="Google Shape;464;p32"/>
          <p:cNvPicPr preferRelativeResize="0"/>
          <p:nvPr/>
        </p:nvPicPr>
        <p:blipFill rotWithShape="1">
          <a:blip r:embed="rId4">
            <a:alphaModFix/>
          </a:blip>
          <a:srcRect b="2779" l="0" r="0" t="-2780"/>
          <a:stretch/>
        </p:blipFill>
        <p:spPr>
          <a:xfrm>
            <a:off x="4779625" y="1369815"/>
            <a:ext cx="3492025" cy="2744061"/>
          </a:xfrm>
          <a:prstGeom prst="rect">
            <a:avLst/>
          </a:prstGeom>
          <a:noFill/>
          <a:ln>
            <a:noFill/>
          </a:ln>
        </p:spPr>
      </p:pic>
      <p:sp>
        <p:nvSpPr>
          <p:cNvPr id="465" name="Google Shape;465;p32"/>
          <p:cNvSpPr txBox="1"/>
          <p:nvPr/>
        </p:nvSpPr>
        <p:spPr>
          <a:xfrm>
            <a:off x="1591000" y="4188150"/>
            <a:ext cx="21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LSTM Model</a:t>
            </a:r>
            <a:endParaRPr b="1">
              <a:latin typeface="Nunito"/>
              <a:ea typeface="Nunito"/>
              <a:cs typeface="Nunito"/>
              <a:sym typeface="Nunito"/>
            </a:endParaRPr>
          </a:p>
        </p:txBody>
      </p:sp>
      <p:sp>
        <p:nvSpPr>
          <p:cNvPr id="466" name="Google Shape;466;p32"/>
          <p:cNvSpPr txBox="1"/>
          <p:nvPr/>
        </p:nvSpPr>
        <p:spPr>
          <a:xfrm>
            <a:off x="5858200" y="4188150"/>
            <a:ext cx="21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CLDNN </a:t>
            </a:r>
            <a:r>
              <a:rPr b="1" lang="en-GB">
                <a:latin typeface="Nunito"/>
                <a:ea typeface="Nunito"/>
                <a:cs typeface="Nunito"/>
                <a:sym typeface="Nunito"/>
              </a:rPr>
              <a:t>Model</a:t>
            </a:r>
            <a:endParaRPr b="1">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3"/>
          <p:cNvSpPr txBox="1"/>
          <p:nvPr>
            <p:ph type="title"/>
          </p:nvPr>
        </p:nvSpPr>
        <p:spPr>
          <a:xfrm>
            <a:off x="1303800" y="598575"/>
            <a:ext cx="7357200" cy="6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472" name="Google Shape;472;p33"/>
          <p:cNvSpPr txBox="1"/>
          <p:nvPr>
            <p:ph idx="1" type="body"/>
          </p:nvPr>
        </p:nvSpPr>
        <p:spPr>
          <a:xfrm>
            <a:off x="1228800" y="1273275"/>
            <a:ext cx="7250100" cy="3589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lang="en-GB" u="sng">
                <a:solidFill>
                  <a:schemeClr val="hlink"/>
                </a:solidFill>
                <a:hlinkClick r:id="rId3"/>
              </a:rPr>
              <a:t>https://i</a:t>
            </a:r>
            <a:r>
              <a:rPr lang="en-GB" sz="1400" u="sng">
                <a:solidFill>
                  <a:schemeClr val="hlink"/>
                </a:solidFill>
                <a:hlinkClick r:id="rId4"/>
              </a:rPr>
              <a:t>eeexplore.ieee.org/document/9020304</a:t>
            </a:r>
            <a:endParaRPr sz="1400"/>
          </a:p>
          <a:p>
            <a:pPr indent="-317500" lvl="0" marL="457200" rtl="0" algn="l">
              <a:lnSpc>
                <a:spcPct val="150000"/>
              </a:lnSpc>
              <a:spcBef>
                <a:spcPts val="0"/>
              </a:spcBef>
              <a:spcAft>
                <a:spcPts val="0"/>
              </a:spcAft>
              <a:buSzPts val="1400"/>
              <a:buAutoNum type="arabicPeriod"/>
            </a:pPr>
            <a:r>
              <a:rPr lang="en-GB" sz="1400" u="sng">
                <a:solidFill>
                  <a:schemeClr val="hlink"/>
                </a:solidFill>
                <a:hlinkClick r:id="rId5"/>
              </a:rPr>
              <a:t>https://ieeexplore.ieee.org/document/9295917</a:t>
            </a:r>
            <a:endParaRPr sz="1400"/>
          </a:p>
          <a:p>
            <a:pPr indent="-317500" lvl="0" marL="457200" rtl="0" algn="l">
              <a:lnSpc>
                <a:spcPct val="150000"/>
              </a:lnSpc>
              <a:spcBef>
                <a:spcPts val="0"/>
              </a:spcBef>
              <a:spcAft>
                <a:spcPts val="0"/>
              </a:spcAft>
              <a:buSzPts val="1400"/>
              <a:buAutoNum type="arabicPeriod"/>
            </a:pPr>
            <a:r>
              <a:rPr lang="en-GB" sz="1400" u="sng">
                <a:solidFill>
                  <a:schemeClr val="hlink"/>
                </a:solidFill>
                <a:hlinkClick r:id="rId6"/>
              </a:rPr>
              <a:t>https://ieeexplore.ieee.org/document/9738405</a:t>
            </a:r>
            <a:endParaRPr sz="1400"/>
          </a:p>
          <a:p>
            <a:pPr indent="-317500" lvl="0" marL="457200" rtl="0" algn="l">
              <a:lnSpc>
                <a:spcPct val="150000"/>
              </a:lnSpc>
              <a:spcBef>
                <a:spcPts val="0"/>
              </a:spcBef>
              <a:spcAft>
                <a:spcPts val="0"/>
              </a:spcAft>
              <a:buSzPts val="1400"/>
              <a:buAutoNum type="arabicPeriod"/>
            </a:pPr>
            <a:r>
              <a:rPr lang="en-GB" sz="1400" u="sng">
                <a:solidFill>
                  <a:schemeClr val="hlink"/>
                </a:solidFill>
                <a:hlinkClick r:id="rId7"/>
              </a:rPr>
              <a:t>https://ieeexplore.ieee.org/document/9297438</a:t>
            </a:r>
            <a:endParaRPr sz="1400"/>
          </a:p>
          <a:p>
            <a:pPr indent="-317500" lvl="0" marL="457200" rtl="0" algn="l">
              <a:lnSpc>
                <a:spcPct val="150000"/>
              </a:lnSpc>
              <a:spcBef>
                <a:spcPts val="0"/>
              </a:spcBef>
              <a:spcAft>
                <a:spcPts val="0"/>
              </a:spcAft>
              <a:buSzPts val="1400"/>
              <a:buAutoNum type="arabicPeriod"/>
            </a:pPr>
            <a:r>
              <a:rPr lang="en-GB" sz="1400" u="sng">
                <a:solidFill>
                  <a:schemeClr val="hlink"/>
                </a:solidFill>
                <a:hlinkClick r:id="rId8"/>
              </a:rPr>
              <a:t>https://ieeexplore.ieee.org/document/9587617</a:t>
            </a:r>
            <a:endParaRPr sz="1400"/>
          </a:p>
          <a:p>
            <a:pPr indent="-317500" lvl="0" marL="457200" rtl="0" algn="l">
              <a:lnSpc>
                <a:spcPct val="150000"/>
              </a:lnSpc>
              <a:spcBef>
                <a:spcPts val="0"/>
              </a:spcBef>
              <a:spcAft>
                <a:spcPts val="0"/>
              </a:spcAft>
              <a:buSzPts val="1400"/>
              <a:buAutoNum type="arabicPeriod"/>
            </a:pPr>
            <a:r>
              <a:rPr lang="en-GB" sz="1400" u="sng">
                <a:solidFill>
                  <a:schemeClr val="hlink"/>
                </a:solidFill>
                <a:hlinkClick r:id="rId9"/>
              </a:rPr>
              <a:t>https://ieeexplore.ieee.org/document/8539570</a:t>
            </a:r>
            <a:endParaRPr sz="1400"/>
          </a:p>
          <a:p>
            <a:pPr indent="-317500" lvl="0" marL="457200" rtl="0" algn="l">
              <a:lnSpc>
                <a:spcPct val="150000"/>
              </a:lnSpc>
              <a:spcBef>
                <a:spcPts val="0"/>
              </a:spcBef>
              <a:spcAft>
                <a:spcPts val="0"/>
              </a:spcAft>
              <a:buSzPts val="1400"/>
              <a:buAutoNum type="arabicPeriod"/>
            </a:pPr>
            <a:r>
              <a:rPr lang="en-GB" sz="1400" u="sng">
                <a:solidFill>
                  <a:schemeClr val="hlink"/>
                </a:solidFill>
                <a:hlinkClick r:id="rId10"/>
              </a:rPr>
              <a:t>https://ieeexplore.ieee.org/document/9663583</a:t>
            </a:r>
            <a:endParaRPr sz="1400"/>
          </a:p>
          <a:p>
            <a:pPr indent="-317500" lvl="0" marL="457200" rtl="0" algn="l">
              <a:lnSpc>
                <a:spcPct val="150000"/>
              </a:lnSpc>
              <a:spcBef>
                <a:spcPts val="0"/>
              </a:spcBef>
              <a:spcAft>
                <a:spcPts val="0"/>
              </a:spcAft>
              <a:buSzPts val="1400"/>
              <a:buAutoNum type="arabicPeriod"/>
            </a:pPr>
            <a:r>
              <a:rPr lang="en-GB" sz="1400" u="sng">
                <a:solidFill>
                  <a:schemeClr val="hlink"/>
                </a:solidFill>
                <a:hlinkClick r:id="rId11"/>
              </a:rPr>
              <a:t>https://ieeexplore.ieee.org/document/10014805</a:t>
            </a:r>
            <a:endParaRPr sz="1400"/>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4"/>
          <p:cNvSpPr txBox="1"/>
          <p:nvPr>
            <p:ph type="title"/>
          </p:nvPr>
        </p:nvSpPr>
        <p:spPr>
          <a:xfrm>
            <a:off x="1732425" y="18308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65825" y="597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Paper details</a:t>
            </a:r>
            <a:endParaRPr b="1"/>
          </a:p>
        </p:txBody>
      </p:sp>
      <p:sp>
        <p:nvSpPr>
          <p:cNvPr id="291" name="Google Shape;291;p15"/>
          <p:cNvSpPr txBox="1"/>
          <p:nvPr>
            <p:ph idx="1" type="body"/>
          </p:nvPr>
        </p:nvSpPr>
        <p:spPr>
          <a:xfrm>
            <a:off x="1095975" y="1668300"/>
            <a:ext cx="7229700" cy="318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i="1" lang="en-GB" sz="1800">
                <a:latin typeface="Arial"/>
                <a:ea typeface="Arial"/>
                <a:cs typeface="Arial"/>
                <a:sym typeface="Arial"/>
              </a:rPr>
              <a:t>Deep Learning for Spectrum Sensing</a:t>
            </a:r>
            <a:endParaRPr b="1" sz="1800">
              <a:latin typeface="Arial"/>
              <a:ea typeface="Arial"/>
              <a:cs typeface="Arial"/>
              <a:sym typeface="Arial"/>
            </a:endParaRPr>
          </a:p>
          <a:p>
            <a:pPr indent="0" lvl="0" marL="0" rtl="0" algn="l">
              <a:spcBef>
                <a:spcPts val="0"/>
              </a:spcBef>
              <a:spcAft>
                <a:spcPts val="0"/>
              </a:spcAft>
              <a:buNone/>
            </a:pPr>
            <a:r>
              <a:t/>
            </a:r>
            <a:endParaRPr b="1" sz="1800">
              <a:latin typeface="Arial"/>
              <a:ea typeface="Arial"/>
              <a:cs typeface="Arial"/>
              <a:sym typeface="Arial"/>
            </a:endParaRPr>
          </a:p>
          <a:p>
            <a:pPr indent="0" lvl="0" marL="0" rtl="0" algn="l">
              <a:spcBef>
                <a:spcPts val="0"/>
              </a:spcBef>
              <a:spcAft>
                <a:spcPts val="0"/>
              </a:spcAft>
              <a:buNone/>
            </a:pPr>
            <a:r>
              <a:rPr b="1" i="1" lang="en-GB" sz="1600">
                <a:solidFill>
                  <a:srgbClr val="1F2937"/>
                </a:solidFill>
                <a:highlight>
                  <a:srgbClr val="F5F5F5"/>
                </a:highlight>
                <a:latin typeface="Arial"/>
                <a:ea typeface="Arial"/>
                <a:cs typeface="Arial"/>
                <a:sym typeface="Arial"/>
              </a:rPr>
              <a:t>IEEE WIRELESS COMMUNICATIONS LETTERS, VOL. 8, NO. 6, DECEMBER 2019</a:t>
            </a:r>
            <a:endParaRPr b="1" i="1" sz="1600">
              <a:latin typeface="Arial"/>
              <a:ea typeface="Arial"/>
              <a:cs typeface="Arial"/>
              <a:sym typeface="Arial"/>
            </a:endParaRPr>
          </a:p>
          <a:p>
            <a:pPr indent="0" lvl="0" marL="0" rtl="0" algn="l">
              <a:lnSpc>
                <a:spcPct val="100000"/>
              </a:lnSpc>
              <a:spcBef>
                <a:spcPts val="0"/>
              </a:spcBef>
              <a:spcAft>
                <a:spcPts val="0"/>
              </a:spcAft>
              <a:buNone/>
            </a:pPr>
            <a:r>
              <a:t/>
            </a:r>
            <a:endParaRPr b="1" sz="1800"/>
          </a:p>
          <a:p>
            <a:pPr indent="0" lvl="0" marL="0" rtl="0" algn="l">
              <a:lnSpc>
                <a:spcPct val="100000"/>
              </a:lnSpc>
              <a:spcBef>
                <a:spcPts val="0"/>
              </a:spcBef>
              <a:spcAft>
                <a:spcPts val="0"/>
              </a:spcAft>
              <a:buNone/>
            </a:pPr>
            <a:r>
              <a:rPr b="1" i="1" lang="en-GB" sz="1800">
                <a:latin typeface="Arial"/>
                <a:ea typeface="Arial"/>
                <a:cs typeface="Arial"/>
                <a:sym typeface="Arial"/>
              </a:rPr>
              <a:t>Jiabao Gao, Xuemei Yi, Caijun Zhong , Xiaoming Chen , and Zhaoyang Zhang</a:t>
            </a:r>
            <a:endParaRPr b="1" i="1" sz="1800"/>
          </a:p>
          <a:p>
            <a:pPr indent="0" lvl="0" marL="0" rtl="0" algn="l">
              <a:lnSpc>
                <a:spcPct val="100000"/>
              </a:lnSpc>
              <a:spcBef>
                <a:spcPts val="0"/>
              </a:spcBef>
              <a:spcAft>
                <a:spcPts val="0"/>
              </a:spcAft>
              <a:buNone/>
            </a:pPr>
            <a:r>
              <a:t/>
            </a:r>
            <a:endParaRPr b="1" sz="1800"/>
          </a:p>
          <a:p>
            <a:pPr indent="0" lvl="0" marL="0" rtl="0" algn="l">
              <a:lnSpc>
                <a:spcPct val="100000"/>
              </a:lnSpc>
              <a:spcBef>
                <a:spcPts val="0"/>
              </a:spcBef>
              <a:spcAft>
                <a:spcPts val="0"/>
              </a:spcAft>
              <a:buNone/>
            </a:pPr>
            <a:r>
              <a:rPr b="1" lang="en-GB" sz="1800"/>
              <a:t>https://ieeexplore.ieee.org/document/8824091</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748875" y="147350"/>
            <a:ext cx="7038900" cy="6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Abstract</a:t>
            </a:r>
            <a:endParaRPr b="1"/>
          </a:p>
        </p:txBody>
      </p:sp>
      <p:sp>
        <p:nvSpPr>
          <p:cNvPr id="297" name="Google Shape;297;p16"/>
          <p:cNvSpPr txBox="1"/>
          <p:nvPr/>
        </p:nvSpPr>
        <p:spPr>
          <a:xfrm>
            <a:off x="1217475" y="831350"/>
            <a:ext cx="7769700" cy="4262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2"/>
              </a:buClr>
              <a:buSzPts val="1800"/>
              <a:buFont typeface="Lato"/>
              <a:buChar char="❖"/>
            </a:pPr>
            <a:r>
              <a:rPr lang="en-GB" sz="1800">
                <a:solidFill>
                  <a:schemeClr val="dk2"/>
                </a:solidFill>
              </a:rPr>
              <a:t> Wireless users will need to quickly sense large portions of the spectrum and opportunistically access unutilized bands in order to access shared bandwidth fairly. </a:t>
            </a:r>
            <a:endParaRPr sz="1800">
              <a:solidFill>
                <a:schemeClr val="dk2"/>
              </a:solidFill>
            </a:endParaRPr>
          </a:p>
          <a:p>
            <a:pPr indent="-342900" lvl="0" marL="457200" rtl="0" algn="l">
              <a:lnSpc>
                <a:spcPct val="115000"/>
              </a:lnSpc>
              <a:spcBef>
                <a:spcPts val="0"/>
              </a:spcBef>
              <a:spcAft>
                <a:spcPts val="0"/>
              </a:spcAft>
              <a:buClr>
                <a:schemeClr val="dk2"/>
              </a:buClr>
              <a:buSzPts val="1800"/>
              <a:buFont typeface="Lato"/>
              <a:buChar char="❖"/>
            </a:pPr>
            <a:r>
              <a:rPr lang="en-GB" sz="1800">
                <a:solidFill>
                  <a:schemeClr val="dk2"/>
                </a:solidFill>
              </a:rPr>
              <a:t> DetectNet, a software framework is proposed</a:t>
            </a:r>
            <a:endParaRPr sz="1800">
              <a:solidFill>
                <a:schemeClr val="dk2"/>
              </a:solidFill>
            </a:endParaRPr>
          </a:p>
          <a:p>
            <a:pPr indent="-342900" lvl="0" marL="457200" rtl="0" algn="l">
              <a:lnSpc>
                <a:spcPct val="100000"/>
              </a:lnSpc>
              <a:spcBef>
                <a:spcPts val="0"/>
              </a:spcBef>
              <a:spcAft>
                <a:spcPts val="0"/>
              </a:spcAft>
              <a:buClr>
                <a:schemeClr val="dk2"/>
              </a:buClr>
              <a:buSzPts val="1800"/>
              <a:buFont typeface="Lato"/>
              <a:buChar char="❖"/>
            </a:pPr>
            <a:r>
              <a:rPr lang="en-GB" sz="1800">
                <a:solidFill>
                  <a:schemeClr val="dk2"/>
                </a:solidFill>
              </a:rPr>
              <a:t>This is for a real-time wideband spectrum sensing that </a:t>
            </a:r>
            <a:endParaRPr sz="1800">
              <a:solidFill>
                <a:schemeClr val="dk2"/>
              </a:solidFill>
            </a:endParaRPr>
          </a:p>
          <a:p>
            <a:pPr indent="0" lvl="0" marL="457200" rtl="0" algn="l">
              <a:lnSpc>
                <a:spcPct val="100000"/>
              </a:lnSpc>
              <a:spcBef>
                <a:spcPts val="1200"/>
              </a:spcBef>
              <a:spcAft>
                <a:spcPts val="0"/>
              </a:spcAft>
              <a:buNone/>
            </a:pPr>
            <a:r>
              <a:rPr lang="en-GB" sz="1800">
                <a:solidFill>
                  <a:schemeClr val="dk2"/>
                </a:solidFill>
              </a:rPr>
              <a:t>1. heavily integrates real-time deep learning into the baseband processing logic of the transceiver</a:t>
            </a:r>
            <a:endParaRPr sz="1800">
              <a:solidFill>
                <a:schemeClr val="dk2"/>
              </a:solidFill>
            </a:endParaRPr>
          </a:p>
          <a:p>
            <a:pPr indent="0" lvl="0" marL="457200" rtl="0" algn="l">
              <a:lnSpc>
                <a:spcPct val="100000"/>
              </a:lnSpc>
              <a:spcBef>
                <a:spcPts val="1200"/>
              </a:spcBef>
              <a:spcAft>
                <a:spcPts val="0"/>
              </a:spcAft>
              <a:buNone/>
            </a:pPr>
            <a:r>
              <a:rPr lang="en-GB" sz="1800">
                <a:solidFill>
                  <a:schemeClr val="dk2"/>
                </a:solidFill>
              </a:rPr>
              <a:t>2. to identify and exploit unutilized spectrum bands.</a:t>
            </a:r>
            <a:endParaRPr sz="1800">
              <a:solidFill>
                <a:schemeClr val="dk2"/>
              </a:solidFill>
            </a:endParaRPr>
          </a:p>
          <a:p>
            <a:pPr indent="-342900" lvl="0" marL="457200" rtl="0" algn="l">
              <a:lnSpc>
                <a:spcPct val="115000"/>
              </a:lnSpc>
              <a:spcBef>
                <a:spcPts val="1200"/>
              </a:spcBef>
              <a:spcAft>
                <a:spcPts val="0"/>
              </a:spcAft>
              <a:buClr>
                <a:schemeClr val="dk2"/>
              </a:buClr>
              <a:buSzPts val="1800"/>
              <a:buFont typeface="Lato"/>
              <a:buChar char="❖"/>
            </a:pPr>
            <a:r>
              <a:rPr lang="en-GB" sz="1800">
                <a:solidFill>
                  <a:schemeClr val="dk2"/>
                </a:solidFill>
              </a:rPr>
              <a:t> In order to automatically extract the most information with the fewest I/Q (Inphase/ Quadrature) samples, DetectNet analyses a small fraction of the raw baseband waveform using a convolutional neural network (CNN) and </a:t>
            </a:r>
            <a:r>
              <a:rPr lang="en-GB" sz="1800"/>
              <a:t>Long Short Term Memory (LSTM).</a:t>
            </a:r>
            <a:endParaRPr sz="18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8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303" name="Google Shape;303;p17"/>
          <p:cNvSpPr txBox="1"/>
          <p:nvPr>
            <p:ph idx="1" type="body"/>
          </p:nvPr>
        </p:nvSpPr>
        <p:spPr>
          <a:xfrm>
            <a:off x="1303800" y="16683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323232"/>
                </a:solidFill>
                <a:latin typeface="Arial"/>
                <a:ea typeface="Arial"/>
                <a:cs typeface="Arial"/>
                <a:sym typeface="Arial"/>
              </a:rPr>
              <a:t>To identify the existence of a signal in a particular frequency band at a given time and then to determine the digital modulation type being employed in the spectrum.</a:t>
            </a:r>
            <a:endParaRPr sz="1500">
              <a:solidFill>
                <a:srgbClr val="323232"/>
              </a:solidFill>
              <a:latin typeface="Arial"/>
              <a:ea typeface="Arial"/>
              <a:cs typeface="Arial"/>
              <a:sym typeface="Arial"/>
            </a:endParaRPr>
          </a:p>
          <a:p>
            <a:pPr indent="0" lvl="0" marL="0" rtl="0" algn="l">
              <a:spcBef>
                <a:spcPts val="1200"/>
              </a:spcBef>
              <a:spcAft>
                <a:spcPts val="1200"/>
              </a:spcAft>
              <a:buNone/>
            </a:pPr>
            <a:r>
              <a:rPr lang="en-GB" sz="1500">
                <a:solidFill>
                  <a:srgbClr val="323232"/>
                </a:solidFill>
                <a:latin typeface="Arial"/>
                <a:ea typeface="Arial"/>
                <a:cs typeface="Arial"/>
                <a:sym typeface="Arial"/>
              </a:rPr>
              <a:t>To analyse the impact of SNR in classifying modulation</a:t>
            </a:r>
            <a:endParaRPr sz="1500">
              <a:solidFill>
                <a:srgbClr val="32323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a:t>
            </a:r>
            <a:endParaRPr/>
          </a:p>
        </p:txBody>
      </p:sp>
      <p:sp>
        <p:nvSpPr>
          <p:cNvPr id="309" name="Google Shape;309;p18"/>
          <p:cNvSpPr txBox="1"/>
          <p:nvPr>
            <p:ph idx="1" type="body"/>
          </p:nvPr>
        </p:nvSpPr>
        <p:spPr>
          <a:xfrm>
            <a:off x="1195525" y="1466125"/>
            <a:ext cx="7030500" cy="35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Select higher accurate deep learning method for classification of modulations present in the signal and analyse the impact of SNR in this classification</a:t>
            </a:r>
            <a:endParaRPr/>
          </a:p>
          <a:p>
            <a:pPr indent="0" lvl="0" marL="0" rtl="0" algn="l">
              <a:spcBef>
                <a:spcPts val="1200"/>
              </a:spcBef>
              <a:spcAft>
                <a:spcPts val="0"/>
              </a:spcAft>
              <a:buNone/>
            </a:pPr>
            <a:r>
              <a:rPr lang="en-GB"/>
              <a:t>Deep learning models covered are:</a:t>
            </a:r>
            <a:endParaRPr/>
          </a:p>
          <a:p>
            <a:pPr indent="-311150" lvl="0" marL="457200" rtl="0" algn="l">
              <a:spcBef>
                <a:spcPts val="1200"/>
              </a:spcBef>
              <a:spcAft>
                <a:spcPts val="0"/>
              </a:spcAft>
              <a:buSzPts val="1300"/>
              <a:buAutoNum type="arabicPeriod"/>
            </a:pPr>
            <a:r>
              <a:rPr lang="en-GB"/>
              <a:t>DNN</a:t>
            </a:r>
            <a:endParaRPr/>
          </a:p>
          <a:p>
            <a:pPr indent="-311150" lvl="0" marL="457200" rtl="0" algn="l">
              <a:spcBef>
                <a:spcPts val="0"/>
              </a:spcBef>
              <a:spcAft>
                <a:spcPts val="0"/>
              </a:spcAft>
              <a:buSzPts val="1300"/>
              <a:buAutoNum type="arabicPeriod"/>
            </a:pPr>
            <a:r>
              <a:rPr lang="en-GB"/>
              <a:t>CNN</a:t>
            </a:r>
            <a:endParaRPr/>
          </a:p>
          <a:p>
            <a:pPr indent="-311150" lvl="0" marL="457200" rtl="0" algn="l">
              <a:spcBef>
                <a:spcPts val="0"/>
              </a:spcBef>
              <a:spcAft>
                <a:spcPts val="0"/>
              </a:spcAft>
              <a:buSzPts val="1300"/>
              <a:buAutoNum type="arabicPeriod"/>
            </a:pPr>
            <a:r>
              <a:rPr lang="en-GB"/>
              <a:t>LSTM</a:t>
            </a:r>
            <a:endParaRPr/>
          </a:p>
          <a:p>
            <a:pPr indent="-311150" lvl="0" marL="457200" rtl="0" algn="l">
              <a:spcBef>
                <a:spcPts val="0"/>
              </a:spcBef>
              <a:spcAft>
                <a:spcPts val="0"/>
              </a:spcAft>
              <a:buSzPts val="1300"/>
              <a:buAutoNum type="arabicPeriod"/>
            </a:pPr>
            <a:r>
              <a:rPr lang="en-GB"/>
              <a:t>CNN + LSTM (CLDNN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219050" y="47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Literature Survey</a:t>
            </a:r>
            <a:endParaRPr b="1"/>
          </a:p>
        </p:txBody>
      </p:sp>
      <p:graphicFrame>
        <p:nvGraphicFramePr>
          <p:cNvPr id="315" name="Google Shape;315;p19"/>
          <p:cNvGraphicFramePr/>
          <p:nvPr/>
        </p:nvGraphicFramePr>
        <p:xfrm>
          <a:off x="1137500" y="1194895"/>
          <a:ext cx="3000000" cy="3000000"/>
        </p:xfrm>
        <a:graphic>
          <a:graphicData uri="http://schemas.openxmlformats.org/drawingml/2006/table">
            <a:tbl>
              <a:tblPr>
                <a:noFill/>
                <a:tableStyleId>{D29E7724-6162-463F-9676-E96C4482BFAD}</a:tableStyleId>
              </a:tblPr>
              <a:tblGrid>
                <a:gridCol w="622200"/>
                <a:gridCol w="2025900"/>
                <a:gridCol w="1562975"/>
                <a:gridCol w="1069000"/>
                <a:gridCol w="2089800"/>
              </a:tblGrid>
              <a:tr h="609575">
                <a:tc>
                  <a:txBody>
                    <a:bodyPr/>
                    <a:lstStyle/>
                    <a:p>
                      <a:pPr indent="0" lvl="0" marL="0" rtl="0" algn="ctr">
                        <a:spcBef>
                          <a:spcPts val="0"/>
                        </a:spcBef>
                        <a:spcAft>
                          <a:spcPts val="0"/>
                        </a:spcAft>
                        <a:buNone/>
                      </a:pPr>
                      <a:r>
                        <a:rPr b="1" lang="en-GB" u="sng">
                          <a:solidFill>
                            <a:schemeClr val="dk2"/>
                          </a:solidFill>
                        </a:rPr>
                        <a:t>S.No</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GB" u="sng">
                          <a:solidFill>
                            <a:schemeClr val="dk2"/>
                          </a:solidFill>
                        </a:rPr>
                        <a:t>Title</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GB" u="sng">
                          <a:solidFill>
                            <a:schemeClr val="dk2"/>
                          </a:solidFill>
                        </a:rPr>
                        <a:t>Journal</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GB" u="sng">
                          <a:solidFill>
                            <a:schemeClr val="dk2"/>
                          </a:solidFill>
                        </a:rPr>
                        <a:t>Link</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GB" u="sng">
                          <a:solidFill>
                            <a:schemeClr val="dk2"/>
                          </a:solidFill>
                        </a:rPr>
                        <a:t>Limitations</a:t>
                      </a:r>
                      <a:endParaRPr b="1" u="sng">
                        <a:solidFill>
                          <a:schemeClr val="dk2"/>
                        </a:solidFill>
                      </a:endParaRPr>
                    </a:p>
                    <a:p>
                      <a:pPr indent="0" lvl="0" marL="0" rtl="0" algn="ctr">
                        <a:spcBef>
                          <a:spcPts val="0"/>
                        </a:spcBef>
                        <a:spcAft>
                          <a:spcPts val="0"/>
                        </a:spcAft>
                        <a:buNone/>
                      </a:pPr>
                      <a:r>
                        <a:rPr b="1" lang="en-GB" u="sng">
                          <a:solidFill>
                            <a:schemeClr val="dk2"/>
                          </a:solidFill>
                        </a:rPr>
                        <a:t>Or takeaways</a:t>
                      </a:r>
                      <a:endParaRPr b="1" u="sng">
                        <a:solidFill>
                          <a:schemeClr val="dk2"/>
                        </a:solidFill>
                      </a:endParaRPr>
                    </a:p>
                  </a:txBody>
                  <a:tcPr marT="91425" marB="91425" marR="91425" marL="91425"/>
                </a:tc>
              </a:tr>
              <a:tr h="1453725">
                <a:tc>
                  <a:txBody>
                    <a:bodyPr/>
                    <a:lstStyle/>
                    <a:p>
                      <a:pPr indent="0" lvl="0" marL="0" rtl="0" algn="ctr">
                        <a:spcBef>
                          <a:spcPts val="0"/>
                        </a:spcBef>
                        <a:spcAft>
                          <a:spcPts val="0"/>
                        </a:spcAft>
                        <a:buNone/>
                      </a:pPr>
                      <a:r>
                        <a:rPr lang="en-GB">
                          <a:solidFill>
                            <a:schemeClr val="dk2"/>
                          </a:solidFill>
                        </a:rPr>
                        <a:t>1</a:t>
                      </a:r>
                      <a:endParaRPr>
                        <a:solidFill>
                          <a:schemeClr val="dk2"/>
                        </a:solidFill>
                      </a:endParaRPr>
                    </a:p>
                    <a:p>
                      <a:pPr indent="0" lvl="0" marL="0" rtl="0" algn="ctr">
                        <a:spcBef>
                          <a:spcPts val="0"/>
                        </a:spcBef>
                        <a:spcAft>
                          <a:spcPts val="0"/>
                        </a:spcAft>
                        <a:buNone/>
                      </a:pPr>
                      <a:r>
                        <a:t/>
                      </a:r>
                      <a:endParaRPr>
                        <a:solidFill>
                          <a:schemeClr val="dk2"/>
                        </a:solidFill>
                      </a:endParaRPr>
                    </a:p>
                  </a:txBody>
                  <a:tcPr marT="91425" marB="91425" marR="91425" marL="91425"/>
                </a:tc>
                <a:tc>
                  <a:txBody>
                    <a:bodyPr/>
                    <a:lstStyle/>
                    <a:p>
                      <a:pPr indent="0" lvl="0" marL="0" rtl="0" algn="l">
                        <a:lnSpc>
                          <a:spcPct val="123913"/>
                        </a:lnSpc>
                        <a:spcBef>
                          <a:spcPts val="0"/>
                        </a:spcBef>
                        <a:spcAft>
                          <a:spcPts val="0"/>
                        </a:spcAft>
                        <a:buNone/>
                      </a:pPr>
                      <a:r>
                        <a:rPr lang="en-GB">
                          <a:solidFill>
                            <a:srgbClr val="333333"/>
                          </a:solidFill>
                          <a:highlight>
                            <a:srgbClr val="FFFFFF"/>
                          </a:highlight>
                        </a:rPr>
                        <a:t>Spectrum sensing based on deep learning classification for cognitive radios</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IEEE Wireless Communications 2020</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https://ieeexplore.ieee.org/document/9020304</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Didn’t tested for large-scale real-world dataset</a:t>
                      </a:r>
                      <a:endParaRPr>
                        <a:solidFill>
                          <a:schemeClr val="dk2"/>
                        </a:solidFill>
                      </a:endParaRPr>
                    </a:p>
                    <a:p>
                      <a:pPr indent="0" lvl="0" marL="0" rtl="0" algn="l">
                        <a:spcBef>
                          <a:spcPts val="0"/>
                        </a:spcBef>
                        <a:spcAft>
                          <a:spcPts val="0"/>
                        </a:spcAft>
                        <a:buNone/>
                      </a:pPr>
                      <a:r>
                        <a:rPr lang="en-GB">
                          <a:solidFill>
                            <a:schemeClr val="dk2"/>
                          </a:solidFill>
                        </a:rPr>
                        <a:t>Done for simulated dataset</a:t>
                      </a:r>
                      <a:endParaRPr>
                        <a:solidFill>
                          <a:schemeClr val="dk2"/>
                        </a:solidFill>
                      </a:endParaRPr>
                    </a:p>
                  </a:txBody>
                  <a:tcPr marT="91425" marB="91425" marR="91425" marL="91425"/>
                </a:tc>
              </a:tr>
              <a:tr h="1632550">
                <a:tc>
                  <a:txBody>
                    <a:bodyPr/>
                    <a:lstStyle/>
                    <a:p>
                      <a:pPr indent="0" lvl="0" marL="0" rtl="0" algn="ctr">
                        <a:spcBef>
                          <a:spcPts val="0"/>
                        </a:spcBef>
                        <a:spcAft>
                          <a:spcPts val="0"/>
                        </a:spcAft>
                        <a:buNone/>
                      </a:pPr>
                      <a:r>
                        <a:rPr lang="en-GB">
                          <a:solidFill>
                            <a:schemeClr val="dk2"/>
                          </a:solidFill>
                        </a:rPr>
                        <a:t>2</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rgbClr val="333333"/>
                          </a:solidFill>
                          <a:highlight>
                            <a:srgbClr val="FFFFFF"/>
                          </a:highlight>
                        </a:rPr>
                        <a:t>Implementation of CNN-Inception Deep Learning for Cognitive Radio Based on Modulation Classifications</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IEEE Wireless Communications </a:t>
                      </a:r>
                      <a:r>
                        <a:rPr lang="en-GB">
                          <a:solidFill>
                            <a:schemeClr val="dk2"/>
                          </a:solidFill>
                        </a:rPr>
                        <a:t>2022</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https://ieeexplore.ieee.org/document/9738405</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Used supervised learning, didn’t done for unsupervised learning</a:t>
                      </a:r>
                      <a:endParaRPr>
                        <a:solidFill>
                          <a:schemeClr val="dk2"/>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197600" y="554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Literature Survey</a:t>
            </a:r>
            <a:endParaRPr b="1"/>
          </a:p>
        </p:txBody>
      </p:sp>
      <p:graphicFrame>
        <p:nvGraphicFramePr>
          <p:cNvPr id="321" name="Google Shape;321;p20"/>
          <p:cNvGraphicFramePr/>
          <p:nvPr/>
        </p:nvGraphicFramePr>
        <p:xfrm>
          <a:off x="1030350" y="1291320"/>
          <a:ext cx="3000000" cy="3000000"/>
        </p:xfrm>
        <a:graphic>
          <a:graphicData uri="http://schemas.openxmlformats.org/drawingml/2006/table">
            <a:tbl>
              <a:tblPr>
                <a:noFill/>
                <a:tableStyleId>{D29E7724-6162-463F-9676-E96C4482BFAD}</a:tableStyleId>
              </a:tblPr>
              <a:tblGrid>
                <a:gridCol w="726500"/>
                <a:gridCol w="1810075"/>
                <a:gridCol w="1670650"/>
                <a:gridCol w="1382725"/>
                <a:gridCol w="2212450"/>
              </a:tblGrid>
              <a:tr h="640775">
                <a:tc>
                  <a:txBody>
                    <a:bodyPr/>
                    <a:lstStyle/>
                    <a:p>
                      <a:pPr indent="0" lvl="0" marL="0" rtl="0" algn="ctr">
                        <a:spcBef>
                          <a:spcPts val="0"/>
                        </a:spcBef>
                        <a:spcAft>
                          <a:spcPts val="0"/>
                        </a:spcAft>
                        <a:buNone/>
                      </a:pPr>
                      <a:r>
                        <a:rPr b="1" lang="en-GB" u="sng">
                          <a:solidFill>
                            <a:schemeClr val="dk2"/>
                          </a:solidFill>
                        </a:rPr>
                        <a:t>S.No</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GB" u="sng">
                          <a:solidFill>
                            <a:schemeClr val="dk2"/>
                          </a:solidFill>
                        </a:rPr>
                        <a:t>Title</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GB" u="sng">
                          <a:solidFill>
                            <a:schemeClr val="dk2"/>
                          </a:solidFill>
                        </a:rPr>
                        <a:t>Citation</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GB" u="sng">
                          <a:solidFill>
                            <a:schemeClr val="dk2"/>
                          </a:solidFill>
                        </a:rPr>
                        <a:t>Link</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GB" u="sng">
                          <a:solidFill>
                            <a:schemeClr val="dk2"/>
                          </a:solidFill>
                        </a:rPr>
                        <a:t>Limitations</a:t>
                      </a:r>
                      <a:endParaRPr b="1" u="sng">
                        <a:solidFill>
                          <a:schemeClr val="dk2"/>
                        </a:solidFill>
                      </a:endParaRPr>
                    </a:p>
                    <a:p>
                      <a:pPr indent="0" lvl="0" marL="0" rtl="0" algn="ctr">
                        <a:spcBef>
                          <a:spcPts val="0"/>
                        </a:spcBef>
                        <a:spcAft>
                          <a:spcPts val="0"/>
                        </a:spcAft>
                        <a:buNone/>
                      </a:pPr>
                      <a:r>
                        <a:rPr b="1" lang="en-GB" u="sng">
                          <a:solidFill>
                            <a:schemeClr val="dk2"/>
                          </a:solidFill>
                        </a:rPr>
                        <a:t>Or takeaways</a:t>
                      </a:r>
                      <a:endParaRPr b="1" u="sng">
                        <a:solidFill>
                          <a:schemeClr val="dk2"/>
                        </a:solidFill>
                      </a:endParaRPr>
                    </a:p>
                  </a:txBody>
                  <a:tcPr marT="91425" marB="91425" marR="91425" marL="91425"/>
                </a:tc>
              </a:tr>
              <a:tr h="1249650">
                <a:tc>
                  <a:txBody>
                    <a:bodyPr/>
                    <a:lstStyle/>
                    <a:p>
                      <a:pPr indent="0" lvl="0" marL="0" rtl="0" algn="ctr">
                        <a:spcBef>
                          <a:spcPts val="0"/>
                        </a:spcBef>
                        <a:spcAft>
                          <a:spcPts val="0"/>
                        </a:spcAft>
                        <a:buNone/>
                      </a:pPr>
                      <a:r>
                        <a:rPr lang="en-GB">
                          <a:solidFill>
                            <a:schemeClr val="dk2"/>
                          </a:solidFill>
                        </a:rPr>
                        <a:t>3</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rgbClr val="333333"/>
                          </a:solidFill>
                          <a:highlight>
                            <a:srgbClr val="FFFFFF"/>
                          </a:highlight>
                        </a:rPr>
                        <a:t>CNN based Cognitive Spectrum Sensing with Optimization</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IEEE Wireless Communications </a:t>
                      </a:r>
                      <a:r>
                        <a:rPr lang="en-GB">
                          <a:solidFill>
                            <a:schemeClr val="dk2"/>
                          </a:solidFill>
                        </a:rPr>
                        <a:t> 2020</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https://ieeexplore.ieee.org/document/9297438</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Only worked on CNN model</a:t>
                      </a:r>
                      <a:endParaRPr>
                        <a:solidFill>
                          <a:schemeClr val="dk2"/>
                        </a:solidFill>
                      </a:endParaRPr>
                    </a:p>
                  </a:txBody>
                  <a:tcPr marT="91425" marB="91425" marR="91425" marL="91425"/>
                </a:tc>
              </a:tr>
              <a:tr h="1463000">
                <a:tc>
                  <a:txBody>
                    <a:bodyPr/>
                    <a:lstStyle/>
                    <a:p>
                      <a:pPr indent="0" lvl="0" marL="0" rtl="0" algn="ctr">
                        <a:spcBef>
                          <a:spcPts val="0"/>
                        </a:spcBef>
                        <a:spcAft>
                          <a:spcPts val="0"/>
                        </a:spcAft>
                        <a:buNone/>
                      </a:pPr>
                      <a:r>
                        <a:rPr lang="en-GB">
                          <a:solidFill>
                            <a:schemeClr val="dk2"/>
                          </a:solidFill>
                        </a:rPr>
                        <a:t>4</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rgbClr val="333333"/>
                          </a:solidFill>
                          <a:highlight>
                            <a:srgbClr val="FFFFFF"/>
                          </a:highlight>
                        </a:rPr>
                        <a:t>A Spectrum Sensing Method Based on CNN-LSTM Deep Neural Network</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IEEE Wireless Communications</a:t>
                      </a:r>
                      <a:r>
                        <a:rPr lang="en-GB">
                          <a:solidFill>
                            <a:schemeClr val="dk2"/>
                          </a:solidFill>
                        </a:rPr>
                        <a:t> 2021</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https://ieeexplore.ieee.org/document/9660470</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GB">
                          <a:solidFill>
                            <a:schemeClr val="dk2"/>
                          </a:solidFill>
                        </a:rPr>
                        <a:t>Done two CNN-LSTM models : C-L and C-CL using ConvLSTM</a:t>
                      </a:r>
                      <a:endParaRPr>
                        <a:solidFill>
                          <a:schemeClr val="dk2"/>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Existing Methodology</a:t>
            </a:r>
            <a:endParaRPr/>
          </a:p>
        </p:txBody>
      </p:sp>
      <p:sp>
        <p:nvSpPr>
          <p:cNvPr id="327" name="Google Shape;327;p21"/>
          <p:cNvSpPr txBox="1"/>
          <p:nvPr>
            <p:ph idx="1" type="body"/>
          </p:nvPr>
        </p:nvSpPr>
        <p:spPr>
          <a:xfrm>
            <a:off x="1303800" y="1423375"/>
            <a:ext cx="7030500" cy="35586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000000"/>
              </a:buClr>
              <a:buSzPts val="1300"/>
              <a:buFont typeface="Roboto"/>
              <a:buAutoNum type="arabicPeriod"/>
            </a:pPr>
            <a:r>
              <a:rPr b="1" lang="en-GB">
                <a:solidFill>
                  <a:srgbClr val="000000"/>
                </a:solidFill>
                <a:highlight>
                  <a:schemeClr val="lt1"/>
                </a:highlight>
                <a:latin typeface="Roboto"/>
                <a:ea typeface="Roboto"/>
                <a:cs typeface="Roboto"/>
                <a:sym typeface="Roboto"/>
              </a:rPr>
              <a:t>Energy Detector</a:t>
            </a:r>
            <a:endParaRPr b="1">
              <a:highlight>
                <a:schemeClr val="lt1"/>
              </a:highlight>
              <a:latin typeface="Roboto"/>
              <a:ea typeface="Roboto"/>
              <a:cs typeface="Roboto"/>
              <a:sym typeface="Roboto"/>
            </a:endParaRPr>
          </a:p>
          <a:p>
            <a:pPr indent="-304800" lvl="0" marL="457200" rtl="0" algn="l">
              <a:spcBef>
                <a:spcPts val="0"/>
              </a:spcBef>
              <a:spcAft>
                <a:spcPts val="0"/>
              </a:spcAft>
              <a:buSzPts val="1200"/>
              <a:buFont typeface="Roboto"/>
              <a:buChar char="●"/>
            </a:pPr>
            <a:r>
              <a:rPr b="1" lang="en-GB" sz="1200">
                <a:highlight>
                  <a:schemeClr val="lt1"/>
                </a:highlight>
                <a:latin typeface="Roboto"/>
                <a:ea typeface="Roboto"/>
                <a:cs typeface="Roboto"/>
                <a:sym typeface="Roboto"/>
              </a:rPr>
              <a:t>Limited sensitivity</a:t>
            </a:r>
            <a:r>
              <a:rPr lang="en-GB" sz="1200">
                <a:highlight>
                  <a:schemeClr val="lt1"/>
                </a:highlight>
                <a:latin typeface="Roboto"/>
                <a:ea typeface="Roboto"/>
                <a:cs typeface="Roboto"/>
                <a:sym typeface="Roboto"/>
              </a:rPr>
              <a:t>: Energy detectors can be limited in their ability to detect weak RF signals, as they require a certain minimum power level to trigger the detection threshold.</a:t>
            </a:r>
            <a:endParaRPr sz="1200">
              <a:highlight>
                <a:schemeClr val="lt1"/>
              </a:highlight>
              <a:latin typeface="Roboto"/>
              <a:ea typeface="Roboto"/>
              <a:cs typeface="Roboto"/>
              <a:sym typeface="Roboto"/>
            </a:endParaRPr>
          </a:p>
          <a:p>
            <a:pPr indent="-304800" lvl="0" marL="457200" rtl="0" algn="l">
              <a:spcBef>
                <a:spcPts val="0"/>
              </a:spcBef>
              <a:spcAft>
                <a:spcPts val="0"/>
              </a:spcAft>
              <a:buSzPts val="1200"/>
              <a:buFont typeface="Roboto"/>
              <a:buChar char="●"/>
            </a:pPr>
            <a:r>
              <a:rPr b="1" lang="en-GB" sz="1200">
                <a:highlight>
                  <a:schemeClr val="lt1"/>
                </a:highlight>
                <a:latin typeface="Roboto"/>
                <a:ea typeface="Roboto"/>
                <a:cs typeface="Roboto"/>
                <a:sym typeface="Roboto"/>
              </a:rPr>
              <a:t>Susceptibility to noise</a:t>
            </a:r>
            <a:r>
              <a:rPr lang="en-GB" sz="1200">
                <a:highlight>
                  <a:schemeClr val="lt1"/>
                </a:highlight>
                <a:latin typeface="Roboto"/>
                <a:ea typeface="Roboto"/>
                <a:cs typeface="Roboto"/>
                <a:sym typeface="Roboto"/>
              </a:rPr>
              <a:t>: Energy detectors can be affected by noise and interference, which can result in false detections or missed signals.</a:t>
            </a:r>
            <a:endParaRPr sz="1200">
              <a:highlight>
                <a:schemeClr val="lt1"/>
              </a:highlight>
              <a:latin typeface="Roboto"/>
              <a:ea typeface="Roboto"/>
              <a:cs typeface="Roboto"/>
              <a:sym typeface="Roboto"/>
            </a:endParaRPr>
          </a:p>
          <a:p>
            <a:pPr indent="-304800" lvl="0" marL="457200" rtl="0" algn="l">
              <a:spcBef>
                <a:spcPts val="0"/>
              </a:spcBef>
              <a:spcAft>
                <a:spcPts val="0"/>
              </a:spcAft>
              <a:buSzPts val="1200"/>
              <a:buFont typeface="Roboto"/>
              <a:buChar char="●"/>
            </a:pPr>
            <a:r>
              <a:rPr b="1" lang="en-GB" sz="1200">
                <a:highlight>
                  <a:schemeClr val="lt1"/>
                </a:highlight>
                <a:latin typeface="Roboto"/>
                <a:ea typeface="Roboto"/>
                <a:cs typeface="Roboto"/>
                <a:sym typeface="Roboto"/>
              </a:rPr>
              <a:t>Lack of frequency selectivity</a:t>
            </a:r>
            <a:r>
              <a:rPr lang="en-GB" sz="1200">
                <a:highlight>
                  <a:schemeClr val="lt1"/>
                </a:highlight>
                <a:latin typeface="Roboto"/>
                <a:ea typeface="Roboto"/>
                <a:cs typeface="Roboto"/>
                <a:sym typeface="Roboto"/>
              </a:rPr>
              <a:t>: Energy detectors do not provide any information about the specific frequency or bandwidth of the detected RF energy. This can make it difficult to identify the source of the signal or to distinguish between different signals that may be present in the environment.</a:t>
            </a:r>
            <a:endParaRPr sz="1200">
              <a:highlight>
                <a:schemeClr val="lt1"/>
              </a:highlight>
              <a:latin typeface="Roboto"/>
              <a:ea typeface="Roboto"/>
              <a:cs typeface="Roboto"/>
              <a:sym typeface="Roboto"/>
            </a:endParaRPr>
          </a:p>
          <a:p>
            <a:pPr indent="-304800" lvl="0" marL="457200" rtl="0" algn="l">
              <a:spcBef>
                <a:spcPts val="0"/>
              </a:spcBef>
              <a:spcAft>
                <a:spcPts val="0"/>
              </a:spcAft>
              <a:buSzPts val="1200"/>
              <a:buFont typeface="Roboto"/>
              <a:buChar char="●"/>
            </a:pPr>
            <a:r>
              <a:rPr b="1" lang="en-GB" sz="1200">
                <a:highlight>
                  <a:schemeClr val="lt1"/>
                </a:highlight>
                <a:latin typeface="Roboto"/>
                <a:ea typeface="Roboto"/>
                <a:cs typeface="Roboto"/>
                <a:sym typeface="Roboto"/>
              </a:rPr>
              <a:t>Limited dynamic range</a:t>
            </a:r>
            <a:r>
              <a:rPr lang="en-GB" sz="1200">
                <a:highlight>
                  <a:schemeClr val="lt1"/>
                </a:highlight>
                <a:latin typeface="Roboto"/>
                <a:ea typeface="Roboto"/>
                <a:cs typeface="Roboto"/>
                <a:sym typeface="Roboto"/>
              </a:rPr>
              <a:t>: Energy detectors may have limited ability to distinguish between signals that have significantly different power levels, which can result in inaccurate readings.</a:t>
            </a:r>
            <a:endParaRPr sz="1200">
              <a:highlight>
                <a:schemeClr val="lt1"/>
              </a:highlight>
              <a:latin typeface="Roboto"/>
              <a:ea typeface="Roboto"/>
              <a:cs typeface="Roboto"/>
              <a:sym typeface="Roboto"/>
            </a:endParaRPr>
          </a:p>
          <a:p>
            <a:pPr indent="-304800" lvl="0" marL="457200" rtl="0" algn="l">
              <a:spcBef>
                <a:spcPts val="0"/>
              </a:spcBef>
              <a:spcAft>
                <a:spcPts val="0"/>
              </a:spcAft>
              <a:buSzPts val="1200"/>
              <a:buFont typeface="Roboto"/>
              <a:buChar char="●"/>
            </a:pPr>
            <a:r>
              <a:rPr b="1" lang="en-GB" sz="1200">
                <a:highlight>
                  <a:schemeClr val="lt1"/>
                </a:highlight>
                <a:latin typeface="Roboto"/>
                <a:ea typeface="Roboto"/>
                <a:cs typeface="Roboto"/>
                <a:sym typeface="Roboto"/>
              </a:rPr>
              <a:t>Dependence on environmental factors</a:t>
            </a:r>
            <a:r>
              <a:rPr lang="en-GB" sz="1200">
                <a:highlight>
                  <a:schemeClr val="lt1"/>
                </a:highlight>
                <a:latin typeface="Roboto"/>
                <a:ea typeface="Roboto"/>
                <a:cs typeface="Roboto"/>
                <a:sym typeface="Roboto"/>
              </a:rPr>
              <a:t>: The performance of energy detectors can be affected by a variety of environmental factors, such as temperature, humidity, and proximity to other sources of RF energy.</a:t>
            </a:r>
            <a:endParaRPr sz="1200">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