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83" r:id="rId16"/>
    <p:sldId id="279" r:id="rId17"/>
    <p:sldId id="280" r:id="rId18"/>
    <p:sldId id="281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626942" cy="3686015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badi" panose="020B0604020104020204" pitchFamily="34" charset="0"/>
              </a:rPr>
              <a:t>Bootstrap </a:t>
            </a:r>
            <a:r>
              <a:rPr lang="en-US" dirty="0">
                <a:latin typeface="Abadi" panose="020B0604020104020204" pitchFamily="34" charset="0"/>
              </a:rPr>
              <a:t>Grid</a:t>
            </a:r>
            <a:endParaRPr lang="en-US" sz="8000" dirty="0">
              <a:latin typeface="Abadi" panose="020B0604020104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3255-854D-575A-E895-DF622290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Row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081E-6C1E-94BB-8B3E-8BE77B5B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b="1" dirty="0">
                <a:latin typeface="Abadi" panose="020B0604020104020204" pitchFamily="34" charset="0"/>
              </a:rPr>
              <a:t>Rows: </a:t>
            </a:r>
            <a:r>
              <a:rPr lang="en-US" sz="2000" dirty="0">
                <a:latin typeface="Abadi" panose="020B0604020104020204" pitchFamily="34" charset="0"/>
              </a:rPr>
              <a:t>Rows must be placed within a ‘container’ or ‘container-fluid’ for proper alignment and padding. We use rows to create horizontal groups of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b="1" dirty="0">
                <a:latin typeface="Abadi" panose="020B0604020104020204" pitchFamily="34" charset="0"/>
              </a:rPr>
              <a:t>Columns: </a:t>
            </a:r>
            <a:r>
              <a:rPr lang="en-US" sz="2000" dirty="0">
                <a:latin typeface="Abadi" panose="020B0604020104020204" pitchFamily="34" charset="0"/>
              </a:rPr>
              <a:t>Grid columns are created by specifying the number of twelve available columns you wish to span.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b="1" dirty="0">
                <a:latin typeface="Abadi" panose="020B0604020104020204" pitchFamily="34" charset="0"/>
              </a:rPr>
              <a:t>Nesting Columns: </a:t>
            </a:r>
            <a:r>
              <a:rPr lang="en-US" sz="2000" dirty="0">
                <a:latin typeface="Abadi" panose="020B0604020104020204" pitchFamily="34" charset="0"/>
              </a:rPr>
              <a:t>For nesting columns within a column, we need to add a new row and set of columns. Nested rows should include a set of columns that add up to 12 or less than that.</a:t>
            </a:r>
          </a:p>
        </p:txBody>
      </p:sp>
    </p:spTree>
    <p:extLst>
      <p:ext uri="{BB962C8B-B14F-4D97-AF65-F5344CB8AC3E}">
        <p14:creationId xmlns:p14="http://schemas.microsoft.com/office/powerpoint/2010/main" val="248520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36F1-56BB-A14A-710F-AA692626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Offsetting the Grid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1AEA-CB9C-B833-58F0-07F645D9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You can also move grid columns to the right for alignment purpose using the column offset classes like </a:t>
            </a:r>
            <a:r>
              <a:rPr lang="en-US" sz="2000" b="1" dirty="0">
                <a:latin typeface="Abadi" panose="020B0604020104020204" pitchFamily="34" charset="0"/>
              </a:rPr>
              <a:t>.offset-</a:t>
            </a:r>
            <a:r>
              <a:rPr lang="en-US" sz="2000" b="1" dirty="0" err="1">
                <a:latin typeface="Abadi" panose="020B0604020104020204" pitchFamily="34" charset="0"/>
              </a:rPr>
              <a:t>sm</a:t>
            </a:r>
            <a:r>
              <a:rPr lang="en-US" sz="2000" b="1" dirty="0">
                <a:latin typeface="Abadi" panose="020B0604020104020204" pitchFamily="34" charset="0"/>
              </a:rPr>
              <a:t>-*, .offset-md-*, .offset-lg-*,</a:t>
            </a:r>
            <a:r>
              <a:rPr lang="en-US" sz="2000" dirty="0">
                <a:latin typeface="Abadi" panose="020B0604020104020204" pitchFamily="34" charset="0"/>
              </a:rPr>
              <a:t> and so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Abadi" panose="020B0604020104020204" pitchFamily="34" charset="0"/>
              </a:rPr>
              <a:t> These </a:t>
            </a:r>
            <a:r>
              <a:rPr lang="en-US" sz="2000" dirty="0">
                <a:latin typeface="Abadi" panose="020B0604020104020204" pitchFamily="34" charset="0"/>
              </a:rPr>
              <a:t>classes offset the columns by simply increasing its left margin by specified number of columns.</a:t>
            </a:r>
          </a:p>
        </p:txBody>
      </p:sp>
    </p:spTree>
    <p:extLst>
      <p:ext uri="{BB962C8B-B14F-4D97-AF65-F5344CB8AC3E}">
        <p14:creationId xmlns:p14="http://schemas.microsoft.com/office/powerpoint/2010/main" val="266373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1BA9-5ACA-E5BF-AE57-F137690B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Bootstrap grid system rules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69CB-DE3B-BF78-F011-4CA9D614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Rows must be placed within a </a:t>
            </a:r>
            <a:r>
              <a:rPr lang="en-US" sz="2000" b="1" dirty="0">
                <a:latin typeface="Abadi" panose="020B0604020104020204" pitchFamily="34" charset="0"/>
              </a:rPr>
              <a:t>.container </a:t>
            </a:r>
            <a:r>
              <a:rPr lang="en-US" sz="2000" dirty="0">
                <a:latin typeface="Abadi" panose="020B0604020104020204" pitchFamily="34" charset="0"/>
              </a:rPr>
              <a:t>(fixed-width) or </a:t>
            </a:r>
            <a:r>
              <a:rPr lang="en-US" sz="2000" b="1" dirty="0">
                <a:latin typeface="Abadi" panose="020B0604020104020204" pitchFamily="34" charset="0"/>
              </a:rPr>
              <a:t>.container-fluid </a:t>
            </a:r>
            <a:r>
              <a:rPr lang="en-US" sz="2000" dirty="0">
                <a:latin typeface="Abadi" panose="020B0604020104020204" pitchFamily="34" charset="0"/>
              </a:rPr>
              <a:t>(full-width) for proper alignment and 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Use rows to create horizontal groups of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Content should be placed within columns, and only columns may be immediate children of 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Grid columns are created by specifying the number of 12 available columns you wish to span. For example, three equal columns would use three .col-sm-4</a:t>
            </a:r>
          </a:p>
        </p:txBody>
      </p:sp>
    </p:spTree>
    <p:extLst>
      <p:ext uri="{BB962C8B-B14F-4D97-AF65-F5344CB8AC3E}">
        <p14:creationId xmlns:p14="http://schemas.microsoft.com/office/powerpoint/2010/main" val="157223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1AEC-392D-B201-6027-5FAA92F7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81AE-C321-1F75-A9BD-9970ADB2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Spacing in Bootstrap is implemented by using Bootstrap utility classes to set margin and padding.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Bootstrap spacing utilities are short-hand bootstrap classes that help apply response-friendly spaces in between elements in a webpage.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The bootstrap spacing utility classes are named using the following general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4004A-E701-3DF6-A2DB-C43DF3BE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01" y="4217738"/>
            <a:ext cx="6755412" cy="20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E063-35DB-A3CD-B915-AAF5897E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5980-A02F-3511-06B4-EB8DE2ED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9040"/>
            <a:ext cx="10058400" cy="4312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b="1" dirty="0">
                <a:latin typeface="Abadi" panose="020B0604020104020204" pitchFamily="34" charset="0"/>
              </a:rPr>
              <a:t>Property: </a:t>
            </a:r>
            <a:r>
              <a:rPr lang="en-US" sz="2000" dirty="0">
                <a:latin typeface="Abadi" panose="020B0604020104020204" pitchFamily="34" charset="0"/>
              </a:rPr>
              <a:t>It can be either of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m</a:t>
            </a:r>
            <a:r>
              <a:rPr lang="en-US" sz="2000" dirty="0">
                <a:latin typeface="Abadi" panose="020B0604020104020204" pitchFamily="34" charset="0"/>
              </a:rPr>
              <a:t> or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p</a:t>
            </a:r>
            <a:r>
              <a:rPr lang="en-US" sz="2000" dirty="0">
                <a:latin typeface="Abadi" panose="020B0604020104020204" pitchFamily="34" charset="0"/>
              </a:rPr>
              <a:t> to specify margin or padding.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b="1" dirty="0">
                <a:latin typeface="Abadi" panose="020B0604020104020204" pitchFamily="34" charset="0"/>
              </a:rPr>
              <a:t>Sides: </a:t>
            </a:r>
            <a:r>
              <a:rPr lang="en-US" sz="2000" dirty="0">
                <a:latin typeface="Abadi" panose="020B0604020104020204" pitchFamily="34" charset="0"/>
              </a:rPr>
              <a:t>It is used to specify the side in which the margin or padding is to be modified. It takes the following values: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t</a:t>
            </a:r>
            <a:r>
              <a:rPr lang="en-US" sz="1800" dirty="0">
                <a:latin typeface="Abadi" panose="020B0604020104020204" pitchFamily="34" charset="0"/>
              </a:rPr>
              <a:t> - for classes that set margin-top/padding-top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b</a:t>
            </a:r>
            <a:r>
              <a:rPr lang="en-US" sz="1800" dirty="0">
                <a:latin typeface="Abadi" panose="020B0604020104020204" pitchFamily="34" charset="0"/>
              </a:rPr>
              <a:t> - for classes that set margin-bottom/padding-bottom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l</a:t>
            </a:r>
            <a:r>
              <a:rPr lang="en-US" sz="1800" dirty="0">
                <a:latin typeface="Abadi" panose="020B0604020104020204" pitchFamily="34" charset="0"/>
              </a:rPr>
              <a:t> - for classes that set margin-left/padding-left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r</a:t>
            </a:r>
            <a:r>
              <a:rPr lang="en-US" sz="1800" dirty="0">
                <a:latin typeface="Abadi" panose="020B0604020104020204" pitchFamily="34" charset="0"/>
              </a:rPr>
              <a:t> - for classes that set margin-right/padding-right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y</a:t>
            </a:r>
            <a:r>
              <a:rPr lang="en-US" sz="1800" dirty="0">
                <a:latin typeface="Abadi" panose="020B0604020104020204" pitchFamily="34" charset="0"/>
              </a:rPr>
              <a:t> - for classes that set both margin-top and margin-bottom or both padding-top and padding-bottom. In other words, it adds space on the y-axis.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x</a:t>
            </a:r>
            <a:r>
              <a:rPr lang="en-US" sz="1800" dirty="0">
                <a:latin typeface="Abadi" panose="020B0604020104020204" pitchFamily="34" charset="0"/>
              </a:rPr>
              <a:t> - for classes that set both margin-left and margin-right or both padding-left and padding-right. In other words, it adds space on the x-axis.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blank - for classes that set margin and padding to all four sides.</a:t>
            </a:r>
          </a:p>
        </p:txBody>
      </p:sp>
    </p:spTree>
    <p:extLst>
      <p:ext uri="{BB962C8B-B14F-4D97-AF65-F5344CB8AC3E}">
        <p14:creationId xmlns:p14="http://schemas.microsoft.com/office/powerpoint/2010/main" val="92929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51A6-0786-668A-664D-6E017617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b="1" dirty="0">
                <a:latin typeface="Abadi" panose="020B0604020104020204" pitchFamily="34" charset="0"/>
              </a:rPr>
              <a:t>Breakpoint: </a:t>
            </a:r>
            <a:r>
              <a:rPr lang="en-US" dirty="0">
                <a:latin typeface="Abadi" panose="020B0604020104020204" pitchFamily="34" charset="0"/>
              </a:rPr>
              <a:t>Is any of the four breakpoints(excluding </a:t>
            </a:r>
            <a:r>
              <a:rPr lang="en-US" dirty="0" err="1">
                <a:latin typeface="Abadi" panose="020B0604020104020204" pitchFamily="34" charset="0"/>
              </a:rPr>
              <a:t>xs</a:t>
            </a:r>
            <a:r>
              <a:rPr lang="en-US" dirty="0">
                <a:latin typeface="Abadi" panose="020B0604020104020204" pitchFamily="34" charset="0"/>
              </a:rPr>
              <a:t>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sm</a:t>
            </a:r>
            <a:r>
              <a:rPr lang="en-US" sz="1800" dirty="0">
                <a:latin typeface="Abadi" panose="020B0604020104020204" pitchFamily="34" charset="0"/>
              </a:rPr>
              <a:t> : viewport ≥576px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md</a:t>
            </a:r>
            <a:r>
              <a:rPr lang="en-US" sz="1800" dirty="0">
                <a:latin typeface="Abadi" panose="020B0604020104020204" pitchFamily="34" charset="0"/>
              </a:rPr>
              <a:t> : viewport ≥768px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lg</a:t>
            </a:r>
            <a:r>
              <a:rPr lang="en-US" sz="1800" dirty="0">
                <a:latin typeface="Abadi" panose="020B0604020104020204" pitchFamily="34" charset="0"/>
              </a:rPr>
              <a:t> : viewport ≥992px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xl</a:t>
            </a:r>
            <a:r>
              <a:rPr lang="en-US" sz="1800" dirty="0">
                <a:latin typeface="Abadi" panose="020B0604020104020204" pitchFamily="34" charset="0"/>
              </a:rPr>
              <a:t> : viewport ≥1200px</a:t>
            </a:r>
          </a:p>
        </p:txBody>
      </p:sp>
    </p:spTree>
    <p:extLst>
      <p:ext uri="{BB962C8B-B14F-4D97-AF65-F5344CB8AC3E}">
        <p14:creationId xmlns:p14="http://schemas.microsoft.com/office/powerpoint/2010/main" val="133466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9EA2-DBF7-6E76-9ABA-FB13DCE6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badi" panose="020B0604020104020204" pitchFamily="34" charset="0"/>
              </a:rPr>
              <a:t> Size: </a:t>
            </a:r>
            <a:r>
              <a:rPr lang="en-US" sz="2000" dirty="0">
                <a:latin typeface="Abadi" panose="020B0604020104020204" pitchFamily="34" charset="0"/>
              </a:rPr>
              <a:t>It is used to specify the size of the margin or padding that is to be modified. It takes the following values: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0</a:t>
            </a:r>
            <a:r>
              <a:rPr lang="en-US" sz="1800" dirty="0">
                <a:latin typeface="Abadi" panose="020B0604020104020204" pitchFamily="34" charset="0"/>
              </a:rPr>
              <a:t> - to set the margin or padding to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1</a:t>
            </a:r>
            <a:r>
              <a:rPr lang="en-US" sz="1800" dirty="0">
                <a:latin typeface="Abadi" panose="020B0604020104020204" pitchFamily="34" charset="0"/>
              </a:rPr>
              <a:t> - (by default) sets the margin or padding to $spacer* .25 i.e. .25 rem or 4px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2</a:t>
            </a:r>
            <a:r>
              <a:rPr lang="en-US" sz="1800" dirty="0">
                <a:latin typeface="Abadi" panose="020B0604020104020204" pitchFamily="34" charset="0"/>
              </a:rPr>
              <a:t> - (by default) sets the margin or padding to $spacer* .5 i.e. .5 rem or 8px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3</a:t>
            </a:r>
            <a:r>
              <a:rPr lang="en-US" sz="1800" dirty="0">
                <a:latin typeface="Abadi" panose="020B0604020104020204" pitchFamily="34" charset="0"/>
              </a:rPr>
              <a:t> - (by default) sets the margin or padding to $spacer i.e. 1rem or 16px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4</a:t>
            </a:r>
            <a:r>
              <a:rPr lang="en-US" sz="1800" dirty="0">
                <a:latin typeface="Abadi" panose="020B0604020104020204" pitchFamily="34" charset="0"/>
              </a:rPr>
              <a:t> - (by default) sets the margin or padding to $spacer* 1.5 i.e. 1.5 rem or 24px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5</a:t>
            </a:r>
            <a:r>
              <a:rPr lang="en-US" sz="1800" dirty="0">
                <a:latin typeface="Abadi" panose="020B0604020104020204" pitchFamily="34" charset="0"/>
              </a:rPr>
              <a:t> - (by default) sets the margin or padding to $spacer* 3 i.e. 3rem or 48px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auto</a:t>
            </a:r>
            <a:r>
              <a:rPr lang="en-US" sz="1800" dirty="0">
                <a:latin typeface="Abadi" panose="020B0604020104020204" pitchFamily="34" charset="0"/>
              </a:rPr>
              <a:t> - for classes that set the margin to auto.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291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DD7C66-6DAA-CC7C-1AB0-E88572FD4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648" y="2147529"/>
            <a:ext cx="405470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2969-C6FE-4924-404F-C4B4F575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072E-8635-6E20-9B2C-B2D022BA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 Good knowledge about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 Good knowledge about 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 Good knowledge about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 Basic understand about Bootstrap</a:t>
            </a:r>
          </a:p>
        </p:txBody>
      </p:sp>
    </p:spTree>
    <p:extLst>
      <p:ext uri="{BB962C8B-B14F-4D97-AF65-F5344CB8AC3E}">
        <p14:creationId xmlns:p14="http://schemas.microsoft.com/office/powerpoint/2010/main" val="386710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7587-1BF5-C122-3673-5F20832A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32F0-5A87-E7A7-FBBA-82D4DF7C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Grid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Row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Spacing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Margin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 Padding</a:t>
            </a:r>
          </a:p>
        </p:txBody>
      </p:sp>
    </p:spTree>
    <p:extLst>
      <p:ext uri="{BB962C8B-B14F-4D97-AF65-F5344CB8AC3E}">
        <p14:creationId xmlns:p14="http://schemas.microsoft.com/office/powerpoint/2010/main" val="34426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5A14-1743-95DC-E5B8-749CBB8D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2DE7-6976-9410-4E49-AD9178323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Bootstrap grid system provides an easy and powerful way to create responsive layouts of all shapes and sizes.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It is fully responsive and uses twelve column system (12 columns available per row) and six default responsive tiers.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Uses containers, rows, and columns to align content.</a:t>
            </a:r>
          </a:p>
        </p:txBody>
      </p:sp>
    </p:spTree>
    <p:extLst>
      <p:ext uri="{BB962C8B-B14F-4D97-AF65-F5344CB8AC3E}">
        <p14:creationId xmlns:p14="http://schemas.microsoft.com/office/powerpoint/2010/main" val="247792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8538-02F3-1824-30BF-B3D8550C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Bootstrap's grid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0DD1C-43F0-AE5E-DFD2-BD3A973C2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950265"/>
            <a:ext cx="10058399" cy="1304433"/>
          </a:xfrm>
        </p:spPr>
      </p:pic>
    </p:spTree>
    <p:extLst>
      <p:ext uri="{BB962C8B-B14F-4D97-AF65-F5344CB8AC3E}">
        <p14:creationId xmlns:p14="http://schemas.microsoft.com/office/powerpoint/2010/main" val="173426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738B-5E6E-1765-B7BE-16CC1B9A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Bootstrap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C5A2-0604-9F5D-7165-1A4BE5BA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Containers are the most basic layout element in Bootstrap and are required when using the grid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Containers are basically used to wrap content with some padding.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They are also used to align the content horizontally center on the page in case of fixed width layout.</a:t>
            </a:r>
          </a:p>
        </p:txBody>
      </p:sp>
    </p:spTree>
    <p:extLst>
      <p:ext uri="{BB962C8B-B14F-4D97-AF65-F5344CB8AC3E}">
        <p14:creationId xmlns:p14="http://schemas.microsoft.com/office/powerpoint/2010/main" val="219663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81CF-738B-D38E-CC64-CB2C85FF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Type of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59B1-C295-A074-44E8-4844C4CF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b="1" dirty="0">
                <a:latin typeface="Abadi" panose="020B0604020104020204" pitchFamily="34" charset="0"/>
              </a:rPr>
              <a:t>.container</a:t>
            </a:r>
            <a:r>
              <a:rPr lang="en-US" sz="2000" dirty="0">
                <a:latin typeface="Abadi" panose="020B0604020104020204" pitchFamily="34" charset="0"/>
              </a:rPr>
              <a:t> - which has a max-width at each responsive breakpoint.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badi" panose="020B0604020104020204" pitchFamily="34" charset="0"/>
              </a:rPr>
              <a:t>.container-fluid </a:t>
            </a:r>
            <a:r>
              <a:rPr lang="en-US" sz="2000" dirty="0">
                <a:latin typeface="Abadi" panose="020B0604020104020204" pitchFamily="34" charset="0"/>
              </a:rPr>
              <a:t>- which has 100% width at all breakpoints.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badi" panose="020B0604020104020204" pitchFamily="34" charset="0"/>
              </a:rPr>
              <a:t>.container-{breakpoint} </a:t>
            </a:r>
            <a:r>
              <a:rPr lang="en-US" sz="2000" dirty="0">
                <a:latin typeface="Abadi" panose="020B0604020104020204" pitchFamily="34" charset="0"/>
              </a:rPr>
              <a:t>- which has 100% width until the specified breakpoint.</a:t>
            </a:r>
          </a:p>
        </p:txBody>
      </p:sp>
    </p:spTree>
    <p:extLst>
      <p:ext uri="{BB962C8B-B14F-4D97-AF65-F5344CB8AC3E}">
        <p14:creationId xmlns:p14="http://schemas.microsoft.com/office/powerpoint/2010/main" val="235480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3A1F1-D014-6B4E-75FC-454A63815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18" y="834968"/>
            <a:ext cx="10839743" cy="5188064"/>
          </a:xfrm>
        </p:spPr>
      </p:pic>
    </p:spTree>
    <p:extLst>
      <p:ext uri="{BB962C8B-B14F-4D97-AF65-F5344CB8AC3E}">
        <p14:creationId xmlns:p14="http://schemas.microsoft.com/office/powerpoint/2010/main" val="158909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AE7D7-44A1-1048-92C0-AAC8A9F3E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679" y="716131"/>
            <a:ext cx="10446642" cy="13486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1E29C-82D5-37F8-FF4E-6B90003F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0" y="2590513"/>
            <a:ext cx="10446642" cy="1348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28CBF-0A4F-966C-D4EF-CEDC55660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79" y="4464895"/>
            <a:ext cx="10446642" cy="13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32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{FF941170-36DD-4ECE-A54E-2FCEC38A653A}tf33845126_win32</Template>
  <TotalTime>391</TotalTime>
  <Words>851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Abadi</vt:lpstr>
      <vt:lpstr>Bookman Old Style</vt:lpstr>
      <vt:lpstr>Calibri</vt:lpstr>
      <vt:lpstr>Franklin Gothic Book</vt:lpstr>
      <vt:lpstr>Wingdings</vt:lpstr>
      <vt:lpstr>1_RetrospectVTI</vt:lpstr>
      <vt:lpstr>Bootstrap Grid</vt:lpstr>
      <vt:lpstr>Prerequisites</vt:lpstr>
      <vt:lpstr>Learning Objectives</vt:lpstr>
      <vt:lpstr>Grid system</vt:lpstr>
      <vt:lpstr>Bootstrap's grid system</vt:lpstr>
      <vt:lpstr>Bootstrap Containers</vt:lpstr>
      <vt:lpstr>Type of container</vt:lpstr>
      <vt:lpstr>PowerPoint Presentation</vt:lpstr>
      <vt:lpstr>PowerPoint Presentation</vt:lpstr>
      <vt:lpstr>Row and Columns</vt:lpstr>
      <vt:lpstr>Offsetting the Grid Columns</vt:lpstr>
      <vt:lpstr>Bootstrap grid system rules</vt:lpstr>
      <vt:lpstr>Spacing</vt:lpstr>
      <vt:lpstr>Syntax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Ajith</dc:creator>
  <cp:lastModifiedBy>Ajith</cp:lastModifiedBy>
  <cp:revision>68</cp:revision>
  <dcterms:created xsi:type="dcterms:W3CDTF">2024-04-30T05:14:53Z</dcterms:created>
  <dcterms:modified xsi:type="dcterms:W3CDTF">2024-05-02T14:20:33Z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