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75" r:id="rId9"/>
    <p:sldId id="277" r:id="rId10"/>
    <p:sldId id="276" r:id="rId11"/>
    <p:sldId id="265" r:id="rId12"/>
    <p:sldId id="266" r:id="rId13"/>
    <p:sldId id="268" r:id="rId14"/>
    <p:sldId id="269" r:id="rId15"/>
    <p:sldId id="270" r:id="rId16"/>
    <p:sldId id="278" r:id="rId17"/>
    <p:sldId id="271" r:id="rId18"/>
    <p:sldId id="273" r:id="rId19"/>
    <p:sldId id="274" r:id="rId20"/>
    <p:sldId id="262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dgGBA9hUIxDsaRutcRXXNsJEt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d068a69a_1_17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a0d068a69a_1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176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0d068a69a_1_17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a0d068a69a_1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d068a69a_1_18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a0d068a69a_1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d068a69a_1_18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a0d068a69a_1_1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d068a69a_1_18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a0d068a69a_1_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d068a69a_1_18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a0d068a69a_1_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2483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d068a69a_1_18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a0d068a69a_1_1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0d068a69a_1_19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a0d068a69a_1_1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0d068a69a_1_16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a0d068a69a_1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d068a69a_1_16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a0d068a69a_1_1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0d068a69a_1_1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a0d068a69a_1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d068a69a_1_17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a0d068a69a_1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d068a69a_1_17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a0d068a69a_1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227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d068a69a_1_17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a0d068a69a_1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5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4034" y="3860710"/>
            <a:ext cx="6943932" cy="2184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"/>
          <p:cNvPicPr preferRelativeResize="0"/>
          <p:nvPr/>
        </p:nvPicPr>
        <p:blipFill rotWithShape="1">
          <a:blip r:embed="rId4">
            <a:alphaModFix/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d068a69a_1_1729"/>
          <p:cNvSpPr txBox="1">
            <a:spLocks noGrp="1"/>
          </p:cNvSpPr>
          <p:nvPr>
            <p:ph type="title"/>
          </p:nvPr>
        </p:nvSpPr>
        <p:spPr>
          <a:xfrm>
            <a:off x="760379" y="42508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dirty="0"/>
              <a:t>FEATURE EXTRACTION &amp; CLASSIFICATION…</a:t>
            </a:r>
            <a:endParaRPr dirty="0"/>
          </a:p>
        </p:txBody>
      </p:sp>
      <p:pic>
        <p:nvPicPr>
          <p:cNvPr id="146" name="Google Shape;146;ga0d068a69a_1_17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EE70A-5376-4E8D-B48B-07E531B0C617}"/>
              </a:ext>
            </a:extLst>
          </p:cNvPr>
          <p:cNvSpPr txBox="1"/>
          <p:nvPr/>
        </p:nvSpPr>
        <p:spPr>
          <a:xfrm>
            <a:off x="404733" y="2218544"/>
            <a:ext cx="6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BE49D-8B9D-4F7A-A55F-C0F2FDA65584}"/>
              </a:ext>
            </a:extLst>
          </p:cNvPr>
          <p:cNvSpPr txBox="1"/>
          <p:nvPr/>
        </p:nvSpPr>
        <p:spPr>
          <a:xfrm>
            <a:off x="901344" y="2176288"/>
            <a:ext cx="4570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PSD Based 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(Time Segments x Channel(8 x 4 (Frequency Bands)) Matrix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4DAB985-2894-4326-802E-DFABE54F1F61}"/>
              </a:ext>
            </a:extLst>
          </p:cNvPr>
          <p:cNvSpPr/>
          <p:nvPr/>
        </p:nvSpPr>
        <p:spPr>
          <a:xfrm>
            <a:off x="5474733" y="2370577"/>
            <a:ext cx="885936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E99077-F938-4371-9499-64481C8A16E2}"/>
              </a:ext>
            </a:extLst>
          </p:cNvPr>
          <p:cNvSpPr/>
          <p:nvPr/>
        </p:nvSpPr>
        <p:spPr>
          <a:xfrm>
            <a:off x="6560540" y="1965914"/>
            <a:ext cx="2125949" cy="12517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RNN Model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1B6E9EA-9B8C-49B3-B1EC-4DFB05450FCB}"/>
              </a:ext>
            </a:extLst>
          </p:cNvPr>
          <p:cNvSpPr/>
          <p:nvPr/>
        </p:nvSpPr>
        <p:spPr>
          <a:xfrm>
            <a:off x="8807033" y="2348754"/>
            <a:ext cx="1389413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F5A42-5F5B-49D7-A750-16FEF1FC7C0C}"/>
              </a:ext>
            </a:extLst>
          </p:cNvPr>
          <p:cNvSpPr txBox="1"/>
          <p:nvPr/>
        </p:nvSpPr>
        <p:spPr>
          <a:xfrm>
            <a:off x="8686489" y="1959030"/>
            <a:ext cx="177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151CC5A8-D65D-4F70-8903-53F53FBEF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143" y="3733628"/>
            <a:ext cx="2776741" cy="208255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F82BA08-B066-4E8A-839B-5087E65C6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74" y="3743545"/>
            <a:ext cx="2776741" cy="207263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5E0A1EE-79AC-4D67-B2A6-43F531F01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785" y="3733628"/>
            <a:ext cx="2776741" cy="208255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F978942-ABD4-4DF3-93F8-80FD51E64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376" y="3733628"/>
            <a:ext cx="2776742" cy="20825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B3AC95-75D1-4258-8A3A-A4CEDE1BC9B4}"/>
              </a:ext>
            </a:extLst>
          </p:cNvPr>
          <p:cNvSpPr txBox="1"/>
          <p:nvPr/>
        </p:nvSpPr>
        <p:spPr>
          <a:xfrm>
            <a:off x="0" y="6090779"/>
            <a:ext cx="12334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800ms time window broken into segments with window size of 400ms and stride of 100ms </a:t>
            </a:r>
          </a:p>
        </p:txBody>
      </p:sp>
    </p:spTree>
    <p:extLst>
      <p:ext uri="{BB962C8B-B14F-4D97-AF65-F5344CB8AC3E}">
        <p14:creationId xmlns:p14="http://schemas.microsoft.com/office/powerpoint/2010/main" val="97782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a0d068a69a_1_17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2744D1-564B-46D9-A0D2-E14D95751BE9}"/>
              </a:ext>
            </a:extLst>
          </p:cNvPr>
          <p:cNvSpPr txBox="1"/>
          <p:nvPr/>
        </p:nvSpPr>
        <p:spPr>
          <a:xfrm>
            <a:off x="305414" y="3030510"/>
            <a:ext cx="6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A1082-4ABE-467B-A43C-2CDADE8E950C}"/>
              </a:ext>
            </a:extLst>
          </p:cNvPr>
          <p:cNvSpPr txBox="1"/>
          <p:nvPr/>
        </p:nvSpPr>
        <p:spPr>
          <a:xfrm>
            <a:off x="653926" y="2033417"/>
            <a:ext cx="287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Preprocessed EEG Signal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(Time x Channel(8)) Matrix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6F8A1F-0EFD-48EB-8380-84BBD8034E5F}"/>
              </a:ext>
            </a:extLst>
          </p:cNvPr>
          <p:cNvSpPr/>
          <p:nvPr/>
        </p:nvSpPr>
        <p:spPr>
          <a:xfrm>
            <a:off x="3509698" y="2433527"/>
            <a:ext cx="885936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595277-1D3A-47C3-892E-F048E860C9FE}"/>
              </a:ext>
            </a:extLst>
          </p:cNvPr>
          <p:cNvSpPr/>
          <p:nvPr/>
        </p:nvSpPr>
        <p:spPr>
          <a:xfrm>
            <a:off x="4597411" y="1945683"/>
            <a:ext cx="2356475" cy="10848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Feature Extraction Using 1D CNN + RNN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200DC6-D8F1-4A31-B2A4-71E2238D4306}"/>
              </a:ext>
            </a:extLst>
          </p:cNvPr>
          <p:cNvSpPr/>
          <p:nvPr/>
        </p:nvSpPr>
        <p:spPr>
          <a:xfrm>
            <a:off x="7940871" y="3829825"/>
            <a:ext cx="2125949" cy="9952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DNN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14D6A8-A0B2-4450-8226-B8E57059478F}"/>
              </a:ext>
            </a:extLst>
          </p:cNvPr>
          <p:cNvSpPr/>
          <p:nvPr/>
        </p:nvSpPr>
        <p:spPr>
          <a:xfrm>
            <a:off x="10284339" y="4122598"/>
            <a:ext cx="1389413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3DE20-D0DD-49F3-9293-4B0222D841C7}"/>
              </a:ext>
            </a:extLst>
          </p:cNvPr>
          <p:cNvSpPr txBox="1"/>
          <p:nvPr/>
        </p:nvSpPr>
        <p:spPr>
          <a:xfrm>
            <a:off x="10106661" y="3722488"/>
            <a:ext cx="177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E6E9E-8B6B-46B6-9165-A370C9DD53B3}"/>
              </a:ext>
            </a:extLst>
          </p:cNvPr>
          <p:cNvSpPr txBox="1"/>
          <p:nvPr/>
        </p:nvSpPr>
        <p:spPr>
          <a:xfrm>
            <a:off x="653926" y="5495303"/>
            <a:ext cx="2871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Statistical Features(8)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(8 x Channel(8)) Matrix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4A56E65-8244-48BA-AE4F-4AFCD3214800}"/>
              </a:ext>
            </a:extLst>
          </p:cNvPr>
          <p:cNvSpPr/>
          <p:nvPr/>
        </p:nvSpPr>
        <p:spPr>
          <a:xfrm>
            <a:off x="3509698" y="5659332"/>
            <a:ext cx="885936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AD7C0-692E-4C49-B5AA-B47BC1A18649}"/>
              </a:ext>
            </a:extLst>
          </p:cNvPr>
          <p:cNvSpPr/>
          <p:nvPr/>
        </p:nvSpPr>
        <p:spPr>
          <a:xfrm>
            <a:off x="4597412" y="5495303"/>
            <a:ext cx="2356474" cy="9975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Dense Layer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ECBA3F9-292C-46F7-AA5F-11D9651181DA}"/>
              </a:ext>
            </a:extLst>
          </p:cNvPr>
          <p:cNvSpPr/>
          <p:nvPr/>
        </p:nvSpPr>
        <p:spPr>
          <a:xfrm rot="5400000">
            <a:off x="5343606" y="3237629"/>
            <a:ext cx="633560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AD8FBD3-1961-4838-8533-87ABBA21E665}"/>
              </a:ext>
            </a:extLst>
          </p:cNvPr>
          <p:cNvSpPr/>
          <p:nvPr/>
        </p:nvSpPr>
        <p:spPr>
          <a:xfrm rot="16200000">
            <a:off x="5365392" y="4930142"/>
            <a:ext cx="589987" cy="379828"/>
          </a:xfrm>
          <a:prstGeom prst="rightArrow">
            <a:avLst>
              <a:gd name="adj1" fmla="val 50000"/>
              <a:gd name="adj2" fmla="val 6706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577F89-5EBA-4417-A54D-A06A8C5D6DA8}"/>
              </a:ext>
            </a:extLst>
          </p:cNvPr>
          <p:cNvSpPr/>
          <p:nvPr/>
        </p:nvSpPr>
        <p:spPr>
          <a:xfrm>
            <a:off x="4597412" y="3827491"/>
            <a:ext cx="2356474" cy="9975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Concatenate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0502EA-FB93-4ACF-A402-B2016BE37AEB}"/>
              </a:ext>
            </a:extLst>
          </p:cNvPr>
          <p:cNvSpPr/>
          <p:nvPr/>
        </p:nvSpPr>
        <p:spPr>
          <a:xfrm>
            <a:off x="7131563" y="4144433"/>
            <a:ext cx="708259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DCC00-3D10-4667-8A59-3FB0B9B8D8F6}"/>
              </a:ext>
            </a:extLst>
          </p:cNvPr>
          <p:cNvSpPr txBox="1"/>
          <p:nvPr/>
        </p:nvSpPr>
        <p:spPr>
          <a:xfrm>
            <a:off x="7315200" y="1143616"/>
            <a:ext cx="4358552" cy="253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Statistical Features:</a:t>
            </a:r>
          </a:p>
          <a:p>
            <a:pPr marL="457200" indent="-361950">
              <a:spcBef>
                <a:spcPts val="600"/>
              </a:spcBef>
              <a:buClr>
                <a:srgbClr val="FFFFFF"/>
              </a:buClr>
              <a:buSzPts val="2100"/>
              <a:buFont typeface="Roboto"/>
              <a:buChar char="●"/>
            </a:pPr>
            <a:r>
              <a:rPr lang="de-DE" sz="2000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PSD Mean for each Freq Band-4</a:t>
            </a:r>
          </a:p>
          <a:p>
            <a:pPr marL="457200" indent="-361950">
              <a:spcBef>
                <a:spcPts val="600"/>
              </a:spcBef>
              <a:buClr>
                <a:srgbClr val="FFFFFF"/>
              </a:buClr>
              <a:buSzPts val="2100"/>
              <a:buFont typeface="Roboto"/>
              <a:buChar char="●"/>
            </a:pPr>
            <a:r>
              <a:rPr lang="de-DE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Mean</a:t>
            </a:r>
          </a:p>
          <a:p>
            <a:pPr marL="457200" indent="-361950">
              <a:spcBef>
                <a:spcPts val="600"/>
              </a:spcBef>
              <a:buClr>
                <a:srgbClr val="FFFFFF"/>
              </a:buClr>
              <a:buSzPts val="2100"/>
              <a:buFont typeface="Roboto"/>
              <a:buChar char="●"/>
            </a:pPr>
            <a:r>
              <a:rPr lang="de-DE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 and Min</a:t>
            </a:r>
          </a:p>
          <a:p>
            <a:pPr marL="457200" indent="-361950">
              <a:spcBef>
                <a:spcPts val="600"/>
              </a:spcBef>
              <a:buClr>
                <a:srgbClr val="FFFFFF"/>
              </a:buClr>
              <a:buSzPts val="2100"/>
              <a:buFont typeface="Roboto"/>
              <a:buChar char="●"/>
            </a:pPr>
            <a:r>
              <a:rPr lang="de-DE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Root mean square of the signal</a:t>
            </a:r>
          </a:p>
          <a:p>
            <a:pPr marL="457200" marR="0" lvl="0" indent="-36195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endParaRPr lang="de-DE" sz="21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45;ga0d068a69a_1_1729">
            <a:extLst>
              <a:ext uri="{FF2B5EF4-FFF2-40B4-BE49-F238E27FC236}">
                <a16:creationId xmlns:a16="http://schemas.microsoft.com/office/drawing/2014/main" id="{AFE610F4-2DBB-45BA-B461-039FCEB00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0379" y="42508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dirty="0"/>
              <a:t>FEATURE EXTRACTION &amp; CLASSIFICATION…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a0d068a69a_1_18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45;ga0d068a69a_1_1729">
            <a:extLst>
              <a:ext uri="{FF2B5EF4-FFF2-40B4-BE49-F238E27FC236}">
                <a16:creationId xmlns:a16="http://schemas.microsoft.com/office/drawing/2014/main" id="{6EE57DAB-9026-469A-92E4-AF96849F7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36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dirty="0"/>
              <a:t>FEATURE EXTRACTION &amp; CLASSIFICATION…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565303C-DBED-43D1-9856-ADEBEA616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138" y="1622858"/>
            <a:ext cx="4650326" cy="484456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4329F1F-E261-4478-BC1D-6641F2913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356" y="1622858"/>
            <a:ext cx="2700535" cy="48191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59AA775-5C26-4D49-9B8B-B2F21CD4A139}"/>
              </a:ext>
            </a:extLst>
          </p:cNvPr>
          <p:cNvSpPr txBox="1"/>
          <p:nvPr/>
        </p:nvSpPr>
        <p:spPr>
          <a:xfrm>
            <a:off x="346708" y="3102133"/>
            <a:ext cx="1572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1D CNN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+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RNN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1BDB9-9CCF-4193-B5B7-7980699A1E28}"/>
              </a:ext>
            </a:extLst>
          </p:cNvPr>
          <p:cNvSpPr txBox="1"/>
          <p:nvPr/>
        </p:nvSpPr>
        <p:spPr>
          <a:xfrm>
            <a:off x="5092998" y="3102133"/>
            <a:ext cx="1572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1D CNN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+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RNN Model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Statistical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d068a69a_1_18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/>
              <a:t>RESULTS &amp; DISCUSSIONS </a:t>
            </a:r>
            <a:endParaRPr/>
          </a:p>
        </p:txBody>
      </p:sp>
      <p:pic>
        <p:nvPicPr>
          <p:cNvPr id="219" name="Google Shape;219;ga0d068a69a_1_18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716C79BC-9094-467F-9A44-E3377867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021" y="1690825"/>
            <a:ext cx="6095998" cy="4401542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6FEFB47-356E-4952-AF4B-9A5A7FC4C0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2" t="18364"/>
          <a:stretch/>
        </p:blipFill>
        <p:spPr>
          <a:xfrm>
            <a:off x="54474" y="1690825"/>
            <a:ext cx="6041525" cy="44015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876300" y="316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/>
              <a:t>RESULTS &amp; DISCUSSIONS </a:t>
            </a:r>
            <a:endParaRPr/>
          </a:p>
        </p:txBody>
      </p:sp>
      <p:pic>
        <p:nvPicPr>
          <p:cNvPr id="225" name="Google Shape;2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4D917D5-3AAF-437C-9745-745659C92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133" y="1693061"/>
            <a:ext cx="6223695" cy="422805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A7155B6-920D-40B2-9EFB-A24A694B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2" y="1693061"/>
            <a:ext cx="5718251" cy="42527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d068a69a_1_18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/>
              <a:t>RESULTS &amp; DISCUSSIONS</a:t>
            </a:r>
            <a:endParaRPr/>
          </a:p>
        </p:txBody>
      </p:sp>
      <p:pic>
        <p:nvPicPr>
          <p:cNvPr id="231" name="Google Shape;231;ga0d068a69a_1_18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439036C-5D10-4914-92B6-CE776263A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88" y="1690825"/>
            <a:ext cx="6500423" cy="4610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d068a69a_1_1852"/>
          <p:cNvSpPr txBox="1">
            <a:spLocks noGrp="1"/>
          </p:cNvSpPr>
          <p:nvPr>
            <p:ph type="title"/>
          </p:nvPr>
        </p:nvSpPr>
        <p:spPr>
          <a:xfrm>
            <a:off x="705082" y="1819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dirty="0"/>
              <a:t>OVERALL RESULTS</a:t>
            </a:r>
            <a:endParaRPr dirty="0"/>
          </a:p>
        </p:txBody>
      </p:sp>
      <p:pic>
        <p:nvPicPr>
          <p:cNvPr id="231" name="Google Shape;231;ga0d068a69a_1_18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965816C-75D2-42A6-B4A6-BAD6C6924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013" y="1210459"/>
            <a:ext cx="8954815" cy="531032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CDC6CA1-3E49-4FF3-B4BF-C8FB31CE7521}"/>
              </a:ext>
            </a:extLst>
          </p:cNvPr>
          <p:cNvSpPr/>
          <p:nvPr/>
        </p:nvSpPr>
        <p:spPr>
          <a:xfrm>
            <a:off x="6544012" y="5679172"/>
            <a:ext cx="1169232" cy="8598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042954-70F8-4FED-A971-EBE510B91B30}"/>
              </a:ext>
            </a:extLst>
          </p:cNvPr>
          <p:cNvSpPr/>
          <p:nvPr/>
        </p:nvSpPr>
        <p:spPr>
          <a:xfrm>
            <a:off x="11022768" y="5894430"/>
            <a:ext cx="1169232" cy="7333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3F51-9B26-4B7D-A8F8-A02E16301126}"/>
              </a:ext>
            </a:extLst>
          </p:cNvPr>
          <p:cNvSpPr txBox="1"/>
          <p:nvPr/>
        </p:nvSpPr>
        <p:spPr>
          <a:xfrm>
            <a:off x="164892" y="2084922"/>
            <a:ext cx="2691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1D CNN + RNN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800ms           : 92.76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800ms+SW   : 95.50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7BF97F-46C2-4940-B2B6-73247242A089}"/>
              </a:ext>
            </a:extLst>
          </p:cNvPr>
          <p:cNvSpPr txBox="1"/>
          <p:nvPr/>
        </p:nvSpPr>
        <p:spPr>
          <a:xfrm>
            <a:off x="164892" y="4395906"/>
            <a:ext cx="2691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1D CNN + RNN with Statistical Features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800ms           : 94.748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800ms+SW : 95.82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632B5-703A-436F-ADBE-5AD16E699214}"/>
              </a:ext>
            </a:extLst>
          </p:cNvPr>
          <p:cNvSpPr/>
          <p:nvPr/>
        </p:nvSpPr>
        <p:spPr>
          <a:xfrm>
            <a:off x="164892" y="1935207"/>
            <a:ext cx="2691370" cy="1631216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750011-D478-4635-AFFC-3FDC972BBDBC}"/>
              </a:ext>
            </a:extLst>
          </p:cNvPr>
          <p:cNvSpPr/>
          <p:nvPr/>
        </p:nvSpPr>
        <p:spPr>
          <a:xfrm>
            <a:off x="164892" y="4327957"/>
            <a:ext cx="2691370" cy="1818009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0d068a69a_1_18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dirty="0"/>
              <a:t>Reflection</a:t>
            </a:r>
            <a:endParaRPr dirty="0"/>
          </a:p>
        </p:txBody>
      </p:sp>
      <p:pic>
        <p:nvPicPr>
          <p:cNvPr id="237" name="Google Shape;237;ga0d068a69a_1_18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a0d068a69a_1_1882"/>
          <p:cNvSpPr txBox="1"/>
          <p:nvPr/>
        </p:nvSpPr>
        <p:spPr>
          <a:xfrm>
            <a:off x="836408" y="1491347"/>
            <a:ext cx="4994766" cy="190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Quattrocento Sans"/>
              <a:buChar char="●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Temporal Information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Quattrocento Sans"/>
              <a:buChar char="●"/>
            </a:pPr>
            <a:r>
              <a:rPr lang="en-US" sz="2300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Spectral Whitening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Quattrocento Sans"/>
              <a:buChar char="●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Statistical Features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Quattrocento Sans"/>
              <a:buChar char="●"/>
            </a:pPr>
            <a:r>
              <a:rPr lang="en-US" sz="2300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Extraction using 1D CNN</a:t>
            </a:r>
            <a:endParaRPr sz="2300" b="0" i="0" u="none" strike="noStrike" cap="none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Google Shape;243;ga3f758a13b_1_0">
            <a:extLst>
              <a:ext uri="{FF2B5EF4-FFF2-40B4-BE49-F238E27FC236}">
                <a16:creationId xmlns:a16="http://schemas.microsoft.com/office/drawing/2014/main" id="{222F0377-74FF-4C7F-981D-A0E5D4DA3BAA}"/>
              </a:ext>
            </a:extLst>
          </p:cNvPr>
          <p:cNvSpPr txBox="1">
            <a:spLocks/>
          </p:cNvSpPr>
          <p:nvPr/>
        </p:nvSpPr>
        <p:spPr>
          <a:xfrm>
            <a:off x="838200" y="300033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4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de-DE" dirty="0"/>
              <a:t>Future Implementations</a:t>
            </a:r>
          </a:p>
        </p:txBody>
      </p:sp>
      <p:sp>
        <p:nvSpPr>
          <p:cNvPr id="6" name="Google Shape;245;ga3f758a13b_1_0">
            <a:extLst>
              <a:ext uri="{FF2B5EF4-FFF2-40B4-BE49-F238E27FC236}">
                <a16:creationId xmlns:a16="http://schemas.microsoft.com/office/drawing/2014/main" id="{7BEDB600-49EA-4BBB-8843-B0E36DC2CBC1}"/>
              </a:ext>
            </a:extLst>
          </p:cNvPr>
          <p:cNvSpPr txBox="1"/>
          <p:nvPr/>
        </p:nvSpPr>
        <p:spPr>
          <a:xfrm>
            <a:off x="836408" y="4299113"/>
            <a:ext cx="5547610" cy="235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Quattrocento Sans"/>
              <a:buChar char="●"/>
            </a:pPr>
            <a:r>
              <a:rPr lang="en-US" sz="23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Artefact removal and Denoising to improve performance.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Quattrocento Sans"/>
              <a:buChar char="●"/>
            </a:pPr>
            <a:r>
              <a:rPr lang="en-US" sz="23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Dimensional Reduction.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Quattrocento Sans"/>
              <a:buChar char="●"/>
            </a:pPr>
            <a:r>
              <a:rPr lang="en-US" sz="23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Combining Feature Extraction using 1D-CNN with TVLDA.</a:t>
            </a:r>
            <a:endParaRPr sz="23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/>
              <a:t>GROUP PICTURE</a:t>
            </a:r>
            <a:br>
              <a:rPr lang="de-DE"/>
            </a:br>
            <a:r>
              <a:rPr lang="de-DE"/>
              <a:t>PICS OF YOU WORKING…</a:t>
            </a:r>
            <a:endParaRPr/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25" y="2566050"/>
            <a:ext cx="2728874" cy="195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9757" y="2517820"/>
            <a:ext cx="2850411" cy="194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450" y="2507850"/>
            <a:ext cx="2850411" cy="195682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8"/>
          <p:cNvSpPr txBox="1"/>
          <p:nvPr/>
        </p:nvSpPr>
        <p:spPr>
          <a:xfrm>
            <a:off x="997612" y="4664779"/>
            <a:ext cx="12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Jathurshan. P</a:t>
            </a:r>
            <a:endParaRPr b="1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8937343" y="4664779"/>
            <a:ext cx="12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Mithunjha. A</a:t>
            </a:r>
            <a:endParaRPr b="1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4741762" y="4664779"/>
            <a:ext cx="11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Prakanth. T</a:t>
            </a:r>
            <a:endParaRPr b="1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a0d068a69a_1_1902"/>
          <p:cNvPicPr preferRelativeResize="0"/>
          <p:nvPr/>
        </p:nvPicPr>
        <p:blipFill rotWithShape="1">
          <a:blip r:embed="rId3">
            <a:alphaModFix/>
          </a:blip>
          <a:srcRect l="74919" r="7579" b="357"/>
          <a:stretch/>
        </p:blipFill>
        <p:spPr>
          <a:xfrm>
            <a:off x="-1" y="-6761"/>
            <a:ext cx="3942733" cy="686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a0d068a69a_1_19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0062" y="741725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a0d068a69a_1_1902"/>
          <p:cNvSpPr txBox="1">
            <a:spLocks noGrp="1"/>
          </p:cNvSpPr>
          <p:nvPr>
            <p:ph type="ctrTitle"/>
          </p:nvPr>
        </p:nvSpPr>
        <p:spPr>
          <a:xfrm>
            <a:off x="4385225" y="1331200"/>
            <a:ext cx="7128300" cy="2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de-DE" sz="6600"/>
              <a:t>P300 Speller</a:t>
            </a:r>
            <a:r>
              <a:rPr lang="de-DE" sz="6600">
                <a:latin typeface="Quattrocento Sans"/>
                <a:ea typeface="Quattrocento Sans"/>
                <a:cs typeface="Quattrocento Sans"/>
                <a:sym typeface="Quattrocento Sans"/>
              </a:rPr>
              <a:t> Data Analysis</a:t>
            </a:r>
            <a:endParaRPr sz="6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ga0d068a69a_1_1902"/>
          <p:cNvSpPr txBox="1"/>
          <p:nvPr/>
        </p:nvSpPr>
        <p:spPr>
          <a:xfrm>
            <a:off x="4385186" y="4798141"/>
            <a:ext cx="71283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de-DE" sz="25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Jathurshan. P</a:t>
            </a:r>
            <a:endParaRPr sz="25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de-DE" sz="25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Prakanth. T</a:t>
            </a:r>
            <a:endParaRPr sz="25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de-DE" sz="25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Mithunjha. A</a:t>
            </a:r>
            <a:endParaRPr sz="25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ga0d068a69a_1_1902"/>
          <p:cNvSpPr txBox="1"/>
          <p:nvPr/>
        </p:nvSpPr>
        <p:spPr>
          <a:xfrm>
            <a:off x="4385175" y="3706000"/>
            <a:ext cx="7128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de-DE" sz="37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de-DE" sz="37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25</a:t>
            </a:r>
            <a:r>
              <a:rPr lang="de-DE" sz="37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_Wanderers</a:t>
            </a:r>
            <a:endParaRPr sz="37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l="74920" r="7578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0062" y="741725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4385225" y="1331200"/>
            <a:ext cx="7128300" cy="2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de-DE" sz="6600"/>
              <a:t>P300 Speller</a:t>
            </a:r>
            <a:r>
              <a:rPr lang="de-DE" sz="6600">
                <a:latin typeface="Quattrocento Sans"/>
                <a:ea typeface="Quattrocento Sans"/>
                <a:cs typeface="Quattrocento Sans"/>
                <a:sym typeface="Quattrocento Sans"/>
              </a:rPr>
              <a:t> Data Analysis</a:t>
            </a:r>
            <a:endParaRPr sz="6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4385186" y="4798141"/>
            <a:ext cx="71283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de-DE" sz="25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Jathurshan. P</a:t>
            </a:r>
            <a:endParaRPr sz="25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de-DE" sz="25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Prakanth. T</a:t>
            </a:r>
            <a:endParaRPr sz="25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de-DE" sz="25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Mithunjha. A</a:t>
            </a:r>
            <a:endParaRPr sz="25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4385175" y="3706000"/>
            <a:ext cx="7128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de-DE" sz="37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de-DE" sz="37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25</a:t>
            </a:r>
            <a:r>
              <a:rPr lang="de-DE" sz="37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_Wanderers</a:t>
            </a:r>
            <a:endParaRPr sz="37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0d068a69a_1_16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/>
              <a:t>IMPLEMENTATION</a:t>
            </a:r>
            <a:br>
              <a:rPr lang="de-DE"/>
            </a:br>
            <a:r>
              <a:rPr lang="de-DE"/>
              <a:t>REALIZATION…</a:t>
            </a:r>
            <a:endParaRPr/>
          </a:p>
        </p:txBody>
      </p:sp>
      <p:pic>
        <p:nvPicPr>
          <p:cNvPr id="110" name="Google Shape;110;ga0d068a69a_1_16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F38B28-4574-420A-8403-8C423E6B2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12818"/>
            <a:ext cx="4074928" cy="3056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3B7D8-C786-4C3B-81FF-C434ACECA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536" y="2114039"/>
            <a:ext cx="4074928" cy="3057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1FD5E0-BDD3-47D5-AA74-8A659FFF9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072" y="2115260"/>
            <a:ext cx="4074928" cy="30527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sz="3900"/>
              <a:t>INITIAL SITUATION</a:t>
            </a:r>
            <a:br>
              <a:rPr lang="de-DE" sz="3900"/>
            </a:br>
            <a:r>
              <a:rPr lang="de-DE" sz="3900"/>
              <a:t>INTRODUCTION…</a:t>
            </a:r>
            <a:endParaRPr sz="3900"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1"/>
          </p:nvPr>
        </p:nvSpPr>
        <p:spPr>
          <a:xfrm>
            <a:off x="838200" y="2180300"/>
            <a:ext cx="60348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 sz="2000" b="1" dirty="0">
                <a:solidFill>
                  <a:srgbClr val="FFFFFF"/>
                </a:solidFill>
              </a:rPr>
              <a:t>P300 is a positive deflection in the EEG/ERP that appears approximately 300ms after the presentation of an attended stimulus.</a:t>
            </a:r>
            <a:endParaRPr sz="2000" b="1" dirty="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de-DE" sz="2000" b="1" dirty="0"/>
              <a:t>P300 based BCI for spelling devices</a:t>
            </a:r>
            <a:endParaRPr sz="2000" b="1" dirty="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de-DE" sz="2000" b="1" dirty="0">
                <a:solidFill>
                  <a:srgbClr val="FFFFFF"/>
                </a:solidFill>
              </a:rPr>
              <a:t>To aid disabled individual with communication</a:t>
            </a:r>
            <a:endParaRPr sz="2000" b="1" dirty="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de-DE" sz="2000" b="1" dirty="0">
                <a:solidFill>
                  <a:srgbClr val="FFFFFF"/>
                </a:solidFill>
              </a:rPr>
              <a:t>Why P300?</a:t>
            </a:r>
            <a:endParaRPr sz="2000" b="1" dirty="0">
              <a:solidFill>
                <a:srgbClr val="FFFFFF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de-DE" sz="2000" b="1" dirty="0">
                <a:solidFill>
                  <a:srgbClr val="FFFFFF"/>
                </a:solidFill>
              </a:rPr>
              <a:t>High speed &amp; Accuracy</a:t>
            </a:r>
            <a:endParaRPr sz="2000" b="1" dirty="0">
              <a:solidFill>
                <a:srgbClr val="FFFFFF"/>
              </a:solidFill>
            </a:endParaRPr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"/>
          <p:cNvPicPr preferRelativeResize="0"/>
          <p:nvPr/>
        </p:nvPicPr>
        <p:blipFill rotWithShape="1">
          <a:blip r:embed="rId4">
            <a:alphaModFix/>
          </a:blip>
          <a:srcRect t="24345"/>
          <a:stretch/>
        </p:blipFill>
        <p:spPr>
          <a:xfrm>
            <a:off x="7098075" y="1501525"/>
            <a:ext cx="4877802" cy="19551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>
          <a:xfrm>
            <a:off x="9027575" y="1048813"/>
            <a:ext cx="101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Speller</a:t>
            </a:r>
            <a:endParaRPr sz="16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5">
            <a:alphaModFix/>
          </a:blip>
          <a:srcRect t="46268" b="17418"/>
          <a:stretch/>
        </p:blipFill>
        <p:spPr>
          <a:xfrm>
            <a:off x="7925800" y="3731600"/>
            <a:ext cx="3973775" cy="293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620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sz="4100"/>
              <a:t>IDEA/SOLUTION…</a:t>
            </a:r>
            <a:endParaRPr sz="4100"/>
          </a:p>
        </p:txBody>
      </p:sp>
      <p:pic>
        <p:nvPicPr>
          <p:cNvPr id="64" name="Google Shape;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4"/>
          <p:cNvGrpSpPr/>
          <p:nvPr/>
        </p:nvGrpSpPr>
        <p:grpSpPr>
          <a:xfrm>
            <a:off x="5707551" y="2886303"/>
            <a:ext cx="4259509" cy="4301477"/>
            <a:chOff x="2610905" y="610652"/>
            <a:chExt cx="3922200" cy="3922200"/>
          </a:xfrm>
        </p:grpSpPr>
        <p:sp>
          <p:nvSpPr>
            <p:cNvPr id="66" name="Google Shape;66;p4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3600063">
              <a:off x="3186336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55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rot="4024705">
              <a:off x="5326689" y="194091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701C7F"/>
            </a:solidFill>
            <a:ln>
              <a:noFill/>
            </a:ln>
            <a:effectLst>
              <a:outerShdw blurRad="142875" algn="bl" rotWithShape="0">
                <a:srgbClr val="000000">
                  <a:alpha val="4275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-6816027">
              <a:off x="5326777" y="1940818"/>
              <a:ext cx="578485" cy="57915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rot="-8936366">
              <a:off x="3659170" y="3173531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7F2090"/>
            </a:solidFill>
            <a:ln>
              <a:noFill/>
            </a:ln>
            <a:effectLst>
              <a:outerShdw blurRad="142875" algn="bl" rotWithShape="0">
                <a:srgbClr val="000000">
                  <a:alpha val="4275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1824498">
              <a:off x="3659329" y="3173470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-176551">
              <a:off x="4312090" y="1195443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551561"/>
            </a:solidFill>
            <a:ln>
              <a:noFill/>
            </a:ln>
            <a:effectLst>
              <a:outerShdw blurRad="142875" algn="bl" rotWithShape="0">
                <a:srgbClr val="000000">
                  <a:alpha val="4275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rot="10584085">
              <a:off x="4312106" y="1195621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55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rot="8344778">
              <a:off x="4940918" y="316289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761E86"/>
            </a:solidFill>
            <a:ln>
              <a:noFill/>
            </a:ln>
            <a:effectLst>
              <a:outerShdw blurRad="142875" algn="bl" rotWithShape="0">
                <a:srgbClr val="000000">
                  <a:alpha val="4275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 rot="-2495643">
              <a:off x="4940935" y="3162786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 rot="-4556960">
              <a:off x="3257317" y="1939130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9225A5"/>
            </a:solidFill>
            <a:ln>
              <a:noFill/>
            </a:ln>
            <a:effectLst>
              <a:outerShdw blurRad="142875" algn="bl" rotWithShape="0">
                <a:srgbClr val="000000">
                  <a:alpha val="4275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 rot="6204541">
              <a:off x="3257486" y="1938903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de-DE" sz="21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4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de-DE" sz="21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4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de-DE" sz="21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4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de-DE" sz="21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4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de-DE" sz="21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" name="Google Shape;86;p4"/>
          <p:cNvCxnSpPr>
            <a:cxnSpLocks/>
          </p:cNvCxnSpPr>
          <p:nvPr/>
        </p:nvCxnSpPr>
        <p:spPr>
          <a:xfrm flipH="1">
            <a:off x="6104457" y="4540407"/>
            <a:ext cx="672860" cy="0"/>
          </a:xfrm>
          <a:prstGeom prst="straightConnector1">
            <a:avLst/>
          </a:prstGeom>
          <a:noFill/>
          <a:ln w="9525" cap="flat" cmpd="sng">
            <a:solidFill>
              <a:srgbClr val="9225A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7" name="Google Shape;87;p4"/>
          <p:cNvCxnSpPr>
            <a:cxnSpLocks/>
          </p:cNvCxnSpPr>
          <p:nvPr/>
        </p:nvCxnSpPr>
        <p:spPr>
          <a:xfrm flipH="1">
            <a:off x="6340835" y="6014282"/>
            <a:ext cx="436483" cy="2487"/>
          </a:xfrm>
          <a:prstGeom prst="straightConnector1">
            <a:avLst/>
          </a:prstGeom>
          <a:noFill/>
          <a:ln w="9525" cap="flat" cmpd="sng">
            <a:solidFill>
              <a:srgbClr val="9225A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8" name="Google Shape;88;p4"/>
          <p:cNvCxnSpPr>
            <a:cxnSpLocks/>
          </p:cNvCxnSpPr>
          <p:nvPr/>
        </p:nvCxnSpPr>
        <p:spPr>
          <a:xfrm>
            <a:off x="8493192" y="3833582"/>
            <a:ext cx="891002" cy="11644"/>
          </a:xfrm>
          <a:prstGeom prst="straightConnector1">
            <a:avLst/>
          </a:prstGeom>
          <a:noFill/>
          <a:ln w="9525" cap="flat" cmpd="sng">
            <a:solidFill>
              <a:srgbClr val="9225A5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89" name="Google Shape;89;p4"/>
          <p:cNvSpPr txBox="1"/>
          <p:nvPr/>
        </p:nvSpPr>
        <p:spPr>
          <a:xfrm>
            <a:off x="3982770" y="4263357"/>
            <a:ext cx="21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Analysis</a:t>
            </a:r>
            <a:endParaRPr sz="2400" b="1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539538" y="5778994"/>
            <a:ext cx="278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Preprocessing</a:t>
            </a:r>
            <a:endParaRPr sz="2400" b="1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9298606" y="6139796"/>
            <a:ext cx="21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Segmentation</a:t>
            </a:r>
            <a:endParaRPr sz="2400" b="1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2" name="Google Shape;92;p4"/>
          <p:cNvCxnSpPr>
            <a:cxnSpLocks/>
          </p:cNvCxnSpPr>
          <p:nvPr/>
        </p:nvCxnSpPr>
        <p:spPr>
          <a:xfrm>
            <a:off x="8029142" y="6396457"/>
            <a:ext cx="1160357" cy="0"/>
          </a:xfrm>
          <a:prstGeom prst="straightConnector1">
            <a:avLst/>
          </a:prstGeom>
          <a:noFill/>
          <a:ln w="9525" cap="flat" cmpd="sng">
            <a:solidFill>
              <a:srgbClr val="9225A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93" name="Google Shape;93;p4"/>
          <p:cNvCxnSpPr>
            <a:cxnSpLocks/>
            <a:endCxn id="94" idx="1"/>
          </p:cNvCxnSpPr>
          <p:nvPr/>
        </p:nvCxnSpPr>
        <p:spPr>
          <a:xfrm>
            <a:off x="8997319" y="5275638"/>
            <a:ext cx="1040394" cy="19128"/>
          </a:xfrm>
          <a:prstGeom prst="straightConnector1">
            <a:avLst/>
          </a:prstGeom>
          <a:noFill/>
          <a:ln w="9525" cap="flat" cmpd="sng">
            <a:solidFill>
              <a:srgbClr val="9225A5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4" name="Google Shape;94;p4"/>
          <p:cNvSpPr txBox="1"/>
          <p:nvPr/>
        </p:nvSpPr>
        <p:spPr>
          <a:xfrm>
            <a:off x="10037713" y="4833116"/>
            <a:ext cx="166978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Extraction</a:t>
            </a:r>
            <a:endParaRPr sz="2400" b="1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9509513" y="3553987"/>
            <a:ext cx="21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Classification</a:t>
            </a:r>
            <a:endParaRPr sz="2400" b="1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8;p3">
            <a:extLst>
              <a:ext uri="{FF2B5EF4-FFF2-40B4-BE49-F238E27FC236}">
                <a16:creationId xmlns:a16="http://schemas.microsoft.com/office/drawing/2014/main" id="{8676CFA1-D205-4DE8-B49A-A33209B83A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7190" y="1343474"/>
            <a:ext cx="60348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Rapid Decoding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Temporal Information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Combination of Temporal and Statistical Information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Effect of Spectral Whitening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0d068a69a_1_16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/>
              <a:t>IMPLEMENTATION</a:t>
            </a:r>
            <a:br>
              <a:rPr lang="de-DE"/>
            </a:br>
            <a:r>
              <a:rPr lang="de-DE"/>
              <a:t>REALIZATION…</a:t>
            </a:r>
            <a:endParaRPr/>
          </a:p>
        </p:txBody>
      </p:sp>
      <p:pic>
        <p:nvPicPr>
          <p:cNvPr id="101" name="Google Shape;101;ga0d068a69a_1_16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a0d068a69a_1_1606"/>
          <p:cNvSpPr txBox="1"/>
          <p:nvPr/>
        </p:nvSpPr>
        <p:spPr>
          <a:xfrm>
            <a:off x="619400" y="1879639"/>
            <a:ext cx="4134600" cy="19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de-DE" sz="29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29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r>
              <a:rPr lang="de-DE" sz="21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 Inspection</a:t>
            </a:r>
            <a:endParaRPr sz="21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marR="0" lvl="2" indent="-3936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■"/>
            </a:pPr>
            <a:r>
              <a:rPr lang="de-DE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Raw E</a:t>
            </a:r>
            <a:r>
              <a:rPr lang="de-DE"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EG</a:t>
            </a:r>
            <a:r>
              <a:rPr lang="de-DE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Signa</a:t>
            </a:r>
            <a:r>
              <a:rPr lang="de-DE"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20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90000" marR="0" lvl="2" indent="-3936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■"/>
            </a:pPr>
            <a:r>
              <a:rPr lang="de-DE"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Trigger</a:t>
            </a:r>
            <a:r>
              <a:rPr lang="de-DE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Signal</a:t>
            </a:r>
            <a:endParaRPr sz="20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a0d068a69a_1_1606"/>
          <p:cNvSpPr txBox="1"/>
          <p:nvPr/>
        </p:nvSpPr>
        <p:spPr>
          <a:xfrm>
            <a:off x="619400" y="3764743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Preprocessing </a:t>
            </a:r>
            <a:endParaRPr sz="2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4" name="Google Shape;104;ga0d068a69a_1_16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00" y="4265926"/>
            <a:ext cx="8995878" cy="216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68A043F-404E-4B52-A99F-487FC06AD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664" y="1581623"/>
            <a:ext cx="3411511" cy="2558633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40F080F-9EB4-4BF4-B015-F8637C5E6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864" y="1581623"/>
            <a:ext cx="3411510" cy="25586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d068a69a_1_1688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sz="4200"/>
              <a:t>IMPLEMENTATION</a:t>
            </a:r>
            <a:br>
              <a:rPr lang="de-DE" sz="4200"/>
            </a:br>
            <a:r>
              <a:rPr lang="de-DE" sz="4200"/>
              <a:t>REALIZATION…</a:t>
            </a:r>
            <a:endParaRPr sz="4200"/>
          </a:p>
        </p:txBody>
      </p:sp>
      <p:pic>
        <p:nvPicPr>
          <p:cNvPr id="116" name="Google Shape;116;ga0d068a69a_1_16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306388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099C02-B36C-419C-A0B2-908F93A499D0}"/>
              </a:ext>
            </a:extLst>
          </p:cNvPr>
          <p:cNvSpPr txBox="1"/>
          <p:nvPr/>
        </p:nvSpPr>
        <p:spPr>
          <a:xfrm>
            <a:off x="838200" y="1922350"/>
            <a:ext cx="601230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de-DE" sz="29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Segmentation</a:t>
            </a:r>
          </a:p>
          <a:p>
            <a:pPr marL="457200" marR="0" lvl="0" indent="-36195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r>
              <a:rPr lang="de-DE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600ms time window (-100ms from flash onset to +500ms post onset)</a:t>
            </a:r>
          </a:p>
          <a:p>
            <a:pPr marL="457200" marR="0" lvl="0" indent="-36195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r>
              <a:rPr lang="de-DE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600ms time window Spectral Whitened</a:t>
            </a:r>
          </a:p>
          <a:p>
            <a:pPr marL="457200" indent="-361950" algn="just">
              <a:spcBef>
                <a:spcPts val="2100"/>
              </a:spcBef>
              <a:buClr>
                <a:srgbClr val="FFFFFF"/>
              </a:buClr>
              <a:buSzPts val="2100"/>
              <a:buFont typeface="Roboto"/>
              <a:buChar char="●"/>
            </a:pPr>
            <a:r>
              <a:rPr lang="de-DE" sz="21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800ms time window </a:t>
            </a:r>
            <a:r>
              <a:rPr lang="de-DE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(-100ms from flash onset to +700ms post onset)</a:t>
            </a:r>
          </a:p>
          <a:p>
            <a:pPr marL="457200" indent="-361950" algn="just">
              <a:spcBef>
                <a:spcPts val="2100"/>
              </a:spcBef>
              <a:buClr>
                <a:srgbClr val="FFFFFF"/>
              </a:buClr>
              <a:buSzPts val="2100"/>
              <a:buFont typeface="Roboto"/>
              <a:buChar char="●"/>
            </a:pPr>
            <a:r>
              <a:rPr lang="de-DE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800ms time window Spectral Whitened</a:t>
            </a:r>
          </a:p>
          <a:p>
            <a:pPr marL="457200" indent="-361950" algn="just">
              <a:spcBef>
                <a:spcPts val="2100"/>
              </a:spcBef>
              <a:buClr>
                <a:srgbClr val="FFFFFF"/>
              </a:buClr>
              <a:buSzPts val="2100"/>
              <a:buFont typeface="Roboto"/>
              <a:buChar char="●"/>
            </a:pPr>
            <a:endParaRPr lang="de-DE" sz="21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endParaRPr lang="de-DE" sz="21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7CDE03D-C7D1-477B-A94C-B7D9D95A0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658" y="1922350"/>
            <a:ext cx="4895311" cy="38788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87843F6-BBB0-4447-8A2F-28C716F1D256}"/>
              </a:ext>
            </a:extLst>
          </p:cNvPr>
          <p:cNvSpPr txBox="1"/>
          <p:nvPr/>
        </p:nvSpPr>
        <p:spPr>
          <a:xfrm>
            <a:off x="4056540" y="6046971"/>
            <a:ext cx="5408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Binary Problem: Target or Non-Target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527DCC-E3BC-413F-952B-64AFC08E7C51}"/>
              </a:ext>
            </a:extLst>
          </p:cNvPr>
          <p:cNvSpPr/>
          <p:nvPr/>
        </p:nvSpPr>
        <p:spPr>
          <a:xfrm>
            <a:off x="3897443" y="6046971"/>
            <a:ext cx="5567870" cy="597419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d068a69a_1_1729"/>
          <p:cNvSpPr txBox="1">
            <a:spLocks noGrp="1"/>
          </p:cNvSpPr>
          <p:nvPr>
            <p:ph type="title"/>
          </p:nvPr>
        </p:nvSpPr>
        <p:spPr>
          <a:xfrm>
            <a:off x="760379" y="42508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dirty="0"/>
              <a:t>FEATURE EXTRACTION &amp; CLASSIFICATION…</a:t>
            </a:r>
            <a:endParaRPr dirty="0"/>
          </a:p>
        </p:txBody>
      </p:sp>
      <p:pic>
        <p:nvPicPr>
          <p:cNvPr id="146" name="Google Shape;146;ga0d068a69a_1_17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EE70A-5376-4E8D-B48B-07E531B0C617}"/>
              </a:ext>
            </a:extLst>
          </p:cNvPr>
          <p:cNvSpPr txBox="1"/>
          <p:nvPr/>
        </p:nvSpPr>
        <p:spPr>
          <a:xfrm>
            <a:off x="404733" y="2218544"/>
            <a:ext cx="6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1D16AF-368F-4A4C-9D34-9FDF6897B95B}"/>
              </a:ext>
            </a:extLst>
          </p:cNvPr>
          <p:cNvSpPr/>
          <p:nvPr/>
        </p:nvSpPr>
        <p:spPr>
          <a:xfrm>
            <a:off x="4817966" y="2480154"/>
            <a:ext cx="3165230" cy="970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LDA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74E2200-ABCA-4168-A6A8-4C1EB2152213}"/>
              </a:ext>
            </a:extLst>
          </p:cNvPr>
          <p:cNvSpPr/>
          <p:nvPr/>
        </p:nvSpPr>
        <p:spPr>
          <a:xfrm>
            <a:off x="3672590" y="2741764"/>
            <a:ext cx="885936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AD098-3F71-4F6E-B495-89FB17985E15}"/>
              </a:ext>
            </a:extLst>
          </p:cNvPr>
          <p:cNvSpPr txBox="1"/>
          <p:nvPr/>
        </p:nvSpPr>
        <p:spPr>
          <a:xfrm>
            <a:off x="981220" y="2303769"/>
            <a:ext cx="2691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Preprocessed EEG Signal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(Time x Channel(8)) Matrix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F21E46E-0E9D-4C37-85CB-D7EEE7C3E9AF}"/>
              </a:ext>
            </a:extLst>
          </p:cNvPr>
          <p:cNvSpPr/>
          <p:nvPr/>
        </p:nvSpPr>
        <p:spPr>
          <a:xfrm>
            <a:off x="8242635" y="2775575"/>
            <a:ext cx="1389413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051C00-5DCB-4A0F-8456-60D3C6E9CE69}"/>
              </a:ext>
            </a:extLst>
          </p:cNvPr>
          <p:cNvSpPr txBox="1"/>
          <p:nvPr/>
        </p:nvSpPr>
        <p:spPr>
          <a:xfrm>
            <a:off x="8048082" y="2273102"/>
            <a:ext cx="177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CE7104-2171-4D37-9BB9-F49DCDA3C954}"/>
              </a:ext>
            </a:extLst>
          </p:cNvPr>
          <p:cNvSpPr txBox="1"/>
          <p:nvPr/>
        </p:nvSpPr>
        <p:spPr>
          <a:xfrm>
            <a:off x="448433" y="4529527"/>
            <a:ext cx="6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97DE0-25DB-4EA0-8A37-0E0AE891E1A6}"/>
              </a:ext>
            </a:extLst>
          </p:cNvPr>
          <p:cNvSpPr txBox="1"/>
          <p:nvPr/>
        </p:nvSpPr>
        <p:spPr>
          <a:xfrm>
            <a:off x="981219" y="4391027"/>
            <a:ext cx="287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Preprocessed EEG Signal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(Time x Channel(8)) Matrix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816AAE5-08C9-4012-8AA6-0A6007562963}"/>
              </a:ext>
            </a:extLst>
          </p:cNvPr>
          <p:cNvSpPr/>
          <p:nvPr/>
        </p:nvSpPr>
        <p:spPr>
          <a:xfrm>
            <a:off x="3709431" y="4791137"/>
            <a:ext cx="885936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F70621-16D1-444F-9292-F958E3FFA0A1}"/>
              </a:ext>
            </a:extLst>
          </p:cNvPr>
          <p:cNvSpPr/>
          <p:nvPr/>
        </p:nvSpPr>
        <p:spPr>
          <a:xfrm>
            <a:off x="4722927" y="4391027"/>
            <a:ext cx="2125948" cy="12517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Feature Extraction Using 1D CNN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184C546-2EFC-496D-9720-1D3D125882C8}"/>
              </a:ext>
            </a:extLst>
          </p:cNvPr>
          <p:cNvSpPr/>
          <p:nvPr/>
        </p:nvSpPr>
        <p:spPr>
          <a:xfrm>
            <a:off x="7050653" y="4791137"/>
            <a:ext cx="885936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9885CB0-7494-433F-9018-A1FE9C0C8688}"/>
              </a:ext>
            </a:extLst>
          </p:cNvPr>
          <p:cNvSpPr/>
          <p:nvPr/>
        </p:nvSpPr>
        <p:spPr>
          <a:xfrm>
            <a:off x="8119517" y="4319332"/>
            <a:ext cx="2125949" cy="12517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RNN Model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5CDD996-965C-4855-A6A8-EABEC992F9DE}"/>
              </a:ext>
            </a:extLst>
          </p:cNvPr>
          <p:cNvSpPr/>
          <p:nvPr/>
        </p:nvSpPr>
        <p:spPr>
          <a:xfrm>
            <a:off x="10354154" y="4826984"/>
            <a:ext cx="1389413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79F139-679F-4C81-93F6-FB5472A9D892}"/>
              </a:ext>
            </a:extLst>
          </p:cNvPr>
          <p:cNvSpPr txBox="1"/>
          <p:nvPr/>
        </p:nvSpPr>
        <p:spPr>
          <a:xfrm>
            <a:off x="10245466" y="4329472"/>
            <a:ext cx="177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d068a69a_1_1729"/>
          <p:cNvSpPr txBox="1">
            <a:spLocks noGrp="1"/>
          </p:cNvSpPr>
          <p:nvPr>
            <p:ph type="title"/>
          </p:nvPr>
        </p:nvSpPr>
        <p:spPr>
          <a:xfrm>
            <a:off x="760379" y="42508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dirty="0"/>
              <a:t>FEATURE EXTRACTION &amp; CLASSIFICATION…</a:t>
            </a:r>
            <a:endParaRPr dirty="0"/>
          </a:p>
        </p:txBody>
      </p:sp>
      <p:pic>
        <p:nvPicPr>
          <p:cNvPr id="146" name="Google Shape;146;ga0d068a69a_1_17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EE70A-5376-4E8D-B48B-07E531B0C617}"/>
              </a:ext>
            </a:extLst>
          </p:cNvPr>
          <p:cNvSpPr txBox="1"/>
          <p:nvPr/>
        </p:nvSpPr>
        <p:spPr>
          <a:xfrm>
            <a:off x="404733" y="2218544"/>
            <a:ext cx="6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CE7104-2171-4D37-9BB9-F49DCDA3C954}"/>
              </a:ext>
            </a:extLst>
          </p:cNvPr>
          <p:cNvSpPr txBox="1"/>
          <p:nvPr/>
        </p:nvSpPr>
        <p:spPr>
          <a:xfrm>
            <a:off x="448433" y="4529527"/>
            <a:ext cx="6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97DE0-25DB-4EA0-8A37-0E0AE891E1A6}"/>
              </a:ext>
            </a:extLst>
          </p:cNvPr>
          <p:cNvSpPr txBox="1"/>
          <p:nvPr/>
        </p:nvSpPr>
        <p:spPr>
          <a:xfrm>
            <a:off x="760379" y="4391027"/>
            <a:ext cx="30920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Preprocessed EEG Signal Separated into 2 Lower frequency Bands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(Time x Channel(8x2)) Matrix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816AAE5-08C9-4012-8AA6-0A6007562963}"/>
              </a:ext>
            </a:extLst>
          </p:cNvPr>
          <p:cNvSpPr/>
          <p:nvPr/>
        </p:nvSpPr>
        <p:spPr>
          <a:xfrm>
            <a:off x="3852471" y="4791137"/>
            <a:ext cx="742895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F70621-16D1-444F-9292-F958E3FFA0A1}"/>
              </a:ext>
            </a:extLst>
          </p:cNvPr>
          <p:cNvSpPr/>
          <p:nvPr/>
        </p:nvSpPr>
        <p:spPr>
          <a:xfrm>
            <a:off x="4722927" y="4391027"/>
            <a:ext cx="2125948" cy="12517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Feature Extraction Using 1D CNN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184C546-2EFC-496D-9720-1D3D125882C8}"/>
              </a:ext>
            </a:extLst>
          </p:cNvPr>
          <p:cNvSpPr/>
          <p:nvPr/>
        </p:nvSpPr>
        <p:spPr>
          <a:xfrm>
            <a:off x="7050653" y="4791137"/>
            <a:ext cx="885936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9885CB0-7494-433F-9018-A1FE9C0C8688}"/>
              </a:ext>
            </a:extLst>
          </p:cNvPr>
          <p:cNvSpPr/>
          <p:nvPr/>
        </p:nvSpPr>
        <p:spPr>
          <a:xfrm>
            <a:off x="8119517" y="4319332"/>
            <a:ext cx="2125949" cy="12517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RNN Model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5CDD996-965C-4855-A6A8-EABEC992F9DE}"/>
              </a:ext>
            </a:extLst>
          </p:cNvPr>
          <p:cNvSpPr/>
          <p:nvPr/>
        </p:nvSpPr>
        <p:spPr>
          <a:xfrm>
            <a:off x="10354154" y="4826984"/>
            <a:ext cx="1389413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79F139-679F-4C81-93F6-FB5472A9D892}"/>
              </a:ext>
            </a:extLst>
          </p:cNvPr>
          <p:cNvSpPr txBox="1"/>
          <p:nvPr/>
        </p:nvSpPr>
        <p:spPr>
          <a:xfrm>
            <a:off x="10245466" y="4329472"/>
            <a:ext cx="177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BE49D-8B9D-4F7A-A55F-C0F2FDA65584}"/>
              </a:ext>
            </a:extLst>
          </p:cNvPr>
          <p:cNvSpPr txBox="1"/>
          <p:nvPr/>
        </p:nvSpPr>
        <p:spPr>
          <a:xfrm>
            <a:off x="669273" y="2042901"/>
            <a:ext cx="29623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Preprocessed EEG Signal Separated into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4 frequency Bands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(Time x Channel (8 x 4)) Matrix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96934C9-FC8C-4A80-8C2B-602CE4B00806}"/>
              </a:ext>
            </a:extLst>
          </p:cNvPr>
          <p:cNvSpPr/>
          <p:nvPr/>
        </p:nvSpPr>
        <p:spPr>
          <a:xfrm>
            <a:off x="3852471" y="2432132"/>
            <a:ext cx="742896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5C5B1E-2D15-4FD0-857E-BACF21FE5C77}"/>
              </a:ext>
            </a:extLst>
          </p:cNvPr>
          <p:cNvSpPr/>
          <p:nvPr/>
        </p:nvSpPr>
        <p:spPr>
          <a:xfrm>
            <a:off x="4722927" y="2032022"/>
            <a:ext cx="2125948" cy="12517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Feature Extraction Using 1D CNN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4DAB985-2894-4326-802E-DFABE54F1F61}"/>
              </a:ext>
            </a:extLst>
          </p:cNvPr>
          <p:cNvSpPr/>
          <p:nvPr/>
        </p:nvSpPr>
        <p:spPr>
          <a:xfrm>
            <a:off x="7050653" y="2432132"/>
            <a:ext cx="885936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E99077-F938-4371-9499-64481C8A16E2}"/>
              </a:ext>
            </a:extLst>
          </p:cNvPr>
          <p:cNvSpPr/>
          <p:nvPr/>
        </p:nvSpPr>
        <p:spPr>
          <a:xfrm>
            <a:off x="8119517" y="1960327"/>
            <a:ext cx="2125949" cy="12517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RNN Model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1B6E9EA-9B8C-49B3-B1EC-4DFB05450FCB}"/>
              </a:ext>
            </a:extLst>
          </p:cNvPr>
          <p:cNvSpPr/>
          <p:nvPr/>
        </p:nvSpPr>
        <p:spPr>
          <a:xfrm>
            <a:off x="10354154" y="2467979"/>
            <a:ext cx="1389413" cy="379828"/>
          </a:xfrm>
          <a:prstGeom prst="rightArrow">
            <a:avLst>
              <a:gd name="adj1" fmla="val 50000"/>
              <a:gd name="adj2" fmla="val 9074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F5A42-5F5B-49D7-A750-16FEF1FC7C0C}"/>
              </a:ext>
            </a:extLst>
          </p:cNvPr>
          <p:cNvSpPr txBox="1"/>
          <p:nvPr/>
        </p:nvSpPr>
        <p:spPr>
          <a:xfrm>
            <a:off x="10245466" y="1970467"/>
            <a:ext cx="177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2378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d068a69a_1_1729"/>
          <p:cNvSpPr txBox="1">
            <a:spLocks noGrp="1"/>
          </p:cNvSpPr>
          <p:nvPr>
            <p:ph type="title"/>
          </p:nvPr>
        </p:nvSpPr>
        <p:spPr>
          <a:xfrm>
            <a:off x="760379" y="42508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de-DE" dirty="0"/>
              <a:t>FEATURE EXTRACTION &amp; CLASSIFICATION…</a:t>
            </a:r>
            <a:endParaRPr dirty="0"/>
          </a:p>
        </p:txBody>
      </p:sp>
      <p:pic>
        <p:nvPicPr>
          <p:cNvPr id="146" name="Google Shape;146;ga0d068a69a_1_17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29DFC0F-22E4-46B1-A27F-F55EF431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548" y="1945682"/>
            <a:ext cx="3162014" cy="237151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EB95D71-2D9B-49B1-B98E-5B79F2C15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5682"/>
            <a:ext cx="3162012" cy="237150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385B5A3-5300-4E0F-8CB0-C16258652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987" y="1945682"/>
            <a:ext cx="3162013" cy="237151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F8D08A0-AC39-424F-9F1E-7E60405E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268" y="1945682"/>
            <a:ext cx="3162014" cy="23715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069577-B1FB-46F2-9027-94203575E6E8}"/>
              </a:ext>
            </a:extLst>
          </p:cNvPr>
          <p:cNvSpPr txBox="1"/>
          <p:nvPr/>
        </p:nvSpPr>
        <p:spPr>
          <a:xfrm>
            <a:off x="235321" y="4512087"/>
            <a:ext cx="269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0.5 – 4 Hz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DE1E42-0142-4C29-98DC-40126C280F6B}"/>
              </a:ext>
            </a:extLst>
          </p:cNvPr>
          <p:cNvSpPr txBox="1"/>
          <p:nvPr/>
        </p:nvSpPr>
        <p:spPr>
          <a:xfrm>
            <a:off x="3162012" y="4512087"/>
            <a:ext cx="269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 – 8 Hz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041EAD-03B1-46AA-AA4F-26A9BC3E1B6D}"/>
              </a:ext>
            </a:extLst>
          </p:cNvPr>
          <p:cNvSpPr txBox="1"/>
          <p:nvPr/>
        </p:nvSpPr>
        <p:spPr>
          <a:xfrm>
            <a:off x="6096000" y="4512087"/>
            <a:ext cx="269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 – 13.5 Hz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613F04-0EF8-4B6D-955F-8C906ECE8D46}"/>
              </a:ext>
            </a:extLst>
          </p:cNvPr>
          <p:cNvSpPr txBox="1"/>
          <p:nvPr/>
        </p:nvSpPr>
        <p:spPr>
          <a:xfrm>
            <a:off x="9175870" y="4512087"/>
            <a:ext cx="269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13.5 – 30 Hz</a:t>
            </a:r>
          </a:p>
        </p:txBody>
      </p:sp>
    </p:spTree>
    <p:extLst>
      <p:ext uri="{BB962C8B-B14F-4D97-AF65-F5344CB8AC3E}">
        <p14:creationId xmlns:p14="http://schemas.microsoft.com/office/powerpoint/2010/main" val="26770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509</Words>
  <Application>Microsoft Office PowerPoint</Application>
  <PresentationFormat>Widescreen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Quattrocento Sans</vt:lpstr>
      <vt:lpstr>Arial</vt:lpstr>
      <vt:lpstr>Roboto</vt:lpstr>
      <vt:lpstr>Calibri</vt:lpstr>
      <vt:lpstr>Office</vt:lpstr>
      <vt:lpstr>PowerPoint Presentation</vt:lpstr>
      <vt:lpstr>P300 Speller Data Analysis</vt:lpstr>
      <vt:lpstr>INITIAL SITUATION INTRODUCTION…</vt:lpstr>
      <vt:lpstr>IDEA/SOLUTION…</vt:lpstr>
      <vt:lpstr>IMPLEMENTATION REALIZATION…</vt:lpstr>
      <vt:lpstr>IMPLEMENTATION REALIZATION…</vt:lpstr>
      <vt:lpstr>FEATURE EXTRACTION &amp; CLASSIFICATION…</vt:lpstr>
      <vt:lpstr>FEATURE EXTRACTION &amp; CLASSIFICATION…</vt:lpstr>
      <vt:lpstr>FEATURE EXTRACTION &amp; CLASSIFICATION…</vt:lpstr>
      <vt:lpstr>FEATURE EXTRACTION &amp; CLASSIFICATION…</vt:lpstr>
      <vt:lpstr>FEATURE EXTRACTION &amp; CLASSIFICATION…</vt:lpstr>
      <vt:lpstr>FEATURE EXTRACTION &amp; CLASSIFICATION…</vt:lpstr>
      <vt:lpstr>RESULTS &amp; DISCUSSIONS </vt:lpstr>
      <vt:lpstr>RESULTS &amp; DISCUSSIONS </vt:lpstr>
      <vt:lpstr>RESULTS &amp; DISCUSSIONS</vt:lpstr>
      <vt:lpstr>OVERALL RESULTS</vt:lpstr>
      <vt:lpstr>Reflection</vt:lpstr>
      <vt:lpstr>GROUP PICTURE PICS OF YOU WORKING…</vt:lpstr>
      <vt:lpstr>P300 Speller Data Analysis</vt:lpstr>
      <vt:lpstr>IMPLEMENTATION REALIZATION…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Breinbauer</dc:creator>
  <cp:lastModifiedBy>jathurshan pradeepkumar</cp:lastModifiedBy>
  <cp:revision>25</cp:revision>
  <dcterms:created xsi:type="dcterms:W3CDTF">2019-05-13T13:03:50Z</dcterms:created>
  <dcterms:modified xsi:type="dcterms:W3CDTF">2021-04-18T16:26:42Z</dcterms:modified>
</cp:coreProperties>
</file>