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Threat Actor Analysis: OCEANLOTUS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Cybersecurity Course Final Project</a:t>
            </a:r>
          </a:p>
          <a:p>
            <a:r>
              <a:rPr lang="en-US" dirty="0"/>
              <a:t>JATHUSAN U</a:t>
            </a:r>
            <a:endParaRPr dirty="0"/>
          </a:p>
          <a:p>
            <a:r>
              <a:rPr lang="en-US" dirty="0"/>
              <a:t>5/26/2024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Secondary Effects of OCEANLOTUS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Financial Losses: Costs associated with remediation and recovery</a:t>
            </a:r>
          </a:p>
          <a:p>
            <a:r>
              <a:t>- Operational Disruption: Impact on business continuity and service delivery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 Order Effects of OCEANLOTUS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Reputation Damage: Long-term harm to organizational credibility</a:t>
            </a:r>
          </a:p>
          <a:p>
            <a:r>
              <a:t>- Economic Impact: Broader economic consequences due to disrupted supply chains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Concerns for Policy Makers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Public Concern: OCEANLOTUS poses a significant threat to national security and economic stability</a:t>
            </a:r>
          </a:p>
          <a:p>
            <a:r>
              <a:t>- Private Problem: Businesses face direct financial and operational risks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Policy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Strengthening Cyber Defenses: Investment in cybersecurity infrastructure and training</a:t>
            </a:r>
          </a:p>
          <a:p>
            <a:r>
              <a:t>- International Collaboration: Working with global partners to address the threat</a:t>
            </a:r>
          </a:p>
          <a:p>
            <a:r>
              <a:t>- Regulation and Compliance: Implementing stringent cybersecurity regulations and compliance requirements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Summary: OCEANLOTUS is a highly skilled and resourceful APT with significant impacts on both public and private sectors.</a:t>
            </a:r>
          </a:p>
          <a:p>
            <a:r>
              <a:t>- Call to Action: Enhanced vigilance, robust defense mechanisms, and international cooperation are essential to mitigate the threat.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Sources: FireEye, Symantec, CrowdStrike, various cybersecurity reports and publications</a:t>
            </a:r>
          </a:p>
          <a:p>
            <a:r>
              <a:t>- Citations: APA or MLA format as required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of OCEANLOTUS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Aliases: APT32, Cobalt Kitty, SeaLotus, APT-C-00</a:t>
            </a:r>
          </a:p>
          <a:p>
            <a:r>
              <a:t>- Origin: Vietnam</a:t>
            </a:r>
          </a:p>
          <a:p>
            <a:r>
              <a:t>- Skill Level: High</a:t>
            </a:r>
          </a:p>
          <a:p>
            <a:r>
              <a:t>- Resources: Significant, likely state-sponsored</a:t>
            </a:r>
          </a:p>
          <a:p>
            <a:r>
              <a:t>- Classification: Advanced Persistent Threat (APT)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Motivations of OCEANLOTUS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Political Espionage: Targeting government entities, dissidents, and foreign corporations</a:t>
            </a:r>
          </a:p>
          <a:p>
            <a:r>
              <a:t>- Economic Espionage: Focusing on sectors such as manufacturing, consumer products, and hospitality</a:t>
            </a:r>
          </a:p>
          <a:p>
            <a:r>
              <a:t>- Geo-Political Context: Operates within a framework of state interests, likely linked to Vietnamese strategic objectives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Geo-Political 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Regional Focus: Southeast Asia, including China and neighboring countries</a:t>
            </a:r>
          </a:p>
          <a:p>
            <a:r>
              <a:t>- Strategic Goals: Gathering intelligence on political opponents and foreign entities to maintain state security and economic advantage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Tradecraft and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Reconnaissance: Spear-phishing, social engineering</a:t>
            </a:r>
          </a:p>
          <a:p>
            <a:r>
              <a:t>- Weaponization: Customized malware, exploit kits</a:t>
            </a:r>
          </a:p>
          <a:p>
            <a:r>
              <a:t>- Delivery: Phishing emails, malicious attachments</a:t>
            </a:r>
          </a:p>
          <a:p>
            <a:r>
              <a:t>- Exploitation: Exploiting vulnerabilities in software and systems</a:t>
            </a:r>
          </a:p>
          <a:p>
            <a:r>
              <a:t>- Installation: Remote access tools (RATs), backdoors</a:t>
            </a:r>
          </a:p>
          <a:p>
            <a:r>
              <a:t>- Command and Control: Use of compromised servers and domains for communication</a:t>
            </a:r>
          </a:p>
          <a:p>
            <a:r>
              <a:t>- Actions on Objectives: Data exfiltration, system manipulation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Lockheed Martin Kill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Reconnaissance: Identifying targets through open-source intelligence (OSINT)</a:t>
            </a:r>
          </a:p>
          <a:p>
            <a:r>
              <a:t>- Weaponization: Developing malware tailored to specific vulnerabilities</a:t>
            </a:r>
          </a:p>
          <a:p>
            <a:r>
              <a:t>- Delivery: Sending phishing emails with malicious links or attachments</a:t>
            </a:r>
          </a:p>
          <a:p>
            <a:r>
              <a:t>- Exploitation: Exploiting software vulnerabilities to gain initial access</a:t>
            </a:r>
          </a:p>
          <a:p>
            <a:r>
              <a:t>- Installation: Installing malware to establish a foothold</a:t>
            </a:r>
          </a:p>
          <a:p>
            <a:r>
              <a:t>- Command and Control: Establishing communication with compromised systems</a:t>
            </a:r>
          </a:p>
          <a:p>
            <a:r>
              <a:t>- Actions on Objectives: Exfiltrating data, maintaining persistent access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2017 Attack on a Global Corporation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Primary Effect: Unauthorized access to sensitive data</a:t>
            </a:r>
          </a:p>
          <a:p>
            <a:r>
              <a:t>- Secondary Effect: Financial losses due to data breach</a:t>
            </a:r>
          </a:p>
          <a:p>
            <a:r>
              <a:t>- Second Order Effect: Damage to the company's reputation and loss of customer trust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2019 Attack on Government Agencies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Primary Effect: Compromise of government communication systems</a:t>
            </a:r>
          </a:p>
          <a:p>
            <a:r>
              <a:t>- Secondary Effect: Disruption of governmental operations</a:t>
            </a:r>
          </a:p>
          <a:p>
            <a:r>
              <a:t>- Second Order Effect: Potential national security implications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Primary Effects of OCEANLOTUS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Breach: Unauthorized access to sensitive information</a:t>
            </a:r>
          </a:p>
          <a:p>
            <a:r>
              <a:t>- System Compromise: Disruption of IT systems and services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568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Threat Actor Analysis: OCEANLOTUS</vt:lpstr>
      <vt:lpstr>Classification of OCEANLOTUS</vt:lpstr>
      <vt:lpstr>Motivations of OCEANLOTUS</vt:lpstr>
      <vt:lpstr>Geo-Political Insight</vt:lpstr>
      <vt:lpstr>Tradecraft and Tactics</vt:lpstr>
      <vt:lpstr>The Lockheed Martin Kill Chain</vt:lpstr>
      <vt:lpstr>Case Study: 2017 Attack on a Global Corporation</vt:lpstr>
      <vt:lpstr>Case Study: 2019 Attack on Government Agencies</vt:lpstr>
      <vt:lpstr>Primary Effects of OCEANLOTUS Attacks</vt:lpstr>
      <vt:lpstr>Secondary Effects of OCEANLOTUS Attacks</vt:lpstr>
      <vt:lpstr>Second Order Effects of OCEANLOTUS Attacks</vt:lpstr>
      <vt:lpstr>Strategic Concerns for Policy Makers</vt:lpstr>
      <vt:lpstr>Policy Recommendations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Actor Analysis: OCEANLOTUS</dc:title>
  <dc:subject/>
  <dc:creator/>
  <cp:keywords/>
  <dc:description>generated using python-pptx</dc:description>
  <cp:lastModifiedBy>Jathu</cp:lastModifiedBy>
  <cp:revision>2</cp:revision>
  <dcterms:created xsi:type="dcterms:W3CDTF">2013-01-27T09:14:16Z</dcterms:created>
  <dcterms:modified xsi:type="dcterms:W3CDTF">2024-05-25T19:49:17Z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2024-05-25T19:49:10Z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46cb3515-4a57-4599-ab66-071b3a48fdc7</vt:lpwstr>
  </property>
  <property fmtid="{D5CDD505-2E9C-101B-9397-08002B2CF9AE}" pid="7" name="MSIP_Label_defa4170-0d19-0005-0004-bc88714345d2_ActionId">
    <vt:lpwstr>6274afa7-d943-468c-861c-6bc49f644ac6</vt:lpwstr>
  </property>
  <property fmtid="{D5CDD505-2E9C-101B-9397-08002B2CF9AE}" pid="8" name="MSIP_Label_defa4170-0d19-0005-0004-bc88714345d2_ContentBits">
    <vt:lpwstr>0</vt:lpwstr>
  </property>
</Properties>
</file>